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0" r:id="rId2"/>
    <p:sldId id="256" r:id="rId3"/>
    <p:sldId id="257" r:id="rId4"/>
    <p:sldId id="258" r:id="rId5"/>
    <p:sldId id="259" r:id="rId6"/>
    <p:sldId id="261" r:id="rId7"/>
    <p:sldId id="264"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647"/>
    <p:restoredTop sz="92245"/>
  </p:normalViewPr>
  <p:slideViewPr>
    <p:cSldViewPr snapToGrid="0" snapToObjects="1">
      <p:cViewPr varScale="1">
        <p:scale>
          <a:sx n="117" d="100"/>
          <a:sy n="117" d="100"/>
        </p:scale>
        <p:origin x="66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E60E0-461D-6243-AD6D-6DE0635A20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F81EFAF-DBDB-C247-812F-097AE557C9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FA3D863-F36E-6144-AD86-EBAD3EB11D0E}"/>
              </a:ext>
            </a:extLst>
          </p:cNvPr>
          <p:cNvSpPr>
            <a:spLocks noGrp="1"/>
          </p:cNvSpPr>
          <p:nvPr>
            <p:ph type="dt" sz="half" idx="10"/>
          </p:nvPr>
        </p:nvSpPr>
        <p:spPr/>
        <p:txBody>
          <a:bodyPr/>
          <a:lstStyle/>
          <a:p>
            <a:fld id="{F5EE24A3-0DD8-7546-A55F-FC4841AE24BF}" type="datetimeFigureOut">
              <a:rPr lang="en-US" smtClean="0"/>
              <a:t>8/20/20</a:t>
            </a:fld>
            <a:endParaRPr lang="en-US"/>
          </a:p>
        </p:txBody>
      </p:sp>
      <p:sp>
        <p:nvSpPr>
          <p:cNvPr id="5" name="Footer Placeholder 4">
            <a:extLst>
              <a:ext uri="{FF2B5EF4-FFF2-40B4-BE49-F238E27FC236}">
                <a16:creationId xmlns:a16="http://schemas.microsoft.com/office/drawing/2014/main" id="{DF0BC71C-0CA8-244F-A688-1A0AA1DBCE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CA1F73-7C9A-574E-96B9-9C2B7C7AD8E1}"/>
              </a:ext>
            </a:extLst>
          </p:cNvPr>
          <p:cNvSpPr>
            <a:spLocks noGrp="1"/>
          </p:cNvSpPr>
          <p:nvPr>
            <p:ph type="sldNum" sz="quarter" idx="12"/>
          </p:nvPr>
        </p:nvSpPr>
        <p:spPr/>
        <p:txBody>
          <a:bodyPr/>
          <a:lstStyle/>
          <a:p>
            <a:fld id="{6028D020-62DE-794D-A210-A4F606C49A33}" type="slidenum">
              <a:rPr lang="en-US" smtClean="0"/>
              <a:t>‹#›</a:t>
            </a:fld>
            <a:endParaRPr lang="en-US"/>
          </a:p>
        </p:txBody>
      </p:sp>
    </p:spTree>
    <p:extLst>
      <p:ext uri="{BB962C8B-B14F-4D97-AF65-F5344CB8AC3E}">
        <p14:creationId xmlns:p14="http://schemas.microsoft.com/office/powerpoint/2010/main" val="1034761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25C51-AF75-4F4E-A840-1BDC1DF2B3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87594E-DDDE-854D-BFF1-2715E7F7D8B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ACA291-F5F6-114D-919F-744AF9DB4D38}"/>
              </a:ext>
            </a:extLst>
          </p:cNvPr>
          <p:cNvSpPr>
            <a:spLocks noGrp="1"/>
          </p:cNvSpPr>
          <p:nvPr>
            <p:ph type="dt" sz="half" idx="10"/>
          </p:nvPr>
        </p:nvSpPr>
        <p:spPr/>
        <p:txBody>
          <a:bodyPr/>
          <a:lstStyle/>
          <a:p>
            <a:fld id="{F5EE24A3-0DD8-7546-A55F-FC4841AE24BF}" type="datetimeFigureOut">
              <a:rPr lang="en-US" smtClean="0"/>
              <a:t>8/20/20</a:t>
            </a:fld>
            <a:endParaRPr lang="en-US"/>
          </a:p>
        </p:txBody>
      </p:sp>
      <p:sp>
        <p:nvSpPr>
          <p:cNvPr id="5" name="Footer Placeholder 4">
            <a:extLst>
              <a:ext uri="{FF2B5EF4-FFF2-40B4-BE49-F238E27FC236}">
                <a16:creationId xmlns:a16="http://schemas.microsoft.com/office/drawing/2014/main" id="{AE396464-9217-114C-8201-D7E4AA9C68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D3D534-6E77-8F43-9616-46F3247B97C2}"/>
              </a:ext>
            </a:extLst>
          </p:cNvPr>
          <p:cNvSpPr>
            <a:spLocks noGrp="1"/>
          </p:cNvSpPr>
          <p:nvPr>
            <p:ph type="sldNum" sz="quarter" idx="12"/>
          </p:nvPr>
        </p:nvSpPr>
        <p:spPr/>
        <p:txBody>
          <a:bodyPr/>
          <a:lstStyle/>
          <a:p>
            <a:fld id="{6028D020-62DE-794D-A210-A4F606C49A33}" type="slidenum">
              <a:rPr lang="en-US" smtClean="0"/>
              <a:t>‹#›</a:t>
            </a:fld>
            <a:endParaRPr lang="en-US"/>
          </a:p>
        </p:txBody>
      </p:sp>
    </p:spTree>
    <p:extLst>
      <p:ext uri="{BB962C8B-B14F-4D97-AF65-F5344CB8AC3E}">
        <p14:creationId xmlns:p14="http://schemas.microsoft.com/office/powerpoint/2010/main" val="3260091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4A9CCF-E83C-FA40-9B96-450098E14A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F274DD5-07CE-BF4C-A802-74052C0A54F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76B9B5-4B6E-344C-B0F2-DACC60746F8F}"/>
              </a:ext>
            </a:extLst>
          </p:cNvPr>
          <p:cNvSpPr>
            <a:spLocks noGrp="1"/>
          </p:cNvSpPr>
          <p:nvPr>
            <p:ph type="dt" sz="half" idx="10"/>
          </p:nvPr>
        </p:nvSpPr>
        <p:spPr/>
        <p:txBody>
          <a:bodyPr/>
          <a:lstStyle/>
          <a:p>
            <a:fld id="{F5EE24A3-0DD8-7546-A55F-FC4841AE24BF}" type="datetimeFigureOut">
              <a:rPr lang="en-US" smtClean="0"/>
              <a:t>8/20/20</a:t>
            </a:fld>
            <a:endParaRPr lang="en-US"/>
          </a:p>
        </p:txBody>
      </p:sp>
      <p:sp>
        <p:nvSpPr>
          <p:cNvPr id="5" name="Footer Placeholder 4">
            <a:extLst>
              <a:ext uri="{FF2B5EF4-FFF2-40B4-BE49-F238E27FC236}">
                <a16:creationId xmlns:a16="http://schemas.microsoft.com/office/drawing/2014/main" id="{4BB7ACB0-8E5D-3842-A383-7220C706A9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1459E7-84AE-D94E-BAC9-49A95F7DD134}"/>
              </a:ext>
            </a:extLst>
          </p:cNvPr>
          <p:cNvSpPr>
            <a:spLocks noGrp="1"/>
          </p:cNvSpPr>
          <p:nvPr>
            <p:ph type="sldNum" sz="quarter" idx="12"/>
          </p:nvPr>
        </p:nvSpPr>
        <p:spPr/>
        <p:txBody>
          <a:bodyPr/>
          <a:lstStyle/>
          <a:p>
            <a:fld id="{6028D020-62DE-794D-A210-A4F606C49A33}" type="slidenum">
              <a:rPr lang="en-US" smtClean="0"/>
              <a:t>‹#›</a:t>
            </a:fld>
            <a:endParaRPr lang="en-US"/>
          </a:p>
        </p:txBody>
      </p:sp>
    </p:spTree>
    <p:extLst>
      <p:ext uri="{BB962C8B-B14F-4D97-AF65-F5344CB8AC3E}">
        <p14:creationId xmlns:p14="http://schemas.microsoft.com/office/powerpoint/2010/main" val="4112605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DDE19-DD0E-B942-A592-DBD39051EF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5AB9BA-69A9-C545-9FF7-F74F6DC4243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C33E52-0C37-9848-BB0C-5B756FA16B6D}"/>
              </a:ext>
            </a:extLst>
          </p:cNvPr>
          <p:cNvSpPr>
            <a:spLocks noGrp="1"/>
          </p:cNvSpPr>
          <p:nvPr>
            <p:ph type="dt" sz="half" idx="10"/>
          </p:nvPr>
        </p:nvSpPr>
        <p:spPr/>
        <p:txBody>
          <a:bodyPr/>
          <a:lstStyle/>
          <a:p>
            <a:fld id="{F5EE24A3-0DD8-7546-A55F-FC4841AE24BF}" type="datetimeFigureOut">
              <a:rPr lang="en-US" smtClean="0"/>
              <a:t>8/20/20</a:t>
            </a:fld>
            <a:endParaRPr lang="en-US"/>
          </a:p>
        </p:txBody>
      </p:sp>
      <p:sp>
        <p:nvSpPr>
          <p:cNvPr id="5" name="Footer Placeholder 4">
            <a:extLst>
              <a:ext uri="{FF2B5EF4-FFF2-40B4-BE49-F238E27FC236}">
                <a16:creationId xmlns:a16="http://schemas.microsoft.com/office/drawing/2014/main" id="{0125204E-E68A-664D-AEE6-93737CB531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0CAFB5-647C-7943-BC53-53BC75BED1B5}"/>
              </a:ext>
            </a:extLst>
          </p:cNvPr>
          <p:cNvSpPr>
            <a:spLocks noGrp="1"/>
          </p:cNvSpPr>
          <p:nvPr>
            <p:ph type="sldNum" sz="quarter" idx="12"/>
          </p:nvPr>
        </p:nvSpPr>
        <p:spPr/>
        <p:txBody>
          <a:bodyPr/>
          <a:lstStyle/>
          <a:p>
            <a:fld id="{6028D020-62DE-794D-A210-A4F606C49A33}" type="slidenum">
              <a:rPr lang="en-US" smtClean="0"/>
              <a:t>‹#›</a:t>
            </a:fld>
            <a:endParaRPr lang="en-US"/>
          </a:p>
        </p:txBody>
      </p:sp>
    </p:spTree>
    <p:extLst>
      <p:ext uri="{BB962C8B-B14F-4D97-AF65-F5344CB8AC3E}">
        <p14:creationId xmlns:p14="http://schemas.microsoft.com/office/powerpoint/2010/main" val="3042266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4B439-02EF-3746-8A74-EDC7A1BF03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64B68D-BC29-5641-B14C-F4574D513C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029AE22-1870-904E-807C-7AA486C86DB9}"/>
              </a:ext>
            </a:extLst>
          </p:cNvPr>
          <p:cNvSpPr>
            <a:spLocks noGrp="1"/>
          </p:cNvSpPr>
          <p:nvPr>
            <p:ph type="dt" sz="half" idx="10"/>
          </p:nvPr>
        </p:nvSpPr>
        <p:spPr/>
        <p:txBody>
          <a:bodyPr/>
          <a:lstStyle/>
          <a:p>
            <a:fld id="{F5EE24A3-0DD8-7546-A55F-FC4841AE24BF}" type="datetimeFigureOut">
              <a:rPr lang="en-US" smtClean="0"/>
              <a:t>8/20/20</a:t>
            </a:fld>
            <a:endParaRPr lang="en-US"/>
          </a:p>
        </p:txBody>
      </p:sp>
      <p:sp>
        <p:nvSpPr>
          <p:cNvPr id="5" name="Footer Placeholder 4">
            <a:extLst>
              <a:ext uri="{FF2B5EF4-FFF2-40B4-BE49-F238E27FC236}">
                <a16:creationId xmlns:a16="http://schemas.microsoft.com/office/drawing/2014/main" id="{3CE1D1F4-C65A-7A49-9CC6-3DC83B3960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878887-E17F-E545-8F46-F29CC038C965}"/>
              </a:ext>
            </a:extLst>
          </p:cNvPr>
          <p:cNvSpPr>
            <a:spLocks noGrp="1"/>
          </p:cNvSpPr>
          <p:nvPr>
            <p:ph type="sldNum" sz="quarter" idx="12"/>
          </p:nvPr>
        </p:nvSpPr>
        <p:spPr/>
        <p:txBody>
          <a:bodyPr/>
          <a:lstStyle/>
          <a:p>
            <a:fld id="{6028D020-62DE-794D-A210-A4F606C49A33}" type="slidenum">
              <a:rPr lang="en-US" smtClean="0"/>
              <a:t>‹#›</a:t>
            </a:fld>
            <a:endParaRPr lang="en-US"/>
          </a:p>
        </p:txBody>
      </p:sp>
    </p:spTree>
    <p:extLst>
      <p:ext uri="{BB962C8B-B14F-4D97-AF65-F5344CB8AC3E}">
        <p14:creationId xmlns:p14="http://schemas.microsoft.com/office/powerpoint/2010/main" val="463821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B17A0-B6CC-1B4E-9E81-D889B1C916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414591-7674-3F42-BB2E-D58007B08DE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9F7AE96-35FB-E64B-AD99-B493BED0E98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CF33596-56C8-914E-A77C-78F07A2D8F69}"/>
              </a:ext>
            </a:extLst>
          </p:cNvPr>
          <p:cNvSpPr>
            <a:spLocks noGrp="1"/>
          </p:cNvSpPr>
          <p:nvPr>
            <p:ph type="dt" sz="half" idx="10"/>
          </p:nvPr>
        </p:nvSpPr>
        <p:spPr/>
        <p:txBody>
          <a:bodyPr/>
          <a:lstStyle/>
          <a:p>
            <a:fld id="{F5EE24A3-0DD8-7546-A55F-FC4841AE24BF}" type="datetimeFigureOut">
              <a:rPr lang="en-US" smtClean="0"/>
              <a:t>8/20/20</a:t>
            </a:fld>
            <a:endParaRPr lang="en-US"/>
          </a:p>
        </p:txBody>
      </p:sp>
      <p:sp>
        <p:nvSpPr>
          <p:cNvPr id="6" name="Footer Placeholder 5">
            <a:extLst>
              <a:ext uri="{FF2B5EF4-FFF2-40B4-BE49-F238E27FC236}">
                <a16:creationId xmlns:a16="http://schemas.microsoft.com/office/drawing/2014/main" id="{EF88965C-BED7-694E-AC6E-0E2299F569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D4FF6B-37FC-504E-8AF4-826DEA0AA702}"/>
              </a:ext>
            </a:extLst>
          </p:cNvPr>
          <p:cNvSpPr>
            <a:spLocks noGrp="1"/>
          </p:cNvSpPr>
          <p:nvPr>
            <p:ph type="sldNum" sz="quarter" idx="12"/>
          </p:nvPr>
        </p:nvSpPr>
        <p:spPr/>
        <p:txBody>
          <a:bodyPr/>
          <a:lstStyle/>
          <a:p>
            <a:fld id="{6028D020-62DE-794D-A210-A4F606C49A33}" type="slidenum">
              <a:rPr lang="en-US" smtClean="0"/>
              <a:t>‹#›</a:t>
            </a:fld>
            <a:endParaRPr lang="en-US"/>
          </a:p>
        </p:txBody>
      </p:sp>
    </p:spTree>
    <p:extLst>
      <p:ext uri="{BB962C8B-B14F-4D97-AF65-F5344CB8AC3E}">
        <p14:creationId xmlns:p14="http://schemas.microsoft.com/office/powerpoint/2010/main" val="2747288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6EDFA-0E41-A749-9AF1-8645F65A22E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F2C646-83CA-3941-AB3F-C356855C14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E5B2F27-6FAD-4D4D-A8AD-22F06E4B62E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FAA151-08E6-E647-AB24-2695A275E6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C53E8E5-9DF8-DA4B-9A76-414E7B4F57E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F7D5D4-3958-D745-8DCA-E70BB3925E39}"/>
              </a:ext>
            </a:extLst>
          </p:cNvPr>
          <p:cNvSpPr>
            <a:spLocks noGrp="1"/>
          </p:cNvSpPr>
          <p:nvPr>
            <p:ph type="dt" sz="half" idx="10"/>
          </p:nvPr>
        </p:nvSpPr>
        <p:spPr/>
        <p:txBody>
          <a:bodyPr/>
          <a:lstStyle/>
          <a:p>
            <a:fld id="{F5EE24A3-0DD8-7546-A55F-FC4841AE24BF}" type="datetimeFigureOut">
              <a:rPr lang="en-US" smtClean="0"/>
              <a:t>8/20/20</a:t>
            </a:fld>
            <a:endParaRPr lang="en-US"/>
          </a:p>
        </p:txBody>
      </p:sp>
      <p:sp>
        <p:nvSpPr>
          <p:cNvPr id="8" name="Footer Placeholder 7">
            <a:extLst>
              <a:ext uri="{FF2B5EF4-FFF2-40B4-BE49-F238E27FC236}">
                <a16:creationId xmlns:a16="http://schemas.microsoft.com/office/drawing/2014/main" id="{11EEC631-D27D-694C-8AF0-4DF7BE702C5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3C954E0-D263-1D43-BAEB-0ED50CFB3407}"/>
              </a:ext>
            </a:extLst>
          </p:cNvPr>
          <p:cNvSpPr>
            <a:spLocks noGrp="1"/>
          </p:cNvSpPr>
          <p:nvPr>
            <p:ph type="sldNum" sz="quarter" idx="12"/>
          </p:nvPr>
        </p:nvSpPr>
        <p:spPr/>
        <p:txBody>
          <a:bodyPr/>
          <a:lstStyle/>
          <a:p>
            <a:fld id="{6028D020-62DE-794D-A210-A4F606C49A33}" type="slidenum">
              <a:rPr lang="en-US" smtClean="0"/>
              <a:t>‹#›</a:t>
            </a:fld>
            <a:endParaRPr lang="en-US"/>
          </a:p>
        </p:txBody>
      </p:sp>
    </p:spTree>
    <p:extLst>
      <p:ext uri="{BB962C8B-B14F-4D97-AF65-F5344CB8AC3E}">
        <p14:creationId xmlns:p14="http://schemas.microsoft.com/office/powerpoint/2010/main" val="2704084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C3325-2786-6D4E-A8EF-68179815890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F49A097-D6D5-104D-AEDA-317949B54221}"/>
              </a:ext>
            </a:extLst>
          </p:cNvPr>
          <p:cNvSpPr>
            <a:spLocks noGrp="1"/>
          </p:cNvSpPr>
          <p:nvPr>
            <p:ph type="dt" sz="half" idx="10"/>
          </p:nvPr>
        </p:nvSpPr>
        <p:spPr/>
        <p:txBody>
          <a:bodyPr/>
          <a:lstStyle/>
          <a:p>
            <a:fld id="{F5EE24A3-0DD8-7546-A55F-FC4841AE24BF}" type="datetimeFigureOut">
              <a:rPr lang="en-US" smtClean="0"/>
              <a:t>8/20/20</a:t>
            </a:fld>
            <a:endParaRPr lang="en-US"/>
          </a:p>
        </p:txBody>
      </p:sp>
      <p:sp>
        <p:nvSpPr>
          <p:cNvPr id="4" name="Footer Placeholder 3">
            <a:extLst>
              <a:ext uri="{FF2B5EF4-FFF2-40B4-BE49-F238E27FC236}">
                <a16:creationId xmlns:a16="http://schemas.microsoft.com/office/drawing/2014/main" id="{983B63ED-6769-5A4B-97FA-64F8A25C78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65BD02-3317-5D43-9CC0-B06E47354711}"/>
              </a:ext>
            </a:extLst>
          </p:cNvPr>
          <p:cNvSpPr>
            <a:spLocks noGrp="1"/>
          </p:cNvSpPr>
          <p:nvPr>
            <p:ph type="sldNum" sz="quarter" idx="12"/>
          </p:nvPr>
        </p:nvSpPr>
        <p:spPr/>
        <p:txBody>
          <a:bodyPr/>
          <a:lstStyle/>
          <a:p>
            <a:fld id="{6028D020-62DE-794D-A210-A4F606C49A33}" type="slidenum">
              <a:rPr lang="en-US" smtClean="0"/>
              <a:t>‹#›</a:t>
            </a:fld>
            <a:endParaRPr lang="en-US"/>
          </a:p>
        </p:txBody>
      </p:sp>
    </p:spTree>
    <p:extLst>
      <p:ext uri="{BB962C8B-B14F-4D97-AF65-F5344CB8AC3E}">
        <p14:creationId xmlns:p14="http://schemas.microsoft.com/office/powerpoint/2010/main" val="3408945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3504B5-CC8C-5740-9EA3-CD6FA5CAE34C}"/>
              </a:ext>
            </a:extLst>
          </p:cNvPr>
          <p:cNvSpPr>
            <a:spLocks noGrp="1"/>
          </p:cNvSpPr>
          <p:nvPr>
            <p:ph type="dt" sz="half" idx="10"/>
          </p:nvPr>
        </p:nvSpPr>
        <p:spPr/>
        <p:txBody>
          <a:bodyPr/>
          <a:lstStyle/>
          <a:p>
            <a:fld id="{F5EE24A3-0DD8-7546-A55F-FC4841AE24BF}" type="datetimeFigureOut">
              <a:rPr lang="en-US" smtClean="0"/>
              <a:t>8/20/20</a:t>
            </a:fld>
            <a:endParaRPr lang="en-US"/>
          </a:p>
        </p:txBody>
      </p:sp>
      <p:sp>
        <p:nvSpPr>
          <p:cNvPr id="3" name="Footer Placeholder 2">
            <a:extLst>
              <a:ext uri="{FF2B5EF4-FFF2-40B4-BE49-F238E27FC236}">
                <a16:creationId xmlns:a16="http://schemas.microsoft.com/office/drawing/2014/main" id="{B1491537-A799-3447-9508-1FD54C40C65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0A8D5BB-9F75-AC49-BDE6-E7FC73D057F1}"/>
              </a:ext>
            </a:extLst>
          </p:cNvPr>
          <p:cNvSpPr>
            <a:spLocks noGrp="1"/>
          </p:cNvSpPr>
          <p:nvPr>
            <p:ph type="sldNum" sz="quarter" idx="12"/>
          </p:nvPr>
        </p:nvSpPr>
        <p:spPr/>
        <p:txBody>
          <a:bodyPr/>
          <a:lstStyle/>
          <a:p>
            <a:fld id="{6028D020-62DE-794D-A210-A4F606C49A33}" type="slidenum">
              <a:rPr lang="en-US" smtClean="0"/>
              <a:t>‹#›</a:t>
            </a:fld>
            <a:endParaRPr lang="en-US"/>
          </a:p>
        </p:txBody>
      </p:sp>
    </p:spTree>
    <p:extLst>
      <p:ext uri="{BB962C8B-B14F-4D97-AF65-F5344CB8AC3E}">
        <p14:creationId xmlns:p14="http://schemas.microsoft.com/office/powerpoint/2010/main" val="3803768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DD5E4-1434-9542-9D28-FB2229FFD4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5F3B048-892A-4143-8D55-5CFDDFE77F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CF1E93-63FA-034E-B64B-C950B0978D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7718673-A546-2941-BF9E-3101D49AE8B1}"/>
              </a:ext>
            </a:extLst>
          </p:cNvPr>
          <p:cNvSpPr>
            <a:spLocks noGrp="1"/>
          </p:cNvSpPr>
          <p:nvPr>
            <p:ph type="dt" sz="half" idx="10"/>
          </p:nvPr>
        </p:nvSpPr>
        <p:spPr/>
        <p:txBody>
          <a:bodyPr/>
          <a:lstStyle/>
          <a:p>
            <a:fld id="{F5EE24A3-0DD8-7546-A55F-FC4841AE24BF}" type="datetimeFigureOut">
              <a:rPr lang="en-US" smtClean="0"/>
              <a:t>8/20/20</a:t>
            </a:fld>
            <a:endParaRPr lang="en-US"/>
          </a:p>
        </p:txBody>
      </p:sp>
      <p:sp>
        <p:nvSpPr>
          <p:cNvPr id="6" name="Footer Placeholder 5">
            <a:extLst>
              <a:ext uri="{FF2B5EF4-FFF2-40B4-BE49-F238E27FC236}">
                <a16:creationId xmlns:a16="http://schemas.microsoft.com/office/drawing/2014/main" id="{D0F7F995-B9CD-2E4E-9CD6-FC0B73472F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B2A714-43B2-D844-B2DC-47DA65A126F5}"/>
              </a:ext>
            </a:extLst>
          </p:cNvPr>
          <p:cNvSpPr>
            <a:spLocks noGrp="1"/>
          </p:cNvSpPr>
          <p:nvPr>
            <p:ph type="sldNum" sz="quarter" idx="12"/>
          </p:nvPr>
        </p:nvSpPr>
        <p:spPr/>
        <p:txBody>
          <a:bodyPr/>
          <a:lstStyle/>
          <a:p>
            <a:fld id="{6028D020-62DE-794D-A210-A4F606C49A33}" type="slidenum">
              <a:rPr lang="en-US" smtClean="0"/>
              <a:t>‹#›</a:t>
            </a:fld>
            <a:endParaRPr lang="en-US"/>
          </a:p>
        </p:txBody>
      </p:sp>
    </p:spTree>
    <p:extLst>
      <p:ext uri="{BB962C8B-B14F-4D97-AF65-F5344CB8AC3E}">
        <p14:creationId xmlns:p14="http://schemas.microsoft.com/office/powerpoint/2010/main" val="1352863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85A4A-87A9-8D40-ADF1-22F08797EA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38B5880-A0EC-1C47-A38D-AA70EA93AF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3C95A4-C238-6D40-BA09-76BE11EDCA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79F581-4E56-6441-AC7E-88F7B7405372}"/>
              </a:ext>
            </a:extLst>
          </p:cNvPr>
          <p:cNvSpPr>
            <a:spLocks noGrp="1"/>
          </p:cNvSpPr>
          <p:nvPr>
            <p:ph type="dt" sz="half" idx="10"/>
          </p:nvPr>
        </p:nvSpPr>
        <p:spPr/>
        <p:txBody>
          <a:bodyPr/>
          <a:lstStyle/>
          <a:p>
            <a:fld id="{F5EE24A3-0DD8-7546-A55F-FC4841AE24BF}" type="datetimeFigureOut">
              <a:rPr lang="en-US" smtClean="0"/>
              <a:t>8/20/20</a:t>
            </a:fld>
            <a:endParaRPr lang="en-US"/>
          </a:p>
        </p:txBody>
      </p:sp>
      <p:sp>
        <p:nvSpPr>
          <p:cNvPr id="6" name="Footer Placeholder 5">
            <a:extLst>
              <a:ext uri="{FF2B5EF4-FFF2-40B4-BE49-F238E27FC236}">
                <a16:creationId xmlns:a16="http://schemas.microsoft.com/office/drawing/2014/main" id="{7EE5F958-35CE-A74C-A3DE-8CE0FEE66D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3C608A-8828-6C47-B8AE-E5882DDD6493}"/>
              </a:ext>
            </a:extLst>
          </p:cNvPr>
          <p:cNvSpPr>
            <a:spLocks noGrp="1"/>
          </p:cNvSpPr>
          <p:nvPr>
            <p:ph type="sldNum" sz="quarter" idx="12"/>
          </p:nvPr>
        </p:nvSpPr>
        <p:spPr/>
        <p:txBody>
          <a:bodyPr/>
          <a:lstStyle/>
          <a:p>
            <a:fld id="{6028D020-62DE-794D-A210-A4F606C49A33}" type="slidenum">
              <a:rPr lang="en-US" smtClean="0"/>
              <a:t>‹#›</a:t>
            </a:fld>
            <a:endParaRPr lang="en-US"/>
          </a:p>
        </p:txBody>
      </p:sp>
    </p:spTree>
    <p:extLst>
      <p:ext uri="{BB962C8B-B14F-4D97-AF65-F5344CB8AC3E}">
        <p14:creationId xmlns:p14="http://schemas.microsoft.com/office/powerpoint/2010/main" val="1509103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734B0A-59AF-814C-9AE5-1A6C0A63E76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6077ED0-DB29-854F-A609-C962293E71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E44AA9-E398-044B-BF8C-95059986D1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EE24A3-0DD8-7546-A55F-FC4841AE24BF}" type="datetimeFigureOut">
              <a:rPr lang="en-US" smtClean="0"/>
              <a:t>8/20/20</a:t>
            </a:fld>
            <a:endParaRPr lang="en-US"/>
          </a:p>
        </p:txBody>
      </p:sp>
      <p:sp>
        <p:nvSpPr>
          <p:cNvPr id="5" name="Footer Placeholder 4">
            <a:extLst>
              <a:ext uri="{FF2B5EF4-FFF2-40B4-BE49-F238E27FC236}">
                <a16:creationId xmlns:a16="http://schemas.microsoft.com/office/drawing/2014/main" id="{930F1688-5913-D849-BE52-3437417850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D54FB50-DACE-E64B-BD94-0FEC0AE071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28D020-62DE-794D-A210-A4F606C49A33}" type="slidenum">
              <a:rPr lang="en-US" smtClean="0"/>
              <a:t>‹#›</a:t>
            </a:fld>
            <a:endParaRPr lang="en-US"/>
          </a:p>
        </p:txBody>
      </p:sp>
    </p:spTree>
    <p:extLst>
      <p:ext uri="{BB962C8B-B14F-4D97-AF65-F5344CB8AC3E}">
        <p14:creationId xmlns:p14="http://schemas.microsoft.com/office/powerpoint/2010/main" val="4192766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5D231-9C20-8C44-990F-5B1DC3EBD4E0}"/>
              </a:ext>
            </a:extLst>
          </p:cNvPr>
          <p:cNvSpPr>
            <a:spLocks noGrp="1"/>
          </p:cNvSpPr>
          <p:nvPr>
            <p:ph type="ctrTitle"/>
          </p:nvPr>
        </p:nvSpPr>
        <p:spPr/>
        <p:txBody>
          <a:bodyPr/>
          <a:lstStyle/>
          <a:p>
            <a:r>
              <a:rPr lang="en-US" dirty="0"/>
              <a:t>PERTEMUAN-18</a:t>
            </a:r>
          </a:p>
        </p:txBody>
      </p:sp>
      <p:sp>
        <p:nvSpPr>
          <p:cNvPr id="3" name="Subtitle 2">
            <a:extLst>
              <a:ext uri="{FF2B5EF4-FFF2-40B4-BE49-F238E27FC236}">
                <a16:creationId xmlns:a16="http://schemas.microsoft.com/office/drawing/2014/main" id="{6A679775-11FD-B043-8085-405C1E5056A0}"/>
              </a:ext>
            </a:extLst>
          </p:cNvPr>
          <p:cNvSpPr>
            <a:spLocks noGrp="1"/>
          </p:cNvSpPr>
          <p:nvPr>
            <p:ph type="subTitle" idx="1"/>
          </p:nvPr>
        </p:nvSpPr>
        <p:spPr/>
        <p:txBody>
          <a:bodyPr/>
          <a:lstStyle/>
          <a:p>
            <a:r>
              <a:rPr lang="en-US" dirty="0"/>
              <a:t>BIMBINGAN BAB4 DAN BAB 5</a:t>
            </a:r>
          </a:p>
        </p:txBody>
      </p:sp>
    </p:spTree>
    <p:extLst>
      <p:ext uri="{BB962C8B-B14F-4D97-AF65-F5344CB8AC3E}">
        <p14:creationId xmlns:p14="http://schemas.microsoft.com/office/powerpoint/2010/main" val="1627421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2801F-671B-8B46-8A4E-360A671282C4}"/>
              </a:ext>
            </a:extLst>
          </p:cNvPr>
          <p:cNvSpPr>
            <a:spLocks noGrp="1"/>
          </p:cNvSpPr>
          <p:nvPr>
            <p:ph type="ctrTitle"/>
          </p:nvPr>
        </p:nvSpPr>
        <p:spPr/>
        <p:txBody>
          <a:bodyPr>
            <a:normAutofit fontScale="90000"/>
          </a:bodyPr>
          <a:lstStyle/>
          <a:p>
            <a:r>
              <a:rPr lang="en-US" dirty="0"/>
              <a:t>HASIL AKHIR DI BAB 4 BERDASARKAN ANALISIS UJI HOPITESIS</a:t>
            </a:r>
          </a:p>
        </p:txBody>
      </p:sp>
      <p:sp>
        <p:nvSpPr>
          <p:cNvPr id="3" name="Subtitle 2">
            <a:extLst>
              <a:ext uri="{FF2B5EF4-FFF2-40B4-BE49-F238E27FC236}">
                <a16:creationId xmlns:a16="http://schemas.microsoft.com/office/drawing/2014/main" id="{6E42B40F-1B66-E645-AB39-A05F9F5AE4B0}"/>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06456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A94825-AA0E-E54A-AC26-6007A7F4B11F}"/>
              </a:ext>
            </a:extLst>
          </p:cNvPr>
          <p:cNvSpPr/>
          <p:nvPr/>
        </p:nvSpPr>
        <p:spPr>
          <a:xfrm>
            <a:off x="555170" y="203630"/>
            <a:ext cx="8577943" cy="1289071"/>
          </a:xfrm>
          <a:prstGeom prst="rect">
            <a:avLst/>
          </a:prstGeom>
        </p:spPr>
        <p:txBody>
          <a:bodyPr wrap="square">
            <a:spAutoFit/>
          </a:bodyPr>
          <a:lstStyle/>
          <a:p>
            <a:pPr algn="just">
              <a:lnSpc>
                <a:spcPct val="150000"/>
              </a:lnSpc>
              <a:tabLst>
                <a:tab pos="450215" algn="l"/>
                <a:tab pos="5029200" algn="l"/>
              </a:tabLst>
            </a:pPr>
            <a:r>
              <a:rPr lang="en-US" dirty="0" err="1">
                <a:solidFill>
                  <a:srgbClr val="000000"/>
                </a:solidFill>
                <a:latin typeface="Times New Roman" panose="02020603050405020304" pitchFamily="18" charset="0"/>
                <a:ea typeface="Times New Roman" panose="02020603050405020304" pitchFamily="18" charset="0"/>
              </a:rPr>
              <a:t>Berikut</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hasil</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rekapitulasi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hasil</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uji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hipotesis</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disajikan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dalam</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tabel</a:t>
            </a:r>
            <a:r>
              <a:rPr lang="en-US" dirty="0">
                <a:solidFill>
                  <a:srgbClr val="000000"/>
                </a:solidFill>
                <a:latin typeface="Times New Roman" panose="02020603050405020304" pitchFamily="18" charset="0"/>
                <a:ea typeface="Times New Roman" panose="02020603050405020304" pitchFamily="18" charset="0"/>
              </a:rPr>
              <a:t> 4.</a:t>
            </a:r>
            <a:r>
              <a:rPr lang="id-ID" dirty="0">
                <a:solidFill>
                  <a:srgbClr val="000000"/>
                </a:solidFill>
                <a:latin typeface="Times New Roman" panose="02020603050405020304" pitchFamily="18" charset="0"/>
                <a:ea typeface="Times New Roman" panose="02020603050405020304" pitchFamily="18" charset="0"/>
              </a:rPr>
              <a:t>2</a:t>
            </a:r>
            <a:endParaRPr lang="en-US" dirty="0">
              <a:latin typeface="Times New Roman" panose="02020603050405020304" pitchFamily="18" charset="0"/>
              <a:ea typeface="Times New Roman" panose="02020603050405020304" pitchFamily="18" charset="0"/>
            </a:endParaRPr>
          </a:p>
          <a:p>
            <a:pPr algn="ctr">
              <a:lnSpc>
                <a:spcPct val="150000"/>
              </a:lnSpc>
            </a:pPr>
            <a:r>
              <a:rPr lang="en-US" b="1" dirty="0" err="1">
                <a:solidFill>
                  <a:srgbClr val="000000"/>
                </a:solidFill>
                <a:latin typeface="Times New Roman" panose="02020603050405020304" pitchFamily="18" charset="0"/>
                <a:ea typeface="Times New Roman" panose="02020603050405020304" pitchFamily="18" charset="0"/>
              </a:rPr>
              <a:t>Tabel</a:t>
            </a:r>
            <a:r>
              <a:rPr lang="en-US" b="1" dirty="0">
                <a:solidFill>
                  <a:srgbClr val="000000"/>
                </a:solidFill>
                <a:latin typeface="Times New Roman" panose="02020603050405020304" pitchFamily="18" charset="0"/>
                <a:ea typeface="Times New Roman" panose="02020603050405020304" pitchFamily="18" charset="0"/>
              </a:rPr>
              <a:t> 4.</a:t>
            </a:r>
            <a:r>
              <a:rPr lang="id-ID" b="1" dirty="0">
                <a:solidFill>
                  <a:srgbClr val="000000"/>
                </a:solidFill>
                <a:latin typeface="Times New Roman" panose="02020603050405020304" pitchFamily="18" charset="0"/>
                <a:ea typeface="Times New Roman" panose="02020603050405020304" pitchFamily="18" charset="0"/>
              </a:rPr>
              <a:t>2</a:t>
            </a:r>
            <a:endParaRPr lang="en-US" dirty="0">
              <a:latin typeface="Times New Roman" panose="02020603050405020304" pitchFamily="18" charset="0"/>
              <a:ea typeface="Times New Roman" panose="02020603050405020304" pitchFamily="18" charset="0"/>
            </a:endParaRPr>
          </a:p>
          <a:p>
            <a:pPr algn="ctr">
              <a:lnSpc>
                <a:spcPct val="150000"/>
              </a:lnSpc>
            </a:pPr>
            <a:r>
              <a:rPr lang="en-US" b="1" dirty="0" err="1">
                <a:solidFill>
                  <a:srgbClr val="000000"/>
                </a:solidFill>
                <a:latin typeface="Times New Roman" panose="02020603050405020304" pitchFamily="18" charset="0"/>
                <a:ea typeface="Times New Roman" panose="02020603050405020304" pitchFamily="18" charset="0"/>
              </a:rPr>
              <a:t>Rekapitulasi</a:t>
            </a:r>
            <a:r>
              <a:rPr lang="en-US" b="1" dirty="0">
                <a:solidFill>
                  <a:srgbClr val="000000"/>
                </a:solidFill>
                <a:latin typeface="Times New Roman" panose="02020603050405020304" pitchFamily="18" charset="0"/>
                <a:ea typeface="Times New Roman" panose="02020603050405020304" pitchFamily="18" charset="0"/>
              </a:rPr>
              <a:t> Hasil </a:t>
            </a:r>
            <a:r>
              <a:rPr lang="en-US" b="1" dirty="0" err="1">
                <a:solidFill>
                  <a:srgbClr val="000000"/>
                </a:solidFill>
                <a:latin typeface="Times New Roman" panose="02020603050405020304" pitchFamily="18" charset="0"/>
                <a:ea typeface="Times New Roman" panose="02020603050405020304" pitchFamily="18" charset="0"/>
              </a:rPr>
              <a:t>Uji</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Hipotesis</a:t>
            </a:r>
            <a:endParaRPr lang="en-US" dirty="0">
              <a:latin typeface="Times New Roman" panose="02020603050405020304" pitchFamily="18" charset="0"/>
              <a:ea typeface="Times New Roman" panose="02020603050405020304" pitchFamily="18" charset="0"/>
            </a:endParaRPr>
          </a:p>
        </p:txBody>
      </p:sp>
      <p:graphicFrame>
        <p:nvGraphicFramePr>
          <p:cNvPr id="3" name="Table 2">
            <a:extLst>
              <a:ext uri="{FF2B5EF4-FFF2-40B4-BE49-F238E27FC236}">
                <a16:creationId xmlns:a16="http://schemas.microsoft.com/office/drawing/2014/main" id="{FBAF769E-B958-CA48-8D93-19493F83399E}"/>
              </a:ext>
            </a:extLst>
          </p:cNvPr>
          <p:cNvGraphicFramePr>
            <a:graphicFrameLocks noGrp="1"/>
          </p:cNvGraphicFramePr>
          <p:nvPr>
            <p:extLst>
              <p:ext uri="{D42A27DB-BD31-4B8C-83A1-F6EECF244321}">
                <p14:modId xmlns:p14="http://schemas.microsoft.com/office/powerpoint/2010/main" val="1322126755"/>
              </p:ext>
            </p:extLst>
          </p:nvPr>
        </p:nvGraphicFramePr>
        <p:xfrm>
          <a:off x="1121228" y="1635144"/>
          <a:ext cx="8849928" cy="3404242"/>
        </p:xfrm>
        <a:graphic>
          <a:graphicData uri="http://schemas.openxmlformats.org/drawingml/2006/table">
            <a:tbl>
              <a:tblPr firstRow="1" firstCol="1" bandRow="1">
                <a:tableStyleId>{5C22544A-7EE6-4342-B048-85BDC9FD1C3A}</a:tableStyleId>
              </a:tblPr>
              <a:tblGrid>
                <a:gridCol w="748710">
                  <a:extLst>
                    <a:ext uri="{9D8B030D-6E8A-4147-A177-3AD203B41FA5}">
                      <a16:colId xmlns:a16="http://schemas.microsoft.com/office/drawing/2014/main" val="2600222634"/>
                    </a:ext>
                  </a:extLst>
                </a:gridCol>
                <a:gridCol w="2713025">
                  <a:extLst>
                    <a:ext uri="{9D8B030D-6E8A-4147-A177-3AD203B41FA5}">
                      <a16:colId xmlns:a16="http://schemas.microsoft.com/office/drawing/2014/main" val="371326812"/>
                    </a:ext>
                  </a:extLst>
                </a:gridCol>
                <a:gridCol w="1123066">
                  <a:extLst>
                    <a:ext uri="{9D8B030D-6E8A-4147-A177-3AD203B41FA5}">
                      <a16:colId xmlns:a16="http://schemas.microsoft.com/office/drawing/2014/main" val="1582732914"/>
                    </a:ext>
                  </a:extLst>
                </a:gridCol>
                <a:gridCol w="1038941">
                  <a:extLst>
                    <a:ext uri="{9D8B030D-6E8A-4147-A177-3AD203B41FA5}">
                      <a16:colId xmlns:a16="http://schemas.microsoft.com/office/drawing/2014/main" val="2828958812"/>
                    </a:ext>
                  </a:extLst>
                </a:gridCol>
                <a:gridCol w="3226186">
                  <a:extLst>
                    <a:ext uri="{9D8B030D-6E8A-4147-A177-3AD203B41FA5}">
                      <a16:colId xmlns:a16="http://schemas.microsoft.com/office/drawing/2014/main" val="68888364"/>
                    </a:ext>
                  </a:extLst>
                </a:gridCol>
              </a:tblGrid>
              <a:tr h="275090">
                <a:tc>
                  <a:txBody>
                    <a:bodyPr/>
                    <a:lstStyle/>
                    <a:p>
                      <a:pPr marL="0" marR="0" algn="ctr">
                        <a:spcBef>
                          <a:spcPts val="0"/>
                        </a:spcBef>
                        <a:spcAft>
                          <a:spcPts val="0"/>
                        </a:spcAft>
                      </a:pPr>
                      <a:r>
                        <a:rPr lang="en-US" sz="900">
                          <a:effectLst/>
                        </a:rPr>
                        <a:t>No</a:t>
                      </a:r>
                      <a:endParaRPr lang="en-US" sz="1100">
                        <a:effectLst/>
                        <a:latin typeface="Times New Roman" panose="02020603050405020304" pitchFamily="18" charset="0"/>
                        <a:ea typeface="Times New Roman" panose="02020603050405020304" pitchFamily="18" charset="0"/>
                      </a:endParaRPr>
                    </a:p>
                  </a:txBody>
                  <a:tcPr marL="61895" marR="61895" marT="0" marB="0" anchor="ctr"/>
                </a:tc>
                <a:tc>
                  <a:txBody>
                    <a:bodyPr/>
                    <a:lstStyle/>
                    <a:p>
                      <a:pPr marL="0" marR="0" algn="ctr">
                        <a:spcBef>
                          <a:spcPts val="0"/>
                        </a:spcBef>
                        <a:spcAft>
                          <a:spcPts val="0"/>
                        </a:spcAft>
                      </a:pPr>
                      <a:r>
                        <a:rPr lang="en-US" sz="900">
                          <a:effectLst/>
                        </a:rPr>
                        <a:t>Hipotesis</a:t>
                      </a:r>
                      <a:endParaRPr lang="en-US" sz="1100">
                        <a:effectLst/>
                        <a:latin typeface="Times New Roman" panose="02020603050405020304" pitchFamily="18" charset="0"/>
                        <a:ea typeface="Times New Roman" panose="02020603050405020304" pitchFamily="18" charset="0"/>
                      </a:endParaRPr>
                    </a:p>
                  </a:txBody>
                  <a:tcPr marL="61895" marR="61895" marT="0" marB="0" anchor="ctr"/>
                </a:tc>
                <a:tc>
                  <a:txBody>
                    <a:bodyPr/>
                    <a:lstStyle/>
                    <a:p>
                      <a:pPr marL="0" marR="0" algn="ctr">
                        <a:spcBef>
                          <a:spcPts val="0"/>
                        </a:spcBef>
                        <a:spcAft>
                          <a:spcPts val="0"/>
                        </a:spcAft>
                      </a:pPr>
                      <a:r>
                        <a:rPr lang="en-US" sz="900">
                          <a:effectLst/>
                        </a:rPr>
                        <a:t>t</a:t>
                      </a:r>
                      <a:r>
                        <a:rPr lang="en-US" sz="900" baseline="-25000">
                          <a:effectLst/>
                        </a:rPr>
                        <a:t>hitung</a:t>
                      </a:r>
                      <a:endParaRPr lang="en-US" sz="1100">
                        <a:effectLst/>
                        <a:latin typeface="Times New Roman" panose="02020603050405020304" pitchFamily="18" charset="0"/>
                        <a:ea typeface="Times New Roman" panose="02020603050405020304" pitchFamily="18" charset="0"/>
                      </a:endParaRPr>
                    </a:p>
                  </a:txBody>
                  <a:tcPr marL="61895" marR="61895" marT="0" marB="0" anchor="ctr"/>
                </a:tc>
                <a:tc>
                  <a:txBody>
                    <a:bodyPr/>
                    <a:lstStyle/>
                    <a:p>
                      <a:pPr marL="0" marR="0" algn="ctr">
                        <a:spcBef>
                          <a:spcPts val="0"/>
                        </a:spcBef>
                        <a:spcAft>
                          <a:spcPts val="0"/>
                        </a:spcAft>
                      </a:pPr>
                      <a:r>
                        <a:rPr lang="en-US" sz="900">
                          <a:effectLst/>
                        </a:rPr>
                        <a:t>t</a:t>
                      </a:r>
                      <a:r>
                        <a:rPr lang="en-US" sz="900" baseline="-25000">
                          <a:effectLst/>
                        </a:rPr>
                        <a:t>tabel</a:t>
                      </a:r>
                      <a:endParaRPr lang="en-US" sz="1100">
                        <a:effectLst/>
                        <a:latin typeface="Times New Roman" panose="02020603050405020304" pitchFamily="18" charset="0"/>
                        <a:ea typeface="Times New Roman" panose="02020603050405020304" pitchFamily="18" charset="0"/>
                      </a:endParaRPr>
                    </a:p>
                  </a:txBody>
                  <a:tcPr marL="61895" marR="61895" marT="0" marB="0" anchor="ctr"/>
                </a:tc>
                <a:tc>
                  <a:txBody>
                    <a:bodyPr/>
                    <a:lstStyle/>
                    <a:p>
                      <a:pPr marL="0" marR="0" algn="ctr">
                        <a:spcBef>
                          <a:spcPts val="0"/>
                        </a:spcBef>
                        <a:spcAft>
                          <a:spcPts val="0"/>
                        </a:spcAft>
                      </a:pPr>
                      <a:r>
                        <a:rPr lang="en-US" sz="900" dirty="0">
                          <a:effectLst/>
                        </a:rPr>
                        <a:t>Kesimpulan</a:t>
                      </a:r>
                      <a:endParaRPr lang="en-US" sz="1100" dirty="0">
                        <a:effectLst/>
                        <a:latin typeface="Times New Roman" panose="02020603050405020304" pitchFamily="18" charset="0"/>
                        <a:ea typeface="Times New Roman" panose="02020603050405020304" pitchFamily="18" charset="0"/>
                      </a:endParaRPr>
                    </a:p>
                  </a:txBody>
                  <a:tcPr marL="61895" marR="61895" marT="0" marB="0" anchor="ctr"/>
                </a:tc>
                <a:extLst>
                  <a:ext uri="{0D108BD9-81ED-4DB2-BD59-A6C34878D82A}">
                    <a16:rowId xmlns:a16="http://schemas.microsoft.com/office/drawing/2014/main" val="323189848"/>
                  </a:ext>
                </a:extLst>
              </a:tr>
              <a:tr h="227523">
                <a:tc>
                  <a:txBody>
                    <a:bodyPr/>
                    <a:lstStyle/>
                    <a:p>
                      <a:pPr marL="0" marR="0" algn="ctr">
                        <a:spcBef>
                          <a:spcPts val="0"/>
                        </a:spcBef>
                        <a:spcAft>
                          <a:spcPts val="0"/>
                        </a:spcAft>
                      </a:pPr>
                      <a:r>
                        <a:rPr lang="en-US" sz="900">
                          <a:effectLst/>
                        </a:rPr>
                        <a:t>1.</a:t>
                      </a:r>
                      <a:endParaRPr lang="en-US" sz="1100">
                        <a:effectLst/>
                        <a:latin typeface="Times New Roman" panose="02020603050405020304" pitchFamily="18" charset="0"/>
                        <a:ea typeface="Times New Roman" panose="02020603050405020304" pitchFamily="18" charset="0"/>
                      </a:endParaRPr>
                    </a:p>
                  </a:txBody>
                  <a:tcPr marL="61895" marR="61895" marT="0" marB="0"/>
                </a:tc>
                <a:tc>
                  <a:txBody>
                    <a:bodyPr/>
                    <a:lstStyle/>
                    <a:p>
                      <a:pPr marL="0" marR="0">
                        <a:spcBef>
                          <a:spcPts val="0"/>
                        </a:spcBef>
                        <a:spcAft>
                          <a:spcPts val="0"/>
                        </a:spcAft>
                        <a:tabLst>
                          <a:tab pos="457200" algn="l"/>
                        </a:tabLst>
                      </a:pPr>
                      <a:r>
                        <a:rPr lang="en-US" sz="900">
                          <a:effectLst/>
                        </a:rPr>
                        <a:t>Pengaruh Modal manusia terhadap Budaya Organisasi</a:t>
                      </a:r>
                      <a:endParaRPr lang="en-US" sz="1100">
                        <a:effectLst/>
                        <a:latin typeface="Times New Roman" panose="02020603050405020304" pitchFamily="18" charset="0"/>
                        <a:ea typeface="Times New Roman" panose="02020603050405020304" pitchFamily="18" charset="0"/>
                      </a:endParaRPr>
                    </a:p>
                  </a:txBody>
                  <a:tcPr marL="61895" marR="61895" marT="0" marB="0"/>
                </a:tc>
                <a:tc>
                  <a:txBody>
                    <a:bodyPr/>
                    <a:lstStyle/>
                    <a:p>
                      <a:pPr marL="0" marR="0" algn="ctr">
                        <a:lnSpc>
                          <a:spcPct val="115000"/>
                        </a:lnSpc>
                        <a:spcBef>
                          <a:spcPts val="0"/>
                        </a:spcBef>
                        <a:spcAft>
                          <a:spcPts val="0"/>
                        </a:spcAft>
                      </a:pPr>
                      <a:r>
                        <a:rPr lang="en-US" sz="900">
                          <a:effectLst/>
                        </a:rPr>
                        <a:t>4.090</a:t>
                      </a:r>
                      <a:endParaRPr lang="en-US" sz="1100">
                        <a:effectLst/>
                        <a:latin typeface="Times New Roman" panose="02020603050405020304" pitchFamily="18" charset="0"/>
                        <a:ea typeface="Times New Roman" panose="02020603050405020304" pitchFamily="18" charset="0"/>
                      </a:endParaRPr>
                    </a:p>
                  </a:txBody>
                  <a:tcPr marL="61895" marR="61895" marT="0" marB="0"/>
                </a:tc>
                <a:tc>
                  <a:txBody>
                    <a:bodyPr/>
                    <a:lstStyle/>
                    <a:p>
                      <a:pPr marL="0" marR="0" algn="ctr">
                        <a:spcBef>
                          <a:spcPts val="0"/>
                        </a:spcBef>
                        <a:spcAft>
                          <a:spcPts val="0"/>
                        </a:spcAft>
                      </a:pPr>
                      <a:r>
                        <a:rPr lang="en-US" sz="900">
                          <a:effectLst/>
                        </a:rPr>
                        <a:t>1.96</a:t>
                      </a:r>
                      <a:endParaRPr lang="en-US" sz="1100">
                        <a:effectLst/>
                        <a:latin typeface="Times New Roman" panose="02020603050405020304" pitchFamily="18" charset="0"/>
                        <a:ea typeface="Times New Roman" panose="02020603050405020304" pitchFamily="18" charset="0"/>
                      </a:endParaRPr>
                    </a:p>
                  </a:txBody>
                  <a:tcPr marL="61895" marR="61895" marT="0" marB="0"/>
                </a:tc>
                <a:tc>
                  <a:txBody>
                    <a:bodyPr/>
                    <a:lstStyle/>
                    <a:p>
                      <a:pPr marL="0" marR="0" algn="just">
                        <a:spcBef>
                          <a:spcPts val="0"/>
                        </a:spcBef>
                        <a:spcAft>
                          <a:spcPts val="0"/>
                        </a:spcAft>
                        <a:tabLst>
                          <a:tab pos="457200" algn="l"/>
                        </a:tabLst>
                      </a:pPr>
                      <a:r>
                        <a:rPr lang="en-US" sz="900" dirty="0" err="1">
                          <a:effectLst/>
                        </a:rPr>
                        <a:t>Hipotesis</a:t>
                      </a:r>
                      <a:r>
                        <a:rPr lang="en-US" sz="900" dirty="0">
                          <a:effectLst/>
                        </a:rPr>
                        <a:t> </a:t>
                      </a:r>
                      <a:r>
                        <a:rPr lang="en-US" sz="900" dirty="0" err="1">
                          <a:effectLst/>
                        </a:rPr>
                        <a:t>diterima</a:t>
                      </a:r>
                      <a:r>
                        <a:rPr lang="en-US" sz="900" dirty="0">
                          <a:effectLst/>
                        </a:rPr>
                        <a:t> (</a:t>
                      </a:r>
                      <a:r>
                        <a:rPr lang="id-ID" sz="900" dirty="0">
                          <a:effectLst/>
                        </a:rPr>
                        <a:t>Didukung </a:t>
                      </a:r>
                      <a:r>
                        <a:rPr lang="en-US" sz="900" dirty="0" err="1">
                          <a:effectLst/>
                        </a:rPr>
                        <a:t>fakta</a:t>
                      </a:r>
                      <a:r>
                        <a:rPr lang="en-US" sz="900" dirty="0">
                          <a:effectLst/>
                        </a:rPr>
                        <a:t> </a:t>
                      </a:r>
                      <a:r>
                        <a:rPr lang="en-US" sz="900" dirty="0" err="1">
                          <a:effectLst/>
                        </a:rPr>
                        <a:t>empiris</a:t>
                      </a:r>
                      <a:r>
                        <a:rPr lang="en-US" sz="900" dirty="0">
                          <a:effectLst/>
                        </a:rPr>
                        <a:t>) </a:t>
                      </a:r>
                      <a:endParaRPr lang="en-US" sz="1100" dirty="0">
                        <a:effectLst/>
                        <a:latin typeface="Times New Roman" panose="02020603050405020304" pitchFamily="18" charset="0"/>
                        <a:ea typeface="Times New Roman" panose="02020603050405020304" pitchFamily="18" charset="0"/>
                      </a:endParaRPr>
                    </a:p>
                  </a:txBody>
                  <a:tcPr marL="61895" marR="61895" marT="0" marB="0"/>
                </a:tc>
                <a:extLst>
                  <a:ext uri="{0D108BD9-81ED-4DB2-BD59-A6C34878D82A}">
                    <a16:rowId xmlns:a16="http://schemas.microsoft.com/office/drawing/2014/main" val="1974132728"/>
                  </a:ext>
                </a:extLst>
              </a:tr>
              <a:tr h="481981">
                <a:tc>
                  <a:txBody>
                    <a:bodyPr/>
                    <a:lstStyle/>
                    <a:p>
                      <a:pPr marL="0" marR="0" algn="ctr">
                        <a:spcBef>
                          <a:spcPts val="0"/>
                        </a:spcBef>
                        <a:spcAft>
                          <a:spcPts val="0"/>
                        </a:spcAft>
                      </a:pPr>
                      <a:r>
                        <a:rPr lang="en-US" sz="900">
                          <a:effectLst/>
                        </a:rPr>
                        <a:t>2.</a:t>
                      </a:r>
                      <a:endParaRPr lang="en-US" sz="1100">
                        <a:effectLst/>
                        <a:latin typeface="Times New Roman" panose="02020603050405020304" pitchFamily="18" charset="0"/>
                        <a:ea typeface="Times New Roman" panose="02020603050405020304" pitchFamily="18" charset="0"/>
                      </a:endParaRPr>
                    </a:p>
                  </a:txBody>
                  <a:tcPr marL="61895" marR="61895" marT="0" marB="0"/>
                </a:tc>
                <a:tc>
                  <a:txBody>
                    <a:bodyPr/>
                    <a:lstStyle/>
                    <a:p>
                      <a:pPr marL="0" marR="0">
                        <a:spcBef>
                          <a:spcPts val="0"/>
                        </a:spcBef>
                        <a:spcAft>
                          <a:spcPts val="0"/>
                        </a:spcAft>
                        <a:tabLst>
                          <a:tab pos="457200" algn="l"/>
                        </a:tabLst>
                      </a:pPr>
                      <a:r>
                        <a:rPr lang="en-US" sz="900">
                          <a:effectLst/>
                        </a:rPr>
                        <a:t>Pengaruh Kemitraan terhadap Budaya Organisasi</a:t>
                      </a:r>
                      <a:endParaRPr lang="en-US" sz="1100">
                        <a:effectLst/>
                        <a:latin typeface="Times New Roman" panose="02020603050405020304" pitchFamily="18" charset="0"/>
                        <a:ea typeface="Times New Roman" panose="02020603050405020304" pitchFamily="18" charset="0"/>
                      </a:endParaRPr>
                    </a:p>
                  </a:txBody>
                  <a:tcPr marL="61895" marR="61895" marT="0" marB="0"/>
                </a:tc>
                <a:tc>
                  <a:txBody>
                    <a:bodyPr/>
                    <a:lstStyle/>
                    <a:p>
                      <a:pPr marL="0" marR="0" algn="ctr">
                        <a:lnSpc>
                          <a:spcPct val="115000"/>
                        </a:lnSpc>
                        <a:spcBef>
                          <a:spcPts val="0"/>
                        </a:spcBef>
                        <a:spcAft>
                          <a:spcPts val="0"/>
                        </a:spcAft>
                      </a:pPr>
                      <a:r>
                        <a:rPr lang="en-US" sz="900">
                          <a:effectLst/>
                        </a:rPr>
                        <a:t>4.360</a:t>
                      </a:r>
                      <a:endParaRPr lang="en-US" sz="1100">
                        <a:effectLst/>
                        <a:latin typeface="Times New Roman" panose="02020603050405020304" pitchFamily="18" charset="0"/>
                        <a:ea typeface="Times New Roman" panose="02020603050405020304" pitchFamily="18" charset="0"/>
                      </a:endParaRPr>
                    </a:p>
                  </a:txBody>
                  <a:tcPr marL="61895" marR="61895" marT="0" marB="0"/>
                </a:tc>
                <a:tc>
                  <a:txBody>
                    <a:bodyPr/>
                    <a:lstStyle/>
                    <a:p>
                      <a:pPr marL="0" marR="0" algn="ctr">
                        <a:spcBef>
                          <a:spcPts val="0"/>
                        </a:spcBef>
                        <a:spcAft>
                          <a:spcPts val="0"/>
                        </a:spcAft>
                      </a:pPr>
                      <a:r>
                        <a:rPr lang="en-US" sz="900">
                          <a:effectLst/>
                        </a:rPr>
                        <a:t>1.96</a:t>
                      </a:r>
                      <a:endParaRPr lang="en-US" sz="1100">
                        <a:effectLst/>
                        <a:latin typeface="Times New Roman" panose="02020603050405020304" pitchFamily="18" charset="0"/>
                        <a:ea typeface="Times New Roman" panose="02020603050405020304" pitchFamily="18" charset="0"/>
                      </a:endParaRPr>
                    </a:p>
                  </a:txBody>
                  <a:tcPr marL="61895" marR="61895" marT="0" marB="0"/>
                </a:tc>
                <a:tc>
                  <a:txBody>
                    <a:bodyPr/>
                    <a:lstStyle/>
                    <a:p>
                      <a:pPr marL="0" marR="0" algn="just">
                        <a:spcBef>
                          <a:spcPts val="0"/>
                        </a:spcBef>
                        <a:spcAft>
                          <a:spcPts val="0"/>
                        </a:spcAft>
                        <a:tabLst>
                          <a:tab pos="457200" algn="l"/>
                        </a:tabLst>
                      </a:pPr>
                      <a:r>
                        <a:rPr lang="en-US" sz="900" dirty="0" err="1">
                          <a:effectLst/>
                        </a:rPr>
                        <a:t>Hipotesis</a:t>
                      </a:r>
                      <a:r>
                        <a:rPr lang="en-US" sz="900" dirty="0">
                          <a:effectLst/>
                        </a:rPr>
                        <a:t> </a:t>
                      </a:r>
                      <a:r>
                        <a:rPr lang="en-US" sz="900" dirty="0" err="1">
                          <a:effectLst/>
                        </a:rPr>
                        <a:t>diterima</a:t>
                      </a:r>
                      <a:r>
                        <a:rPr lang="en-US" sz="900" dirty="0">
                          <a:effectLst/>
                        </a:rPr>
                        <a:t> (</a:t>
                      </a:r>
                      <a:r>
                        <a:rPr lang="id-ID" sz="900" dirty="0">
                          <a:effectLst/>
                        </a:rPr>
                        <a:t>Didukung </a:t>
                      </a:r>
                      <a:r>
                        <a:rPr lang="en-US" sz="900" dirty="0" err="1">
                          <a:effectLst/>
                        </a:rPr>
                        <a:t>fakta</a:t>
                      </a:r>
                      <a:r>
                        <a:rPr lang="en-US" sz="900" dirty="0">
                          <a:effectLst/>
                        </a:rPr>
                        <a:t> </a:t>
                      </a:r>
                      <a:r>
                        <a:rPr lang="en-US" sz="900" dirty="0" err="1">
                          <a:effectLst/>
                        </a:rPr>
                        <a:t>empiris</a:t>
                      </a:r>
                      <a:r>
                        <a:rPr lang="en-US" sz="900" dirty="0">
                          <a:effectLst/>
                        </a:rPr>
                        <a:t>)</a:t>
                      </a:r>
                      <a:endParaRPr lang="en-US" sz="1100" dirty="0">
                        <a:effectLst/>
                        <a:latin typeface="Times New Roman" panose="02020603050405020304" pitchFamily="18" charset="0"/>
                        <a:ea typeface="Times New Roman" panose="02020603050405020304" pitchFamily="18" charset="0"/>
                      </a:endParaRPr>
                    </a:p>
                  </a:txBody>
                  <a:tcPr marL="61895" marR="61895" marT="0" marB="0"/>
                </a:tc>
                <a:extLst>
                  <a:ext uri="{0D108BD9-81ED-4DB2-BD59-A6C34878D82A}">
                    <a16:rowId xmlns:a16="http://schemas.microsoft.com/office/drawing/2014/main" val="1719573582"/>
                  </a:ext>
                </a:extLst>
              </a:tr>
              <a:tr h="477969">
                <a:tc>
                  <a:txBody>
                    <a:bodyPr/>
                    <a:lstStyle/>
                    <a:p>
                      <a:pPr marL="0" marR="0" algn="ctr">
                        <a:spcBef>
                          <a:spcPts val="0"/>
                        </a:spcBef>
                        <a:spcAft>
                          <a:spcPts val="0"/>
                        </a:spcAft>
                      </a:pPr>
                      <a:r>
                        <a:rPr lang="en-US" sz="900">
                          <a:effectLst/>
                        </a:rPr>
                        <a:t>3.</a:t>
                      </a:r>
                      <a:endParaRPr lang="en-US" sz="1100">
                        <a:effectLst/>
                        <a:latin typeface="Times New Roman" panose="02020603050405020304" pitchFamily="18" charset="0"/>
                        <a:ea typeface="Times New Roman" panose="02020603050405020304" pitchFamily="18" charset="0"/>
                      </a:endParaRPr>
                    </a:p>
                  </a:txBody>
                  <a:tcPr marL="61895" marR="61895" marT="0" marB="0"/>
                </a:tc>
                <a:tc>
                  <a:txBody>
                    <a:bodyPr/>
                    <a:lstStyle/>
                    <a:p>
                      <a:pPr marL="0" marR="0">
                        <a:spcBef>
                          <a:spcPts val="0"/>
                        </a:spcBef>
                        <a:spcAft>
                          <a:spcPts val="0"/>
                        </a:spcAft>
                        <a:tabLst>
                          <a:tab pos="457200" algn="l"/>
                        </a:tabLst>
                      </a:pPr>
                      <a:r>
                        <a:rPr lang="en-US" sz="900">
                          <a:effectLst/>
                        </a:rPr>
                        <a:t>Pengaruh Langsung modal manusia Terhadap Kualitas Lulusan</a:t>
                      </a:r>
                      <a:endParaRPr lang="en-US" sz="1100">
                        <a:effectLst/>
                        <a:latin typeface="Times New Roman" panose="02020603050405020304" pitchFamily="18" charset="0"/>
                        <a:ea typeface="Times New Roman" panose="02020603050405020304" pitchFamily="18" charset="0"/>
                      </a:endParaRPr>
                    </a:p>
                  </a:txBody>
                  <a:tcPr marL="61895" marR="61895" marT="0" marB="0"/>
                </a:tc>
                <a:tc>
                  <a:txBody>
                    <a:bodyPr/>
                    <a:lstStyle/>
                    <a:p>
                      <a:pPr marL="0" marR="0" algn="ctr">
                        <a:lnSpc>
                          <a:spcPct val="115000"/>
                        </a:lnSpc>
                        <a:spcBef>
                          <a:spcPts val="0"/>
                        </a:spcBef>
                        <a:spcAft>
                          <a:spcPts val="0"/>
                        </a:spcAft>
                      </a:pPr>
                      <a:r>
                        <a:rPr lang="en-US" sz="900">
                          <a:effectLst/>
                        </a:rPr>
                        <a:t>0.960</a:t>
                      </a:r>
                      <a:endParaRPr lang="en-US" sz="1100">
                        <a:effectLst/>
                        <a:latin typeface="Times New Roman" panose="02020603050405020304" pitchFamily="18" charset="0"/>
                        <a:ea typeface="Times New Roman" panose="02020603050405020304" pitchFamily="18" charset="0"/>
                      </a:endParaRPr>
                    </a:p>
                  </a:txBody>
                  <a:tcPr marL="61895" marR="61895" marT="0" marB="0"/>
                </a:tc>
                <a:tc>
                  <a:txBody>
                    <a:bodyPr/>
                    <a:lstStyle/>
                    <a:p>
                      <a:pPr marL="0" marR="0" algn="ctr">
                        <a:spcBef>
                          <a:spcPts val="0"/>
                        </a:spcBef>
                        <a:spcAft>
                          <a:spcPts val="0"/>
                        </a:spcAft>
                      </a:pPr>
                      <a:r>
                        <a:rPr lang="en-US" sz="900">
                          <a:effectLst/>
                        </a:rPr>
                        <a:t>1.96</a:t>
                      </a:r>
                      <a:endParaRPr lang="en-US" sz="1100">
                        <a:effectLst/>
                        <a:latin typeface="Times New Roman" panose="02020603050405020304" pitchFamily="18" charset="0"/>
                        <a:ea typeface="Times New Roman" panose="02020603050405020304" pitchFamily="18" charset="0"/>
                      </a:endParaRPr>
                    </a:p>
                  </a:txBody>
                  <a:tcPr marL="61895" marR="61895" marT="0" marB="0"/>
                </a:tc>
                <a:tc>
                  <a:txBody>
                    <a:bodyPr/>
                    <a:lstStyle/>
                    <a:p>
                      <a:pPr marL="0" marR="0" algn="just">
                        <a:spcBef>
                          <a:spcPts val="0"/>
                        </a:spcBef>
                        <a:spcAft>
                          <a:spcPts val="0"/>
                        </a:spcAft>
                        <a:tabLst>
                          <a:tab pos="457200" algn="l"/>
                        </a:tabLst>
                      </a:pPr>
                      <a:r>
                        <a:rPr lang="en-US" sz="900" dirty="0" err="1">
                          <a:effectLst/>
                        </a:rPr>
                        <a:t>Hipotesis</a:t>
                      </a:r>
                      <a:r>
                        <a:rPr lang="en-US" sz="900" dirty="0">
                          <a:effectLst/>
                        </a:rPr>
                        <a:t> </a:t>
                      </a:r>
                      <a:r>
                        <a:rPr lang="en-US" sz="900" dirty="0" err="1">
                          <a:effectLst/>
                        </a:rPr>
                        <a:t>ditolak</a:t>
                      </a:r>
                      <a:r>
                        <a:rPr lang="en-US" sz="900" dirty="0">
                          <a:effectLst/>
                        </a:rPr>
                        <a:t> (</a:t>
                      </a:r>
                      <a:r>
                        <a:rPr lang="en-US" sz="900" dirty="0" err="1">
                          <a:effectLst/>
                        </a:rPr>
                        <a:t>Tidak</a:t>
                      </a:r>
                      <a:r>
                        <a:rPr lang="en-US" sz="900" dirty="0">
                          <a:effectLst/>
                        </a:rPr>
                        <a:t> d</a:t>
                      </a:r>
                      <a:r>
                        <a:rPr lang="id-ID" sz="900" dirty="0">
                          <a:effectLst/>
                        </a:rPr>
                        <a:t>i dukung </a:t>
                      </a:r>
                      <a:r>
                        <a:rPr lang="en-US" sz="900" dirty="0" err="1">
                          <a:effectLst/>
                        </a:rPr>
                        <a:t>fakta</a:t>
                      </a:r>
                      <a:r>
                        <a:rPr lang="en-US" sz="900" dirty="0">
                          <a:effectLst/>
                        </a:rPr>
                        <a:t> </a:t>
                      </a:r>
                      <a:r>
                        <a:rPr lang="en-US" sz="900" dirty="0" err="1">
                          <a:effectLst/>
                        </a:rPr>
                        <a:t>empiris</a:t>
                      </a:r>
                      <a:r>
                        <a:rPr lang="en-US" sz="900" dirty="0">
                          <a:effectLst/>
                        </a:rPr>
                        <a:t>) </a:t>
                      </a:r>
                      <a:endParaRPr lang="en-US" sz="1100" dirty="0">
                        <a:effectLst/>
                      </a:endParaRPr>
                    </a:p>
                    <a:p>
                      <a:pPr marL="0" marR="0" algn="just">
                        <a:spcBef>
                          <a:spcPts val="0"/>
                        </a:spcBef>
                        <a:spcAft>
                          <a:spcPts val="0"/>
                        </a:spcAft>
                        <a:tabLst>
                          <a:tab pos="457200" algn="l"/>
                        </a:tabLst>
                      </a:pPr>
                      <a:r>
                        <a:rPr lang="en-US" sz="900" dirty="0">
                          <a:effectLst/>
                        </a:rPr>
                        <a:t> </a:t>
                      </a:r>
                      <a:endParaRPr lang="en-US" sz="1100" dirty="0">
                        <a:effectLst/>
                        <a:latin typeface="Times New Roman" panose="02020603050405020304" pitchFamily="18" charset="0"/>
                        <a:ea typeface="Times New Roman" panose="02020603050405020304" pitchFamily="18" charset="0"/>
                      </a:endParaRPr>
                    </a:p>
                  </a:txBody>
                  <a:tcPr marL="61895" marR="61895" marT="0" marB="0"/>
                </a:tc>
                <a:extLst>
                  <a:ext uri="{0D108BD9-81ED-4DB2-BD59-A6C34878D82A}">
                    <a16:rowId xmlns:a16="http://schemas.microsoft.com/office/drawing/2014/main" val="2304202654"/>
                  </a:ext>
                </a:extLst>
              </a:tr>
              <a:tr h="447595">
                <a:tc>
                  <a:txBody>
                    <a:bodyPr/>
                    <a:lstStyle/>
                    <a:p>
                      <a:pPr marL="0" marR="0" algn="ctr">
                        <a:spcBef>
                          <a:spcPts val="0"/>
                        </a:spcBef>
                        <a:spcAft>
                          <a:spcPts val="0"/>
                        </a:spcAft>
                      </a:pPr>
                      <a:r>
                        <a:rPr lang="en-US" sz="900">
                          <a:effectLst/>
                        </a:rPr>
                        <a:t>4.</a:t>
                      </a:r>
                      <a:endParaRPr lang="en-US" sz="1100">
                        <a:effectLst/>
                        <a:latin typeface="Times New Roman" panose="02020603050405020304" pitchFamily="18" charset="0"/>
                        <a:ea typeface="Times New Roman" panose="02020603050405020304" pitchFamily="18" charset="0"/>
                      </a:endParaRPr>
                    </a:p>
                  </a:txBody>
                  <a:tcPr marL="61895" marR="61895" marT="0" marB="0"/>
                </a:tc>
                <a:tc>
                  <a:txBody>
                    <a:bodyPr/>
                    <a:lstStyle/>
                    <a:p>
                      <a:pPr marL="0" marR="0">
                        <a:spcBef>
                          <a:spcPts val="0"/>
                        </a:spcBef>
                        <a:spcAft>
                          <a:spcPts val="0"/>
                        </a:spcAft>
                        <a:tabLst>
                          <a:tab pos="457200" algn="l"/>
                        </a:tabLst>
                      </a:pPr>
                      <a:r>
                        <a:rPr lang="en-US" sz="900">
                          <a:effectLst/>
                        </a:rPr>
                        <a:t>Pengaruh Langsung Kemitraan Terhadap Kualitas Lulusan</a:t>
                      </a:r>
                      <a:endParaRPr lang="en-US" sz="1100">
                        <a:effectLst/>
                        <a:latin typeface="Times New Roman" panose="02020603050405020304" pitchFamily="18" charset="0"/>
                        <a:ea typeface="Times New Roman" panose="02020603050405020304" pitchFamily="18" charset="0"/>
                      </a:endParaRPr>
                    </a:p>
                  </a:txBody>
                  <a:tcPr marL="61895" marR="61895" marT="0" marB="0"/>
                </a:tc>
                <a:tc>
                  <a:txBody>
                    <a:bodyPr/>
                    <a:lstStyle/>
                    <a:p>
                      <a:pPr marL="0" marR="0" algn="ctr">
                        <a:lnSpc>
                          <a:spcPct val="115000"/>
                        </a:lnSpc>
                        <a:spcBef>
                          <a:spcPts val="0"/>
                        </a:spcBef>
                        <a:spcAft>
                          <a:spcPts val="0"/>
                        </a:spcAft>
                      </a:pPr>
                      <a:r>
                        <a:rPr lang="en-US" sz="900">
                          <a:effectLst/>
                        </a:rPr>
                        <a:t>1.550</a:t>
                      </a:r>
                      <a:endParaRPr lang="en-US" sz="1100">
                        <a:effectLst/>
                        <a:latin typeface="Times New Roman" panose="02020603050405020304" pitchFamily="18" charset="0"/>
                        <a:ea typeface="Times New Roman" panose="02020603050405020304" pitchFamily="18" charset="0"/>
                      </a:endParaRPr>
                    </a:p>
                  </a:txBody>
                  <a:tcPr marL="61895" marR="61895" marT="0" marB="0"/>
                </a:tc>
                <a:tc>
                  <a:txBody>
                    <a:bodyPr/>
                    <a:lstStyle/>
                    <a:p>
                      <a:pPr marL="0" marR="0" algn="ctr">
                        <a:spcBef>
                          <a:spcPts val="0"/>
                        </a:spcBef>
                        <a:spcAft>
                          <a:spcPts val="0"/>
                        </a:spcAft>
                      </a:pPr>
                      <a:r>
                        <a:rPr lang="en-US" sz="900">
                          <a:effectLst/>
                        </a:rPr>
                        <a:t>1.96</a:t>
                      </a:r>
                      <a:endParaRPr lang="en-US" sz="1100">
                        <a:effectLst/>
                        <a:latin typeface="Times New Roman" panose="02020603050405020304" pitchFamily="18" charset="0"/>
                        <a:ea typeface="Times New Roman" panose="02020603050405020304" pitchFamily="18" charset="0"/>
                      </a:endParaRPr>
                    </a:p>
                  </a:txBody>
                  <a:tcPr marL="61895" marR="61895" marT="0" marB="0"/>
                </a:tc>
                <a:tc>
                  <a:txBody>
                    <a:bodyPr/>
                    <a:lstStyle/>
                    <a:p>
                      <a:pPr marL="0" marR="0" algn="just">
                        <a:spcBef>
                          <a:spcPts val="0"/>
                        </a:spcBef>
                        <a:spcAft>
                          <a:spcPts val="0"/>
                        </a:spcAft>
                        <a:tabLst>
                          <a:tab pos="457200" algn="l"/>
                        </a:tabLst>
                      </a:pPr>
                      <a:r>
                        <a:rPr lang="en-US" sz="900" dirty="0" err="1">
                          <a:effectLst/>
                        </a:rPr>
                        <a:t>Hipotesis</a:t>
                      </a:r>
                      <a:r>
                        <a:rPr lang="en-US" sz="900" dirty="0">
                          <a:effectLst/>
                        </a:rPr>
                        <a:t> </a:t>
                      </a:r>
                      <a:r>
                        <a:rPr lang="en-US" sz="900" dirty="0" err="1">
                          <a:effectLst/>
                        </a:rPr>
                        <a:t>ditolak</a:t>
                      </a:r>
                      <a:r>
                        <a:rPr lang="en-US" sz="900" dirty="0">
                          <a:effectLst/>
                        </a:rPr>
                        <a:t> (</a:t>
                      </a:r>
                      <a:r>
                        <a:rPr lang="en-US" sz="900" dirty="0" err="1">
                          <a:effectLst/>
                        </a:rPr>
                        <a:t>Tidak</a:t>
                      </a:r>
                      <a:r>
                        <a:rPr lang="en-US" sz="900" dirty="0">
                          <a:effectLst/>
                        </a:rPr>
                        <a:t> d</a:t>
                      </a:r>
                      <a:r>
                        <a:rPr lang="id-ID" sz="900" dirty="0">
                          <a:effectLst/>
                        </a:rPr>
                        <a:t>i dukung </a:t>
                      </a:r>
                      <a:r>
                        <a:rPr lang="en-US" sz="900" dirty="0" err="1">
                          <a:effectLst/>
                        </a:rPr>
                        <a:t>fakta</a:t>
                      </a:r>
                      <a:r>
                        <a:rPr lang="en-US" sz="900" dirty="0">
                          <a:effectLst/>
                        </a:rPr>
                        <a:t> </a:t>
                      </a:r>
                      <a:r>
                        <a:rPr lang="en-US" sz="900" dirty="0" err="1">
                          <a:effectLst/>
                        </a:rPr>
                        <a:t>empiris</a:t>
                      </a:r>
                      <a:r>
                        <a:rPr lang="en-US" sz="900" dirty="0">
                          <a:effectLst/>
                        </a:rPr>
                        <a:t>) </a:t>
                      </a:r>
                      <a:endParaRPr lang="en-US" sz="1100" dirty="0">
                        <a:effectLst/>
                      </a:endParaRPr>
                    </a:p>
                    <a:p>
                      <a:pPr marL="0" marR="0" algn="just">
                        <a:spcBef>
                          <a:spcPts val="0"/>
                        </a:spcBef>
                        <a:spcAft>
                          <a:spcPts val="0"/>
                        </a:spcAft>
                        <a:tabLst>
                          <a:tab pos="457200" algn="l"/>
                        </a:tabLst>
                      </a:pPr>
                      <a:r>
                        <a:rPr lang="en-US" sz="900" dirty="0">
                          <a:effectLst/>
                        </a:rPr>
                        <a:t> </a:t>
                      </a:r>
                      <a:endParaRPr lang="en-US" sz="1100" dirty="0">
                        <a:effectLst/>
                        <a:latin typeface="Times New Roman" panose="02020603050405020304" pitchFamily="18" charset="0"/>
                        <a:ea typeface="Times New Roman" panose="02020603050405020304" pitchFamily="18" charset="0"/>
                      </a:endParaRPr>
                    </a:p>
                  </a:txBody>
                  <a:tcPr marL="61895" marR="61895" marT="0" marB="0"/>
                </a:tc>
                <a:extLst>
                  <a:ext uri="{0D108BD9-81ED-4DB2-BD59-A6C34878D82A}">
                    <a16:rowId xmlns:a16="http://schemas.microsoft.com/office/drawing/2014/main" val="51687717"/>
                  </a:ext>
                </a:extLst>
              </a:tr>
              <a:tr h="444729">
                <a:tc>
                  <a:txBody>
                    <a:bodyPr/>
                    <a:lstStyle/>
                    <a:p>
                      <a:pPr marL="0" marR="0" algn="ctr">
                        <a:spcBef>
                          <a:spcPts val="0"/>
                        </a:spcBef>
                        <a:spcAft>
                          <a:spcPts val="0"/>
                        </a:spcAft>
                      </a:pPr>
                      <a:r>
                        <a:rPr lang="en-US" sz="900">
                          <a:effectLst/>
                        </a:rPr>
                        <a:t>5.</a:t>
                      </a:r>
                      <a:endParaRPr lang="en-US" sz="1100">
                        <a:effectLst/>
                        <a:latin typeface="Times New Roman" panose="02020603050405020304" pitchFamily="18" charset="0"/>
                        <a:ea typeface="Times New Roman" panose="02020603050405020304" pitchFamily="18" charset="0"/>
                      </a:endParaRPr>
                    </a:p>
                  </a:txBody>
                  <a:tcPr marL="61895" marR="61895" marT="0" marB="0"/>
                </a:tc>
                <a:tc>
                  <a:txBody>
                    <a:bodyPr/>
                    <a:lstStyle/>
                    <a:p>
                      <a:pPr marL="0" marR="0">
                        <a:spcBef>
                          <a:spcPts val="0"/>
                        </a:spcBef>
                        <a:spcAft>
                          <a:spcPts val="0"/>
                        </a:spcAft>
                        <a:tabLst>
                          <a:tab pos="457200" algn="l"/>
                        </a:tabLst>
                      </a:pPr>
                      <a:r>
                        <a:rPr lang="en-US" sz="900">
                          <a:effectLst/>
                        </a:rPr>
                        <a:t>Pengaruh Budaya Organisasi Terhadap Kualitas Lulusan</a:t>
                      </a:r>
                      <a:endParaRPr lang="en-US" sz="1100">
                        <a:effectLst/>
                        <a:latin typeface="Times New Roman" panose="02020603050405020304" pitchFamily="18" charset="0"/>
                        <a:ea typeface="Times New Roman" panose="02020603050405020304" pitchFamily="18" charset="0"/>
                      </a:endParaRPr>
                    </a:p>
                  </a:txBody>
                  <a:tcPr marL="61895" marR="61895" marT="0" marB="0"/>
                </a:tc>
                <a:tc>
                  <a:txBody>
                    <a:bodyPr/>
                    <a:lstStyle/>
                    <a:p>
                      <a:pPr marL="0" marR="0" algn="ctr">
                        <a:lnSpc>
                          <a:spcPct val="115000"/>
                        </a:lnSpc>
                        <a:spcBef>
                          <a:spcPts val="0"/>
                        </a:spcBef>
                        <a:spcAft>
                          <a:spcPts val="0"/>
                        </a:spcAft>
                      </a:pPr>
                      <a:r>
                        <a:rPr lang="en-US" sz="900">
                          <a:effectLst/>
                        </a:rPr>
                        <a:t>2.410</a:t>
                      </a:r>
                      <a:endParaRPr lang="en-US" sz="1100">
                        <a:effectLst/>
                        <a:latin typeface="Times New Roman" panose="02020603050405020304" pitchFamily="18" charset="0"/>
                        <a:ea typeface="Times New Roman" panose="02020603050405020304" pitchFamily="18" charset="0"/>
                      </a:endParaRPr>
                    </a:p>
                  </a:txBody>
                  <a:tcPr marL="61895" marR="61895" marT="0" marB="0"/>
                </a:tc>
                <a:tc>
                  <a:txBody>
                    <a:bodyPr/>
                    <a:lstStyle/>
                    <a:p>
                      <a:pPr marL="0" marR="0" algn="ctr">
                        <a:spcBef>
                          <a:spcPts val="0"/>
                        </a:spcBef>
                        <a:spcAft>
                          <a:spcPts val="0"/>
                        </a:spcAft>
                      </a:pPr>
                      <a:r>
                        <a:rPr lang="en-US" sz="900">
                          <a:effectLst/>
                        </a:rPr>
                        <a:t>1.96</a:t>
                      </a:r>
                      <a:endParaRPr lang="en-US" sz="1100">
                        <a:effectLst/>
                        <a:latin typeface="Times New Roman" panose="02020603050405020304" pitchFamily="18" charset="0"/>
                        <a:ea typeface="Times New Roman" panose="02020603050405020304" pitchFamily="18" charset="0"/>
                      </a:endParaRPr>
                    </a:p>
                  </a:txBody>
                  <a:tcPr marL="61895" marR="61895" marT="0" marB="0"/>
                </a:tc>
                <a:tc>
                  <a:txBody>
                    <a:bodyPr/>
                    <a:lstStyle/>
                    <a:p>
                      <a:pPr marL="0" marR="0" algn="just">
                        <a:spcBef>
                          <a:spcPts val="0"/>
                        </a:spcBef>
                        <a:spcAft>
                          <a:spcPts val="0"/>
                        </a:spcAft>
                        <a:tabLst>
                          <a:tab pos="457200" algn="l"/>
                        </a:tabLst>
                      </a:pPr>
                      <a:r>
                        <a:rPr lang="en-US" sz="900" dirty="0" err="1">
                          <a:effectLst/>
                        </a:rPr>
                        <a:t>Hipotesis</a:t>
                      </a:r>
                      <a:r>
                        <a:rPr lang="en-US" sz="900" dirty="0">
                          <a:effectLst/>
                        </a:rPr>
                        <a:t> </a:t>
                      </a:r>
                      <a:r>
                        <a:rPr lang="en-US" sz="900" dirty="0" err="1">
                          <a:effectLst/>
                        </a:rPr>
                        <a:t>diterima</a:t>
                      </a:r>
                      <a:r>
                        <a:rPr lang="en-US" sz="900" dirty="0">
                          <a:effectLst/>
                        </a:rPr>
                        <a:t> (</a:t>
                      </a:r>
                      <a:r>
                        <a:rPr lang="id-ID" sz="900" dirty="0">
                          <a:effectLst/>
                        </a:rPr>
                        <a:t>Didukung </a:t>
                      </a:r>
                      <a:r>
                        <a:rPr lang="en-US" sz="900" dirty="0" err="1">
                          <a:effectLst/>
                        </a:rPr>
                        <a:t>fakta</a:t>
                      </a:r>
                      <a:r>
                        <a:rPr lang="en-US" sz="900" dirty="0">
                          <a:effectLst/>
                        </a:rPr>
                        <a:t> </a:t>
                      </a:r>
                      <a:r>
                        <a:rPr lang="en-US" sz="900" dirty="0" err="1">
                          <a:effectLst/>
                        </a:rPr>
                        <a:t>empiris</a:t>
                      </a:r>
                      <a:r>
                        <a:rPr lang="en-US" sz="900" dirty="0">
                          <a:effectLst/>
                        </a:rPr>
                        <a:t>)</a:t>
                      </a:r>
                      <a:endParaRPr lang="en-US" sz="1100" dirty="0">
                        <a:effectLst/>
                        <a:latin typeface="Times New Roman" panose="02020603050405020304" pitchFamily="18" charset="0"/>
                        <a:ea typeface="Times New Roman" panose="02020603050405020304" pitchFamily="18" charset="0"/>
                      </a:endParaRPr>
                    </a:p>
                  </a:txBody>
                  <a:tcPr marL="61895" marR="61895" marT="0" marB="0"/>
                </a:tc>
                <a:extLst>
                  <a:ext uri="{0D108BD9-81ED-4DB2-BD59-A6C34878D82A}">
                    <a16:rowId xmlns:a16="http://schemas.microsoft.com/office/drawing/2014/main" val="1324609527"/>
                  </a:ext>
                </a:extLst>
              </a:tr>
              <a:tr h="557631">
                <a:tc>
                  <a:txBody>
                    <a:bodyPr/>
                    <a:lstStyle/>
                    <a:p>
                      <a:pPr marL="0" marR="0" algn="ctr">
                        <a:spcBef>
                          <a:spcPts val="0"/>
                        </a:spcBef>
                        <a:spcAft>
                          <a:spcPts val="0"/>
                        </a:spcAft>
                      </a:pPr>
                      <a:r>
                        <a:rPr lang="en-US" sz="900">
                          <a:effectLst/>
                        </a:rPr>
                        <a:t>6.</a:t>
                      </a:r>
                      <a:endParaRPr lang="en-US" sz="1100">
                        <a:effectLst/>
                        <a:latin typeface="Times New Roman" panose="02020603050405020304" pitchFamily="18" charset="0"/>
                        <a:ea typeface="Times New Roman" panose="02020603050405020304" pitchFamily="18" charset="0"/>
                      </a:endParaRPr>
                    </a:p>
                  </a:txBody>
                  <a:tcPr marL="61895" marR="61895" marT="0" marB="0"/>
                </a:tc>
                <a:tc>
                  <a:txBody>
                    <a:bodyPr/>
                    <a:lstStyle/>
                    <a:p>
                      <a:pPr marL="0" marR="0">
                        <a:spcBef>
                          <a:spcPts val="0"/>
                        </a:spcBef>
                        <a:spcAft>
                          <a:spcPts val="0"/>
                        </a:spcAft>
                        <a:tabLst>
                          <a:tab pos="457200" algn="l"/>
                        </a:tabLst>
                      </a:pPr>
                      <a:r>
                        <a:rPr lang="en-US" sz="900">
                          <a:effectLst/>
                        </a:rPr>
                        <a:t>Pengaruh Modal Manusia melalui Budaya Organisasi Terhadap Kualitas Lulusan</a:t>
                      </a:r>
                      <a:endParaRPr lang="en-US" sz="1100">
                        <a:effectLst/>
                        <a:latin typeface="Times New Roman" panose="02020603050405020304" pitchFamily="18" charset="0"/>
                        <a:ea typeface="Times New Roman" panose="02020603050405020304" pitchFamily="18" charset="0"/>
                      </a:endParaRPr>
                    </a:p>
                  </a:txBody>
                  <a:tcPr marL="61895" marR="61895" marT="0" marB="0"/>
                </a:tc>
                <a:tc>
                  <a:txBody>
                    <a:bodyPr/>
                    <a:lstStyle/>
                    <a:p>
                      <a:pPr marL="0" marR="0" algn="ctr">
                        <a:spcBef>
                          <a:spcPts val="0"/>
                        </a:spcBef>
                        <a:spcAft>
                          <a:spcPts val="0"/>
                        </a:spcAft>
                      </a:pPr>
                      <a:r>
                        <a:rPr lang="en-US" sz="900">
                          <a:effectLst/>
                        </a:rPr>
                        <a:t>2.094</a:t>
                      </a:r>
                      <a:endParaRPr lang="en-US" sz="1100">
                        <a:effectLst/>
                        <a:latin typeface="Times New Roman" panose="02020603050405020304" pitchFamily="18" charset="0"/>
                        <a:ea typeface="Times New Roman" panose="02020603050405020304" pitchFamily="18" charset="0"/>
                      </a:endParaRPr>
                    </a:p>
                  </a:txBody>
                  <a:tcPr marL="61895" marR="61895" marT="0" marB="0"/>
                </a:tc>
                <a:tc>
                  <a:txBody>
                    <a:bodyPr/>
                    <a:lstStyle/>
                    <a:p>
                      <a:pPr marL="0" marR="0" algn="ctr">
                        <a:spcBef>
                          <a:spcPts val="0"/>
                        </a:spcBef>
                        <a:spcAft>
                          <a:spcPts val="0"/>
                        </a:spcAft>
                      </a:pPr>
                      <a:r>
                        <a:rPr lang="en-US" sz="900">
                          <a:effectLst/>
                        </a:rPr>
                        <a:t>1.96</a:t>
                      </a:r>
                      <a:endParaRPr lang="en-US" sz="1100">
                        <a:effectLst/>
                        <a:latin typeface="Times New Roman" panose="02020603050405020304" pitchFamily="18" charset="0"/>
                        <a:ea typeface="Times New Roman" panose="02020603050405020304" pitchFamily="18" charset="0"/>
                      </a:endParaRPr>
                    </a:p>
                  </a:txBody>
                  <a:tcPr marL="61895" marR="61895" marT="0" marB="0"/>
                </a:tc>
                <a:tc>
                  <a:txBody>
                    <a:bodyPr/>
                    <a:lstStyle/>
                    <a:p>
                      <a:pPr marL="0" marR="0" algn="just">
                        <a:spcBef>
                          <a:spcPts val="0"/>
                        </a:spcBef>
                        <a:spcAft>
                          <a:spcPts val="0"/>
                        </a:spcAft>
                        <a:tabLst>
                          <a:tab pos="457200" algn="l"/>
                        </a:tabLst>
                      </a:pPr>
                      <a:r>
                        <a:rPr lang="en-US" sz="900" dirty="0" err="1">
                          <a:effectLst/>
                        </a:rPr>
                        <a:t>Hipotesis</a:t>
                      </a:r>
                      <a:r>
                        <a:rPr lang="en-US" sz="900" dirty="0">
                          <a:effectLst/>
                        </a:rPr>
                        <a:t> </a:t>
                      </a:r>
                      <a:r>
                        <a:rPr lang="en-US" sz="900" dirty="0" err="1">
                          <a:effectLst/>
                        </a:rPr>
                        <a:t>diterima</a:t>
                      </a:r>
                      <a:r>
                        <a:rPr lang="en-US" sz="900" dirty="0">
                          <a:effectLst/>
                        </a:rPr>
                        <a:t> (</a:t>
                      </a:r>
                      <a:r>
                        <a:rPr lang="id-ID" sz="900" dirty="0">
                          <a:effectLst/>
                        </a:rPr>
                        <a:t>Didukung </a:t>
                      </a:r>
                      <a:r>
                        <a:rPr lang="en-US" sz="900" dirty="0" err="1">
                          <a:effectLst/>
                        </a:rPr>
                        <a:t>fakta</a:t>
                      </a:r>
                      <a:r>
                        <a:rPr lang="en-US" sz="900" dirty="0">
                          <a:effectLst/>
                        </a:rPr>
                        <a:t> </a:t>
                      </a:r>
                      <a:r>
                        <a:rPr lang="en-US" sz="900" dirty="0" err="1">
                          <a:effectLst/>
                        </a:rPr>
                        <a:t>empiris</a:t>
                      </a:r>
                      <a:r>
                        <a:rPr lang="en-US" sz="900" dirty="0">
                          <a:effectLst/>
                        </a:rPr>
                        <a:t>) </a:t>
                      </a:r>
                      <a:r>
                        <a:rPr lang="id-ID" sz="900" dirty="0">
                          <a:effectLst/>
                        </a:rPr>
                        <a:t>dan </a:t>
                      </a:r>
                      <a:endParaRPr lang="en-US" sz="1100" dirty="0">
                        <a:effectLst/>
                      </a:endParaRPr>
                    </a:p>
                    <a:p>
                      <a:pPr marL="0" marR="0" algn="just">
                        <a:spcBef>
                          <a:spcPts val="0"/>
                        </a:spcBef>
                        <a:spcAft>
                          <a:spcPts val="0"/>
                        </a:spcAft>
                        <a:tabLst>
                          <a:tab pos="457200" algn="l"/>
                        </a:tabLst>
                      </a:pPr>
                      <a:r>
                        <a:rPr lang="id-ID" sz="900" dirty="0">
                          <a:effectLst/>
                        </a:rPr>
                        <a:t>budaya organisasi bersifat </a:t>
                      </a:r>
                      <a:r>
                        <a:rPr lang="id-ID" sz="900" dirty="0" err="1">
                          <a:effectLst/>
                        </a:rPr>
                        <a:t>full</a:t>
                      </a:r>
                      <a:r>
                        <a:rPr lang="id-ID" sz="900" dirty="0">
                          <a:effectLst/>
                        </a:rPr>
                        <a:t> mediator</a:t>
                      </a:r>
                      <a:endParaRPr lang="en-US" sz="1100" dirty="0">
                        <a:effectLst/>
                        <a:latin typeface="Times New Roman" panose="02020603050405020304" pitchFamily="18" charset="0"/>
                        <a:ea typeface="Times New Roman" panose="02020603050405020304" pitchFamily="18" charset="0"/>
                      </a:endParaRPr>
                    </a:p>
                  </a:txBody>
                  <a:tcPr marL="61895" marR="61895" marT="0" marB="0"/>
                </a:tc>
                <a:extLst>
                  <a:ext uri="{0D108BD9-81ED-4DB2-BD59-A6C34878D82A}">
                    <a16:rowId xmlns:a16="http://schemas.microsoft.com/office/drawing/2014/main" val="1675550745"/>
                  </a:ext>
                </a:extLst>
              </a:tr>
              <a:tr h="491724">
                <a:tc>
                  <a:txBody>
                    <a:bodyPr/>
                    <a:lstStyle/>
                    <a:p>
                      <a:pPr marL="0" marR="0" algn="ctr">
                        <a:spcBef>
                          <a:spcPts val="0"/>
                        </a:spcBef>
                        <a:spcAft>
                          <a:spcPts val="0"/>
                        </a:spcAft>
                      </a:pPr>
                      <a:r>
                        <a:rPr lang="en-US" sz="900">
                          <a:effectLst/>
                        </a:rPr>
                        <a:t>7.</a:t>
                      </a:r>
                      <a:endParaRPr lang="en-US" sz="1100">
                        <a:effectLst/>
                        <a:latin typeface="Times New Roman" panose="02020603050405020304" pitchFamily="18" charset="0"/>
                        <a:ea typeface="Times New Roman" panose="02020603050405020304" pitchFamily="18" charset="0"/>
                      </a:endParaRPr>
                    </a:p>
                  </a:txBody>
                  <a:tcPr marL="61895" marR="61895" marT="0" marB="0"/>
                </a:tc>
                <a:tc>
                  <a:txBody>
                    <a:bodyPr/>
                    <a:lstStyle/>
                    <a:p>
                      <a:pPr marL="0" marR="0">
                        <a:spcBef>
                          <a:spcPts val="0"/>
                        </a:spcBef>
                        <a:spcAft>
                          <a:spcPts val="0"/>
                        </a:spcAft>
                        <a:tabLst>
                          <a:tab pos="457200" algn="l"/>
                        </a:tabLst>
                      </a:pPr>
                      <a:r>
                        <a:rPr lang="en-US" sz="900">
                          <a:effectLst/>
                        </a:rPr>
                        <a:t>Pengaruh Kemitraan melalui Budaya Organisasi Terhadap Kualitas Lulusan</a:t>
                      </a:r>
                      <a:endParaRPr lang="en-US" sz="1100">
                        <a:effectLst/>
                        <a:latin typeface="Times New Roman" panose="02020603050405020304" pitchFamily="18" charset="0"/>
                        <a:ea typeface="Times New Roman" panose="02020603050405020304" pitchFamily="18" charset="0"/>
                      </a:endParaRPr>
                    </a:p>
                  </a:txBody>
                  <a:tcPr marL="61895" marR="61895" marT="0" marB="0"/>
                </a:tc>
                <a:tc>
                  <a:txBody>
                    <a:bodyPr/>
                    <a:lstStyle/>
                    <a:p>
                      <a:pPr marL="0" marR="0" algn="ctr">
                        <a:spcBef>
                          <a:spcPts val="0"/>
                        </a:spcBef>
                        <a:spcAft>
                          <a:spcPts val="0"/>
                        </a:spcAft>
                      </a:pPr>
                      <a:r>
                        <a:rPr lang="en-US" sz="900" dirty="0">
                          <a:effectLst/>
                        </a:rPr>
                        <a:t>2.138</a:t>
                      </a:r>
                      <a:endParaRPr lang="en-US" sz="1100" dirty="0">
                        <a:effectLst/>
                        <a:latin typeface="Times New Roman" panose="02020603050405020304" pitchFamily="18" charset="0"/>
                        <a:ea typeface="Times New Roman" panose="02020603050405020304" pitchFamily="18" charset="0"/>
                      </a:endParaRPr>
                    </a:p>
                  </a:txBody>
                  <a:tcPr marL="61895" marR="61895" marT="0" marB="0"/>
                </a:tc>
                <a:tc>
                  <a:txBody>
                    <a:bodyPr/>
                    <a:lstStyle/>
                    <a:p>
                      <a:pPr marL="0" marR="0" algn="ctr">
                        <a:spcBef>
                          <a:spcPts val="0"/>
                        </a:spcBef>
                        <a:spcAft>
                          <a:spcPts val="0"/>
                        </a:spcAft>
                      </a:pPr>
                      <a:r>
                        <a:rPr lang="en-US" sz="900">
                          <a:effectLst/>
                        </a:rPr>
                        <a:t>1.96</a:t>
                      </a:r>
                      <a:endParaRPr lang="en-US" sz="1100">
                        <a:effectLst/>
                        <a:latin typeface="Times New Roman" panose="02020603050405020304" pitchFamily="18" charset="0"/>
                        <a:ea typeface="Times New Roman" panose="02020603050405020304" pitchFamily="18" charset="0"/>
                      </a:endParaRPr>
                    </a:p>
                  </a:txBody>
                  <a:tcPr marL="61895" marR="61895" marT="0" marB="0"/>
                </a:tc>
                <a:tc>
                  <a:txBody>
                    <a:bodyPr/>
                    <a:lstStyle/>
                    <a:p>
                      <a:pPr marL="0" marR="0" algn="just">
                        <a:spcBef>
                          <a:spcPts val="0"/>
                        </a:spcBef>
                        <a:spcAft>
                          <a:spcPts val="0"/>
                        </a:spcAft>
                        <a:tabLst>
                          <a:tab pos="457200" algn="l"/>
                        </a:tabLst>
                      </a:pPr>
                      <a:r>
                        <a:rPr lang="en-US" sz="900" dirty="0" err="1">
                          <a:effectLst/>
                        </a:rPr>
                        <a:t>Hipotesis</a:t>
                      </a:r>
                      <a:r>
                        <a:rPr lang="en-US" sz="900" dirty="0">
                          <a:effectLst/>
                        </a:rPr>
                        <a:t> </a:t>
                      </a:r>
                      <a:r>
                        <a:rPr lang="en-US" sz="900" dirty="0" err="1">
                          <a:effectLst/>
                        </a:rPr>
                        <a:t>diterima</a:t>
                      </a:r>
                      <a:r>
                        <a:rPr lang="en-US" sz="900" dirty="0">
                          <a:effectLst/>
                        </a:rPr>
                        <a:t> (</a:t>
                      </a:r>
                      <a:r>
                        <a:rPr lang="id-ID" sz="900" dirty="0">
                          <a:effectLst/>
                        </a:rPr>
                        <a:t>Didukung </a:t>
                      </a:r>
                      <a:r>
                        <a:rPr lang="en-US" sz="900" dirty="0" err="1">
                          <a:effectLst/>
                        </a:rPr>
                        <a:t>fakta</a:t>
                      </a:r>
                      <a:r>
                        <a:rPr lang="en-US" sz="900" dirty="0">
                          <a:effectLst/>
                        </a:rPr>
                        <a:t> </a:t>
                      </a:r>
                      <a:r>
                        <a:rPr lang="en-US" sz="900" dirty="0" err="1">
                          <a:effectLst/>
                        </a:rPr>
                        <a:t>empiris</a:t>
                      </a:r>
                      <a:r>
                        <a:rPr lang="en-US" sz="900" dirty="0">
                          <a:effectLst/>
                        </a:rPr>
                        <a:t>) </a:t>
                      </a:r>
                      <a:r>
                        <a:rPr lang="id-ID" sz="900" dirty="0">
                          <a:effectLst/>
                        </a:rPr>
                        <a:t>dan budaya organisasi bersifat </a:t>
                      </a:r>
                      <a:r>
                        <a:rPr lang="id-ID" sz="900" dirty="0" err="1">
                          <a:effectLst/>
                        </a:rPr>
                        <a:t>full</a:t>
                      </a:r>
                      <a:r>
                        <a:rPr lang="id-ID" sz="900" dirty="0">
                          <a:effectLst/>
                        </a:rPr>
                        <a:t> mediator</a:t>
                      </a:r>
                      <a:endParaRPr lang="en-US" sz="1100" dirty="0">
                        <a:effectLst/>
                        <a:latin typeface="Times New Roman" panose="02020603050405020304" pitchFamily="18" charset="0"/>
                        <a:ea typeface="Times New Roman" panose="02020603050405020304" pitchFamily="18" charset="0"/>
                      </a:endParaRPr>
                    </a:p>
                  </a:txBody>
                  <a:tcPr marL="61895" marR="61895" marT="0" marB="0"/>
                </a:tc>
                <a:extLst>
                  <a:ext uri="{0D108BD9-81ED-4DB2-BD59-A6C34878D82A}">
                    <a16:rowId xmlns:a16="http://schemas.microsoft.com/office/drawing/2014/main" val="1546499402"/>
                  </a:ext>
                </a:extLst>
              </a:tr>
            </a:tbl>
          </a:graphicData>
        </a:graphic>
      </p:graphicFrame>
    </p:spTree>
    <p:extLst>
      <p:ext uri="{BB962C8B-B14F-4D97-AF65-F5344CB8AC3E}">
        <p14:creationId xmlns:p14="http://schemas.microsoft.com/office/powerpoint/2010/main" val="1888636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34A0581-642C-B84F-A4B8-30F2C8611E3B}"/>
              </a:ext>
            </a:extLst>
          </p:cNvPr>
          <p:cNvSpPr/>
          <p:nvPr/>
        </p:nvSpPr>
        <p:spPr>
          <a:xfrm>
            <a:off x="2177142" y="205503"/>
            <a:ext cx="8403771" cy="458011"/>
          </a:xfrm>
          <a:prstGeom prst="rect">
            <a:avLst/>
          </a:prstGeom>
        </p:spPr>
        <p:txBody>
          <a:bodyPr wrap="square">
            <a:spAutoFit/>
          </a:bodyPr>
          <a:lstStyle/>
          <a:p>
            <a:pPr indent="457200" algn="just">
              <a:lnSpc>
                <a:spcPct val="150000"/>
              </a:lnSpc>
            </a:pPr>
            <a:r>
              <a:rPr lang="en-US" dirty="0" err="1">
                <a:solidFill>
                  <a:srgbClr val="000000"/>
                </a:solidFill>
                <a:latin typeface="Times New Roman" panose="02020603050405020304" pitchFamily="18" charset="0"/>
                <a:ea typeface="Times New Roman" panose="02020603050405020304" pitchFamily="18" charset="0"/>
              </a:rPr>
              <a:t>Rekapitulasi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hasil</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uji</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hipotesis</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dapat</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dijelaskan</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dalam</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gambar</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konstruk</a:t>
            </a:r>
            <a:r>
              <a:rPr lang="en-US" dirty="0">
                <a:solidFill>
                  <a:srgbClr val="000000"/>
                </a:solidFill>
                <a:latin typeface="Times New Roman" panose="02020603050405020304" pitchFamily="18" charset="0"/>
                <a:ea typeface="Times New Roman" panose="02020603050405020304" pitchFamily="18" charset="0"/>
              </a:rPr>
              <a:t> </a:t>
            </a:r>
            <a:r>
              <a:rPr lang="en-US" dirty="0" err="1">
                <a:solidFill>
                  <a:srgbClr val="000000"/>
                </a:solidFill>
                <a:latin typeface="Times New Roman" panose="02020603050405020304" pitchFamily="18" charset="0"/>
                <a:ea typeface="Times New Roman" panose="02020603050405020304" pitchFamily="18" charset="0"/>
              </a:rPr>
              <a:t>berikut</a:t>
            </a:r>
            <a:r>
              <a:rPr lang="en-US" dirty="0">
                <a:solidFill>
                  <a:srgbClr val="000000"/>
                </a:solidFill>
                <a:latin typeface="Times New Roman" panose="02020603050405020304" pitchFamily="18" charset="0"/>
                <a:ea typeface="Times New Roman" panose="02020603050405020304" pitchFamily="18" charset="0"/>
              </a:rPr>
              <a:t> : </a:t>
            </a:r>
            <a:endParaRPr lang="en-US" dirty="0">
              <a:latin typeface="Times New Roman" panose="02020603050405020304" pitchFamily="18" charset="0"/>
              <a:ea typeface="Times New Roman" panose="02020603050405020304" pitchFamily="18" charset="0"/>
            </a:endParaRPr>
          </a:p>
        </p:txBody>
      </p:sp>
      <p:pic>
        <p:nvPicPr>
          <p:cNvPr id="3" name="Picture 2">
            <a:extLst>
              <a:ext uri="{FF2B5EF4-FFF2-40B4-BE49-F238E27FC236}">
                <a16:creationId xmlns:a16="http://schemas.microsoft.com/office/drawing/2014/main" id="{075F934B-D761-AC4F-AA1B-F7D35D261D2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41416" y="1372411"/>
            <a:ext cx="8752115" cy="4148137"/>
          </a:xfrm>
          <a:prstGeom prst="rect">
            <a:avLst/>
          </a:prstGeom>
          <a:noFill/>
          <a:ln>
            <a:noFill/>
          </a:ln>
        </p:spPr>
      </p:pic>
    </p:spTree>
    <p:extLst>
      <p:ext uri="{BB962C8B-B14F-4D97-AF65-F5344CB8AC3E}">
        <p14:creationId xmlns:p14="http://schemas.microsoft.com/office/powerpoint/2010/main" val="2695049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A969195-CFBB-F848-A158-D78746D33E9B}"/>
              </a:ext>
            </a:extLst>
          </p:cNvPr>
          <p:cNvSpPr/>
          <p:nvPr/>
        </p:nvSpPr>
        <p:spPr>
          <a:xfrm>
            <a:off x="1515291" y="1320960"/>
            <a:ext cx="8752114" cy="3781997"/>
          </a:xfrm>
          <a:prstGeom prst="rect">
            <a:avLst/>
          </a:prstGeom>
        </p:spPr>
        <p:txBody>
          <a:bodyPr wrap="square">
            <a:spAutoFit/>
          </a:bodyPr>
          <a:lstStyle/>
          <a:p>
            <a:pPr indent="457200" algn="just">
              <a:lnSpc>
                <a:spcPct val="150000"/>
              </a:lnSpc>
            </a:pPr>
            <a:r>
              <a:rPr lang="id-ID" dirty="0">
                <a:solidFill>
                  <a:srgbClr val="000000"/>
                </a:solidFill>
                <a:latin typeface="Times New Roman" panose="02020603050405020304" pitchFamily="18" charset="0"/>
                <a:ea typeface="Times New Roman" panose="02020603050405020304" pitchFamily="18" charset="0"/>
              </a:rPr>
              <a:t>Hasil penelitian menunjukkan bahwa </a:t>
            </a:r>
            <a:r>
              <a:rPr lang="id-ID" dirty="0">
                <a:solidFill>
                  <a:srgbClr val="000000"/>
                </a:solidFill>
                <a:highlight>
                  <a:srgbClr val="FFFF00"/>
                </a:highlight>
                <a:latin typeface="Times New Roman" panose="02020603050405020304" pitchFamily="18" charset="0"/>
                <a:ea typeface="Times New Roman" panose="02020603050405020304" pitchFamily="18" charset="0"/>
              </a:rPr>
              <a:t>budaya organisasi </a:t>
            </a:r>
            <a:r>
              <a:rPr lang="id-ID" dirty="0">
                <a:solidFill>
                  <a:srgbClr val="000000"/>
                </a:solidFill>
                <a:latin typeface="Times New Roman" panose="02020603050405020304" pitchFamily="18" charset="0"/>
                <a:ea typeface="Times New Roman" panose="02020603050405020304" pitchFamily="18" charset="0"/>
              </a:rPr>
              <a:t>memberikan pengaruh paling tinggi  (60,8%) terhadap </a:t>
            </a:r>
            <a:r>
              <a:rPr lang="id-ID" dirty="0">
                <a:solidFill>
                  <a:srgbClr val="000000"/>
                </a:solidFill>
                <a:highlight>
                  <a:srgbClr val="FFFF00"/>
                </a:highlight>
                <a:latin typeface="Times New Roman" panose="02020603050405020304" pitchFamily="18" charset="0"/>
                <a:ea typeface="Times New Roman" panose="02020603050405020304" pitchFamily="18" charset="0"/>
              </a:rPr>
              <a:t>kualitas lulusan SMK</a:t>
            </a:r>
            <a:r>
              <a:rPr lang="id-ID" dirty="0">
                <a:solidFill>
                  <a:srgbClr val="000000"/>
                </a:solidFill>
                <a:latin typeface="Times New Roman" panose="02020603050405020304" pitchFamily="18" charset="0"/>
                <a:ea typeface="Times New Roman" panose="02020603050405020304" pitchFamily="18" charset="0"/>
              </a:rPr>
              <a:t> di Bandung Raya. </a:t>
            </a:r>
            <a:r>
              <a:rPr lang="id-ID" dirty="0">
                <a:solidFill>
                  <a:srgbClr val="000000"/>
                </a:solidFill>
                <a:highlight>
                  <a:srgbClr val="FFFF00"/>
                </a:highlight>
                <a:latin typeface="Times New Roman" panose="02020603050405020304" pitchFamily="18" charset="0"/>
                <a:ea typeface="Times New Roman" panose="02020603050405020304" pitchFamily="18" charset="0"/>
              </a:rPr>
              <a:t>Budaya organisasi </a:t>
            </a:r>
            <a:r>
              <a:rPr lang="id-ID" dirty="0">
                <a:solidFill>
                  <a:srgbClr val="000000"/>
                </a:solidFill>
                <a:latin typeface="Times New Roman" panose="02020603050405020304" pitchFamily="18" charset="0"/>
                <a:ea typeface="Times New Roman" panose="02020603050405020304" pitchFamily="18" charset="0"/>
              </a:rPr>
              <a:t>lebih </a:t>
            </a:r>
            <a:r>
              <a:rPr lang="id-ID" dirty="0">
                <a:solidFill>
                  <a:srgbClr val="FF0000"/>
                </a:solidFill>
                <a:latin typeface="Times New Roman" panose="02020603050405020304" pitchFamily="18" charset="0"/>
                <a:ea typeface="Times New Roman" panose="02020603050405020304" pitchFamily="18" charset="0"/>
              </a:rPr>
              <a:t>dominan</a:t>
            </a:r>
            <a:r>
              <a:rPr lang="id-ID" dirty="0">
                <a:solidFill>
                  <a:srgbClr val="000000"/>
                </a:solidFill>
                <a:latin typeface="Times New Roman" panose="02020603050405020304" pitchFamily="18" charset="0"/>
                <a:ea typeface="Times New Roman" panose="02020603050405020304" pitchFamily="18" charset="0"/>
              </a:rPr>
              <a:t> </a:t>
            </a:r>
            <a:r>
              <a:rPr lang="id-ID" dirty="0">
                <a:solidFill>
                  <a:schemeClr val="bg1"/>
                </a:solidFill>
                <a:latin typeface="Times New Roman" panose="02020603050405020304" pitchFamily="18" charset="0"/>
                <a:ea typeface="Times New Roman" panose="02020603050405020304" pitchFamily="18" charset="0"/>
              </a:rPr>
              <a:t>dipengaruhi oleh kemitraan (30,4%) dan ditunjang oleh modal manusia (26,6%). </a:t>
            </a:r>
            <a:r>
              <a:rPr lang="en-US" dirty="0" err="1">
                <a:solidFill>
                  <a:srgbClr val="000000"/>
                </a:solidFill>
                <a:latin typeface="Times New Roman" panose="02020603050405020304" pitchFamily="18" charset="0"/>
                <a:ea typeface="Times New Roman" panose="02020603050405020304" pitchFamily="18" charset="0"/>
              </a:rPr>
              <a:t>Jadi</a:t>
            </a:r>
            <a:r>
              <a:rPr lang="en-US" dirty="0">
                <a:solidFill>
                  <a:srgbClr val="000000"/>
                </a:solidFill>
                <a:latin typeface="Times New Roman" panose="02020603050405020304" pitchFamily="18" charset="0"/>
                <a:ea typeface="Times New Roman" panose="02020603050405020304" pitchFamily="18" charset="0"/>
              </a:rPr>
              <a:t>, </a:t>
            </a:r>
            <a:r>
              <a:rPr lang="id-ID" dirty="0">
                <a:solidFill>
                  <a:srgbClr val="000000"/>
                </a:solidFill>
                <a:latin typeface="Times New Roman" panose="02020603050405020304" pitchFamily="18" charset="0"/>
                <a:ea typeface="Times New Roman" panose="02020603050405020304" pitchFamily="18" charset="0"/>
              </a:rPr>
              <a:t>dapat dikatakan bahwa </a:t>
            </a:r>
            <a:r>
              <a:rPr lang="id-ID" dirty="0">
                <a:solidFill>
                  <a:srgbClr val="000000"/>
                </a:solidFill>
                <a:highlight>
                  <a:srgbClr val="FFFF00"/>
                </a:highlight>
                <a:latin typeface="Times New Roman" panose="02020603050405020304" pitchFamily="18" charset="0"/>
                <a:ea typeface="Times New Roman" panose="02020603050405020304" pitchFamily="18" charset="0"/>
              </a:rPr>
              <a:t>kemitraan</a:t>
            </a:r>
            <a:r>
              <a:rPr lang="id-ID" dirty="0">
                <a:solidFill>
                  <a:srgbClr val="000000"/>
                </a:solidFill>
                <a:latin typeface="Times New Roman" panose="02020603050405020304" pitchFamily="18" charset="0"/>
                <a:ea typeface="Times New Roman" panose="02020603050405020304" pitchFamily="18" charset="0"/>
              </a:rPr>
              <a:t> memiliki peran paling besar dalam meningkatkan </a:t>
            </a:r>
            <a:r>
              <a:rPr lang="id-ID" dirty="0">
                <a:solidFill>
                  <a:srgbClr val="000000"/>
                </a:solidFill>
                <a:highlight>
                  <a:srgbClr val="FFFF00"/>
                </a:highlight>
                <a:latin typeface="Times New Roman" panose="02020603050405020304" pitchFamily="18" charset="0"/>
                <a:ea typeface="Times New Roman" panose="02020603050405020304" pitchFamily="18" charset="0"/>
              </a:rPr>
              <a:t>budaya organisasi </a:t>
            </a:r>
            <a:r>
              <a:rPr lang="id-ID" dirty="0">
                <a:solidFill>
                  <a:schemeClr val="bg1"/>
                </a:solidFill>
                <a:latin typeface="Times New Roman" panose="02020603050405020304" pitchFamily="18" charset="0"/>
                <a:ea typeface="Times New Roman" panose="02020603050405020304" pitchFamily="18" charset="0"/>
              </a:rPr>
              <a:t>yang berdampak pada kualitas lulusan SMK</a:t>
            </a:r>
            <a:r>
              <a:rPr lang="id-ID" dirty="0">
                <a:solidFill>
                  <a:srgbClr val="000000"/>
                </a:solidFill>
                <a:latin typeface="Times New Roman" panose="02020603050405020304" pitchFamily="18" charset="0"/>
                <a:ea typeface="Times New Roman" panose="02020603050405020304" pitchFamily="18" charset="0"/>
              </a:rPr>
              <a:t>.  </a:t>
            </a:r>
            <a:r>
              <a:rPr lang="id-ID" dirty="0">
                <a:solidFill>
                  <a:schemeClr val="bg1"/>
                </a:solidFill>
                <a:latin typeface="Times New Roman" panose="02020603050405020304" pitchFamily="18" charset="0"/>
                <a:ea typeface="Times New Roman" panose="02020603050405020304" pitchFamily="18" charset="0"/>
              </a:rPr>
              <a:t>30,4% perubahan yang terjadi pada kualitas lulusan SMK disebabkan oleh perubahan pada kemitraan yang menyebabkan perubahan pada budaya organisasi.  Sementara itu 26,6% perubahan yang terjadi pada kualitas lulusan SMK disebabkan oleh perubahan pada modal manusia yang menyebabkan perubahan pada budaya organisasi.</a:t>
            </a:r>
            <a:endParaRPr lang="en-US" dirty="0">
              <a:solidFill>
                <a:schemeClr val="bg1"/>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93117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B4AD2-2B03-CE4D-B659-FD69AB6FC29A}"/>
              </a:ext>
            </a:extLst>
          </p:cNvPr>
          <p:cNvSpPr>
            <a:spLocks noGrp="1"/>
          </p:cNvSpPr>
          <p:nvPr>
            <p:ph type="ctrTitle"/>
          </p:nvPr>
        </p:nvSpPr>
        <p:spPr/>
        <p:txBody>
          <a:bodyPr/>
          <a:lstStyle/>
          <a:p>
            <a:r>
              <a:rPr lang="en-US" dirty="0"/>
              <a:t>BAB 5</a:t>
            </a:r>
          </a:p>
        </p:txBody>
      </p:sp>
      <p:sp>
        <p:nvSpPr>
          <p:cNvPr id="3" name="Subtitle 2">
            <a:extLst>
              <a:ext uri="{FF2B5EF4-FFF2-40B4-BE49-F238E27FC236}">
                <a16:creationId xmlns:a16="http://schemas.microsoft.com/office/drawing/2014/main" id="{595B560E-CB37-684C-9411-AEF649E7E3F6}"/>
              </a:ext>
            </a:extLst>
          </p:cNvPr>
          <p:cNvSpPr>
            <a:spLocks noGrp="1"/>
          </p:cNvSpPr>
          <p:nvPr>
            <p:ph type="subTitle" idx="1"/>
          </p:nvPr>
        </p:nvSpPr>
        <p:spPr/>
        <p:txBody>
          <a:bodyPr/>
          <a:lstStyle/>
          <a:p>
            <a:r>
              <a:rPr lang="en-US" dirty="0"/>
              <a:t>Kesimpulan </a:t>
            </a:r>
            <a:r>
              <a:rPr lang="en-US" dirty="0" err="1"/>
              <a:t>dan</a:t>
            </a:r>
            <a:r>
              <a:rPr lang="en-US" dirty="0"/>
              <a:t> saran </a:t>
            </a:r>
          </a:p>
        </p:txBody>
      </p:sp>
    </p:spTree>
    <p:extLst>
      <p:ext uri="{BB962C8B-B14F-4D97-AF65-F5344CB8AC3E}">
        <p14:creationId xmlns:p14="http://schemas.microsoft.com/office/powerpoint/2010/main" val="3663628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BA423-1E1D-3A40-958B-1C336B8E5287}"/>
              </a:ext>
            </a:extLst>
          </p:cNvPr>
          <p:cNvSpPr>
            <a:spLocks noGrp="1"/>
          </p:cNvSpPr>
          <p:nvPr>
            <p:ph type="title"/>
          </p:nvPr>
        </p:nvSpPr>
        <p:spPr/>
        <p:txBody>
          <a:bodyPr/>
          <a:lstStyle/>
          <a:p>
            <a:r>
              <a:rPr lang="en-US" dirty="0"/>
              <a:t>5.1 </a:t>
            </a:r>
            <a:r>
              <a:rPr lang="en-US" dirty="0" err="1"/>
              <a:t>kesimpulan</a:t>
            </a:r>
            <a:r>
              <a:rPr lang="en-US" dirty="0"/>
              <a:t> </a:t>
            </a:r>
          </a:p>
        </p:txBody>
      </p:sp>
      <p:sp>
        <p:nvSpPr>
          <p:cNvPr id="3" name="Content Placeholder 2">
            <a:extLst>
              <a:ext uri="{FF2B5EF4-FFF2-40B4-BE49-F238E27FC236}">
                <a16:creationId xmlns:a16="http://schemas.microsoft.com/office/drawing/2014/main" id="{4B68FE4D-7C73-2A47-8768-59673A61E75D}"/>
              </a:ext>
            </a:extLst>
          </p:cNvPr>
          <p:cNvSpPr>
            <a:spLocks noGrp="1"/>
          </p:cNvSpPr>
          <p:nvPr>
            <p:ph idx="1"/>
          </p:nvPr>
        </p:nvSpPr>
        <p:spPr/>
        <p:txBody>
          <a:bodyPr>
            <a:normAutofit lnSpcReduction="10000"/>
          </a:bodyPr>
          <a:lstStyle/>
          <a:p>
            <a:pPr marL="0" indent="0">
              <a:buNone/>
            </a:pPr>
            <a:r>
              <a:rPr lang="en-US" dirty="0"/>
              <a:t>1. </a:t>
            </a:r>
            <a:r>
              <a:rPr lang="en-US" dirty="0" err="1"/>
              <a:t>Simpulkan</a:t>
            </a:r>
            <a:r>
              <a:rPr lang="en-US" dirty="0"/>
              <a:t> </a:t>
            </a:r>
            <a:r>
              <a:rPr lang="en-US" dirty="0" err="1"/>
              <a:t>deskriptif</a:t>
            </a:r>
            <a:r>
              <a:rPr lang="en-US" dirty="0"/>
              <a:t>/</a:t>
            </a:r>
            <a:r>
              <a:rPr lang="en-US" dirty="0" err="1"/>
              <a:t>kwalitatif</a:t>
            </a:r>
            <a:r>
              <a:rPr lang="en-US" dirty="0"/>
              <a:t> </a:t>
            </a:r>
            <a:r>
              <a:rPr lang="en-US" dirty="0" err="1"/>
              <a:t>tanpa</a:t>
            </a:r>
            <a:r>
              <a:rPr lang="en-US" dirty="0"/>
              <a:t> </a:t>
            </a:r>
            <a:r>
              <a:rPr lang="en-US" dirty="0" err="1"/>
              <a:t>angka</a:t>
            </a:r>
            <a:r>
              <a:rPr lang="en-US" dirty="0"/>
              <a:t> </a:t>
            </a:r>
            <a:r>
              <a:rPr lang="en-US" dirty="0" err="1"/>
              <a:t>lihat</a:t>
            </a:r>
            <a:r>
              <a:rPr lang="en-US" dirty="0"/>
              <a:t> </a:t>
            </a:r>
            <a:r>
              <a:rPr lang="en-US" dirty="0" err="1"/>
              <a:t>rekapitulasi</a:t>
            </a:r>
            <a:r>
              <a:rPr lang="en-US" dirty="0"/>
              <a:t> </a:t>
            </a:r>
          </a:p>
          <a:p>
            <a:pPr marL="0" indent="0">
              <a:buNone/>
            </a:pPr>
            <a:r>
              <a:rPr lang="en-US" dirty="0"/>
              <a:t>2. </a:t>
            </a:r>
            <a:r>
              <a:rPr lang="en-US" dirty="0" err="1"/>
              <a:t>Simpulan</a:t>
            </a:r>
            <a:r>
              <a:rPr lang="en-US" dirty="0"/>
              <a:t> </a:t>
            </a:r>
            <a:r>
              <a:rPr lang="en-US" dirty="0" err="1"/>
              <a:t>kwantitatif</a:t>
            </a:r>
            <a:r>
              <a:rPr lang="en-US" dirty="0"/>
              <a:t>  </a:t>
            </a:r>
            <a:r>
              <a:rPr lang="en-US" dirty="0" err="1"/>
              <a:t>dilihat</a:t>
            </a:r>
            <a:r>
              <a:rPr lang="en-US" dirty="0"/>
              <a:t> </a:t>
            </a:r>
            <a:r>
              <a:rPr lang="en-US" dirty="0" err="1"/>
              <a:t>dari</a:t>
            </a:r>
            <a:r>
              <a:rPr lang="en-US" dirty="0"/>
              <a:t> </a:t>
            </a:r>
            <a:r>
              <a:rPr lang="en-US" dirty="0" err="1"/>
              <a:t>rekapitulasi</a:t>
            </a:r>
            <a:r>
              <a:rPr lang="en-US" dirty="0"/>
              <a:t> </a:t>
            </a:r>
            <a:r>
              <a:rPr lang="en-US" dirty="0" err="1"/>
              <a:t>hasil</a:t>
            </a:r>
            <a:r>
              <a:rPr lang="en-US" dirty="0"/>
              <a:t> </a:t>
            </a:r>
            <a:r>
              <a:rPr lang="en-US" dirty="0" err="1"/>
              <a:t>uji</a:t>
            </a:r>
            <a:r>
              <a:rPr lang="en-US" dirty="0"/>
              <a:t> T </a:t>
            </a:r>
            <a:r>
              <a:rPr lang="en-US" dirty="0" err="1"/>
              <a:t>dan</a:t>
            </a:r>
            <a:r>
              <a:rPr lang="en-US" dirty="0"/>
              <a:t> F </a:t>
            </a:r>
            <a:r>
              <a:rPr lang="en-US" dirty="0" err="1"/>
              <a:t>dan</a:t>
            </a:r>
            <a:r>
              <a:rPr lang="en-US" dirty="0"/>
              <a:t> </a:t>
            </a:r>
            <a:r>
              <a:rPr lang="en-US" dirty="0" err="1"/>
              <a:t>determinasi</a:t>
            </a:r>
            <a:r>
              <a:rPr lang="en-US" dirty="0"/>
              <a:t> (</a:t>
            </a:r>
            <a:r>
              <a:rPr lang="en-US" dirty="0" err="1"/>
              <a:t>pengaruh</a:t>
            </a:r>
            <a:r>
              <a:rPr lang="en-US" dirty="0"/>
              <a:t>)</a:t>
            </a:r>
          </a:p>
          <a:p>
            <a:pPr marL="0" indent="0">
              <a:buNone/>
            </a:pPr>
            <a:endParaRPr lang="en-US" dirty="0"/>
          </a:p>
          <a:p>
            <a:pPr marL="0" indent="0">
              <a:buNone/>
            </a:pPr>
            <a:endParaRPr lang="en-US" dirty="0"/>
          </a:p>
          <a:p>
            <a:pPr marL="0" indent="0">
              <a:buNone/>
            </a:pPr>
            <a:r>
              <a:rPr lang="en-US" dirty="0" err="1">
                <a:highlight>
                  <a:srgbClr val="FFFF00"/>
                </a:highlight>
              </a:rPr>
              <a:t>Catatan</a:t>
            </a:r>
            <a:r>
              <a:rPr lang="en-US" dirty="0">
                <a:highlight>
                  <a:srgbClr val="FFFF00"/>
                </a:highlight>
              </a:rPr>
              <a:t> </a:t>
            </a:r>
            <a:r>
              <a:rPr lang="en-US" dirty="0" err="1">
                <a:highlight>
                  <a:srgbClr val="FFFF00"/>
                </a:highlight>
              </a:rPr>
              <a:t>lihat</a:t>
            </a:r>
            <a:r>
              <a:rPr lang="en-US" dirty="0">
                <a:highlight>
                  <a:srgbClr val="FFFF00"/>
                </a:highlight>
              </a:rPr>
              <a:t> : </a:t>
            </a:r>
          </a:p>
          <a:p>
            <a:pPr marL="0" indent="0">
              <a:buNone/>
            </a:pPr>
            <a:r>
              <a:rPr lang="en-US" dirty="0"/>
              <a:t>1. </a:t>
            </a:r>
            <a:r>
              <a:rPr lang="en-US" dirty="0" err="1"/>
              <a:t>Rumusan</a:t>
            </a:r>
            <a:r>
              <a:rPr lang="en-US" dirty="0"/>
              <a:t> </a:t>
            </a:r>
            <a:r>
              <a:rPr lang="en-US" dirty="0" err="1"/>
              <a:t>masalah</a:t>
            </a:r>
            <a:r>
              <a:rPr lang="en-US" dirty="0"/>
              <a:t> di </a:t>
            </a:r>
            <a:r>
              <a:rPr lang="en-US" dirty="0" err="1"/>
              <a:t>bab</a:t>
            </a:r>
            <a:r>
              <a:rPr lang="en-US" dirty="0"/>
              <a:t> 1</a:t>
            </a:r>
          </a:p>
          <a:p>
            <a:pPr marL="0" indent="0">
              <a:buNone/>
            </a:pPr>
            <a:r>
              <a:rPr lang="en-US" dirty="0"/>
              <a:t>2. </a:t>
            </a:r>
            <a:r>
              <a:rPr lang="en-US" dirty="0" err="1"/>
              <a:t>Hipotesis</a:t>
            </a:r>
            <a:r>
              <a:rPr lang="en-US" dirty="0"/>
              <a:t> di </a:t>
            </a:r>
            <a:r>
              <a:rPr lang="en-US" dirty="0" err="1"/>
              <a:t>bab</a:t>
            </a:r>
            <a:r>
              <a:rPr lang="en-US" dirty="0"/>
              <a:t> 2 </a:t>
            </a:r>
            <a:r>
              <a:rPr lang="en-US" dirty="0" err="1"/>
              <a:t>bukan</a:t>
            </a:r>
            <a:r>
              <a:rPr lang="en-US" dirty="0"/>
              <a:t> </a:t>
            </a:r>
            <a:r>
              <a:rPr lang="en-US" dirty="0" err="1"/>
              <a:t>dugaan</a:t>
            </a:r>
            <a:r>
              <a:rPr lang="en-US" dirty="0"/>
              <a:t> </a:t>
            </a:r>
            <a:r>
              <a:rPr lang="en-US" dirty="0" err="1"/>
              <a:t>tetapi</a:t>
            </a:r>
            <a:r>
              <a:rPr lang="en-US" dirty="0"/>
              <a:t> </a:t>
            </a:r>
            <a:r>
              <a:rPr lang="en-US" dirty="0" err="1"/>
              <a:t>sdh</a:t>
            </a:r>
            <a:r>
              <a:rPr lang="en-US" dirty="0"/>
              <a:t> </a:t>
            </a:r>
            <a:r>
              <a:rPr lang="en-US" dirty="0" err="1"/>
              <a:t>ada</a:t>
            </a:r>
            <a:r>
              <a:rPr lang="en-US" dirty="0"/>
              <a:t> </a:t>
            </a:r>
            <a:r>
              <a:rPr lang="en-US" dirty="0" err="1"/>
              <a:t>hasil</a:t>
            </a:r>
            <a:r>
              <a:rPr lang="en-US" dirty="0"/>
              <a:t> </a:t>
            </a:r>
          </a:p>
          <a:p>
            <a:pPr marL="0" indent="0">
              <a:buNone/>
            </a:pPr>
            <a:r>
              <a:rPr lang="en-US" dirty="0"/>
              <a:t>3. Hasil </a:t>
            </a:r>
            <a:r>
              <a:rPr lang="en-US" dirty="0" err="1"/>
              <a:t>uji</a:t>
            </a:r>
            <a:r>
              <a:rPr lang="en-US" dirty="0"/>
              <a:t> </a:t>
            </a:r>
            <a:r>
              <a:rPr lang="en-US" dirty="0" err="1"/>
              <a:t>validitas</a:t>
            </a:r>
            <a:r>
              <a:rPr lang="en-US" dirty="0"/>
              <a:t> </a:t>
            </a:r>
            <a:r>
              <a:rPr lang="en-US" dirty="0" err="1"/>
              <a:t>dan</a:t>
            </a:r>
            <a:r>
              <a:rPr lang="en-US" dirty="0"/>
              <a:t> </a:t>
            </a:r>
            <a:r>
              <a:rPr lang="en-US" dirty="0" err="1"/>
              <a:t>reliabilitas</a:t>
            </a:r>
            <a:r>
              <a:rPr lang="en-US" dirty="0"/>
              <a:t> di </a:t>
            </a:r>
            <a:r>
              <a:rPr lang="en-US" dirty="0" err="1"/>
              <a:t>bab</a:t>
            </a:r>
            <a:r>
              <a:rPr lang="en-US" dirty="0"/>
              <a:t> 3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994401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F0628-A995-C944-884B-825BAA5DC3BE}"/>
              </a:ext>
            </a:extLst>
          </p:cNvPr>
          <p:cNvSpPr>
            <a:spLocks noGrp="1"/>
          </p:cNvSpPr>
          <p:nvPr>
            <p:ph type="title"/>
          </p:nvPr>
        </p:nvSpPr>
        <p:spPr>
          <a:xfrm>
            <a:off x="838200" y="365125"/>
            <a:ext cx="10515600" cy="473075"/>
          </a:xfrm>
        </p:spPr>
        <p:txBody>
          <a:bodyPr>
            <a:normAutofit fontScale="90000"/>
          </a:bodyPr>
          <a:lstStyle/>
          <a:p>
            <a:br>
              <a:rPr lang="id-ID" b="1" dirty="0"/>
            </a:br>
            <a:r>
              <a:rPr lang="id-ID" b="1" dirty="0"/>
              <a:t>Saran</a:t>
            </a:r>
            <a:br>
              <a:rPr lang="en-US" dirty="0"/>
            </a:br>
            <a:endParaRPr lang="en-US" dirty="0"/>
          </a:p>
        </p:txBody>
      </p:sp>
      <p:sp>
        <p:nvSpPr>
          <p:cNvPr id="3" name="Content Placeholder 2">
            <a:extLst>
              <a:ext uri="{FF2B5EF4-FFF2-40B4-BE49-F238E27FC236}">
                <a16:creationId xmlns:a16="http://schemas.microsoft.com/office/drawing/2014/main" id="{CB38E2E0-56D2-D94B-98DC-EEB51CAE12C8}"/>
              </a:ext>
            </a:extLst>
          </p:cNvPr>
          <p:cNvSpPr>
            <a:spLocks noGrp="1"/>
          </p:cNvSpPr>
          <p:nvPr>
            <p:ph idx="1"/>
          </p:nvPr>
        </p:nvSpPr>
        <p:spPr>
          <a:xfrm>
            <a:off x="838200" y="1099457"/>
            <a:ext cx="10515600" cy="5077506"/>
          </a:xfrm>
        </p:spPr>
        <p:txBody>
          <a:bodyPr>
            <a:normAutofit fontScale="85000" lnSpcReduction="20000"/>
          </a:bodyPr>
          <a:lstStyle/>
          <a:p>
            <a:pPr marL="0" indent="0">
              <a:buNone/>
            </a:pPr>
            <a:r>
              <a:rPr lang="id-ID" b="1" dirty="0"/>
              <a:t> </a:t>
            </a:r>
            <a:r>
              <a:rPr lang="en-US" dirty="0"/>
              <a:t>5.1	</a:t>
            </a:r>
            <a:r>
              <a:rPr lang="en-US" b="1" dirty="0"/>
              <a:t>Saran </a:t>
            </a:r>
            <a:r>
              <a:rPr lang="en-US" b="1" dirty="0" err="1"/>
              <a:t>Akademis</a:t>
            </a:r>
            <a:endParaRPr lang="en-US" dirty="0"/>
          </a:p>
          <a:p>
            <a:pPr marL="0" indent="0" algn="just">
              <a:buNone/>
            </a:pPr>
            <a:r>
              <a:rPr lang="en-US" dirty="0" err="1"/>
              <a:t>Beberapa</a:t>
            </a:r>
            <a:r>
              <a:rPr lang="en-US" dirty="0"/>
              <a:t> saran </a:t>
            </a:r>
            <a:r>
              <a:rPr lang="en-US" dirty="0" err="1"/>
              <a:t>untuk</a:t>
            </a:r>
            <a:r>
              <a:rPr lang="en-US" dirty="0"/>
              <a:t> </a:t>
            </a:r>
            <a:r>
              <a:rPr lang="en-US" dirty="0" err="1"/>
              <a:t>pengembangan</a:t>
            </a:r>
            <a:r>
              <a:rPr lang="en-US" dirty="0"/>
              <a:t> </a:t>
            </a:r>
            <a:r>
              <a:rPr lang="en-US" dirty="0" err="1"/>
              <a:t>ilmu</a:t>
            </a:r>
            <a:r>
              <a:rPr lang="en-US" dirty="0"/>
              <a:t> </a:t>
            </a:r>
            <a:r>
              <a:rPr lang="en-US" dirty="0" err="1"/>
              <a:t>pengetahuan</a:t>
            </a:r>
            <a:r>
              <a:rPr lang="en-US" dirty="0"/>
              <a:t> </a:t>
            </a:r>
            <a:r>
              <a:rPr lang="en-US" dirty="0" err="1"/>
              <a:t>khususnya</a:t>
            </a:r>
            <a:r>
              <a:rPr lang="en-US" dirty="0"/>
              <a:t> </a:t>
            </a:r>
            <a:r>
              <a:rPr lang="en-US" dirty="0" err="1"/>
              <a:t>ilmu</a:t>
            </a:r>
            <a:r>
              <a:rPr lang="en-US" dirty="0"/>
              <a:t> </a:t>
            </a:r>
            <a:r>
              <a:rPr lang="en-US" dirty="0" err="1"/>
              <a:t>manajemen</a:t>
            </a:r>
            <a:r>
              <a:rPr lang="en-US" dirty="0"/>
              <a:t> </a:t>
            </a:r>
            <a:r>
              <a:rPr lang="en-US" dirty="0" err="1"/>
              <a:t>melalui</a:t>
            </a:r>
            <a:r>
              <a:rPr lang="en-US" dirty="0"/>
              <a:t> </a:t>
            </a:r>
            <a:r>
              <a:rPr lang="en-US" dirty="0" err="1"/>
              <a:t>penelitian</a:t>
            </a:r>
            <a:r>
              <a:rPr lang="en-US" dirty="0"/>
              <a:t> </a:t>
            </a:r>
            <a:r>
              <a:rPr lang="en-US" dirty="0" err="1"/>
              <a:t>lebih</a:t>
            </a:r>
            <a:r>
              <a:rPr lang="en-US" dirty="0"/>
              <a:t> </a:t>
            </a:r>
            <a:r>
              <a:rPr lang="en-US" dirty="0" err="1"/>
              <a:t>lanjut</a:t>
            </a:r>
            <a:r>
              <a:rPr lang="en-US" dirty="0"/>
              <a:t> </a:t>
            </a:r>
            <a:r>
              <a:rPr lang="en-US" dirty="0" err="1"/>
              <a:t>sebagai</a:t>
            </a:r>
            <a:r>
              <a:rPr lang="en-US" dirty="0"/>
              <a:t> </a:t>
            </a:r>
            <a:r>
              <a:rPr lang="en-US" dirty="0" err="1"/>
              <a:t>berikut</a:t>
            </a:r>
            <a:r>
              <a:rPr lang="en-US" b="1" dirty="0"/>
              <a:t>. </a:t>
            </a:r>
            <a:endParaRPr lang="en-US" dirty="0"/>
          </a:p>
          <a:p>
            <a:pPr lvl="0" algn="just"/>
            <a:r>
              <a:rPr lang="en-US" dirty="0" err="1"/>
              <a:t>Penelitian</a:t>
            </a:r>
            <a:r>
              <a:rPr lang="en-US" dirty="0"/>
              <a:t> </a:t>
            </a:r>
            <a:r>
              <a:rPr lang="en-US" dirty="0" err="1"/>
              <a:t>ini</a:t>
            </a:r>
            <a:r>
              <a:rPr lang="en-US" dirty="0"/>
              <a:t> </a:t>
            </a:r>
            <a:r>
              <a:rPr lang="en-US" dirty="0" err="1"/>
              <a:t>memperlihatkan</a:t>
            </a:r>
            <a:r>
              <a:rPr lang="en-US" dirty="0"/>
              <a:t> </a:t>
            </a:r>
            <a:r>
              <a:rPr lang="en-US" dirty="0" err="1"/>
              <a:t>bahwa</a:t>
            </a:r>
            <a:r>
              <a:rPr lang="en-US" dirty="0"/>
              <a:t> modal </a:t>
            </a:r>
            <a:r>
              <a:rPr lang="en-US" dirty="0" err="1"/>
              <a:t>manusia</a:t>
            </a:r>
            <a:r>
              <a:rPr lang="en-US" dirty="0"/>
              <a:t> </a:t>
            </a:r>
            <a:r>
              <a:rPr lang="en-US" dirty="0" err="1"/>
              <a:t>tidak</a:t>
            </a:r>
            <a:r>
              <a:rPr lang="en-US" dirty="0"/>
              <a:t> </a:t>
            </a:r>
            <a:r>
              <a:rPr lang="en-US" dirty="0" err="1"/>
              <a:t>memiliki</a:t>
            </a:r>
            <a:r>
              <a:rPr lang="en-US" dirty="0"/>
              <a:t> </a:t>
            </a:r>
            <a:r>
              <a:rPr lang="en-US" dirty="0" err="1"/>
              <a:t>hubungan</a:t>
            </a:r>
            <a:r>
              <a:rPr lang="en-US" dirty="0"/>
              <a:t> yang </a:t>
            </a:r>
            <a:r>
              <a:rPr lang="en-US" dirty="0" err="1"/>
              <a:t>signifikan</a:t>
            </a:r>
            <a:r>
              <a:rPr lang="en-US" dirty="0"/>
              <a:t> </a:t>
            </a:r>
            <a:r>
              <a:rPr lang="en-US" dirty="0" err="1"/>
              <a:t>terhadap</a:t>
            </a:r>
            <a:r>
              <a:rPr lang="en-US" dirty="0"/>
              <a:t> </a:t>
            </a:r>
            <a:r>
              <a:rPr lang="en-US" dirty="0" err="1"/>
              <a:t>kemitraan</a:t>
            </a:r>
            <a:r>
              <a:rPr lang="en-US" dirty="0"/>
              <a:t>, </a:t>
            </a:r>
            <a:r>
              <a:rPr lang="en-US" dirty="0" err="1"/>
              <a:t>meskipun</a:t>
            </a:r>
            <a:r>
              <a:rPr lang="en-US" dirty="0"/>
              <a:t> </a:t>
            </a:r>
            <a:r>
              <a:rPr lang="en-US" dirty="0" err="1"/>
              <a:t>kedua</a:t>
            </a:r>
            <a:r>
              <a:rPr lang="en-US" dirty="0"/>
              <a:t> </a:t>
            </a:r>
            <a:r>
              <a:rPr lang="en-US" dirty="0" err="1"/>
              <a:t>variabel</a:t>
            </a:r>
            <a:r>
              <a:rPr lang="en-US" dirty="0"/>
              <a:t> </a:t>
            </a:r>
            <a:r>
              <a:rPr lang="en-US" dirty="0" err="1"/>
              <a:t>tersebut</a:t>
            </a:r>
            <a:r>
              <a:rPr lang="en-US" dirty="0"/>
              <a:t> </a:t>
            </a:r>
            <a:r>
              <a:rPr lang="en-US" dirty="0" err="1"/>
              <a:t>secara</a:t>
            </a:r>
            <a:r>
              <a:rPr lang="en-US" dirty="0"/>
              <a:t> </a:t>
            </a:r>
            <a:r>
              <a:rPr lang="en-US" dirty="0" err="1"/>
              <a:t>bersama-sama</a:t>
            </a:r>
            <a:r>
              <a:rPr lang="en-US" dirty="0"/>
              <a:t> </a:t>
            </a:r>
            <a:r>
              <a:rPr lang="en-US" dirty="0" err="1"/>
              <a:t>terbukti</a:t>
            </a:r>
            <a:r>
              <a:rPr lang="en-US" dirty="0"/>
              <a:t> </a:t>
            </a:r>
            <a:r>
              <a:rPr lang="en-US" dirty="0" err="1"/>
              <a:t>berpengaruh</a:t>
            </a:r>
            <a:r>
              <a:rPr lang="en-US" dirty="0"/>
              <a:t> </a:t>
            </a:r>
            <a:r>
              <a:rPr lang="en-US" dirty="0" err="1"/>
              <a:t>signifikan</a:t>
            </a:r>
            <a:r>
              <a:rPr lang="en-US" dirty="0"/>
              <a:t> </a:t>
            </a:r>
            <a:r>
              <a:rPr lang="en-US" dirty="0" err="1"/>
              <a:t>terhadap</a:t>
            </a:r>
            <a:r>
              <a:rPr lang="en-US" dirty="0"/>
              <a:t> </a:t>
            </a:r>
            <a:r>
              <a:rPr lang="en-US" dirty="0" err="1"/>
              <a:t>budaya</a:t>
            </a:r>
            <a:r>
              <a:rPr lang="en-US" dirty="0"/>
              <a:t> </a:t>
            </a:r>
            <a:r>
              <a:rPr lang="en-US" dirty="0" err="1"/>
              <a:t>organisasi</a:t>
            </a:r>
            <a:r>
              <a:rPr lang="en-US" dirty="0"/>
              <a:t>. Oleh </a:t>
            </a:r>
            <a:r>
              <a:rPr lang="en-US" dirty="0" err="1"/>
              <a:t>sebab</a:t>
            </a:r>
            <a:r>
              <a:rPr lang="en-US" dirty="0"/>
              <a:t> </a:t>
            </a:r>
            <a:r>
              <a:rPr lang="en-US" dirty="0" err="1"/>
              <a:t>itu</a:t>
            </a:r>
            <a:r>
              <a:rPr lang="en-US" dirty="0"/>
              <a:t>, </a:t>
            </a:r>
            <a:r>
              <a:rPr lang="en-US" dirty="0" err="1"/>
              <a:t>penelitian</a:t>
            </a:r>
            <a:r>
              <a:rPr lang="en-US" dirty="0"/>
              <a:t> </a:t>
            </a:r>
            <a:r>
              <a:rPr lang="en-US" dirty="0" err="1"/>
              <a:t>lanjutan</a:t>
            </a:r>
            <a:r>
              <a:rPr lang="en-US" dirty="0"/>
              <a:t> </a:t>
            </a:r>
            <a:r>
              <a:rPr lang="en-US" dirty="0" err="1"/>
              <a:t>diperlukan</a:t>
            </a:r>
            <a:r>
              <a:rPr lang="en-US" dirty="0"/>
              <a:t> </a:t>
            </a:r>
            <a:r>
              <a:rPr lang="en-US" dirty="0" err="1"/>
              <a:t>guna</a:t>
            </a:r>
            <a:r>
              <a:rPr lang="en-US" dirty="0"/>
              <a:t> </a:t>
            </a:r>
            <a:r>
              <a:rPr lang="en-US" dirty="0" err="1"/>
              <a:t>memperoleh</a:t>
            </a:r>
            <a:r>
              <a:rPr lang="en-US" dirty="0"/>
              <a:t> </a:t>
            </a:r>
            <a:r>
              <a:rPr lang="en-US" dirty="0" err="1"/>
              <a:t>konsep</a:t>
            </a:r>
            <a:r>
              <a:rPr lang="en-US" dirty="0"/>
              <a:t> </a:t>
            </a:r>
            <a:r>
              <a:rPr lang="en-US" dirty="0" err="1"/>
              <a:t>baru</a:t>
            </a:r>
            <a:r>
              <a:rPr lang="en-US" dirty="0"/>
              <a:t> yang </a:t>
            </a:r>
            <a:r>
              <a:rPr lang="en-US" dirty="0" err="1"/>
              <a:t>mampu</a:t>
            </a:r>
            <a:r>
              <a:rPr lang="en-US" dirty="0"/>
              <a:t> </a:t>
            </a:r>
            <a:r>
              <a:rPr lang="en-US" dirty="0" err="1"/>
              <a:t>menjembatani</a:t>
            </a:r>
            <a:r>
              <a:rPr lang="en-US" dirty="0"/>
              <a:t> </a:t>
            </a:r>
            <a:r>
              <a:rPr lang="en-US" dirty="0" err="1"/>
              <a:t>hubungan</a:t>
            </a:r>
            <a:r>
              <a:rPr lang="en-US" dirty="0"/>
              <a:t> </a:t>
            </a:r>
            <a:r>
              <a:rPr lang="en-US" dirty="0" err="1"/>
              <a:t>antara</a:t>
            </a:r>
            <a:r>
              <a:rPr lang="en-US" dirty="0"/>
              <a:t> </a:t>
            </a:r>
            <a:r>
              <a:rPr lang="en-US" dirty="0" err="1"/>
              <a:t>kedua</a:t>
            </a:r>
            <a:r>
              <a:rPr lang="en-US" dirty="0"/>
              <a:t> </a:t>
            </a:r>
            <a:r>
              <a:rPr lang="en-US" dirty="0" err="1"/>
              <a:t>variabel</a:t>
            </a:r>
            <a:r>
              <a:rPr lang="en-US" dirty="0"/>
              <a:t> </a:t>
            </a:r>
            <a:r>
              <a:rPr lang="en-US" dirty="0" err="1"/>
              <a:t>tersebut</a:t>
            </a:r>
            <a:r>
              <a:rPr lang="en-US" dirty="0"/>
              <a:t>. </a:t>
            </a:r>
          </a:p>
          <a:p>
            <a:pPr lvl="0" algn="just"/>
            <a:r>
              <a:rPr lang="en-US" dirty="0" err="1"/>
              <a:t>Pengaruh</a:t>
            </a:r>
            <a:r>
              <a:rPr lang="en-US" dirty="0"/>
              <a:t> modal </a:t>
            </a:r>
            <a:r>
              <a:rPr lang="en-US" dirty="0" err="1"/>
              <a:t>manusia</a:t>
            </a:r>
            <a:r>
              <a:rPr lang="en-US" dirty="0"/>
              <a:t>, </a:t>
            </a:r>
            <a:r>
              <a:rPr lang="en-US" dirty="0" err="1"/>
              <a:t>kemitraan</a:t>
            </a:r>
            <a:r>
              <a:rPr lang="en-US" dirty="0"/>
              <a:t> </a:t>
            </a:r>
            <a:r>
              <a:rPr lang="en-US" dirty="0" err="1"/>
              <a:t>dan</a:t>
            </a:r>
            <a:r>
              <a:rPr lang="en-US" dirty="0"/>
              <a:t> </a:t>
            </a:r>
            <a:r>
              <a:rPr lang="en-US" dirty="0" err="1"/>
              <a:t>budaya</a:t>
            </a:r>
            <a:r>
              <a:rPr lang="en-US" dirty="0"/>
              <a:t> </a:t>
            </a:r>
            <a:r>
              <a:rPr lang="en-US" dirty="0" err="1"/>
              <a:t>organisasi</a:t>
            </a:r>
            <a:r>
              <a:rPr lang="en-US" dirty="0"/>
              <a:t> </a:t>
            </a:r>
            <a:r>
              <a:rPr lang="en-US" dirty="0" err="1"/>
              <a:t>terhadap</a:t>
            </a:r>
            <a:r>
              <a:rPr lang="en-US" dirty="0"/>
              <a:t> </a:t>
            </a:r>
            <a:r>
              <a:rPr lang="en-US" dirty="0" err="1"/>
              <a:t>kualitas</a:t>
            </a:r>
            <a:r>
              <a:rPr lang="en-US" dirty="0"/>
              <a:t> </a:t>
            </a:r>
            <a:r>
              <a:rPr lang="en-US" dirty="0" err="1"/>
              <a:t>lulusan</a:t>
            </a:r>
            <a:r>
              <a:rPr lang="en-US" dirty="0"/>
              <a:t> </a:t>
            </a:r>
            <a:r>
              <a:rPr lang="en-US" dirty="0" err="1"/>
              <a:t>dalam</a:t>
            </a:r>
            <a:r>
              <a:rPr lang="en-US" dirty="0"/>
              <a:t> </a:t>
            </a:r>
            <a:r>
              <a:rPr lang="en-US" dirty="0" err="1"/>
              <a:t>industri</a:t>
            </a:r>
            <a:r>
              <a:rPr lang="en-US" dirty="0"/>
              <a:t> </a:t>
            </a:r>
            <a:r>
              <a:rPr lang="en-US" dirty="0" err="1"/>
              <a:t>pendidikan</a:t>
            </a:r>
            <a:r>
              <a:rPr lang="en-US" dirty="0"/>
              <a:t> </a:t>
            </a:r>
            <a:r>
              <a:rPr lang="en-US" dirty="0" err="1"/>
              <a:t>menjadi</a:t>
            </a:r>
            <a:r>
              <a:rPr lang="en-US" dirty="0"/>
              <a:t> </a:t>
            </a:r>
            <a:r>
              <a:rPr lang="en-US" dirty="0" err="1"/>
              <a:t>isu</a:t>
            </a:r>
            <a:r>
              <a:rPr lang="en-US" dirty="0"/>
              <a:t> </a:t>
            </a:r>
            <a:r>
              <a:rPr lang="en-US" dirty="0" err="1"/>
              <a:t>penelitian</a:t>
            </a:r>
            <a:r>
              <a:rPr lang="en-US" dirty="0"/>
              <a:t> </a:t>
            </a:r>
            <a:r>
              <a:rPr lang="en-US" dirty="0" err="1"/>
              <a:t>ini</a:t>
            </a:r>
            <a:r>
              <a:rPr lang="en-US" dirty="0"/>
              <a:t>. </a:t>
            </a:r>
            <a:r>
              <a:rPr lang="en-US" dirty="0" err="1"/>
              <a:t>Penelitan</a:t>
            </a:r>
            <a:r>
              <a:rPr lang="en-US" dirty="0"/>
              <a:t> </a:t>
            </a:r>
            <a:r>
              <a:rPr lang="en-US" dirty="0" err="1"/>
              <a:t>lanjutan</a:t>
            </a:r>
            <a:r>
              <a:rPr lang="en-US" dirty="0"/>
              <a:t> yang </a:t>
            </a:r>
            <a:r>
              <a:rPr lang="en-US" dirty="0" err="1"/>
              <a:t>melibatkan</a:t>
            </a:r>
            <a:r>
              <a:rPr lang="en-US" dirty="0"/>
              <a:t> </a:t>
            </a:r>
            <a:r>
              <a:rPr lang="en-US" dirty="0" err="1"/>
              <a:t>spesifikasi</a:t>
            </a:r>
            <a:r>
              <a:rPr lang="en-US" dirty="0"/>
              <a:t> </a:t>
            </a:r>
            <a:r>
              <a:rPr lang="en-US" dirty="0" err="1"/>
              <a:t>industri</a:t>
            </a:r>
            <a:r>
              <a:rPr lang="en-US" dirty="0"/>
              <a:t> </a:t>
            </a:r>
            <a:r>
              <a:rPr lang="en-US" dirty="0" err="1"/>
              <a:t>kreatif</a:t>
            </a:r>
            <a:r>
              <a:rPr lang="en-US" dirty="0"/>
              <a:t> </a:t>
            </a:r>
            <a:r>
              <a:rPr lang="en-US" dirty="0" err="1"/>
              <a:t>lainnya</a:t>
            </a:r>
            <a:r>
              <a:rPr lang="en-US" dirty="0"/>
              <a:t> </a:t>
            </a:r>
            <a:r>
              <a:rPr lang="en-US" dirty="0" err="1"/>
              <a:t>perlu</a:t>
            </a:r>
            <a:r>
              <a:rPr lang="en-US" dirty="0"/>
              <a:t> </a:t>
            </a:r>
            <a:r>
              <a:rPr lang="en-US" dirty="0" err="1"/>
              <a:t>mendapatkan</a:t>
            </a:r>
            <a:r>
              <a:rPr lang="en-US" dirty="0"/>
              <a:t> </a:t>
            </a:r>
            <a:r>
              <a:rPr lang="en-US" dirty="0" err="1"/>
              <a:t>perhatian</a:t>
            </a:r>
            <a:r>
              <a:rPr lang="en-US" dirty="0"/>
              <a:t>. Hal </a:t>
            </a:r>
            <a:r>
              <a:rPr lang="en-US" dirty="0" err="1"/>
              <a:t>ini</a:t>
            </a:r>
            <a:r>
              <a:rPr lang="en-US" dirty="0"/>
              <a:t> </a:t>
            </a:r>
            <a:r>
              <a:rPr lang="en-US" dirty="0" err="1"/>
              <a:t>diasumsikan</a:t>
            </a:r>
            <a:r>
              <a:rPr lang="en-US" dirty="0"/>
              <a:t> </a:t>
            </a:r>
            <a:r>
              <a:rPr lang="en-US" dirty="0" err="1"/>
              <a:t>bahwa</a:t>
            </a:r>
            <a:r>
              <a:rPr lang="en-US" dirty="0"/>
              <a:t> </a:t>
            </a:r>
            <a:r>
              <a:rPr lang="en-US" dirty="0" err="1"/>
              <a:t>perbedaan</a:t>
            </a:r>
            <a:r>
              <a:rPr lang="en-US" dirty="0"/>
              <a:t> </a:t>
            </a:r>
            <a:r>
              <a:rPr lang="en-US" dirty="0" err="1"/>
              <a:t>perspektif</a:t>
            </a:r>
            <a:r>
              <a:rPr lang="en-US" dirty="0"/>
              <a:t> </a:t>
            </a:r>
            <a:r>
              <a:rPr lang="en-US" dirty="0" err="1"/>
              <a:t>dan</a:t>
            </a:r>
            <a:r>
              <a:rPr lang="en-US" dirty="0"/>
              <a:t> </a:t>
            </a:r>
            <a:r>
              <a:rPr lang="en-US" dirty="0" err="1"/>
              <a:t>budaya</a:t>
            </a:r>
            <a:r>
              <a:rPr lang="en-US" dirty="0"/>
              <a:t> </a:t>
            </a:r>
            <a:r>
              <a:rPr lang="en-US" dirty="0" err="1"/>
              <a:t>serta</a:t>
            </a:r>
            <a:r>
              <a:rPr lang="en-US" dirty="0"/>
              <a:t> </a:t>
            </a:r>
            <a:r>
              <a:rPr lang="en-US" dirty="0" err="1"/>
              <a:t>karakteristik</a:t>
            </a:r>
            <a:r>
              <a:rPr lang="en-US" dirty="0"/>
              <a:t> </a:t>
            </a:r>
            <a:r>
              <a:rPr lang="en-US" dirty="0" err="1"/>
              <a:t>industri</a:t>
            </a:r>
            <a:r>
              <a:rPr lang="en-US" dirty="0"/>
              <a:t> </a:t>
            </a:r>
            <a:r>
              <a:rPr lang="en-US" dirty="0" err="1"/>
              <a:t>berpengaruh</a:t>
            </a:r>
            <a:r>
              <a:rPr lang="en-US" dirty="0"/>
              <a:t> </a:t>
            </a:r>
            <a:r>
              <a:rPr lang="en-US" dirty="0" err="1"/>
              <a:t>terhadap</a:t>
            </a:r>
            <a:r>
              <a:rPr lang="en-US" dirty="0"/>
              <a:t> </a:t>
            </a:r>
            <a:r>
              <a:rPr lang="en-US" dirty="0" err="1"/>
              <a:t>efektifitas</a:t>
            </a:r>
            <a:r>
              <a:rPr lang="en-US" dirty="0"/>
              <a:t> </a:t>
            </a:r>
            <a:r>
              <a:rPr lang="en-US" dirty="0" err="1"/>
              <a:t>budaya</a:t>
            </a:r>
            <a:r>
              <a:rPr lang="en-US" dirty="0"/>
              <a:t> </a:t>
            </a:r>
            <a:r>
              <a:rPr lang="en-US" dirty="0" err="1"/>
              <a:t>organisasi</a:t>
            </a:r>
            <a:r>
              <a:rPr lang="en-US" dirty="0"/>
              <a:t> yang </a:t>
            </a:r>
            <a:r>
              <a:rPr lang="en-US" dirty="0" err="1"/>
              <a:t>diterapkan</a:t>
            </a:r>
            <a:r>
              <a:rPr lang="en-US" dirty="0"/>
              <a:t>.  </a:t>
            </a:r>
          </a:p>
          <a:p>
            <a:pPr lvl="0" algn="just"/>
            <a:r>
              <a:rPr lang="id-ID" dirty="0"/>
              <a:t>Indikator-indikator pada variabel modal manusia, kemitraan, budaya organisasi, dan kualitas lulusan, masih perlu dikaji/dianalisis pada penelitian selanjutnya secara akademis dan dikaji lebih lanjut secara praktis.</a:t>
            </a:r>
            <a:endParaRPr lang="en-US" sz="2400" dirty="0"/>
          </a:p>
          <a:p>
            <a:endParaRPr lang="en-US" dirty="0"/>
          </a:p>
        </p:txBody>
      </p:sp>
    </p:spTree>
    <p:extLst>
      <p:ext uri="{BB962C8B-B14F-4D97-AF65-F5344CB8AC3E}">
        <p14:creationId xmlns:p14="http://schemas.microsoft.com/office/powerpoint/2010/main" val="313303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A9B72-7EFF-8B4B-9FC4-524177A39281}"/>
              </a:ext>
            </a:extLst>
          </p:cNvPr>
          <p:cNvSpPr>
            <a:spLocks noGrp="1"/>
          </p:cNvSpPr>
          <p:nvPr>
            <p:ph type="title"/>
          </p:nvPr>
        </p:nvSpPr>
        <p:spPr>
          <a:xfrm>
            <a:off x="838200" y="365125"/>
            <a:ext cx="10515600" cy="407761"/>
          </a:xfrm>
        </p:spPr>
        <p:txBody>
          <a:bodyPr>
            <a:normAutofit fontScale="90000"/>
          </a:bodyPr>
          <a:lstStyle/>
          <a:p>
            <a:br>
              <a:rPr lang="en-US" b="1" dirty="0"/>
            </a:br>
            <a:r>
              <a:rPr lang="en-US" b="1" dirty="0"/>
              <a:t>5.2 Saran </a:t>
            </a:r>
            <a:r>
              <a:rPr lang="en-US" b="1" dirty="0" err="1"/>
              <a:t>Praktis</a:t>
            </a:r>
            <a:br>
              <a:rPr lang="en-US" dirty="0"/>
            </a:br>
            <a:endParaRPr lang="en-US" dirty="0"/>
          </a:p>
        </p:txBody>
      </p:sp>
      <p:sp>
        <p:nvSpPr>
          <p:cNvPr id="3" name="Content Placeholder 2">
            <a:extLst>
              <a:ext uri="{FF2B5EF4-FFF2-40B4-BE49-F238E27FC236}">
                <a16:creationId xmlns:a16="http://schemas.microsoft.com/office/drawing/2014/main" id="{E6D1C532-D82C-BF45-9884-41AB131E2C6F}"/>
              </a:ext>
            </a:extLst>
          </p:cNvPr>
          <p:cNvSpPr>
            <a:spLocks noGrp="1"/>
          </p:cNvSpPr>
          <p:nvPr>
            <p:ph idx="1"/>
          </p:nvPr>
        </p:nvSpPr>
        <p:spPr>
          <a:xfrm>
            <a:off x="838200" y="990600"/>
            <a:ext cx="10515600" cy="5186363"/>
          </a:xfrm>
        </p:spPr>
        <p:txBody>
          <a:bodyPr>
            <a:normAutofit fontScale="62500" lnSpcReduction="20000"/>
          </a:bodyPr>
          <a:lstStyle/>
          <a:p>
            <a:pPr marL="0" indent="0" algn="just">
              <a:buNone/>
            </a:pPr>
            <a:r>
              <a:rPr lang="en-US" dirty="0"/>
              <a:t>Saran yang </a:t>
            </a:r>
            <a:r>
              <a:rPr lang="en-US" dirty="0" err="1"/>
              <a:t>dapat</a:t>
            </a:r>
            <a:r>
              <a:rPr lang="en-US" dirty="0"/>
              <a:t> </a:t>
            </a:r>
            <a:r>
              <a:rPr lang="en-US" dirty="0" err="1"/>
              <a:t>disampaikan</a:t>
            </a:r>
            <a:r>
              <a:rPr lang="en-US" dirty="0"/>
              <a:t> </a:t>
            </a:r>
            <a:r>
              <a:rPr lang="en-US" dirty="0" err="1"/>
              <a:t>kepada</a:t>
            </a:r>
            <a:r>
              <a:rPr lang="en-US" dirty="0"/>
              <a:t> </a:t>
            </a:r>
            <a:r>
              <a:rPr lang="en-US" dirty="0" err="1">
                <a:highlight>
                  <a:srgbClr val="FFFF00"/>
                </a:highlight>
              </a:rPr>
              <a:t>institusi</a:t>
            </a:r>
            <a:r>
              <a:rPr lang="en-US" dirty="0">
                <a:highlight>
                  <a:srgbClr val="FFFF00"/>
                </a:highlight>
              </a:rPr>
              <a:t> SMK </a:t>
            </a:r>
            <a:r>
              <a:rPr lang="en-US" dirty="0" err="1">
                <a:highlight>
                  <a:srgbClr val="FFFF00"/>
                </a:highlight>
              </a:rPr>
              <a:t>Negeri</a:t>
            </a:r>
            <a:r>
              <a:rPr lang="en-US" dirty="0">
                <a:highlight>
                  <a:srgbClr val="FFFF00"/>
                </a:highlight>
              </a:rPr>
              <a:t> </a:t>
            </a:r>
            <a:r>
              <a:rPr lang="en-US" dirty="0" err="1">
                <a:highlight>
                  <a:srgbClr val="FFFF00"/>
                </a:highlight>
              </a:rPr>
              <a:t>dan</a:t>
            </a:r>
            <a:r>
              <a:rPr lang="en-US" dirty="0">
                <a:highlight>
                  <a:srgbClr val="FFFF00"/>
                </a:highlight>
              </a:rPr>
              <a:t> </a:t>
            </a:r>
            <a:r>
              <a:rPr lang="en-US" dirty="0" err="1">
                <a:highlight>
                  <a:srgbClr val="FFFF00"/>
                </a:highlight>
              </a:rPr>
              <a:t>Swasta</a:t>
            </a:r>
            <a:r>
              <a:rPr lang="en-US" dirty="0">
                <a:highlight>
                  <a:srgbClr val="FFFF00"/>
                </a:highlight>
              </a:rPr>
              <a:t> di Wilayah Bandung Raya </a:t>
            </a:r>
            <a:r>
              <a:rPr lang="en-US" dirty="0" err="1">
                <a:highlight>
                  <a:srgbClr val="FFFF00"/>
                </a:highlight>
              </a:rPr>
              <a:t>Provinsi</a:t>
            </a:r>
            <a:r>
              <a:rPr lang="en-US" dirty="0">
                <a:highlight>
                  <a:srgbClr val="FFFF00"/>
                </a:highlight>
              </a:rPr>
              <a:t> </a:t>
            </a:r>
            <a:r>
              <a:rPr lang="en-US" dirty="0" err="1">
                <a:highlight>
                  <a:srgbClr val="FFFF00"/>
                </a:highlight>
              </a:rPr>
              <a:t>Jawa</a:t>
            </a:r>
            <a:r>
              <a:rPr lang="en-US" dirty="0">
                <a:highlight>
                  <a:srgbClr val="FFFF00"/>
                </a:highlight>
              </a:rPr>
              <a:t> Barat </a:t>
            </a:r>
            <a:r>
              <a:rPr lang="en-US" dirty="0" err="1">
                <a:highlight>
                  <a:srgbClr val="FFFF00"/>
                </a:highlight>
              </a:rPr>
              <a:t>sebagai</a:t>
            </a:r>
            <a:r>
              <a:rPr lang="en-US" dirty="0">
                <a:highlight>
                  <a:srgbClr val="FFFF00"/>
                </a:highlight>
              </a:rPr>
              <a:t> </a:t>
            </a:r>
            <a:r>
              <a:rPr lang="en-US" dirty="0" err="1">
                <a:highlight>
                  <a:srgbClr val="FFFF00"/>
                </a:highlight>
              </a:rPr>
              <a:t>berikut</a:t>
            </a:r>
            <a:r>
              <a:rPr lang="en-US" dirty="0">
                <a:highlight>
                  <a:srgbClr val="FFFF00"/>
                </a:highlight>
              </a:rPr>
              <a:t>. Saran </a:t>
            </a:r>
            <a:r>
              <a:rPr lang="en-US" dirty="0" err="1">
                <a:highlight>
                  <a:srgbClr val="FFFF00"/>
                </a:highlight>
              </a:rPr>
              <a:t>pada</a:t>
            </a:r>
            <a:r>
              <a:rPr lang="en-US" dirty="0">
                <a:highlight>
                  <a:srgbClr val="FFFF00"/>
                </a:highlight>
              </a:rPr>
              <a:t> </a:t>
            </a:r>
            <a:r>
              <a:rPr lang="en-US" dirty="0" err="1">
                <a:highlight>
                  <a:srgbClr val="FFFF00"/>
                </a:highlight>
              </a:rPr>
              <a:t>perusahaan</a:t>
            </a:r>
            <a:r>
              <a:rPr lang="en-US" dirty="0">
                <a:highlight>
                  <a:srgbClr val="FFFF00"/>
                </a:highlight>
              </a:rPr>
              <a:t>/</a:t>
            </a:r>
            <a:r>
              <a:rPr lang="en-US" dirty="0" err="1">
                <a:highlight>
                  <a:srgbClr val="FFFF00"/>
                </a:highlight>
              </a:rPr>
              <a:t>umkm</a:t>
            </a:r>
            <a:r>
              <a:rPr lang="en-US" dirty="0">
                <a:highlight>
                  <a:srgbClr val="FFFF00"/>
                </a:highlight>
              </a:rPr>
              <a:t>/</a:t>
            </a:r>
            <a:r>
              <a:rPr lang="en-US" dirty="0" err="1">
                <a:highlight>
                  <a:srgbClr val="FFFF00"/>
                </a:highlight>
              </a:rPr>
              <a:t>atau</a:t>
            </a:r>
            <a:r>
              <a:rPr lang="en-US" dirty="0">
                <a:highlight>
                  <a:srgbClr val="FFFF00"/>
                </a:highlight>
              </a:rPr>
              <a:t> </a:t>
            </a:r>
            <a:r>
              <a:rPr lang="en-US" dirty="0" err="1">
                <a:highlight>
                  <a:srgbClr val="FFFF00"/>
                </a:highlight>
              </a:rPr>
              <a:t>objek</a:t>
            </a:r>
            <a:r>
              <a:rPr lang="en-US" dirty="0">
                <a:highlight>
                  <a:srgbClr val="FFFF00"/>
                </a:highlight>
              </a:rPr>
              <a:t> yang </a:t>
            </a:r>
            <a:r>
              <a:rPr lang="en-US" dirty="0" err="1">
                <a:highlight>
                  <a:srgbClr val="FFFF00"/>
                </a:highlight>
              </a:rPr>
              <a:t>diteliti</a:t>
            </a:r>
            <a:endParaRPr lang="en-US" dirty="0">
              <a:highlight>
                <a:srgbClr val="FFFF00"/>
              </a:highlight>
            </a:endParaRPr>
          </a:p>
          <a:p>
            <a:pPr lvl="0" algn="just" fontAlgn="base"/>
            <a:r>
              <a:rPr lang="en-US" dirty="0" err="1"/>
              <a:t>Berdasarkan</a:t>
            </a:r>
            <a:r>
              <a:rPr lang="en-US" dirty="0"/>
              <a:t> </a:t>
            </a:r>
            <a:r>
              <a:rPr lang="en-US" dirty="0" err="1"/>
              <a:t>hasil</a:t>
            </a:r>
            <a:r>
              <a:rPr lang="en-US" dirty="0"/>
              <a:t> </a:t>
            </a:r>
            <a:r>
              <a:rPr lang="en-US" dirty="0" err="1"/>
              <a:t>penelitian</a:t>
            </a:r>
            <a:r>
              <a:rPr lang="en-US" dirty="0"/>
              <a:t>, salah </a:t>
            </a:r>
            <a:r>
              <a:rPr lang="en-US" dirty="0" err="1"/>
              <a:t>satu</a:t>
            </a:r>
            <a:r>
              <a:rPr lang="en-US" dirty="0"/>
              <a:t> </a:t>
            </a:r>
            <a:r>
              <a:rPr lang="en-US" dirty="0" err="1"/>
              <a:t>dimensi</a:t>
            </a:r>
            <a:r>
              <a:rPr lang="en-US" dirty="0"/>
              <a:t> yang </a:t>
            </a:r>
            <a:r>
              <a:rPr lang="en-US" dirty="0" err="1"/>
              <a:t>memiliki</a:t>
            </a:r>
            <a:r>
              <a:rPr lang="en-US" dirty="0"/>
              <a:t> </a:t>
            </a:r>
            <a:r>
              <a:rPr lang="en-US" dirty="0" err="1"/>
              <a:t>skor</a:t>
            </a:r>
            <a:r>
              <a:rPr lang="en-US" dirty="0"/>
              <a:t> </a:t>
            </a:r>
            <a:r>
              <a:rPr lang="en-US" dirty="0" err="1"/>
              <a:t>terendah</a:t>
            </a:r>
            <a:r>
              <a:rPr lang="en-US" dirty="0"/>
              <a:t> di </a:t>
            </a:r>
            <a:r>
              <a:rPr lang="en-US" dirty="0" err="1"/>
              <a:t>antara</a:t>
            </a:r>
            <a:r>
              <a:rPr lang="en-US" dirty="0"/>
              <a:t> </a:t>
            </a:r>
            <a:r>
              <a:rPr lang="en-US" dirty="0" err="1"/>
              <a:t>dimensi</a:t>
            </a:r>
            <a:r>
              <a:rPr lang="en-US" dirty="0"/>
              <a:t> modal </a:t>
            </a:r>
            <a:r>
              <a:rPr lang="en-US" dirty="0" err="1"/>
              <a:t>manusia</a:t>
            </a:r>
            <a:r>
              <a:rPr lang="en-US" dirty="0"/>
              <a:t> </a:t>
            </a:r>
            <a:r>
              <a:rPr lang="en-US" dirty="0" err="1"/>
              <a:t>adalah</a:t>
            </a:r>
            <a:r>
              <a:rPr lang="en-US" dirty="0"/>
              <a:t> </a:t>
            </a:r>
            <a:r>
              <a:rPr lang="en-US" dirty="0" err="1"/>
              <a:t>pengetahuan</a:t>
            </a:r>
            <a:r>
              <a:rPr lang="en-US" dirty="0"/>
              <a:t>, </a:t>
            </a:r>
            <a:r>
              <a:rPr lang="en-US" dirty="0" err="1"/>
              <a:t>yakni</a:t>
            </a:r>
            <a:r>
              <a:rPr lang="en-US" dirty="0"/>
              <a:t> </a:t>
            </a:r>
            <a:r>
              <a:rPr lang="en-US" dirty="0" err="1"/>
              <a:t>inisiasi</a:t>
            </a:r>
            <a:r>
              <a:rPr lang="en-US" dirty="0"/>
              <a:t> </a:t>
            </a:r>
            <a:r>
              <a:rPr lang="en-US" dirty="0" err="1"/>
              <a:t>terhadap</a:t>
            </a:r>
            <a:r>
              <a:rPr lang="en-US" dirty="0"/>
              <a:t> </a:t>
            </a:r>
            <a:r>
              <a:rPr lang="en-US" dirty="0" err="1"/>
              <a:t>pemikiran</a:t>
            </a:r>
            <a:r>
              <a:rPr lang="en-US" dirty="0"/>
              <a:t> </a:t>
            </a:r>
            <a:r>
              <a:rPr lang="en-US" dirty="0" err="1"/>
              <a:t>baru</a:t>
            </a:r>
            <a:r>
              <a:rPr lang="en-US" dirty="0"/>
              <a:t> </a:t>
            </a:r>
            <a:r>
              <a:rPr lang="en-US" dirty="0" err="1"/>
              <a:t>dalam</a:t>
            </a:r>
            <a:r>
              <a:rPr lang="en-US" dirty="0"/>
              <a:t> proses </a:t>
            </a:r>
            <a:r>
              <a:rPr lang="en-US" dirty="0" err="1"/>
              <a:t>interaksi</a:t>
            </a:r>
            <a:r>
              <a:rPr lang="en-US" dirty="0"/>
              <a:t> di </a:t>
            </a:r>
            <a:r>
              <a:rPr lang="en-US" dirty="0" err="1"/>
              <a:t>lingkungan</a:t>
            </a:r>
            <a:r>
              <a:rPr lang="en-US" dirty="0"/>
              <a:t> </a:t>
            </a:r>
            <a:r>
              <a:rPr lang="en-US" dirty="0" err="1"/>
              <a:t>sekolah</a:t>
            </a:r>
            <a:r>
              <a:rPr lang="en-US" dirty="0"/>
              <a:t>. </a:t>
            </a:r>
            <a:r>
              <a:rPr lang="en-US" dirty="0" err="1"/>
              <a:t>Isu</a:t>
            </a:r>
            <a:r>
              <a:rPr lang="en-US" dirty="0"/>
              <a:t> </a:t>
            </a:r>
            <a:r>
              <a:rPr lang="en-US" dirty="0" err="1"/>
              <a:t>ini</a:t>
            </a:r>
            <a:r>
              <a:rPr lang="en-US" dirty="0"/>
              <a:t> </a:t>
            </a:r>
            <a:r>
              <a:rPr lang="en-US" dirty="0" err="1"/>
              <a:t>ditengarai</a:t>
            </a:r>
            <a:r>
              <a:rPr lang="en-US" dirty="0"/>
              <a:t> </a:t>
            </a:r>
            <a:r>
              <a:rPr lang="en-US" dirty="0" err="1"/>
              <a:t>oleh</a:t>
            </a:r>
            <a:r>
              <a:rPr lang="en-US" dirty="0"/>
              <a:t> </a:t>
            </a:r>
            <a:r>
              <a:rPr lang="en-US" dirty="0" err="1"/>
              <a:t>belum</a:t>
            </a:r>
            <a:r>
              <a:rPr lang="en-US" dirty="0"/>
              <a:t> </a:t>
            </a:r>
            <a:r>
              <a:rPr lang="en-US" dirty="0" err="1"/>
              <a:t>maksimalnya</a:t>
            </a:r>
            <a:r>
              <a:rPr lang="en-US" dirty="0"/>
              <a:t> </a:t>
            </a:r>
            <a:r>
              <a:rPr lang="en-US" dirty="0" err="1"/>
              <a:t>upaya</a:t>
            </a:r>
            <a:r>
              <a:rPr lang="en-US" dirty="0"/>
              <a:t> </a:t>
            </a:r>
            <a:r>
              <a:rPr lang="en-US" dirty="0" err="1"/>
              <a:t>peningkatan</a:t>
            </a:r>
            <a:r>
              <a:rPr lang="en-US" dirty="0"/>
              <a:t> modal </a:t>
            </a:r>
            <a:r>
              <a:rPr lang="en-US" dirty="0" err="1"/>
              <a:t>intelektual</a:t>
            </a:r>
            <a:r>
              <a:rPr lang="en-US" dirty="0"/>
              <a:t>.  </a:t>
            </a:r>
            <a:r>
              <a:rPr lang="id-ID" dirty="0"/>
              <a:t>Hal ini dapat dilakukan melalui adanya tenaga edukatif yang dibekali dengan pengetahuan praktis melalui pemagangan para guru SMK di lingkungan dunia industri yang linear dengan jurusan yang ada. Kemudian dapat pula dilakukan melalui adanya guru tamu secara periodik yang berasal dari dunia praktisi berkaitan dengan jurusan yang ada. Di samping itu, juga dapat dilakukan </a:t>
            </a:r>
            <a:r>
              <a:rPr lang="id-ID" i="1" dirty="0"/>
              <a:t>study </a:t>
            </a:r>
            <a:r>
              <a:rPr lang="id-ID" i="1" dirty="0" err="1"/>
              <a:t>tour</a:t>
            </a:r>
            <a:r>
              <a:rPr lang="id-ID" dirty="0"/>
              <a:t> ke lingkungan industri tersebut.</a:t>
            </a:r>
            <a:endParaRPr lang="en-US" dirty="0"/>
          </a:p>
          <a:p>
            <a:pPr lvl="0" algn="just" fontAlgn="base"/>
            <a:r>
              <a:rPr lang="en-US" dirty="0"/>
              <a:t>Program </a:t>
            </a:r>
            <a:r>
              <a:rPr lang="en-US" dirty="0" err="1"/>
              <a:t>produksi</a:t>
            </a:r>
            <a:r>
              <a:rPr lang="en-US" dirty="0"/>
              <a:t> </a:t>
            </a:r>
            <a:r>
              <a:rPr lang="en-US" dirty="0" err="1"/>
              <a:t>menunjuk</a:t>
            </a:r>
            <a:r>
              <a:rPr lang="id-ID" dirty="0" err="1"/>
              <a:t>k</a:t>
            </a:r>
            <a:r>
              <a:rPr lang="en-US" dirty="0"/>
              <a:t>an </a:t>
            </a:r>
            <a:r>
              <a:rPr lang="en-US" dirty="0" err="1"/>
              <a:t>bahwa</a:t>
            </a:r>
            <a:r>
              <a:rPr lang="en-US" dirty="0"/>
              <a:t> </a:t>
            </a:r>
            <a:r>
              <a:rPr lang="en-US" dirty="0" err="1"/>
              <a:t>menjadi</a:t>
            </a:r>
            <a:r>
              <a:rPr lang="en-US" dirty="0"/>
              <a:t> vendor </a:t>
            </a:r>
            <a:r>
              <a:rPr lang="en-US" dirty="0" err="1"/>
              <a:t>dari</a:t>
            </a:r>
            <a:r>
              <a:rPr lang="en-US" dirty="0"/>
              <a:t> </a:t>
            </a:r>
            <a:r>
              <a:rPr lang="en-US" dirty="0" err="1"/>
              <a:t>industri</a:t>
            </a:r>
            <a:r>
              <a:rPr lang="en-US" dirty="0"/>
              <a:t> di </a:t>
            </a:r>
            <a:r>
              <a:rPr lang="en-US" dirty="0" err="1"/>
              <a:t>sekitarnya</a:t>
            </a:r>
            <a:r>
              <a:rPr lang="en-US" dirty="0"/>
              <a:t> </a:t>
            </a:r>
            <a:r>
              <a:rPr lang="en-US" dirty="0" err="1"/>
              <a:t>memiliki</a:t>
            </a:r>
            <a:r>
              <a:rPr lang="en-US" dirty="0"/>
              <a:t> </a:t>
            </a:r>
            <a:r>
              <a:rPr lang="en-US" dirty="0" err="1"/>
              <a:t>skor</a:t>
            </a:r>
            <a:r>
              <a:rPr lang="en-US" dirty="0"/>
              <a:t> </a:t>
            </a:r>
            <a:r>
              <a:rPr lang="en-US" dirty="0" err="1"/>
              <a:t>terendah</a:t>
            </a:r>
            <a:r>
              <a:rPr lang="en-US" dirty="0"/>
              <a:t> di </a:t>
            </a:r>
            <a:r>
              <a:rPr lang="en-US" dirty="0" err="1"/>
              <a:t>antara</a:t>
            </a:r>
            <a:r>
              <a:rPr lang="en-US" dirty="0"/>
              <a:t> </a:t>
            </a:r>
            <a:r>
              <a:rPr lang="en-US" dirty="0" err="1"/>
              <a:t>dimensi</a:t>
            </a:r>
            <a:r>
              <a:rPr lang="en-US" dirty="0"/>
              <a:t> </a:t>
            </a:r>
            <a:r>
              <a:rPr lang="en-US" dirty="0" err="1"/>
              <a:t>lainnya</a:t>
            </a:r>
            <a:r>
              <a:rPr lang="en-US" dirty="0"/>
              <a:t> </a:t>
            </a:r>
            <a:r>
              <a:rPr lang="en-US" dirty="0" err="1"/>
              <a:t>dalam</a:t>
            </a:r>
            <a:r>
              <a:rPr lang="en-US" dirty="0"/>
              <a:t> </a:t>
            </a:r>
            <a:r>
              <a:rPr lang="en-US" dirty="0" err="1"/>
              <a:t>kemitraan</a:t>
            </a:r>
            <a:r>
              <a:rPr lang="en-US" dirty="0"/>
              <a:t>.</a:t>
            </a:r>
            <a:r>
              <a:rPr lang="id-ID" dirty="0"/>
              <a:t> Untuk meningkatkan kualitas program kemitraan dapat dilakukan dengan penggalangan MoU dengan dunia industri yang terkait melalui </a:t>
            </a:r>
            <a:r>
              <a:rPr lang="id-ID" dirty="0" err="1"/>
              <a:t>kerjasama</a:t>
            </a:r>
            <a:r>
              <a:rPr lang="id-ID" dirty="0"/>
              <a:t> dalam kegiatan tertentu. Misalnya pada acara  pemagangan guru dan siswa di lingkungan industri terkait, dan adanya </a:t>
            </a:r>
            <a:r>
              <a:rPr lang="id-ID" dirty="0" err="1"/>
              <a:t>event</a:t>
            </a:r>
            <a:r>
              <a:rPr lang="id-ID" dirty="0"/>
              <a:t> </a:t>
            </a:r>
            <a:r>
              <a:rPr lang="id-ID" dirty="0" err="1"/>
              <a:t>kerjasama</a:t>
            </a:r>
            <a:r>
              <a:rPr lang="id-ID" dirty="0"/>
              <a:t> yang dilakukan oleh SMK dengan industri </a:t>
            </a:r>
            <a:r>
              <a:rPr lang="id-ID" dirty="0" err="1"/>
              <a:t>teretntu</a:t>
            </a:r>
            <a:r>
              <a:rPr lang="id-ID" dirty="0"/>
              <a:t>.  </a:t>
            </a:r>
            <a:r>
              <a:rPr lang="en-US" dirty="0" err="1"/>
              <a:t>Sebagian</a:t>
            </a:r>
            <a:r>
              <a:rPr lang="en-US" dirty="0"/>
              <a:t> </a:t>
            </a:r>
            <a:r>
              <a:rPr lang="id-ID" dirty="0"/>
              <a:t>SMK </a:t>
            </a:r>
            <a:r>
              <a:rPr lang="en-US" dirty="0" err="1"/>
              <a:t>Negeri</a:t>
            </a:r>
            <a:r>
              <a:rPr lang="en-US" dirty="0"/>
              <a:t> </a:t>
            </a:r>
            <a:r>
              <a:rPr lang="en-US" dirty="0" err="1"/>
              <a:t>dan</a:t>
            </a:r>
            <a:r>
              <a:rPr lang="en-US" dirty="0"/>
              <a:t> </a:t>
            </a:r>
            <a:r>
              <a:rPr lang="en-US" dirty="0" err="1"/>
              <a:t>Swasta</a:t>
            </a:r>
            <a:r>
              <a:rPr lang="id-ID" dirty="0"/>
              <a:t> belum melakukan </a:t>
            </a:r>
            <a:r>
              <a:rPr lang="id-ID" i="1" dirty="0" err="1"/>
              <a:t>Teaching</a:t>
            </a:r>
            <a:r>
              <a:rPr lang="id-ID" i="1" dirty="0"/>
              <a:t> Factory</a:t>
            </a:r>
            <a:r>
              <a:rPr lang="en-US" dirty="0"/>
              <a:t> </a:t>
            </a:r>
            <a:r>
              <a:rPr lang="en-US" dirty="0" err="1"/>
              <a:t>dengan</a:t>
            </a:r>
            <a:r>
              <a:rPr lang="en-US" dirty="0"/>
              <a:t> </a:t>
            </a:r>
            <a:r>
              <a:rPr lang="en-US" dirty="0" err="1"/>
              <a:t>pihak</a:t>
            </a:r>
            <a:r>
              <a:rPr lang="en-US" dirty="0"/>
              <a:t> </a:t>
            </a:r>
            <a:r>
              <a:rPr lang="en-US" dirty="0" err="1"/>
              <a:t>industri</a:t>
            </a:r>
            <a:r>
              <a:rPr lang="en-US" dirty="0"/>
              <a:t>. </a:t>
            </a:r>
            <a:r>
              <a:rPr lang="en-US" dirty="0" err="1"/>
              <a:t>Akibatnya</a:t>
            </a:r>
            <a:r>
              <a:rPr lang="en-US" dirty="0"/>
              <a:t>, </a:t>
            </a:r>
            <a:r>
              <a:rPr lang="id-ID" dirty="0"/>
              <a:t>pihak sekolah </a:t>
            </a:r>
            <a:r>
              <a:rPr lang="en-US" dirty="0" err="1"/>
              <a:t>harus</a:t>
            </a:r>
            <a:r>
              <a:rPr lang="en-US" dirty="0"/>
              <a:t> </a:t>
            </a:r>
            <a:r>
              <a:rPr lang="id-ID" dirty="0"/>
              <a:t>mampu meyakinkan industri di sekitarnya untuk menjadi mitra dalam kegiatan produksi sekaligus menjadi vendor dari industri di sekitarnya</a:t>
            </a:r>
            <a:r>
              <a:rPr lang="en-US" dirty="0"/>
              <a:t> agar program </a:t>
            </a:r>
            <a:r>
              <a:rPr lang="en-US" dirty="0" err="1"/>
              <a:t>produksi</a:t>
            </a:r>
            <a:r>
              <a:rPr lang="id-ID" dirty="0"/>
              <a:t> berjalan dengan efektif. </a:t>
            </a:r>
            <a:r>
              <a:rPr lang="en-US" dirty="0" err="1"/>
              <a:t>Sebagai</a:t>
            </a:r>
            <a:r>
              <a:rPr lang="en-US" dirty="0"/>
              <a:t> </a:t>
            </a:r>
            <a:r>
              <a:rPr lang="en-US" dirty="0" err="1"/>
              <a:t>dampaknya</a:t>
            </a:r>
            <a:r>
              <a:rPr lang="en-US" dirty="0"/>
              <a:t>, p</a:t>
            </a:r>
            <a:r>
              <a:rPr lang="id-ID" dirty="0" err="1"/>
              <a:t>roses</a:t>
            </a:r>
            <a:r>
              <a:rPr lang="id-ID" dirty="0"/>
              <a:t> pelaksanaan</a:t>
            </a:r>
            <a:r>
              <a:rPr lang="en-US" dirty="0"/>
              <a:t> </a:t>
            </a:r>
            <a:r>
              <a:rPr lang="en-US" dirty="0" err="1"/>
              <a:t>produksi</a:t>
            </a:r>
            <a:r>
              <a:rPr lang="en-US" dirty="0"/>
              <a:t> </a:t>
            </a:r>
            <a:r>
              <a:rPr lang="en-US" dirty="0" err="1"/>
              <a:t>dapat</a:t>
            </a:r>
            <a:r>
              <a:rPr lang="id-ID" dirty="0"/>
              <a:t> ditangani secara profesional oleh unit pelaksana teknis dan </a:t>
            </a:r>
            <a:r>
              <a:rPr lang="id-ID" dirty="0" err="1"/>
              <a:t>training</a:t>
            </a:r>
            <a:r>
              <a:rPr lang="id-ID" dirty="0"/>
              <a:t> di bawah bidang </a:t>
            </a:r>
            <a:r>
              <a:rPr lang="id-ID" dirty="0" err="1"/>
              <a:t>kerjasama</a:t>
            </a:r>
            <a:r>
              <a:rPr lang="id-ID" dirty="0"/>
              <a:t> dan pelayanan Industri di setiap Sekolah Kejuruan (SMK). </a:t>
            </a:r>
            <a:endParaRPr lang="en-US" dirty="0"/>
          </a:p>
          <a:p>
            <a:pPr lvl="0" algn="just" fontAlgn="base"/>
            <a:r>
              <a:rPr lang="en-US" dirty="0"/>
              <a:t>SMK </a:t>
            </a:r>
            <a:r>
              <a:rPr lang="en-US" dirty="0" err="1"/>
              <a:t>Negeri</a:t>
            </a:r>
            <a:r>
              <a:rPr lang="en-US" dirty="0"/>
              <a:t> </a:t>
            </a:r>
            <a:r>
              <a:rPr lang="en-US" dirty="0" err="1"/>
              <a:t>dan</a:t>
            </a:r>
            <a:r>
              <a:rPr lang="en-US" dirty="0"/>
              <a:t> </a:t>
            </a:r>
            <a:r>
              <a:rPr lang="en-US" dirty="0" err="1"/>
              <a:t>Swasta</a:t>
            </a:r>
            <a:r>
              <a:rPr lang="en-US" dirty="0"/>
              <a:t> di Wilayah Bandung Raya </a:t>
            </a:r>
            <a:r>
              <a:rPr lang="en-US" dirty="0" err="1"/>
              <a:t>Provinsi</a:t>
            </a:r>
            <a:r>
              <a:rPr lang="en-US" dirty="0"/>
              <a:t> </a:t>
            </a:r>
            <a:r>
              <a:rPr lang="en-US" dirty="0" err="1"/>
              <a:t>Jawa</a:t>
            </a:r>
            <a:r>
              <a:rPr lang="en-US" dirty="0"/>
              <a:t> Barat </a:t>
            </a:r>
            <a:r>
              <a:rPr lang="en-US" dirty="0" err="1"/>
              <a:t>disarankan</a:t>
            </a:r>
            <a:r>
              <a:rPr lang="en-US" dirty="0"/>
              <a:t> </a:t>
            </a:r>
            <a:r>
              <a:rPr lang="en-US" dirty="0" err="1"/>
              <a:t>untuk</a:t>
            </a:r>
            <a:r>
              <a:rPr lang="en-US" dirty="0"/>
              <a:t> </a:t>
            </a:r>
            <a:r>
              <a:rPr lang="en-US" dirty="0" err="1"/>
              <a:t>melakukan</a:t>
            </a:r>
            <a:r>
              <a:rPr lang="en-US" dirty="0"/>
              <a:t> </a:t>
            </a:r>
            <a:r>
              <a:rPr lang="en-US" dirty="0" err="1"/>
              <a:t>evaluasi</a:t>
            </a:r>
            <a:r>
              <a:rPr lang="en-US" dirty="0"/>
              <a:t> </a:t>
            </a:r>
            <a:r>
              <a:rPr lang="en-US" dirty="0" err="1"/>
              <a:t>menyeluruh</a:t>
            </a:r>
            <a:r>
              <a:rPr lang="en-US" dirty="0"/>
              <a:t> </a:t>
            </a:r>
            <a:r>
              <a:rPr lang="en-US" dirty="0" err="1"/>
              <a:t>terhadap</a:t>
            </a:r>
            <a:r>
              <a:rPr lang="en-US" dirty="0"/>
              <a:t> </a:t>
            </a:r>
            <a:r>
              <a:rPr lang="en-US" dirty="0" err="1"/>
              <a:t>indikator-indikator</a:t>
            </a:r>
            <a:r>
              <a:rPr lang="en-US" dirty="0"/>
              <a:t> yang </a:t>
            </a:r>
            <a:r>
              <a:rPr lang="en-US" dirty="0" err="1"/>
              <a:t>belum</a:t>
            </a:r>
            <a:r>
              <a:rPr lang="en-US" dirty="0"/>
              <a:t> optimal </a:t>
            </a:r>
            <a:r>
              <a:rPr lang="en-US" dirty="0" err="1"/>
              <a:t>dalam</a:t>
            </a:r>
            <a:r>
              <a:rPr lang="en-US" dirty="0"/>
              <a:t> </a:t>
            </a:r>
            <a:r>
              <a:rPr lang="id-ID" dirty="0"/>
              <a:t>menghasilkan kualitas lulusan yang baik </a:t>
            </a:r>
            <a:r>
              <a:rPr lang="en-US" dirty="0" err="1"/>
              <a:t>seperti</a:t>
            </a:r>
            <a:r>
              <a:rPr lang="en-US" dirty="0"/>
              <a:t>: </a:t>
            </a:r>
            <a:r>
              <a:rPr lang="en-US" dirty="0" err="1"/>
              <a:t>peningkatan</a:t>
            </a:r>
            <a:r>
              <a:rPr lang="en-US" dirty="0"/>
              <a:t> </a:t>
            </a:r>
            <a:r>
              <a:rPr lang="en-US" dirty="0" err="1"/>
              <a:t>kualitas</a:t>
            </a:r>
            <a:r>
              <a:rPr lang="en-US" dirty="0"/>
              <a:t> modal </a:t>
            </a:r>
            <a:r>
              <a:rPr lang="en-US" dirty="0" err="1"/>
              <a:t>manusia</a:t>
            </a:r>
            <a:r>
              <a:rPr lang="en-US" dirty="0"/>
              <a:t>, </a:t>
            </a:r>
            <a:r>
              <a:rPr lang="en-US" dirty="0" err="1"/>
              <a:t>pembangunan</a:t>
            </a:r>
            <a:r>
              <a:rPr lang="id-ID" dirty="0"/>
              <a:t> jaringan</a:t>
            </a:r>
            <a:r>
              <a:rPr lang="en-US" dirty="0"/>
              <a:t>, </a:t>
            </a:r>
            <a:r>
              <a:rPr lang="en-US" dirty="0" err="1"/>
              <a:t>serta</a:t>
            </a:r>
            <a:r>
              <a:rPr lang="id-ID" dirty="0"/>
              <a:t> </a:t>
            </a:r>
            <a:r>
              <a:rPr lang="id-ID" dirty="0" err="1"/>
              <a:t>kerjasama</a:t>
            </a:r>
            <a:r>
              <a:rPr lang="id-ID" dirty="0"/>
              <a:t> dengan dunia industri dan pemerintah yang lebih spesifik dengan kebutuhan dunia kerja</a:t>
            </a:r>
            <a:r>
              <a:rPr lang="en-US" dirty="0"/>
              <a:t>. </a:t>
            </a:r>
            <a:r>
              <a:rPr lang="en-US" dirty="0" err="1"/>
              <a:t>Kemitraan</a:t>
            </a:r>
            <a:r>
              <a:rPr lang="en-US" dirty="0"/>
              <a:t> yang </a:t>
            </a:r>
            <a:r>
              <a:rPr lang="en-US" dirty="0" err="1"/>
              <a:t>dibangun</a:t>
            </a:r>
            <a:r>
              <a:rPr lang="en-US" dirty="0"/>
              <a:t> </a:t>
            </a:r>
            <a:r>
              <a:rPr lang="en-US" dirty="0" err="1"/>
              <a:t>merupakan</a:t>
            </a:r>
            <a:r>
              <a:rPr lang="en-US" dirty="0"/>
              <a:t> </a:t>
            </a:r>
            <a:r>
              <a:rPr lang="en-US" dirty="0" err="1"/>
              <a:t>kemitraan</a:t>
            </a:r>
            <a:r>
              <a:rPr lang="en-US" dirty="0"/>
              <a:t> </a:t>
            </a:r>
            <a:r>
              <a:rPr lang="en-US" dirty="0" err="1"/>
              <a:t>aktif</a:t>
            </a:r>
            <a:r>
              <a:rPr lang="en-US" dirty="0"/>
              <a:t>. </a:t>
            </a:r>
          </a:p>
          <a:p>
            <a:pPr algn="just"/>
            <a:endParaRPr lang="en-US" dirty="0"/>
          </a:p>
        </p:txBody>
      </p:sp>
    </p:spTree>
    <p:extLst>
      <p:ext uri="{BB962C8B-B14F-4D97-AF65-F5344CB8AC3E}">
        <p14:creationId xmlns:p14="http://schemas.microsoft.com/office/powerpoint/2010/main" val="18108069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TotalTime>
  <Words>698</Words>
  <Application>Microsoft Macintosh PowerPoint</Application>
  <PresentationFormat>Widescreen</PresentationFormat>
  <Paragraphs>73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PERTEMUAN-18</vt:lpstr>
      <vt:lpstr>HASIL AKHIR DI BAB 4 BERDASARKAN ANALISIS UJI HOPITESIS</vt:lpstr>
      <vt:lpstr>PowerPoint Presentation</vt:lpstr>
      <vt:lpstr>PowerPoint Presentation</vt:lpstr>
      <vt:lpstr>PowerPoint Presentation</vt:lpstr>
      <vt:lpstr>BAB 5</vt:lpstr>
      <vt:lpstr>5.1 kesimpulan </vt:lpstr>
      <vt:lpstr> Saran </vt:lpstr>
      <vt:lpstr> 5.2 Saran Praktis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PERTEMUAN-18</dc:title>
  <dc:creator>29116506 Indra Zulhijayanto</dc:creator>
  <cp:lastModifiedBy>29116506 Indra Zulhijayanto</cp:lastModifiedBy>
  <cp:revision>3</cp:revision>
  <dcterms:created xsi:type="dcterms:W3CDTF">2020-08-20T00:35:09Z</dcterms:created>
  <dcterms:modified xsi:type="dcterms:W3CDTF">2020-08-20T05:40:53Z</dcterms:modified>
</cp:coreProperties>
</file>