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331" r:id="rId2"/>
    <p:sldId id="299" r:id="rId3"/>
    <p:sldId id="33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32" r:id="rId31"/>
    <p:sldId id="326" r:id="rId32"/>
    <p:sldId id="327" r:id="rId33"/>
    <p:sldId id="328" r:id="rId34"/>
    <p:sldId id="329" r:id="rId35"/>
    <p:sldId id="330" r:id="rId36"/>
    <p:sldId id="333" r:id="rId37"/>
    <p:sldId id="334" r:id="rId38"/>
    <p:sldId id="337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Ulas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Digital</a:t>
            </a:r>
          </a:p>
          <a:p>
            <a:pPr algn="ctr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- UNIKOM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457200"/>
            <a:ext cx="7924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0" dirty="0">
                <a:solidFill>
                  <a:srgbClr val="000000"/>
                </a:solidFill>
              </a:rPr>
              <a:t>Linier </a:t>
            </a:r>
            <a:r>
              <a:rPr sz="4000" u="none" spc="-5" dirty="0">
                <a:solidFill>
                  <a:srgbClr val="000000"/>
                </a:solidFill>
              </a:rPr>
              <a:t>dan </a:t>
            </a: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0" dirty="0">
                <a:solidFill>
                  <a:srgbClr val="000000"/>
                </a:solidFill>
              </a:rPr>
              <a:t>Tidak</a:t>
            </a:r>
            <a:r>
              <a:rPr sz="4000" u="none" spc="60" dirty="0">
                <a:solidFill>
                  <a:srgbClr val="000000"/>
                </a:solidFill>
              </a:rPr>
              <a:t> </a:t>
            </a:r>
            <a:r>
              <a:rPr sz="4000" u="none" spc="-10" dirty="0">
                <a:solidFill>
                  <a:srgbClr val="000000"/>
                </a:solidFill>
              </a:rPr>
              <a:t>Linier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069341" y="1526794"/>
            <a:ext cx="7846059" cy="364189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Suatu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20" dirty="0">
                <a:latin typeface="Calibri"/>
                <a:cs typeface="Calibri"/>
              </a:rPr>
              <a:t>dikatakan </a:t>
            </a:r>
            <a:r>
              <a:rPr sz="2400" spc="-5" dirty="0">
                <a:latin typeface="Calibri"/>
                <a:cs typeface="Calibri"/>
              </a:rPr>
              <a:t>linear apabila </a:t>
            </a:r>
            <a:r>
              <a:rPr sz="2400" dirty="0">
                <a:latin typeface="Calibri"/>
                <a:cs typeface="Calibri"/>
              </a:rPr>
              <a:t>memenuhi  </a:t>
            </a:r>
            <a:r>
              <a:rPr sz="2400" spc="-5" dirty="0" err="1">
                <a:latin typeface="Calibri"/>
                <a:cs typeface="Calibri"/>
              </a:rPr>
              <a:t>prinsip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Superposisi</a:t>
            </a:r>
            <a:r>
              <a:rPr lang="en-US" sz="2400" dirty="0" smtClean="0">
                <a:latin typeface="Calibri"/>
                <a:cs typeface="Calibri"/>
              </a:rPr>
              <a:t>  </a:t>
            </a:r>
            <a:r>
              <a:rPr sz="2400" dirty="0" smtClean="0">
                <a:latin typeface="Calibri"/>
                <a:cs typeface="Calibri"/>
              </a:rPr>
              <a:t>(</a:t>
            </a:r>
            <a:r>
              <a:rPr sz="2400" dirty="0" err="1" smtClean="0">
                <a:latin typeface="Calibri"/>
                <a:cs typeface="Calibri"/>
              </a:rPr>
              <a:t>Additif</a:t>
            </a:r>
            <a:r>
              <a:rPr sz="2400" dirty="0">
                <a:latin typeface="Calibri"/>
                <a:cs typeface="Calibri"/>
              </a:rPr>
              <a:t>) </a:t>
            </a:r>
            <a:r>
              <a:rPr sz="2400" spc="-5" dirty="0" err="1">
                <a:latin typeface="Calibri"/>
                <a:cs typeface="Calibri"/>
              </a:rPr>
              <a:t>dan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Homogen</a:t>
            </a:r>
            <a:endParaRPr lang="en-US" sz="2400" spc="-5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95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 pitchFamily="2" charset="2"/>
              <a:buChar char="Ø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Superposisi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(Additif)</a:t>
            </a:r>
          </a:p>
          <a:p>
            <a:pPr marL="12700" marR="131445">
              <a:lnSpc>
                <a:spcPct val="80000"/>
              </a:lnSpc>
              <a:spcBef>
                <a:spcPts val="720"/>
              </a:spcBef>
              <a:tabLst>
                <a:tab pos="6700520" algn="l"/>
              </a:tabLst>
            </a:pPr>
            <a:r>
              <a:rPr sz="2400" spc="-5" dirty="0">
                <a:latin typeface="Calibri"/>
                <a:cs typeface="Calibri"/>
              </a:rPr>
              <a:t>Apabila </a:t>
            </a:r>
            <a:r>
              <a:rPr sz="2400" spc="-10" dirty="0">
                <a:latin typeface="Calibri"/>
                <a:cs typeface="Calibri"/>
              </a:rPr>
              <a:t>suatu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10" dirty="0">
                <a:latin typeface="Calibri"/>
                <a:cs typeface="Calibri"/>
              </a:rPr>
              <a:t>diberi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masukan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x1(n)</a:t>
            </a:r>
            <a:r>
              <a:rPr lang="en-US" sz="2400" spc="-5" dirty="0" smtClean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maka</a:t>
            </a:r>
            <a:r>
              <a:rPr sz="2400" spc="-10" dirty="0" smtClean="0">
                <a:latin typeface="Calibri"/>
                <a:cs typeface="Calibri"/>
              </a:rPr>
              <a:t>  </a:t>
            </a:r>
            <a:r>
              <a:rPr sz="2400" spc="-15" dirty="0">
                <a:latin typeface="Calibri"/>
                <a:cs typeface="Calibri"/>
              </a:rPr>
              <a:t>akan </a:t>
            </a:r>
            <a:r>
              <a:rPr sz="2400" spc="-5" dirty="0">
                <a:latin typeface="Calibri"/>
                <a:cs typeface="Calibri"/>
              </a:rPr>
              <a:t>menghasilkan </a:t>
            </a:r>
            <a:r>
              <a:rPr sz="2400" spc="-25" dirty="0">
                <a:latin typeface="Calibri"/>
                <a:cs typeface="Calibri"/>
              </a:rPr>
              <a:t>keluaran </a:t>
            </a:r>
            <a:r>
              <a:rPr sz="2400" dirty="0">
                <a:latin typeface="Calibri"/>
                <a:cs typeface="Calibri"/>
              </a:rPr>
              <a:t>y1(n) </a:t>
            </a:r>
            <a:r>
              <a:rPr sz="2400" spc="-5" dirty="0">
                <a:latin typeface="Calibri"/>
                <a:cs typeface="Calibri"/>
              </a:rPr>
              <a:t>dan apabila  </a:t>
            </a:r>
            <a:r>
              <a:rPr sz="2400" spc="-10" dirty="0">
                <a:latin typeface="Calibri"/>
                <a:cs typeface="Calibri"/>
              </a:rPr>
              <a:t>diberi masukan </a:t>
            </a:r>
            <a:r>
              <a:rPr sz="2400" spc="-5" dirty="0">
                <a:latin typeface="Calibri"/>
                <a:cs typeface="Calibri"/>
              </a:rPr>
              <a:t>x2(n) </a:t>
            </a:r>
            <a:r>
              <a:rPr sz="2400" spc="-10" dirty="0">
                <a:latin typeface="Calibri"/>
                <a:cs typeface="Calibri"/>
              </a:rPr>
              <a:t>maka </a:t>
            </a:r>
            <a:r>
              <a:rPr sz="2400" spc="-15" dirty="0">
                <a:latin typeface="Calibri"/>
                <a:cs typeface="Calibri"/>
              </a:rPr>
              <a:t>akan </a:t>
            </a:r>
            <a:r>
              <a:rPr sz="2400" spc="-10" dirty="0">
                <a:latin typeface="Calibri"/>
                <a:cs typeface="Calibri"/>
              </a:rPr>
              <a:t>menghasilkan  </a:t>
            </a:r>
            <a:r>
              <a:rPr sz="2400" spc="-25" dirty="0">
                <a:latin typeface="Calibri"/>
                <a:cs typeface="Calibri"/>
              </a:rPr>
              <a:t>keluaran </a:t>
            </a:r>
            <a:r>
              <a:rPr sz="2400" spc="-5" dirty="0">
                <a:latin typeface="Calibri"/>
                <a:cs typeface="Calibri"/>
              </a:rPr>
              <a:t>y2(n). </a:t>
            </a:r>
            <a:endParaRPr lang="en-US" sz="2400" spc="-5" dirty="0" smtClean="0">
              <a:latin typeface="Calibri"/>
              <a:cs typeface="Calibri"/>
            </a:endParaRPr>
          </a:p>
          <a:p>
            <a:pPr marL="12700" marR="131445">
              <a:lnSpc>
                <a:spcPct val="80000"/>
              </a:lnSpc>
              <a:spcBef>
                <a:spcPts val="720"/>
              </a:spcBef>
              <a:tabLst>
                <a:tab pos="6700520" algn="l"/>
              </a:tabLst>
            </a:pPr>
            <a:r>
              <a:rPr sz="2400" spc="-5" dirty="0" err="1" smtClean="0">
                <a:latin typeface="Calibri"/>
                <a:cs typeface="Calibri"/>
              </a:rPr>
              <a:t>Apabila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sistem yang </a:t>
            </a:r>
            <a:r>
              <a:rPr sz="2400" spc="-5" dirty="0">
                <a:latin typeface="Calibri"/>
                <a:cs typeface="Calibri"/>
              </a:rPr>
              <a:t>sama </a:t>
            </a:r>
            <a:r>
              <a:rPr sz="2400" spc="-10" dirty="0">
                <a:latin typeface="Calibri"/>
                <a:cs typeface="Calibri"/>
              </a:rPr>
              <a:t>diberi  masukan </a:t>
            </a:r>
            <a:r>
              <a:rPr sz="2400" spc="-5" dirty="0">
                <a:latin typeface="Calibri"/>
                <a:cs typeface="Calibri"/>
              </a:rPr>
              <a:t>x1(n) </a:t>
            </a:r>
            <a:r>
              <a:rPr sz="2400" dirty="0">
                <a:latin typeface="Calibri"/>
                <a:cs typeface="Calibri"/>
              </a:rPr>
              <a:t>+ </a:t>
            </a:r>
            <a:r>
              <a:rPr sz="2400" spc="-5" dirty="0">
                <a:latin typeface="Calibri"/>
                <a:cs typeface="Calibri"/>
              </a:rPr>
              <a:t>x2 </a:t>
            </a:r>
            <a:r>
              <a:rPr sz="2400" dirty="0">
                <a:latin typeface="Calibri"/>
                <a:cs typeface="Calibri"/>
              </a:rPr>
              <a:t>(n) </a:t>
            </a:r>
            <a:r>
              <a:rPr sz="2400" spc="-10" dirty="0">
                <a:latin typeface="Calibri"/>
                <a:cs typeface="Calibri"/>
              </a:rPr>
              <a:t>akan </a:t>
            </a:r>
            <a:r>
              <a:rPr sz="2400" spc="-5" dirty="0">
                <a:latin typeface="Calibri"/>
                <a:cs typeface="Calibri"/>
              </a:rPr>
              <a:t>menghasilkan y1(n) </a:t>
            </a:r>
            <a:r>
              <a:rPr sz="2400" dirty="0">
                <a:latin typeface="Calibri"/>
                <a:cs typeface="Calibri"/>
              </a:rPr>
              <a:t>+  </a:t>
            </a:r>
            <a:r>
              <a:rPr sz="2400" spc="-5" dirty="0">
                <a:latin typeface="Calibri"/>
                <a:cs typeface="Calibri"/>
              </a:rPr>
              <a:t>y2(n), </a:t>
            </a:r>
            <a:r>
              <a:rPr sz="2400" spc="-10" dirty="0">
                <a:latin typeface="Calibri"/>
                <a:cs typeface="Calibri"/>
              </a:rPr>
              <a:t>maka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ini </a:t>
            </a:r>
            <a:r>
              <a:rPr sz="2400" spc="-10" dirty="0">
                <a:latin typeface="Calibri"/>
                <a:cs typeface="Calibri"/>
              </a:rPr>
              <a:t>disebut </a:t>
            </a:r>
            <a:r>
              <a:rPr sz="2400" spc="-5" dirty="0">
                <a:latin typeface="Calibri"/>
                <a:cs typeface="Calibri"/>
              </a:rPr>
              <a:t>memenuhi </a:t>
            </a:r>
            <a:r>
              <a:rPr sz="2400" spc="-10" dirty="0">
                <a:latin typeface="Calibri"/>
                <a:cs typeface="Calibri"/>
              </a:rPr>
              <a:t>prinsip  superposisi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8866" y="1600200"/>
            <a:ext cx="8065134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Homogen</a:t>
            </a:r>
            <a:endParaRPr sz="2200" dirty="0">
              <a:latin typeface="Calibri"/>
              <a:cs typeface="Calibri"/>
            </a:endParaRPr>
          </a:p>
          <a:p>
            <a:pPr marL="12700" marR="102235">
              <a:lnSpc>
                <a:spcPct val="80000"/>
              </a:lnSpc>
              <a:spcBef>
                <a:spcPts val="525"/>
              </a:spcBef>
            </a:pPr>
            <a:r>
              <a:rPr sz="2200" spc="-5" dirty="0">
                <a:latin typeface="Calibri"/>
                <a:cs typeface="Calibri"/>
              </a:rPr>
              <a:t>Apabila </a:t>
            </a:r>
            <a:r>
              <a:rPr sz="2200" spc="-10" dirty="0">
                <a:latin typeface="Calibri"/>
                <a:cs typeface="Calibri"/>
              </a:rPr>
              <a:t>suatu </a:t>
            </a:r>
            <a:r>
              <a:rPr sz="2200" spc="-15" dirty="0">
                <a:latin typeface="Calibri"/>
                <a:cs typeface="Calibri"/>
              </a:rPr>
              <a:t>sistem </a:t>
            </a:r>
            <a:r>
              <a:rPr sz="2200" spc="-5" dirty="0">
                <a:latin typeface="Calibri"/>
                <a:cs typeface="Calibri"/>
              </a:rPr>
              <a:t>diberi </a:t>
            </a:r>
            <a:r>
              <a:rPr sz="2200" spc="-15" dirty="0">
                <a:latin typeface="Calibri"/>
                <a:cs typeface="Calibri"/>
              </a:rPr>
              <a:t>masukan </a:t>
            </a:r>
            <a:r>
              <a:rPr sz="2200" spc="-10" dirty="0">
                <a:latin typeface="Calibri"/>
                <a:cs typeface="Calibri"/>
              </a:rPr>
              <a:t>x(n) </a:t>
            </a:r>
            <a:r>
              <a:rPr sz="2200" spc="-15" dirty="0">
                <a:latin typeface="Calibri"/>
                <a:cs typeface="Calibri"/>
              </a:rPr>
              <a:t>maka akan </a:t>
            </a:r>
            <a:r>
              <a:rPr sz="2200" spc="-10" dirty="0">
                <a:latin typeface="Calibri"/>
                <a:cs typeface="Calibri"/>
              </a:rPr>
              <a:t>menghasilkan  </a:t>
            </a:r>
            <a:r>
              <a:rPr sz="2200" spc="-20" dirty="0">
                <a:latin typeface="Calibri"/>
                <a:cs typeface="Calibri"/>
              </a:rPr>
              <a:t>keluaran </a:t>
            </a:r>
            <a:r>
              <a:rPr sz="2200" spc="-10" dirty="0">
                <a:latin typeface="Calibri"/>
                <a:cs typeface="Calibri"/>
              </a:rPr>
              <a:t>y(n). </a:t>
            </a:r>
            <a:r>
              <a:rPr sz="2200" spc="-5" dirty="0">
                <a:latin typeface="Calibri"/>
                <a:cs typeface="Calibri"/>
              </a:rPr>
              <a:t>Apabila </a:t>
            </a:r>
            <a:r>
              <a:rPr sz="2200" spc="-15" dirty="0">
                <a:latin typeface="Calibri"/>
                <a:cs typeface="Calibri"/>
              </a:rPr>
              <a:t>sistem yang </a:t>
            </a:r>
            <a:r>
              <a:rPr sz="2200" spc="-5" dirty="0">
                <a:latin typeface="Calibri"/>
                <a:cs typeface="Calibri"/>
              </a:rPr>
              <a:t>sama </a:t>
            </a:r>
            <a:r>
              <a:rPr sz="2200" spc="-10" dirty="0">
                <a:latin typeface="Calibri"/>
                <a:cs typeface="Calibri"/>
              </a:rPr>
              <a:t>diberi masukan </a:t>
            </a:r>
            <a:r>
              <a:rPr sz="2200" spc="-5" dirty="0">
                <a:latin typeface="Calibri"/>
                <a:cs typeface="Calibri"/>
              </a:rPr>
              <a:t>αx(n), </a:t>
            </a:r>
            <a:r>
              <a:rPr sz="2200" spc="-15" dirty="0">
                <a:latin typeface="Calibri"/>
                <a:cs typeface="Calibri"/>
              </a:rPr>
              <a:t>dengan  </a:t>
            </a:r>
            <a:r>
              <a:rPr sz="2200" spc="-5" dirty="0">
                <a:latin typeface="Calibri"/>
                <a:cs typeface="Calibri"/>
              </a:rPr>
              <a:t>α adalah </a:t>
            </a:r>
            <a:r>
              <a:rPr sz="2200" spc="-10" dirty="0">
                <a:latin typeface="Calibri"/>
                <a:cs typeface="Calibri"/>
              </a:rPr>
              <a:t>suatu </a:t>
            </a:r>
            <a:r>
              <a:rPr sz="2200" spc="-25" dirty="0">
                <a:latin typeface="Calibri"/>
                <a:cs typeface="Calibri"/>
              </a:rPr>
              <a:t>konstanta </a:t>
            </a:r>
            <a:r>
              <a:rPr sz="2200" spc="-15" dirty="0">
                <a:latin typeface="Calibri"/>
                <a:cs typeface="Calibri"/>
              </a:rPr>
              <a:t>akan </a:t>
            </a:r>
            <a:r>
              <a:rPr sz="2200" spc="-10" dirty="0">
                <a:latin typeface="Calibri"/>
                <a:cs typeface="Calibri"/>
              </a:rPr>
              <a:t>menghasilkan </a:t>
            </a:r>
            <a:r>
              <a:rPr sz="2200" spc="-20" dirty="0">
                <a:latin typeface="Calibri"/>
                <a:cs typeface="Calibri"/>
              </a:rPr>
              <a:t>keluaran </a:t>
            </a:r>
            <a:r>
              <a:rPr sz="2200" spc="-5" dirty="0">
                <a:latin typeface="Calibri"/>
                <a:cs typeface="Calibri"/>
              </a:rPr>
              <a:t>αy(n) </a:t>
            </a:r>
            <a:r>
              <a:rPr sz="2200" spc="-15" dirty="0">
                <a:latin typeface="Calibri"/>
                <a:cs typeface="Calibri"/>
              </a:rPr>
              <a:t>maka  sistem </a:t>
            </a:r>
            <a:r>
              <a:rPr sz="2200" spc="-5" dirty="0">
                <a:latin typeface="Calibri"/>
                <a:cs typeface="Calibri"/>
              </a:rPr>
              <a:t>ini memenuhi </a:t>
            </a:r>
            <a:r>
              <a:rPr sz="2200" spc="-10" dirty="0">
                <a:latin typeface="Calibri"/>
                <a:cs typeface="Calibri"/>
              </a:rPr>
              <a:t>prinsip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homogen.</a:t>
            </a:r>
            <a:endParaRPr sz="2200" dirty="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530"/>
              </a:spcBef>
            </a:pPr>
            <a:r>
              <a:rPr sz="2200" spc="-15" dirty="0">
                <a:latin typeface="Calibri"/>
                <a:cs typeface="Calibri"/>
              </a:rPr>
              <a:t>Maka </a:t>
            </a:r>
            <a:r>
              <a:rPr sz="2200" spc="-10" dirty="0">
                <a:latin typeface="Calibri"/>
                <a:cs typeface="Calibri"/>
              </a:rPr>
              <a:t>dapat disimpulkan suatu </a:t>
            </a:r>
            <a:r>
              <a:rPr sz="2200" spc="-15" dirty="0">
                <a:latin typeface="Calibri"/>
                <a:cs typeface="Calibri"/>
              </a:rPr>
              <a:t>sistem </a:t>
            </a:r>
            <a:r>
              <a:rPr sz="2200" spc="-10" dirty="0">
                <a:latin typeface="Calibri"/>
                <a:cs typeface="Calibri"/>
              </a:rPr>
              <a:t>disebut </a:t>
            </a:r>
            <a:r>
              <a:rPr sz="2200" spc="-5" dirty="0">
                <a:latin typeface="Calibri"/>
                <a:cs typeface="Calibri"/>
              </a:rPr>
              <a:t>linear apabila memenuhi  </a:t>
            </a:r>
            <a:r>
              <a:rPr sz="2200" spc="-10" dirty="0">
                <a:latin typeface="Calibri"/>
                <a:cs typeface="Calibri"/>
              </a:rPr>
              <a:t>prinsip </a:t>
            </a:r>
            <a:r>
              <a:rPr sz="2200" spc="-5" dirty="0">
                <a:latin typeface="Calibri"/>
                <a:cs typeface="Calibri"/>
              </a:rPr>
              <a:t>superposisi </a:t>
            </a:r>
            <a:r>
              <a:rPr sz="2200" spc="-10" dirty="0">
                <a:latin typeface="Calibri"/>
                <a:cs typeface="Calibri"/>
              </a:rPr>
              <a:t>dan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homogen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39035" algn="l"/>
              </a:tabLst>
            </a:pPr>
            <a:r>
              <a:rPr sz="2200" spc="-10" dirty="0">
                <a:latin typeface="Calibri"/>
                <a:cs typeface="Calibri"/>
              </a:rPr>
              <a:t>αx1(n)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+βx2(n)	</a:t>
            </a:r>
            <a:r>
              <a:rPr sz="2200" spc="-5" dirty="0">
                <a:latin typeface="Calibri"/>
                <a:cs typeface="Calibri"/>
              </a:rPr>
              <a:t>αy1(n)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+βy2(n)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>
              <a:lnSpc>
                <a:spcPts val="2375"/>
              </a:lnSpc>
              <a:spcBef>
                <a:spcPts val="5"/>
              </a:spcBef>
            </a:pPr>
            <a:r>
              <a:rPr sz="2200" spc="-15" dirty="0">
                <a:latin typeface="Calibri"/>
                <a:cs typeface="Calibri"/>
              </a:rPr>
              <a:t>Dengan </a:t>
            </a:r>
            <a:r>
              <a:rPr sz="2200" spc="-5" dirty="0">
                <a:latin typeface="Calibri"/>
                <a:cs typeface="Calibri"/>
              </a:rPr>
              <a:t>α </a:t>
            </a:r>
            <a:r>
              <a:rPr sz="2200" spc="-10" dirty="0">
                <a:latin typeface="Calibri"/>
                <a:cs typeface="Calibri"/>
              </a:rPr>
              <a:t>dan </a:t>
            </a:r>
            <a:r>
              <a:rPr sz="2200" spc="-5" dirty="0">
                <a:latin typeface="Calibri"/>
                <a:cs typeface="Calibri"/>
              </a:rPr>
              <a:t>β adalah </a:t>
            </a:r>
            <a:r>
              <a:rPr sz="2200" spc="-25" dirty="0">
                <a:latin typeface="Calibri"/>
                <a:cs typeface="Calibri"/>
              </a:rPr>
              <a:t>konstanta. </a:t>
            </a:r>
            <a:r>
              <a:rPr sz="2200" spc="-5" dirty="0">
                <a:latin typeface="Calibri"/>
                <a:cs typeface="Calibri"/>
              </a:rPr>
              <a:t>Apabila </a:t>
            </a:r>
            <a:r>
              <a:rPr sz="2200" spc="-15" dirty="0">
                <a:latin typeface="Calibri"/>
                <a:cs typeface="Calibri"/>
              </a:rPr>
              <a:t>sistem </a:t>
            </a:r>
            <a:r>
              <a:rPr sz="2200" spc="-5" dirty="0">
                <a:latin typeface="Calibri"/>
                <a:cs typeface="Calibri"/>
              </a:rPr>
              <a:t>tidak memenuhi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ts val="2375"/>
              </a:lnSpc>
            </a:pPr>
            <a:r>
              <a:rPr sz="2200" spc="-5" dirty="0">
                <a:latin typeface="Calibri"/>
                <a:cs typeface="Calibri"/>
              </a:rPr>
              <a:t>prinsip </a:t>
            </a:r>
            <a:r>
              <a:rPr sz="2200" spc="-15" dirty="0">
                <a:latin typeface="Calibri"/>
                <a:cs typeface="Calibri"/>
              </a:rPr>
              <a:t>tersebut maka </a:t>
            </a:r>
            <a:r>
              <a:rPr sz="2200" spc="-5" dirty="0">
                <a:latin typeface="Calibri"/>
                <a:cs typeface="Calibri"/>
              </a:rPr>
              <a:t>disebut </a:t>
            </a:r>
            <a:r>
              <a:rPr sz="2200" spc="-15" dirty="0">
                <a:latin typeface="Calibri"/>
                <a:cs typeface="Calibri"/>
              </a:rPr>
              <a:t>sistem </a:t>
            </a:r>
            <a:r>
              <a:rPr sz="2200" spc="-5" dirty="0">
                <a:latin typeface="Calibri"/>
                <a:cs typeface="Calibri"/>
              </a:rPr>
              <a:t>non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linear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457200"/>
            <a:ext cx="7848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0" dirty="0">
                <a:solidFill>
                  <a:srgbClr val="000000"/>
                </a:solidFill>
              </a:rPr>
              <a:t>Linier </a:t>
            </a:r>
            <a:r>
              <a:rPr sz="4000" u="none" spc="-5" dirty="0">
                <a:solidFill>
                  <a:srgbClr val="000000"/>
                </a:solidFill>
              </a:rPr>
              <a:t>dan </a:t>
            </a: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0" dirty="0">
                <a:solidFill>
                  <a:srgbClr val="000000"/>
                </a:solidFill>
              </a:rPr>
              <a:t>Tidak</a:t>
            </a:r>
            <a:r>
              <a:rPr sz="4000" u="none" spc="60" dirty="0">
                <a:solidFill>
                  <a:srgbClr val="000000"/>
                </a:solidFill>
              </a:rPr>
              <a:t> </a:t>
            </a:r>
            <a:r>
              <a:rPr sz="4000" u="none" spc="-10" dirty="0">
                <a:solidFill>
                  <a:srgbClr val="000000"/>
                </a:solidFill>
              </a:rPr>
              <a:t>Linier</a:t>
            </a:r>
            <a:endParaRPr sz="4000" dirty="0"/>
          </a:p>
        </p:txBody>
      </p:sp>
      <p:sp>
        <p:nvSpPr>
          <p:cNvPr id="4" name="object 4"/>
          <p:cNvSpPr/>
          <p:nvPr/>
        </p:nvSpPr>
        <p:spPr>
          <a:xfrm>
            <a:off x="2895600" y="4191000"/>
            <a:ext cx="541655" cy="114300"/>
          </a:xfrm>
          <a:custGeom>
            <a:avLst/>
            <a:gdLst/>
            <a:ahLst/>
            <a:cxnLst/>
            <a:rect l="l" t="t" r="r" b="b"/>
            <a:pathLst>
              <a:path w="541655" h="114300">
                <a:moveTo>
                  <a:pt x="427100" y="0"/>
                </a:moveTo>
                <a:lnTo>
                  <a:pt x="427100" y="114300"/>
                </a:lnTo>
                <a:lnTo>
                  <a:pt x="503300" y="76200"/>
                </a:lnTo>
                <a:lnTo>
                  <a:pt x="446150" y="76200"/>
                </a:lnTo>
                <a:lnTo>
                  <a:pt x="446150" y="38100"/>
                </a:lnTo>
                <a:lnTo>
                  <a:pt x="503300" y="38100"/>
                </a:lnTo>
                <a:lnTo>
                  <a:pt x="427100" y="0"/>
                </a:lnTo>
                <a:close/>
              </a:path>
              <a:path w="541655" h="114300">
                <a:moveTo>
                  <a:pt x="4271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427100" y="76200"/>
                </a:lnTo>
                <a:lnTo>
                  <a:pt x="427100" y="38100"/>
                </a:lnTo>
                <a:close/>
              </a:path>
              <a:path w="541655" h="114300">
                <a:moveTo>
                  <a:pt x="503300" y="38100"/>
                </a:moveTo>
                <a:lnTo>
                  <a:pt x="446150" y="38100"/>
                </a:lnTo>
                <a:lnTo>
                  <a:pt x="446150" y="76200"/>
                </a:lnTo>
                <a:lnTo>
                  <a:pt x="503300" y="76200"/>
                </a:lnTo>
                <a:lnTo>
                  <a:pt x="541401" y="57150"/>
                </a:lnTo>
                <a:lnTo>
                  <a:pt x="5033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769620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100" u="none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Sistem </a:t>
            </a:r>
            <a:r>
              <a:rPr sz="2100" u="none" spc="-5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Tidak Berubah Terhadap </a:t>
            </a:r>
            <a:r>
              <a:rPr sz="2100" u="none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Waktu (Time </a:t>
            </a:r>
            <a:r>
              <a:rPr sz="2100" u="none" spc="-5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Invariant )</a:t>
            </a:r>
            <a:r>
              <a:rPr sz="2100" u="none" spc="-5" dirty="0" err="1">
                <a:solidFill>
                  <a:srgbClr val="000000"/>
                </a:solidFill>
                <a:latin typeface="Gill Sans Ultra Bold" pitchFamily="34" charset="0"/>
                <a:cs typeface="Arial"/>
              </a:rPr>
              <a:t>dan</a:t>
            </a:r>
            <a:r>
              <a:rPr sz="2100" u="none" spc="-5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  </a:t>
            </a:r>
            <a:r>
              <a:rPr sz="2100" u="none" spc="-5" dirty="0" err="1" smtClean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Berubah</a:t>
            </a:r>
            <a:r>
              <a:rPr sz="2100" u="none" spc="-5" dirty="0" smtClean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 </a:t>
            </a:r>
            <a:r>
              <a:rPr sz="2100" u="none" spc="-5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Terhadap </a:t>
            </a:r>
            <a:r>
              <a:rPr sz="2100" u="none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Waktu (Time</a:t>
            </a:r>
            <a:r>
              <a:rPr sz="2100" u="none" spc="-25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 </a:t>
            </a:r>
            <a:r>
              <a:rPr sz="2100" u="none" spc="-5" dirty="0">
                <a:solidFill>
                  <a:srgbClr val="000000"/>
                </a:solidFill>
                <a:latin typeface="Gill Sans Ultra Bold" pitchFamily="34" charset="0"/>
                <a:cs typeface="Arial"/>
              </a:rPr>
              <a:t>Varying)</a:t>
            </a:r>
            <a:endParaRPr sz="2100" dirty="0">
              <a:latin typeface="Gill Sans Ultra Bold" pitchFamily="34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691" y="1558493"/>
            <a:ext cx="7992109" cy="258045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Suatu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dirty="0">
                <a:latin typeface="Calibri"/>
                <a:cs typeface="Calibri"/>
              </a:rPr>
              <a:t>apabila </a:t>
            </a:r>
            <a:r>
              <a:rPr sz="2400" spc="-5" dirty="0">
                <a:latin typeface="Calibri"/>
                <a:cs typeface="Calibri"/>
              </a:rPr>
              <a:t>diberi </a:t>
            </a:r>
            <a:r>
              <a:rPr sz="2400" spc="-10" dirty="0">
                <a:latin typeface="Calibri"/>
                <a:cs typeface="Calibri"/>
              </a:rPr>
              <a:t>masukan x(n) </a:t>
            </a:r>
            <a:r>
              <a:rPr sz="2400" spc="-15" dirty="0">
                <a:latin typeface="Calibri"/>
                <a:cs typeface="Calibri"/>
              </a:rPr>
              <a:t>akan  </a:t>
            </a:r>
            <a:r>
              <a:rPr sz="2400" spc="-10" dirty="0">
                <a:latin typeface="Calibri"/>
                <a:cs typeface="Calibri"/>
              </a:rPr>
              <a:t>menghasilkan </a:t>
            </a:r>
            <a:r>
              <a:rPr sz="2400" spc="-25" dirty="0">
                <a:latin typeface="Calibri"/>
                <a:cs typeface="Calibri"/>
              </a:rPr>
              <a:t>keluaran </a:t>
            </a:r>
            <a:r>
              <a:rPr sz="2400" spc="-10" dirty="0">
                <a:latin typeface="Calibri"/>
                <a:cs typeface="Calibri"/>
              </a:rPr>
              <a:t>y(n) </a:t>
            </a:r>
            <a:r>
              <a:rPr sz="2400" spc="-5" dirty="0">
                <a:latin typeface="Calibri"/>
                <a:cs typeface="Calibri"/>
              </a:rPr>
              <a:t>disebut tidak  berubah terhadap </a:t>
            </a:r>
            <a:r>
              <a:rPr sz="2400" spc="-10" dirty="0">
                <a:latin typeface="Calibri"/>
                <a:cs typeface="Calibri"/>
              </a:rPr>
              <a:t>waktu </a:t>
            </a:r>
            <a:r>
              <a:rPr sz="2400" spc="-5" dirty="0">
                <a:latin typeface="Calibri"/>
                <a:cs typeface="Calibri"/>
              </a:rPr>
              <a:t>(Time </a:t>
            </a:r>
            <a:r>
              <a:rPr sz="2400" spc="-15" dirty="0">
                <a:latin typeface="Calibri"/>
                <a:cs typeface="Calibri"/>
              </a:rPr>
              <a:t>Invariant)  </a:t>
            </a:r>
            <a:r>
              <a:rPr sz="2400" dirty="0">
                <a:latin typeface="Calibri"/>
                <a:cs typeface="Calibri"/>
              </a:rPr>
              <a:t>apabila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memenuhi</a:t>
            </a: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54965" algn="l"/>
                <a:tab pos="355600" algn="l"/>
                <a:tab pos="2220595" algn="l"/>
              </a:tabLst>
            </a:pPr>
            <a:r>
              <a:rPr sz="2400" dirty="0">
                <a:latin typeface="Calibri"/>
                <a:cs typeface="Calibri"/>
              </a:rPr>
              <a:t>x(n-no)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5" dirty="0">
                <a:latin typeface="Wingdings"/>
                <a:cs typeface="Wingdings"/>
              </a:rPr>
              <a:t></a:t>
            </a:r>
            <a:r>
              <a:rPr sz="2400" spc="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y(n-no)</a:t>
            </a:r>
          </a:p>
          <a:p>
            <a:pPr marL="355600" marR="408940" indent="-3429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Dengan </a:t>
            </a:r>
            <a:r>
              <a:rPr sz="2400" spc="-30" dirty="0">
                <a:latin typeface="Calibri"/>
                <a:cs typeface="Calibri"/>
              </a:rPr>
              <a:t>kata </a:t>
            </a:r>
            <a:r>
              <a:rPr sz="2400" dirty="0">
                <a:latin typeface="Calibri"/>
                <a:cs typeface="Calibri"/>
              </a:rPr>
              <a:t>lain,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disebut </a:t>
            </a:r>
            <a:r>
              <a:rPr sz="2400" dirty="0">
                <a:latin typeface="Calibri"/>
                <a:cs typeface="Calibri"/>
              </a:rPr>
              <a:t>time  </a:t>
            </a:r>
            <a:r>
              <a:rPr sz="2400" spc="-15" dirty="0">
                <a:latin typeface="Calibri"/>
                <a:cs typeface="Calibri"/>
              </a:rPr>
              <a:t>invariant </a:t>
            </a:r>
            <a:r>
              <a:rPr sz="2400" dirty="0">
                <a:latin typeface="Calibri"/>
                <a:cs typeface="Calibri"/>
              </a:rPr>
              <a:t>apabila </a:t>
            </a:r>
            <a:r>
              <a:rPr sz="2400" spc="-20" dirty="0">
                <a:latin typeface="Calibri"/>
                <a:cs typeface="Calibri"/>
              </a:rPr>
              <a:t>sinyal </a:t>
            </a:r>
            <a:r>
              <a:rPr sz="2400" spc="-15" dirty="0">
                <a:latin typeface="Calibri"/>
                <a:cs typeface="Calibri"/>
              </a:rPr>
              <a:t>masukannya </a:t>
            </a:r>
            <a:r>
              <a:rPr sz="2400" spc="-5" dirty="0">
                <a:latin typeface="Calibri"/>
                <a:cs typeface="Calibri"/>
              </a:rPr>
              <a:t>digeser  sebesar </a:t>
            </a:r>
            <a:r>
              <a:rPr sz="2400" dirty="0">
                <a:latin typeface="Calibri"/>
                <a:cs typeface="Calibri"/>
              </a:rPr>
              <a:t>no </a:t>
            </a:r>
            <a:r>
              <a:rPr sz="2400" spc="-20" dirty="0">
                <a:latin typeface="Calibri"/>
                <a:cs typeface="Calibri"/>
              </a:rPr>
              <a:t>maka </a:t>
            </a:r>
            <a:r>
              <a:rPr sz="2400" spc="-30" dirty="0">
                <a:latin typeface="Calibri"/>
                <a:cs typeface="Calibri"/>
              </a:rPr>
              <a:t>keluarannya </a:t>
            </a:r>
            <a:r>
              <a:rPr sz="2400" spc="-20" dirty="0">
                <a:latin typeface="Calibri"/>
                <a:cs typeface="Calibri"/>
              </a:rPr>
              <a:t>juga </a:t>
            </a:r>
            <a:r>
              <a:rPr sz="2400" spc="-15" dirty="0">
                <a:latin typeface="Calibri"/>
                <a:cs typeface="Calibri"/>
              </a:rPr>
              <a:t>akan  </a:t>
            </a:r>
            <a:r>
              <a:rPr sz="2400" spc="-10" dirty="0">
                <a:latin typeface="Calibri"/>
                <a:cs typeface="Calibri"/>
              </a:rPr>
              <a:t>bergeser </a:t>
            </a:r>
            <a:r>
              <a:rPr sz="2400" spc="-5" dirty="0">
                <a:latin typeface="Calibri"/>
                <a:cs typeface="Calibri"/>
              </a:rPr>
              <a:t>sebesar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535" y="228600"/>
            <a:ext cx="8038465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7810">
              <a:lnSpc>
                <a:spcPct val="100000"/>
              </a:lnSpc>
              <a:spcBef>
                <a:spcPts val="95"/>
              </a:spcBef>
            </a:pPr>
            <a:r>
              <a:rPr sz="3200" u="none" spc="-15" dirty="0">
                <a:solidFill>
                  <a:srgbClr val="000000"/>
                </a:solidFill>
              </a:rPr>
              <a:t>Prosedur </a:t>
            </a:r>
            <a:r>
              <a:rPr sz="3200" u="none" spc="-10" dirty="0">
                <a:solidFill>
                  <a:srgbClr val="000000"/>
                </a:solidFill>
              </a:rPr>
              <a:t>untuk </a:t>
            </a:r>
            <a:r>
              <a:rPr sz="3200" u="none" spc="-15" dirty="0">
                <a:solidFill>
                  <a:srgbClr val="000000"/>
                </a:solidFill>
              </a:rPr>
              <a:t>menentukan apakah  </a:t>
            </a:r>
            <a:r>
              <a:rPr sz="3200" u="none" spc="-25" dirty="0">
                <a:solidFill>
                  <a:srgbClr val="000000"/>
                </a:solidFill>
              </a:rPr>
              <a:t>sistem </a:t>
            </a:r>
            <a:r>
              <a:rPr sz="3200" u="none" spc="-5" dirty="0">
                <a:solidFill>
                  <a:srgbClr val="000000"/>
                </a:solidFill>
              </a:rPr>
              <a:t>time </a:t>
            </a:r>
            <a:r>
              <a:rPr sz="3200" u="none" spc="-20" dirty="0">
                <a:solidFill>
                  <a:srgbClr val="000000"/>
                </a:solidFill>
              </a:rPr>
              <a:t>invariant atau </a:t>
            </a:r>
            <a:r>
              <a:rPr sz="3200" u="none" spc="-5" dirty="0">
                <a:solidFill>
                  <a:srgbClr val="000000"/>
                </a:solidFill>
              </a:rPr>
              <a:t>time</a:t>
            </a:r>
            <a:r>
              <a:rPr sz="3200" u="none" spc="30" dirty="0">
                <a:solidFill>
                  <a:srgbClr val="000000"/>
                </a:solidFill>
              </a:rPr>
              <a:t> </a:t>
            </a:r>
            <a:r>
              <a:rPr sz="3200" u="none" spc="-10" dirty="0">
                <a:solidFill>
                  <a:srgbClr val="000000"/>
                </a:solidFill>
              </a:rPr>
              <a:t>varying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1134110" y="1676400"/>
            <a:ext cx="7705090" cy="2635336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Misalkan </a:t>
            </a:r>
            <a:r>
              <a:rPr sz="2400" spc="-5" dirty="0">
                <a:latin typeface="Calibri"/>
                <a:cs typeface="Calibri"/>
              </a:rPr>
              <a:t>y1(n) </a:t>
            </a:r>
            <a:r>
              <a:rPr sz="2400" dirty="0">
                <a:latin typeface="Calibri"/>
                <a:cs typeface="Calibri"/>
              </a:rPr>
              <a:t>adalah </a:t>
            </a:r>
            <a:r>
              <a:rPr sz="2400" spc="-25" dirty="0">
                <a:latin typeface="Calibri"/>
                <a:cs typeface="Calibri"/>
              </a:rPr>
              <a:t>keluaran </a:t>
            </a:r>
            <a:r>
              <a:rPr sz="2400" spc="-5" dirty="0">
                <a:latin typeface="Calibri"/>
                <a:cs typeface="Calibri"/>
              </a:rPr>
              <a:t>untuk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x1(n)</a:t>
            </a:r>
          </a:p>
          <a:p>
            <a:pPr marL="355600" marR="31305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Definisikan </a:t>
            </a:r>
            <a:r>
              <a:rPr sz="2400" spc="-10" dirty="0">
                <a:latin typeface="Calibri"/>
                <a:cs typeface="Calibri"/>
              </a:rPr>
              <a:t>masukan </a:t>
            </a:r>
            <a:r>
              <a:rPr sz="2400" spc="-25" dirty="0">
                <a:latin typeface="Calibri"/>
                <a:cs typeface="Calibri"/>
              </a:rPr>
              <a:t>kedua </a:t>
            </a:r>
            <a:r>
              <a:rPr sz="2400" spc="-10" dirty="0">
                <a:latin typeface="Calibri"/>
                <a:cs typeface="Calibri"/>
              </a:rPr>
              <a:t>sebagai </a:t>
            </a:r>
            <a:r>
              <a:rPr sz="2400" spc="-5" dirty="0">
                <a:latin typeface="Calibri"/>
                <a:cs typeface="Calibri"/>
              </a:rPr>
              <a:t>x2=x1(n-  no) dan </a:t>
            </a:r>
            <a:r>
              <a:rPr sz="2400" spc="-20" dirty="0">
                <a:latin typeface="Calibri"/>
                <a:cs typeface="Calibri"/>
              </a:rPr>
              <a:t>tentukan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y2(n)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Carilah y1(n-no) dan </a:t>
            </a:r>
            <a:r>
              <a:rPr sz="2400" spc="-10" dirty="0">
                <a:latin typeface="Calibri"/>
                <a:cs typeface="Calibri"/>
              </a:rPr>
              <a:t>bandingkan </a:t>
            </a:r>
            <a:r>
              <a:rPr sz="2400" spc="-15" dirty="0">
                <a:latin typeface="Calibri"/>
                <a:cs typeface="Calibri"/>
              </a:rPr>
              <a:t>dengan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y2(n)</a:t>
            </a:r>
          </a:p>
          <a:p>
            <a:pPr marL="355600" marR="20066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Apabila </a:t>
            </a:r>
            <a:r>
              <a:rPr sz="2400" spc="-5" dirty="0">
                <a:latin typeface="Calibri"/>
                <a:cs typeface="Calibri"/>
              </a:rPr>
              <a:t>y2(n)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5" dirty="0">
                <a:latin typeface="Calibri"/>
                <a:cs typeface="Calibri"/>
              </a:rPr>
              <a:t>y1(n-no) </a:t>
            </a:r>
            <a:r>
              <a:rPr sz="2400" spc="-20" dirty="0">
                <a:latin typeface="Calibri"/>
                <a:cs typeface="Calibri"/>
              </a:rPr>
              <a:t>maka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disebut  </a:t>
            </a:r>
            <a:r>
              <a:rPr sz="2400" dirty="0">
                <a:latin typeface="Calibri"/>
                <a:cs typeface="Calibri"/>
              </a:rPr>
              <a:t>time </a:t>
            </a:r>
            <a:r>
              <a:rPr sz="2400" spc="-15" dirty="0">
                <a:latin typeface="Calibri"/>
                <a:cs typeface="Calibri"/>
              </a:rPr>
              <a:t>invariant </a:t>
            </a:r>
            <a:r>
              <a:rPr sz="2400" dirty="0">
                <a:latin typeface="Calibri"/>
                <a:cs typeface="Calibri"/>
              </a:rPr>
              <a:t>apabila tidak </a:t>
            </a:r>
            <a:r>
              <a:rPr sz="2400" spc="-5" dirty="0">
                <a:latin typeface="Calibri"/>
                <a:cs typeface="Calibri"/>
              </a:rPr>
              <a:t>disebut </a:t>
            </a:r>
            <a:r>
              <a:rPr sz="2400" dirty="0">
                <a:latin typeface="Calibri"/>
                <a:cs typeface="Calibri"/>
              </a:rPr>
              <a:t>time  </a:t>
            </a:r>
            <a:r>
              <a:rPr sz="2400" spc="-5" dirty="0">
                <a:latin typeface="Calibri"/>
                <a:cs typeface="Calibri"/>
              </a:rPr>
              <a:t>varying.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9205" y="461899"/>
            <a:ext cx="66205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20" dirty="0">
                <a:solidFill>
                  <a:srgbClr val="000000"/>
                </a:solidFill>
              </a:rPr>
              <a:t>Sistem </a:t>
            </a:r>
            <a:r>
              <a:rPr u="none" spc="-10" dirty="0">
                <a:solidFill>
                  <a:srgbClr val="000000"/>
                </a:solidFill>
              </a:rPr>
              <a:t>Stabil </a:t>
            </a:r>
            <a:r>
              <a:rPr u="none" spc="-5" dirty="0">
                <a:solidFill>
                  <a:srgbClr val="000000"/>
                </a:solidFill>
              </a:rPr>
              <a:t>dan Tidak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Stabil</a:t>
            </a:r>
          </a:p>
        </p:txBody>
      </p:sp>
      <p:sp>
        <p:nvSpPr>
          <p:cNvPr id="3" name="object 3"/>
          <p:cNvSpPr/>
          <p:nvPr/>
        </p:nvSpPr>
        <p:spPr>
          <a:xfrm>
            <a:off x="4724400" y="4191000"/>
            <a:ext cx="0" cy="346710"/>
          </a:xfrm>
          <a:custGeom>
            <a:avLst/>
            <a:gdLst/>
            <a:ahLst/>
            <a:cxnLst/>
            <a:rect l="l" t="t" r="r" b="b"/>
            <a:pathLst>
              <a:path h="346710">
                <a:moveTo>
                  <a:pt x="0" y="0"/>
                </a:moveTo>
                <a:lnTo>
                  <a:pt x="0" y="34620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2400" y="4267200"/>
            <a:ext cx="0" cy="346710"/>
          </a:xfrm>
          <a:custGeom>
            <a:avLst/>
            <a:gdLst/>
            <a:ahLst/>
            <a:cxnLst/>
            <a:rect l="l" t="t" r="r" b="b"/>
            <a:pathLst>
              <a:path h="346710">
                <a:moveTo>
                  <a:pt x="0" y="0"/>
                </a:moveTo>
                <a:lnTo>
                  <a:pt x="0" y="34620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0600" y="4648200"/>
            <a:ext cx="0" cy="346710"/>
          </a:xfrm>
          <a:custGeom>
            <a:avLst/>
            <a:gdLst/>
            <a:ahLst/>
            <a:cxnLst/>
            <a:rect l="l" t="t" r="r" b="b"/>
            <a:pathLst>
              <a:path h="346710">
                <a:moveTo>
                  <a:pt x="0" y="0"/>
                </a:moveTo>
                <a:lnTo>
                  <a:pt x="0" y="3461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14800" y="4724400"/>
            <a:ext cx="0" cy="346710"/>
          </a:xfrm>
          <a:custGeom>
            <a:avLst/>
            <a:gdLst/>
            <a:ahLst/>
            <a:cxnLst/>
            <a:rect l="l" t="t" r="r" b="b"/>
            <a:pathLst>
              <a:path h="346710">
                <a:moveTo>
                  <a:pt x="0" y="0"/>
                </a:moveTo>
                <a:lnTo>
                  <a:pt x="0" y="3461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4400" y="1600200"/>
            <a:ext cx="7853680" cy="34676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6178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400" spc="-15" dirty="0">
                <a:latin typeface="Calibri"/>
                <a:cs typeface="Calibri"/>
              </a:rPr>
              <a:t>Sistem yang stabil </a:t>
            </a:r>
            <a:r>
              <a:rPr sz="2400" dirty="0">
                <a:latin typeface="Calibri"/>
                <a:cs typeface="Calibri"/>
              </a:rPr>
              <a:t>adalah apabila memenuhi  Bounded </a:t>
            </a:r>
            <a:r>
              <a:rPr sz="2400" spc="-5" dirty="0">
                <a:latin typeface="Calibri"/>
                <a:cs typeface="Calibri"/>
              </a:rPr>
              <a:t>Input- Bounded Output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(BIBO)</a:t>
            </a:r>
            <a:endParaRPr sz="2400" dirty="0">
              <a:latin typeface="Calibri"/>
              <a:cs typeface="Calibri"/>
            </a:endParaRPr>
          </a:p>
          <a:p>
            <a:pPr marL="381000" marR="3048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Calibri"/>
                <a:cs typeface="Calibri"/>
              </a:rPr>
              <a:t>Apabila </a:t>
            </a:r>
            <a:r>
              <a:rPr sz="2400" spc="-15" dirty="0">
                <a:latin typeface="Calibri"/>
                <a:cs typeface="Calibri"/>
              </a:rPr>
              <a:t>sistem diberikan </a:t>
            </a:r>
            <a:r>
              <a:rPr sz="2400" spc="-10" dirty="0">
                <a:latin typeface="Calibri"/>
                <a:cs typeface="Calibri"/>
              </a:rPr>
              <a:t>masukan </a:t>
            </a:r>
            <a:r>
              <a:rPr sz="2400" spc="-15" dirty="0">
                <a:latin typeface="Calibri"/>
                <a:cs typeface="Calibri"/>
              </a:rPr>
              <a:t>yang terbatas  (nilainya) </a:t>
            </a:r>
            <a:r>
              <a:rPr sz="2400" spc="-10" dirty="0">
                <a:latin typeface="Calibri"/>
                <a:cs typeface="Calibri"/>
              </a:rPr>
              <a:t>maka </a:t>
            </a:r>
            <a:r>
              <a:rPr sz="2400" spc="-30" dirty="0">
                <a:latin typeface="Calibri"/>
                <a:cs typeface="Calibri"/>
              </a:rPr>
              <a:t>keluarannya </a:t>
            </a:r>
            <a:r>
              <a:rPr sz="2400" spc="-20" dirty="0">
                <a:latin typeface="Calibri"/>
                <a:cs typeface="Calibri"/>
              </a:rPr>
              <a:t>juga </a:t>
            </a:r>
            <a:r>
              <a:rPr sz="2400" spc="-10" dirty="0">
                <a:latin typeface="Calibri"/>
                <a:cs typeface="Calibri"/>
              </a:rPr>
              <a:t>akan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terbatas.</a:t>
            </a:r>
            <a:endParaRPr sz="2400" dirty="0">
              <a:latin typeface="Calibri"/>
              <a:cs typeface="Calibri"/>
            </a:endParaRPr>
          </a:p>
          <a:p>
            <a:pPr marL="3810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Calibri"/>
                <a:cs typeface="Calibri"/>
              </a:rPr>
              <a:t>BIBO </a:t>
            </a:r>
            <a:r>
              <a:rPr sz="2400" spc="-15" dirty="0">
                <a:latin typeface="Calibri"/>
                <a:cs typeface="Calibri"/>
              </a:rPr>
              <a:t>didefinisikan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sebagai</a:t>
            </a:r>
            <a:endParaRPr sz="2400" dirty="0">
              <a:latin typeface="Calibri"/>
              <a:cs typeface="Calibri"/>
            </a:endParaRPr>
          </a:p>
          <a:p>
            <a:pPr marL="3810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400" spc="-20" dirty="0">
                <a:latin typeface="Calibri"/>
                <a:cs typeface="Calibri"/>
              </a:rPr>
              <a:t>Keluaran </a:t>
            </a:r>
            <a:r>
              <a:rPr sz="2400" dirty="0">
                <a:latin typeface="Calibri"/>
                <a:cs typeface="Calibri"/>
              </a:rPr>
              <a:t>y(t)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memenuhi</a:t>
            </a:r>
          </a:p>
          <a:p>
            <a:pPr marL="74930" algn="ctr">
              <a:lnSpc>
                <a:spcPct val="100000"/>
              </a:lnSpc>
              <a:spcBef>
                <a:spcPts val="815"/>
              </a:spcBef>
            </a:pPr>
            <a:r>
              <a:rPr sz="2400" spc="20" dirty="0">
                <a:latin typeface="Cambria Math"/>
                <a:cs typeface="Cambria Math"/>
              </a:rPr>
              <a:t>𝑦(𝑛)  </a:t>
            </a:r>
            <a:r>
              <a:rPr sz="2400" spc="40" dirty="0">
                <a:latin typeface="Calibri"/>
                <a:cs typeface="Calibri"/>
              </a:rPr>
              <a:t>≤</a:t>
            </a:r>
            <a:r>
              <a:rPr sz="2400" spc="40" dirty="0">
                <a:latin typeface="Cambria Math"/>
                <a:cs typeface="Cambria Math"/>
              </a:rPr>
              <a:t>𝑀</a:t>
            </a:r>
            <a:r>
              <a:rPr sz="2400" spc="60" baseline="-15151" dirty="0">
                <a:latin typeface="Cambria Math"/>
                <a:cs typeface="Cambria Math"/>
              </a:rPr>
              <a:t>𝑦</a:t>
            </a:r>
            <a:r>
              <a:rPr sz="2400" spc="40" dirty="0">
                <a:latin typeface="Calibri"/>
                <a:cs typeface="Calibri"/>
              </a:rPr>
              <a:t>≤</a:t>
            </a:r>
            <a:r>
              <a:rPr sz="2400" spc="-415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~</a:t>
            </a:r>
          </a:p>
          <a:p>
            <a:pPr marL="638810">
              <a:lnSpc>
                <a:spcPct val="100000"/>
              </a:lnSpc>
              <a:spcBef>
                <a:spcPts val="975"/>
              </a:spcBef>
              <a:tabLst>
                <a:tab pos="3258820" algn="l"/>
              </a:tabLst>
            </a:pPr>
            <a:r>
              <a:rPr sz="2400" spc="-20" dirty="0">
                <a:latin typeface="Calibri"/>
                <a:cs typeface="Calibri"/>
              </a:rPr>
              <a:t>Ketika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masukan	</a:t>
            </a:r>
            <a:r>
              <a:rPr sz="2400" spc="35" dirty="0">
                <a:latin typeface="Cambria Math"/>
                <a:cs typeface="Cambria Math"/>
              </a:rPr>
              <a:t>𝑥(𝑛) </a:t>
            </a:r>
            <a:r>
              <a:rPr sz="2400" spc="30" dirty="0">
                <a:latin typeface="Calibri"/>
                <a:cs typeface="Calibri"/>
              </a:rPr>
              <a:t>≤</a:t>
            </a:r>
            <a:r>
              <a:rPr sz="2400" spc="30" dirty="0">
                <a:latin typeface="Cambria Math"/>
                <a:cs typeface="Cambria Math"/>
              </a:rPr>
              <a:t>𝑀</a:t>
            </a:r>
            <a:r>
              <a:rPr sz="2400" spc="44" baseline="-15151" dirty="0">
                <a:latin typeface="Cambria Math"/>
                <a:cs typeface="Cambria Math"/>
              </a:rPr>
              <a:t>𝑥</a:t>
            </a:r>
            <a:r>
              <a:rPr sz="2400" spc="30" dirty="0">
                <a:latin typeface="Calibri"/>
                <a:cs typeface="Calibri"/>
              </a:rPr>
              <a:t>≤</a:t>
            </a:r>
            <a:r>
              <a:rPr sz="2400" spc="-434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~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304800"/>
            <a:ext cx="5599043" cy="3984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8364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338" y="362717"/>
            <a:ext cx="8803674" cy="5487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9400" y="4114800"/>
            <a:ext cx="762000" cy="368935"/>
          </a:xfrm>
          <a:custGeom>
            <a:avLst/>
            <a:gdLst/>
            <a:ahLst/>
            <a:cxnLst/>
            <a:rect l="l" t="t" r="r" b="b"/>
            <a:pathLst>
              <a:path w="762000" h="368935">
                <a:moveTo>
                  <a:pt x="0" y="368807"/>
                </a:moveTo>
                <a:lnTo>
                  <a:pt x="762000" y="368807"/>
                </a:lnTo>
                <a:lnTo>
                  <a:pt x="762000" y="0"/>
                </a:lnTo>
                <a:lnTo>
                  <a:pt x="0" y="0"/>
                </a:lnTo>
                <a:lnTo>
                  <a:pt x="0" y="3688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98394" y="4133469"/>
            <a:ext cx="559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x[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k]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7016" y="395591"/>
            <a:ext cx="8624584" cy="5107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676400"/>
            <a:ext cx="8372475" cy="3026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4257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u="none" spc="-5" dirty="0" smtClean="0">
                <a:solidFill>
                  <a:srgbClr val="000000"/>
                </a:solidFill>
              </a:rPr>
              <a:t>Outcome</a:t>
            </a:r>
            <a:r>
              <a:rPr u="none" spc="-5" dirty="0" smtClean="0">
                <a:solidFill>
                  <a:srgbClr val="000000"/>
                </a:solidFill>
              </a:rPr>
              <a:t> </a:t>
            </a:r>
            <a:endParaRPr u="none"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1050" y="6431381"/>
            <a:ext cx="2082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44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2080" y="1600200"/>
            <a:ext cx="7741920" cy="34297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,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</a:p>
          <a:p>
            <a:pPr lvl="0"/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endParaRPr lang="en-US" sz="2400" dirty="0" smtClean="0"/>
          </a:p>
          <a:p>
            <a:pPr lvl="0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 </a:t>
            </a:r>
            <a:r>
              <a:rPr lang="en-US" sz="2400" dirty="0" err="1" smtClean="0"/>
              <a:t>interkoneksi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representasinya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2.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MATLAB</a:t>
            </a:r>
          </a:p>
          <a:p>
            <a:r>
              <a:rPr lang="en-US" sz="2400" dirty="0" smtClean="0"/>
              <a:t> </a:t>
            </a:r>
          </a:p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3830" y="457200"/>
            <a:ext cx="8033970" cy="3518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6860" y="222646"/>
            <a:ext cx="8388540" cy="4877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238" y="762000"/>
            <a:ext cx="7583962" cy="496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457200"/>
            <a:ext cx="7302573" cy="5042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0"/>
            <a:ext cx="8592875" cy="5458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609600"/>
            <a:ext cx="8356478" cy="5403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304800"/>
            <a:ext cx="8550151" cy="5525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97966"/>
            <a:ext cx="8828387" cy="5569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381000"/>
            <a:ext cx="6765608" cy="5296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381000"/>
            <a:ext cx="8335261" cy="5238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4257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5" dirty="0">
                <a:solidFill>
                  <a:srgbClr val="000000"/>
                </a:solidFill>
              </a:rPr>
              <a:t>Outline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1050" y="6431381"/>
            <a:ext cx="2082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44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1524000"/>
            <a:ext cx="7741920" cy="43478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Definisi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Sistem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Klasifikasi </a:t>
            </a:r>
            <a:r>
              <a:rPr sz="2700" spc="-15" dirty="0">
                <a:latin typeface="Calibri"/>
                <a:cs typeface="Calibri"/>
              </a:rPr>
              <a:t>Sistem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:</a:t>
            </a: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20" dirty="0">
                <a:latin typeface="Calibri"/>
                <a:cs typeface="Calibri"/>
              </a:rPr>
              <a:t>Waktu Kontinyu </a:t>
            </a:r>
            <a:r>
              <a:rPr sz="2400" spc="-5" dirty="0">
                <a:latin typeface="Calibri"/>
                <a:cs typeface="Calibri"/>
              </a:rPr>
              <a:t>dan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20" dirty="0">
                <a:latin typeface="Calibri"/>
                <a:cs typeface="Calibri"/>
              </a:rPr>
              <a:t>Waktu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Diskrit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Sistem dengan </a:t>
            </a:r>
            <a:r>
              <a:rPr sz="2400" spc="-5" dirty="0">
                <a:latin typeface="Calibri"/>
                <a:cs typeface="Calibri"/>
              </a:rPr>
              <a:t>Memori dan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tanpa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Memori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Sistem Kausal </a:t>
            </a:r>
            <a:r>
              <a:rPr sz="2400" spc="-5" dirty="0">
                <a:latin typeface="Calibri"/>
                <a:cs typeface="Calibri"/>
              </a:rPr>
              <a:t>dan </a:t>
            </a:r>
            <a:r>
              <a:rPr sz="2400" spc="-10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Tidak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Kausal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Linier dan </a:t>
            </a:r>
            <a:r>
              <a:rPr sz="2400" spc="-10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Tidak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Linier</a:t>
            </a:r>
            <a:endParaRPr sz="24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Wingdings"/>
              <a:buChar char=""/>
              <a:tabLst>
                <a:tab pos="1156335" algn="l"/>
              </a:tabLst>
            </a:pPr>
            <a:r>
              <a:rPr sz="2000" spc="-5" dirty="0">
                <a:latin typeface="Calibri"/>
                <a:cs typeface="Calibri"/>
              </a:rPr>
              <a:t>Additif</a:t>
            </a:r>
            <a:endParaRPr sz="20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40"/>
              </a:spcBef>
              <a:buFont typeface="Wingdings"/>
              <a:buChar char=""/>
              <a:tabLst>
                <a:tab pos="1156335" algn="l"/>
              </a:tabLst>
            </a:pPr>
            <a:r>
              <a:rPr sz="2000" spc="-5" dirty="0">
                <a:latin typeface="Calibri"/>
                <a:cs typeface="Calibri"/>
              </a:rPr>
              <a:t>Homogen</a:t>
            </a:r>
            <a:endParaRPr sz="2000" dirty="0">
              <a:latin typeface="Calibri"/>
              <a:cs typeface="Calibri"/>
            </a:endParaRPr>
          </a:p>
          <a:p>
            <a:pPr marL="756285" marR="5080" lvl="1" indent="-287020">
              <a:lnSpc>
                <a:spcPts val="26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Tidak </a:t>
            </a:r>
            <a:r>
              <a:rPr sz="2400" dirty="0">
                <a:latin typeface="Calibri"/>
                <a:cs typeface="Calibri"/>
              </a:rPr>
              <a:t>Berubah </a:t>
            </a:r>
            <a:r>
              <a:rPr sz="2400" spc="-30" dirty="0">
                <a:latin typeface="Calibri"/>
                <a:cs typeface="Calibri"/>
              </a:rPr>
              <a:t>Terhadap </a:t>
            </a:r>
            <a:r>
              <a:rPr sz="2400" spc="-20" dirty="0">
                <a:latin typeface="Calibri"/>
                <a:cs typeface="Calibri"/>
              </a:rPr>
              <a:t>Waktu </a:t>
            </a:r>
            <a:r>
              <a:rPr sz="2400" spc="-5" dirty="0">
                <a:latin typeface="Calibri"/>
                <a:cs typeface="Calibri"/>
              </a:rPr>
              <a:t>(Time </a:t>
            </a:r>
            <a:r>
              <a:rPr sz="2400" spc="-10" dirty="0">
                <a:latin typeface="Calibri"/>
                <a:cs typeface="Calibri"/>
              </a:rPr>
              <a:t>Invariance)  </a:t>
            </a:r>
            <a:r>
              <a:rPr sz="2400" spc="-5" dirty="0">
                <a:latin typeface="Calibri"/>
                <a:cs typeface="Calibri"/>
              </a:rPr>
              <a:t>dan </a:t>
            </a:r>
            <a:r>
              <a:rPr sz="2400" dirty="0">
                <a:latin typeface="Calibri"/>
                <a:cs typeface="Calibri"/>
              </a:rPr>
              <a:t>Berubah </a:t>
            </a:r>
            <a:r>
              <a:rPr sz="2400" spc="-30" dirty="0">
                <a:latin typeface="Calibri"/>
                <a:cs typeface="Calibri"/>
              </a:rPr>
              <a:t>Terhadap </a:t>
            </a:r>
            <a:r>
              <a:rPr sz="2400" spc="-20" dirty="0">
                <a:latin typeface="Calibri"/>
                <a:cs typeface="Calibri"/>
              </a:rPr>
              <a:t>Waktu </a:t>
            </a:r>
            <a:r>
              <a:rPr sz="2400" spc="-5" dirty="0">
                <a:latin typeface="Calibri"/>
                <a:cs typeface="Calibri"/>
              </a:rPr>
              <a:t>(Time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Variance)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Stabil dan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Tidak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Stabil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Konvolusi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712395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895600"/>
            <a:ext cx="790748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257175"/>
            <a:ext cx="8505825" cy="4391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789" y="990600"/>
            <a:ext cx="8935211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194" y="156159"/>
            <a:ext cx="6931406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5" dirty="0">
                <a:solidFill>
                  <a:srgbClr val="000000"/>
                </a:solidFill>
              </a:rPr>
              <a:t>Solusi </a:t>
            </a:r>
            <a:r>
              <a:rPr sz="3600" u="none" spc="-10" dirty="0">
                <a:solidFill>
                  <a:srgbClr val="000000"/>
                </a:solidFill>
              </a:rPr>
              <a:t>Homogen </a:t>
            </a:r>
            <a:r>
              <a:rPr sz="3600" u="none" spc="-5" dirty="0">
                <a:solidFill>
                  <a:srgbClr val="000000"/>
                </a:solidFill>
              </a:rPr>
              <a:t>dan Solusi</a:t>
            </a:r>
            <a:r>
              <a:rPr sz="3600" u="none" spc="-50" dirty="0">
                <a:solidFill>
                  <a:srgbClr val="000000"/>
                </a:solidFill>
              </a:rPr>
              <a:t> </a:t>
            </a:r>
            <a:r>
              <a:rPr sz="3600" u="none" dirty="0">
                <a:solidFill>
                  <a:srgbClr val="000000"/>
                </a:solidFill>
              </a:rPr>
              <a:t>Khusus</a:t>
            </a:r>
            <a:endParaRPr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99" y="228600"/>
            <a:ext cx="8944356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199"/>
            <a:ext cx="8458200" cy="5416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800"/>
            <a:ext cx="9143999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48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TUGAS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143000"/>
            <a:ext cx="78009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819400"/>
            <a:ext cx="60198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7775" y="4724400"/>
            <a:ext cx="78962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3"/>
          <p:cNvSpPr txBox="1"/>
          <p:nvPr/>
        </p:nvSpPr>
        <p:spPr>
          <a:xfrm>
            <a:off x="1066800" y="2667000"/>
            <a:ext cx="457200" cy="4809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2.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1143000" y="990600"/>
            <a:ext cx="457200" cy="4809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1.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066800" y="4548300"/>
            <a:ext cx="457200" cy="4809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3.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7200"/>
            <a:ext cx="659674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0"/>
            <a:ext cx="6572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3"/>
          <p:cNvSpPr txBox="1"/>
          <p:nvPr/>
        </p:nvSpPr>
        <p:spPr>
          <a:xfrm>
            <a:off x="1066800" y="381000"/>
            <a:ext cx="457200" cy="4809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4.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1143000" y="2743200"/>
            <a:ext cx="457200" cy="4809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5.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74009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14600"/>
            <a:ext cx="68484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ect 3"/>
          <p:cNvSpPr txBox="1"/>
          <p:nvPr/>
        </p:nvSpPr>
        <p:spPr>
          <a:xfrm>
            <a:off x="1219200" y="914400"/>
            <a:ext cx="457200" cy="4809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6.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410" y="461899"/>
            <a:ext cx="3342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10" dirty="0">
                <a:solidFill>
                  <a:srgbClr val="000000"/>
                </a:solidFill>
              </a:rPr>
              <a:t>Definisi</a:t>
            </a:r>
            <a:r>
              <a:rPr u="none" spc="-55" dirty="0">
                <a:solidFill>
                  <a:srgbClr val="000000"/>
                </a:solidFill>
              </a:rPr>
              <a:t> </a:t>
            </a:r>
            <a:r>
              <a:rPr u="none" spc="-20" dirty="0">
                <a:solidFill>
                  <a:srgbClr val="000000"/>
                </a:solidFill>
              </a:rPr>
              <a:t>Sistem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9816" y="1563370"/>
            <a:ext cx="7931784" cy="331834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Sebuah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adalah sebuah model </a:t>
            </a:r>
            <a:r>
              <a:rPr sz="2400" spc="-15" dirty="0">
                <a:latin typeface="Calibri"/>
                <a:cs typeface="Calibri"/>
              </a:rPr>
              <a:t>matematika  </a:t>
            </a:r>
            <a:r>
              <a:rPr sz="2400" spc="-5" dirty="0">
                <a:latin typeface="Calibri"/>
                <a:cs typeface="Calibri"/>
              </a:rPr>
              <a:t>dari suatu </a:t>
            </a:r>
            <a:r>
              <a:rPr sz="2400" spc="-15" dirty="0">
                <a:latin typeface="Calibri"/>
                <a:cs typeface="Calibri"/>
              </a:rPr>
              <a:t>proses yang </a:t>
            </a:r>
            <a:r>
              <a:rPr sz="2400" spc="-5" dirty="0">
                <a:latin typeface="Calibri"/>
                <a:cs typeface="Calibri"/>
              </a:rPr>
              <a:t>menghubungkan </a:t>
            </a:r>
            <a:r>
              <a:rPr sz="2400" spc="-25" dirty="0">
                <a:latin typeface="Calibri"/>
                <a:cs typeface="Calibri"/>
              </a:rPr>
              <a:t>sinyal  </a:t>
            </a:r>
            <a:r>
              <a:rPr sz="2400" spc="-10" dirty="0">
                <a:latin typeface="Calibri"/>
                <a:cs typeface="Calibri"/>
              </a:rPr>
              <a:t>masukan </a:t>
            </a:r>
            <a:r>
              <a:rPr sz="2400" spc="-15" dirty="0">
                <a:latin typeface="Calibri"/>
                <a:cs typeface="Calibri"/>
              </a:rPr>
              <a:t>dengan </a:t>
            </a:r>
            <a:r>
              <a:rPr sz="2400" spc="-25" dirty="0">
                <a:latin typeface="Calibri"/>
                <a:cs typeface="Calibri"/>
              </a:rPr>
              <a:t>sinyal keluaran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(respons)</a:t>
            </a:r>
            <a:endParaRPr sz="2400" dirty="0">
              <a:latin typeface="Calibri"/>
              <a:cs typeface="Calibri"/>
            </a:endParaRPr>
          </a:p>
          <a:p>
            <a:pPr marL="355600" marR="20320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Bila </a:t>
            </a:r>
            <a:r>
              <a:rPr sz="2400" dirty="0">
                <a:latin typeface="Calibri"/>
                <a:cs typeface="Calibri"/>
              </a:rPr>
              <a:t>x </a:t>
            </a:r>
            <a:r>
              <a:rPr sz="2400" spc="-5" dirty="0">
                <a:latin typeface="Calibri"/>
                <a:cs typeface="Calibri"/>
              </a:rPr>
              <a:t>adalah </a:t>
            </a:r>
            <a:r>
              <a:rPr sz="2400" spc="-25" dirty="0">
                <a:latin typeface="Calibri"/>
                <a:cs typeface="Calibri"/>
              </a:rPr>
              <a:t>sinyal </a:t>
            </a:r>
            <a:r>
              <a:rPr sz="2400" spc="-10" dirty="0">
                <a:latin typeface="Calibri"/>
                <a:cs typeface="Calibri"/>
              </a:rPr>
              <a:t>masukan </a:t>
            </a:r>
            <a:r>
              <a:rPr sz="2400" spc="-5" dirty="0">
                <a:latin typeface="Calibri"/>
                <a:cs typeface="Calibri"/>
              </a:rPr>
              <a:t>dan </a:t>
            </a:r>
            <a:r>
              <a:rPr sz="2400" dirty="0">
                <a:latin typeface="Calibri"/>
                <a:cs typeface="Calibri"/>
              </a:rPr>
              <a:t>y adalah </a:t>
            </a:r>
            <a:r>
              <a:rPr sz="2400" spc="-25" dirty="0">
                <a:latin typeface="Calibri"/>
                <a:cs typeface="Calibri"/>
              </a:rPr>
              <a:t>sinyal  keluaran </a:t>
            </a:r>
            <a:r>
              <a:rPr sz="2400" spc="-5" dirty="0">
                <a:latin typeface="Calibri"/>
                <a:cs typeface="Calibri"/>
              </a:rPr>
              <a:t>sebuah </a:t>
            </a:r>
            <a:r>
              <a:rPr sz="2400" spc="-15" dirty="0">
                <a:latin typeface="Calibri"/>
                <a:cs typeface="Calibri"/>
              </a:rPr>
              <a:t>sistem, </a:t>
            </a:r>
            <a:r>
              <a:rPr sz="2400" spc="-10" dirty="0">
                <a:latin typeface="Calibri"/>
                <a:cs typeface="Calibri"/>
              </a:rPr>
              <a:t>maka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10" dirty="0">
                <a:latin typeface="Calibri"/>
                <a:cs typeface="Calibri"/>
              </a:rPr>
              <a:t>dapat  dilihat </a:t>
            </a:r>
            <a:r>
              <a:rPr sz="2400" spc="-15" dirty="0">
                <a:latin typeface="Calibri"/>
                <a:cs typeface="Calibri"/>
              </a:rPr>
              <a:t>sebagai transformasi </a:t>
            </a:r>
            <a:r>
              <a:rPr sz="2400" spc="-10" dirty="0">
                <a:latin typeface="Calibri"/>
                <a:cs typeface="Calibri"/>
              </a:rPr>
              <a:t>(pemetaan) </a:t>
            </a:r>
            <a:r>
              <a:rPr sz="2400" dirty="0">
                <a:latin typeface="Calibri"/>
                <a:cs typeface="Calibri"/>
              </a:rPr>
              <a:t>x </a:t>
            </a:r>
            <a:r>
              <a:rPr sz="2400" spc="-45" dirty="0">
                <a:latin typeface="Calibri"/>
                <a:cs typeface="Calibri"/>
              </a:rPr>
              <a:t>ke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Notasi </a:t>
            </a:r>
            <a:r>
              <a:rPr sz="2400" spc="-10" dirty="0">
                <a:latin typeface="Calibri"/>
                <a:cs typeface="Calibri"/>
              </a:rPr>
              <a:t>matematik </a:t>
            </a:r>
            <a:r>
              <a:rPr sz="2400" dirty="0">
                <a:latin typeface="Calibri"/>
                <a:cs typeface="Calibri"/>
              </a:rPr>
              <a:t>: y </a:t>
            </a:r>
            <a:r>
              <a:rPr sz="2400" i="1" dirty="0">
                <a:latin typeface="Calibri"/>
                <a:cs typeface="Calibri"/>
              </a:rPr>
              <a:t>= </a:t>
            </a:r>
            <a:r>
              <a:rPr sz="2400" i="1" spc="-5" dirty="0">
                <a:latin typeface="Calibri"/>
                <a:cs typeface="Calibri"/>
              </a:rPr>
              <a:t>H{x} </a:t>
            </a:r>
            <a:r>
              <a:rPr sz="2400" i="1" dirty="0">
                <a:latin typeface="Calibri"/>
                <a:cs typeface="Calibri"/>
              </a:rPr>
              <a:t>=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Hx</a:t>
            </a:r>
            <a:endParaRPr sz="2400" dirty="0">
              <a:latin typeface="Calibri"/>
              <a:cs typeface="Calibri"/>
            </a:endParaRPr>
          </a:p>
          <a:p>
            <a:pPr marL="355600" marR="86995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Calibri"/>
                <a:cs typeface="Calibri"/>
              </a:rPr>
              <a:t>H </a:t>
            </a:r>
            <a:r>
              <a:rPr sz="2400" dirty="0">
                <a:latin typeface="Calibri"/>
                <a:cs typeface="Calibri"/>
              </a:rPr>
              <a:t>adalah </a:t>
            </a:r>
            <a:r>
              <a:rPr sz="2400" spc="-20" dirty="0">
                <a:latin typeface="Calibri"/>
                <a:cs typeface="Calibri"/>
              </a:rPr>
              <a:t>operator </a:t>
            </a:r>
            <a:r>
              <a:rPr sz="2400" spc="-15" dirty="0">
                <a:latin typeface="Calibri"/>
                <a:cs typeface="Calibri"/>
              </a:rPr>
              <a:t>yang merepresentasikan  aturan-aturan </a:t>
            </a:r>
            <a:r>
              <a:rPr sz="2400" spc="-10" dirty="0">
                <a:latin typeface="Calibri"/>
                <a:cs typeface="Calibri"/>
              </a:rPr>
              <a:t>bagaimana </a:t>
            </a:r>
            <a:r>
              <a:rPr sz="2400" dirty="0">
                <a:latin typeface="Calibri"/>
                <a:cs typeface="Calibri"/>
              </a:rPr>
              <a:t>x </a:t>
            </a:r>
            <a:r>
              <a:rPr sz="2400" spc="-15" dirty="0">
                <a:latin typeface="Calibri"/>
                <a:cs typeface="Calibri"/>
              </a:rPr>
              <a:t>ditransformasikan </a:t>
            </a:r>
            <a:r>
              <a:rPr sz="2400" spc="-50" dirty="0">
                <a:latin typeface="Calibri"/>
                <a:cs typeface="Calibri"/>
              </a:rPr>
              <a:t>ke  </a:t>
            </a:r>
            <a:r>
              <a:rPr sz="2400" dirty="0">
                <a:latin typeface="Calibri"/>
                <a:cs typeface="Calibri"/>
              </a:rPr>
              <a:t>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426" y="461899"/>
            <a:ext cx="38531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10" dirty="0">
                <a:solidFill>
                  <a:srgbClr val="000000"/>
                </a:solidFill>
              </a:rPr>
              <a:t>Klasifikasi</a:t>
            </a:r>
            <a:r>
              <a:rPr u="none" spc="-4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Sistem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7498080" cy="4116511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603250" indent="-287020">
              <a:lnSpc>
                <a:spcPct val="100000"/>
              </a:lnSpc>
              <a:spcBef>
                <a:spcPts val="439"/>
              </a:spcBef>
              <a:buFont typeface="Arial"/>
              <a:buChar char="–"/>
              <a:tabLst>
                <a:tab pos="604520" algn="l"/>
              </a:tabLst>
            </a:pPr>
            <a:r>
              <a:rPr sz="2400" spc="-20" dirty="0"/>
              <a:t>Sistem </a:t>
            </a:r>
            <a:r>
              <a:rPr sz="2400" spc="-25" dirty="0"/>
              <a:t>Waktu </a:t>
            </a:r>
            <a:r>
              <a:rPr sz="2400" spc="-20" dirty="0"/>
              <a:t>Kontinyu </a:t>
            </a:r>
            <a:r>
              <a:rPr sz="2400" spc="-10" dirty="0"/>
              <a:t>dan </a:t>
            </a:r>
            <a:r>
              <a:rPr sz="2400" spc="-20" dirty="0"/>
              <a:t>Sistem </a:t>
            </a:r>
            <a:r>
              <a:rPr sz="2400" spc="-25" dirty="0"/>
              <a:t>Waktu</a:t>
            </a:r>
            <a:r>
              <a:rPr sz="2400" spc="135" dirty="0"/>
              <a:t> </a:t>
            </a:r>
            <a:r>
              <a:rPr sz="2400" spc="-10" dirty="0"/>
              <a:t>Diskrit</a:t>
            </a:r>
          </a:p>
          <a:p>
            <a:pPr marL="603250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604520" algn="l"/>
              </a:tabLst>
            </a:pPr>
            <a:r>
              <a:rPr sz="2400" spc="-20" dirty="0"/>
              <a:t>Sistem </a:t>
            </a:r>
            <a:r>
              <a:rPr sz="2400" spc="-15" dirty="0"/>
              <a:t>dengan </a:t>
            </a:r>
            <a:r>
              <a:rPr sz="2400" spc="-5" dirty="0"/>
              <a:t>Memori </a:t>
            </a:r>
            <a:r>
              <a:rPr sz="2400" spc="-10" dirty="0"/>
              <a:t>dan </a:t>
            </a:r>
            <a:r>
              <a:rPr sz="2400" spc="-20" dirty="0"/>
              <a:t>Sistem </a:t>
            </a:r>
            <a:r>
              <a:rPr sz="2400" spc="-10" dirty="0"/>
              <a:t>tanpa</a:t>
            </a:r>
            <a:r>
              <a:rPr sz="2400" spc="125" dirty="0"/>
              <a:t> </a:t>
            </a:r>
            <a:r>
              <a:rPr sz="2400" spc="-5" dirty="0"/>
              <a:t>Memori</a:t>
            </a:r>
          </a:p>
          <a:p>
            <a:pPr marL="603250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604520" algn="l"/>
              </a:tabLst>
            </a:pPr>
            <a:r>
              <a:rPr sz="2400" spc="-20" dirty="0"/>
              <a:t>Sistem </a:t>
            </a:r>
            <a:r>
              <a:rPr sz="2400" spc="-15" dirty="0"/>
              <a:t>Kausal </a:t>
            </a:r>
            <a:r>
              <a:rPr sz="2400" spc="-10" dirty="0"/>
              <a:t>dan </a:t>
            </a:r>
            <a:r>
              <a:rPr sz="2400" spc="-20" dirty="0"/>
              <a:t>Sistem </a:t>
            </a:r>
            <a:r>
              <a:rPr sz="2400" spc="-10" dirty="0"/>
              <a:t>Tidak</a:t>
            </a:r>
            <a:r>
              <a:rPr sz="2400" spc="105" dirty="0"/>
              <a:t> </a:t>
            </a:r>
            <a:r>
              <a:rPr sz="2400" spc="-10" dirty="0"/>
              <a:t>Kausal</a:t>
            </a:r>
          </a:p>
          <a:p>
            <a:pPr marL="603250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604520" algn="l"/>
              </a:tabLst>
            </a:pPr>
            <a:r>
              <a:rPr sz="2400" spc="-20" dirty="0"/>
              <a:t>Sistem </a:t>
            </a:r>
            <a:r>
              <a:rPr sz="2400" spc="-5" dirty="0"/>
              <a:t>Linier </a:t>
            </a:r>
            <a:r>
              <a:rPr sz="2400" spc="-10" dirty="0"/>
              <a:t>dan </a:t>
            </a:r>
            <a:r>
              <a:rPr sz="2400" spc="-20" dirty="0"/>
              <a:t>Sistem </a:t>
            </a:r>
            <a:r>
              <a:rPr sz="2400" spc="-10" dirty="0"/>
              <a:t>Tidak</a:t>
            </a:r>
            <a:r>
              <a:rPr sz="2400" spc="95" dirty="0"/>
              <a:t> </a:t>
            </a:r>
            <a:r>
              <a:rPr sz="2400" spc="-5" dirty="0"/>
              <a:t>Linier</a:t>
            </a:r>
          </a:p>
          <a:p>
            <a:pPr marL="1016635" lvl="1" indent="-243840">
              <a:lnSpc>
                <a:spcPct val="100000"/>
              </a:lnSpc>
              <a:spcBef>
                <a:spcPts val="315"/>
              </a:spcBef>
              <a:buSzPct val="95833"/>
              <a:buFont typeface="Wingdings"/>
              <a:buChar char=""/>
              <a:tabLst>
                <a:tab pos="1017905" algn="l"/>
              </a:tabLst>
            </a:pPr>
            <a:r>
              <a:rPr sz="2400" spc="-5" dirty="0">
                <a:latin typeface="Calibri"/>
                <a:cs typeface="Calibri"/>
              </a:rPr>
              <a:t>Superposisi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(Additif)</a:t>
            </a:r>
            <a:endParaRPr sz="2400" dirty="0">
              <a:latin typeface="Calibri"/>
              <a:cs typeface="Calibri"/>
            </a:endParaRPr>
          </a:p>
          <a:p>
            <a:pPr marL="1016635" lvl="1" indent="-243840">
              <a:lnSpc>
                <a:spcPct val="100000"/>
              </a:lnSpc>
              <a:spcBef>
                <a:spcPts val="290"/>
              </a:spcBef>
              <a:buSzPct val="95833"/>
              <a:buFont typeface="Wingdings"/>
              <a:buChar char=""/>
              <a:tabLst>
                <a:tab pos="1017905" algn="l"/>
              </a:tabLst>
            </a:pPr>
            <a:r>
              <a:rPr sz="2400" spc="-10" dirty="0">
                <a:latin typeface="Calibri"/>
                <a:cs typeface="Calibri"/>
              </a:rPr>
              <a:t>Homogen</a:t>
            </a:r>
            <a:endParaRPr sz="2400" dirty="0">
              <a:latin typeface="Calibri"/>
              <a:cs typeface="Calibri"/>
            </a:endParaRPr>
          </a:p>
          <a:p>
            <a:pPr marL="603250" marR="280670" indent="-287020">
              <a:lnSpc>
                <a:spcPts val="3020"/>
              </a:lnSpc>
              <a:spcBef>
                <a:spcPts val="690"/>
              </a:spcBef>
              <a:buFont typeface="Arial"/>
              <a:buChar char="–"/>
              <a:tabLst>
                <a:tab pos="604520" algn="l"/>
              </a:tabLst>
            </a:pPr>
            <a:r>
              <a:rPr sz="2400" spc="-20" dirty="0"/>
              <a:t>Sistem </a:t>
            </a:r>
            <a:r>
              <a:rPr sz="2400" spc="-10" dirty="0"/>
              <a:t>Tidak </a:t>
            </a:r>
            <a:r>
              <a:rPr sz="2400" spc="-5" dirty="0"/>
              <a:t>Berubah </a:t>
            </a:r>
            <a:r>
              <a:rPr sz="2400" spc="-35" dirty="0"/>
              <a:t>Terhadap </a:t>
            </a:r>
            <a:r>
              <a:rPr sz="2400" spc="-25" dirty="0"/>
              <a:t>Waktu </a:t>
            </a:r>
            <a:r>
              <a:rPr sz="2400" spc="-5" dirty="0"/>
              <a:t>(Time  </a:t>
            </a:r>
            <a:r>
              <a:rPr sz="2400" spc="-10" dirty="0"/>
              <a:t>Invariance) dan </a:t>
            </a:r>
            <a:r>
              <a:rPr sz="2400" spc="-5" dirty="0"/>
              <a:t>Berubah </a:t>
            </a:r>
            <a:r>
              <a:rPr sz="2400" spc="-35" dirty="0"/>
              <a:t>Terhadap </a:t>
            </a:r>
            <a:r>
              <a:rPr sz="2400" spc="-25" dirty="0"/>
              <a:t>Waktu </a:t>
            </a:r>
            <a:r>
              <a:rPr sz="2400" spc="-5" dirty="0"/>
              <a:t>(Time  </a:t>
            </a:r>
            <a:r>
              <a:rPr sz="2400" spc="-25" dirty="0"/>
              <a:t>Variance)</a:t>
            </a:r>
          </a:p>
          <a:p>
            <a:pPr marL="603250" indent="-28702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604520" algn="l"/>
              </a:tabLst>
            </a:pPr>
            <a:r>
              <a:rPr sz="2400" spc="-20" dirty="0"/>
              <a:t>Sistem </a:t>
            </a:r>
            <a:r>
              <a:rPr sz="2400" spc="-10" dirty="0"/>
              <a:t>Stabil dan </a:t>
            </a:r>
            <a:r>
              <a:rPr sz="2400" spc="-20" dirty="0"/>
              <a:t>Sistem </a:t>
            </a:r>
            <a:r>
              <a:rPr sz="2400" spc="-10" dirty="0"/>
              <a:t>Tidak</a:t>
            </a:r>
            <a:r>
              <a:rPr sz="2400" spc="135" dirty="0"/>
              <a:t> </a:t>
            </a:r>
            <a:r>
              <a:rPr sz="2400" spc="-10" dirty="0"/>
              <a:t>Stabil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038" y="192150"/>
            <a:ext cx="66471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0" marR="5080" indent="-1670685">
              <a:lnSpc>
                <a:spcPct val="100000"/>
              </a:lnSpc>
              <a:spcBef>
                <a:spcPts val="95"/>
              </a:spcBef>
            </a:pP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40" dirty="0">
                <a:solidFill>
                  <a:srgbClr val="000000"/>
                </a:solidFill>
              </a:rPr>
              <a:t>Waktu </a:t>
            </a:r>
            <a:r>
              <a:rPr sz="4000" u="none" spc="-10" dirty="0">
                <a:solidFill>
                  <a:srgbClr val="000000"/>
                </a:solidFill>
              </a:rPr>
              <a:t>Diskrit dan </a:t>
            </a:r>
            <a:r>
              <a:rPr sz="4000" u="none" spc="-25" dirty="0">
                <a:solidFill>
                  <a:srgbClr val="000000"/>
                </a:solidFill>
              </a:rPr>
              <a:t>Sistem  </a:t>
            </a:r>
            <a:r>
              <a:rPr sz="4000" u="none" spc="-40" dirty="0">
                <a:solidFill>
                  <a:srgbClr val="000000"/>
                </a:solidFill>
              </a:rPr>
              <a:t>Waktu</a:t>
            </a:r>
            <a:r>
              <a:rPr sz="4000" u="none" dirty="0">
                <a:solidFill>
                  <a:srgbClr val="000000"/>
                </a:solidFill>
              </a:rPr>
              <a:t> </a:t>
            </a:r>
            <a:r>
              <a:rPr sz="4000" u="none" spc="-25" dirty="0">
                <a:solidFill>
                  <a:srgbClr val="000000"/>
                </a:solidFill>
              </a:rPr>
              <a:t>Kontinyu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411718" y="6431381"/>
            <a:ext cx="187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0" dirty="0">
                <a:solidFill>
                  <a:srgbClr val="FFFFFF"/>
                </a:solidFill>
                <a:latin typeface="Franklin Gothic Book"/>
                <a:cs typeface="Franklin Gothic Book"/>
              </a:rPr>
              <a:t>47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2514600"/>
            <a:ext cx="2345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15" dirty="0">
                <a:latin typeface="Calibri"/>
                <a:cs typeface="Calibri"/>
              </a:rPr>
              <a:t>Sistem </a:t>
            </a:r>
            <a:r>
              <a:rPr sz="1800" spc="-20" dirty="0">
                <a:latin typeface="Calibri"/>
                <a:cs typeface="Calibri"/>
              </a:rPr>
              <a:t>Waktu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Diskrit: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0" y="2819400"/>
            <a:ext cx="7338059" cy="868828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698240">
              <a:lnSpc>
                <a:spcPct val="100000"/>
              </a:lnSpc>
              <a:spcBef>
                <a:spcPts val="315"/>
              </a:spcBef>
            </a:pPr>
            <a:r>
              <a:rPr lang="en-US" sz="1800" i="1" spc="-5" dirty="0" smtClean="0">
                <a:latin typeface="Calibri"/>
                <a:cs typeface="Calibri"/>
              </a:rPr>
              <a:t>  </a:t>
            </a:r>
            <a:r>
              <a:rPr sz="1800" i="1" spc="-5" dirty="0" smtClean="0">
                <a:latin typeface="Calibri"/>
                <a:cs typeface="Calibri"/>
              </a:rPr>
              <a:t>y[n</a:t>
            </a:r>
            <a:r>
              <a:rPr sz="1800" i="1" spc="-5" dirty="0">
                <a:latin typeface="Calibri"/>
                <a:cs typeface="Calibri"/>
              </a:rPr>
              <a:t>] </a:t>
            </a:r>
            <a:r>
              <a:rPr sz="1800" i="1" dirty="0">
                <a:latin typeface="Calibri"/>
                <a:cs typeface="Calibri"/>
              </a:rPr>
              <a:t>=</a:t>
            </a:r>
            <a:r>
              <a:rPr sz="1800" i="1" spc="-10" dirty="0">
                <a:latin typeface="Calibri"/>
                <a:cs typeface="Calibri"/>
              </a:rPr>
              <a:t> H[x(n)]</a:t>
            </a:r>
            <a:endParaRPr sz="1800" dirty="0">
              <a:latin typeface="Calibri"/>
              <a:cs typeface="Calibri"/>
            </a:endParaRPr>
          </a:p>
          <a:p>
            <a:pPr marL="355600" marR="5080" indent="-343535">
              <a:lnSpc>
                <a:spcPts val="1939"/>
              </a:lnSpc>
              <a:spcBef>
                <a:spcPts val="46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5" dirty="0">
                <a:latin typeface="Calibri"/>
                <a:cs typeface="Calibri"/>
              </a:rPr>
              <a:t>Bila </a:t>
            </a:r>
            <a:r>
              <a:rPr sz="1800" spc="-10" dirty="0">
                <a:latin typeface="Calibri"/>
                <a:cs typeface="Calibri"/>
              </a:rPr>
              <a:t>sinyal </a:t>
            </a:r>
            <a:r>
              <a:rPr sz="1800" spc="-5" dirty="0">
                <a:latin typeface="Calibri"/>
                <a:cs typeface="Calibri"/>
              </a:rPr>
              <a:t>masukan </a:t>
            </a:r>
            <a:r>
              <a:rPr sz="1800" dirty="0">
                <a:latin typeface="Calibri"/>
                <a:cs typeface="Calibri"/>
              </a:rPr>
              <a:t>x </a:t>
            </a:r>
            <a:r>
              <a:rPr sz="1800" spc="-5" dirty="0">
                <a:latin typeface="Calibri"/>
                <a:cs typeface="Calibri"/>
              </a:rPr>
              <a:t>dan </a:t>
            </a:r>
            <a:r>
              <a:rPr sz="1800" spc="-15" dirty="0">
                <a:latin typeface="Calibri"/>
                <a:cs typeface="Calibri"/>
              </a:rPr>
              <a:t>sinyal keluaran </a:t>
            </a:r>
            <a:r>
              <a:rPr sz="1800" dirty="0">
                <a:latin typeface="Calibri"/>
                <a:cs typeface="Calibri"/>
              </a:rPr>
              <a:t>y adalah </a:t>
            </a:r>
            <a:r>
              <a:rPr sz="1800" spc="-15" dirty="0">
                <a:latin typeface="Calibri"/>
                <a:cs typeface="Calibri"/>
              </a:rPr>
              <a:t>sinyal </a:t>
            </a:r>
            <a:r>
              <a:rPr sz="1800" spc="-10" dirty="0">
                <a:latin typeface="Calibri"/>
                <a:cs typeface="Calibri"/>
              </a:rPr>
              <a:t>waktu </a:t>
            </a:r>
            <a:r>
              <a:rPr sz="1800" spc="-5" dirty="0">
                <a:latin typeface="Calibri"/>
                <a:cs typeface="Calibri"/>
              </a:rPr>
              <a:t>diskrit </a:t>
            </a:r>
            <a:r>
              <a:rPr sz="1800" spc="-10" dirty="0">
                <a:latin typeface="Calibri"/>
                <a:cs typeface="Calibri"/>
              </a:rPr>
              <a:t>maka  </a:t>
            </a:r>
            <a:r>
              <a:rPr sz="1800" spc="-15" dirty="0">
                <a:latin typeface="Calibri"/>
                <a:cs typeface="Calibri"/>
              </a:rPr>
              <a:t>sistem </a:t>
            </a:r>
            <a:r>
              <a:rPr sz="1800" spc="-5" dirty="0">
                <a:latin typeface="Calibri"/>
                <a:cs typeface="Calibri"/>
              </a:rPr>
              <a:t>disebut </a:t>
            </a:r>
            <a:r>
              <a:rPr sz="1800" spc="-10" dirty="0">
                <a:latin typeface="Calibri"/>
                <a:cs typeface="Calibri"/>
              </a:rPr>
              <a:t>sistem waktu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diskrit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9200" y="4800600"/>
            <a:ext cx="7626984" cy="8763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  <a:tab pos="3698240" algn="l"/>
              </a:tabLst>
            </a:pPr>
            <a:r>
              <a:rPr sz="1800" spc="-15" dirty="0">
                <a:latin typeface="Calibri"/>
                <a:cs typeface="Calibri"/>
              </a:rPr>
              <a:t>Sistem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Waktu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Kontinyu:	</a:t>
            </a:r>
            <a:r>
              <a:rPr sz="1800" i="1" spc="-5" dirty="0">
                <a:latin typeface="Calibri"/>
                <a:cs typeface="Calibri"/>
              </a:rPr>
              <a:t>y(t) </a:t>
            </a:r>
            <a:r>
              <a:rPr sz="1800" i="1" dirty="0">
                <a:latin typeface="Calibri"/>
                <a:cs typeface="Calibri"/>
              </a:rPr>
              <a:t>=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H(x(t))</a:t>
            </a:r>
            <a:endParaRPr sz="1800" dirty="0">
              <a:latin typeface="Calibri"/>
              <a:cs typeface="Calibri"/>
            </a:endParaRPr>
          </a:p>
          <a:p>
            <a:pPr marL="355600" indent="-343535">
              <a:lnSpc>
                <a:spcPts val="2050"/>
              </a:lnSpc>
              <a:spcBef>
                <a:spcPts val="2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5" dirty="0">
                <a:latin typeface="Calibri"/>
                <a:cs typeface="Calibri"/>
              </a:rPr>
              <a:t>Bila </a:t>
            </a:r>
            <a:r>
              <a:rPr sz="1800" spc="-10" dirty="0">
                <a:latin typeface="Calibri"/>
                <a:cs typeface="Calibri"/>
              </a:rPr>
              <a:t>sinyal </a:t>
            </a:r>
            <a:r>
              <a:rPr sz="1800" spc="-5" dirty="0">
                <a:latin typeface="Calibri"/>
                <a:cs typeface="Calibri"/>
              </a:rPr>
              <a:t>masukan </a:t>
            </a:r>
            <a:r>
              <a:rPr sz="1800" dirty="0">
                <a:latin typeface="Calibri"/>
                <a:cs typeface="Calibri"/>
              </a:rPr>
              <a:t>x </a:t>
            </a:r>
            <a:r>
              <a:rPr sz="1800" spc="-5" dirty="0">
                <a:latin typeface="Calibri"/>
                <a:cs typeface="Calibri"/>
              </a:rPr>
              <a:t>dan </a:t>
            </a:r>
            <a:r>
              <a:rPr sz="1800" spc="-15" dirty="0">
                <a:latin typeface="Calibri"/>
                <a:cs typeface="Calibri"/>
              </a:rPr>
              <a:t>sinyal keluaran </a:t>
            </a:r>
            <a:r>
              <a:rPr sz="1800" dirty="0">
                <a:latin typeface="Calibri"/>
                <a:cs typeface="Calibri"/>
              </a:rPr>
              <a:t>y adalah </a:t>
            </a:r>
            <a:r>
              <a:rPr sz="1800" spc="-15" dirty="0">
                <a:latin typeface="Calibri"/>
                <a:cs typeface="Calibri"/>
              </a:rPr>
              <a:t>sinyal </a:t>
            </a:r>
            <a:r>
              <a:rPr sz="1800" spc="-10" dirty="0">
                <a:latin typeface="Calibri"/>
                <a:cs typeface="Calibri"/>
              </a:rPr>
              <a:t>waktu </a:t>
            </a:r>
            <a:r>
              <a:rPr sz="1800" spc="-15" dirty="0">
                <a:latin typeface="Calibri"/>
                <a:cs typeface="Calibri"/>
              </a:rPr>
              <a:t>kontinyu,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maka</a:t>
            </a:r>
            <a:endParaRPr sz="1800" dirty="0">
              <a:latin typeface="Calibri"/>
              <a:cs typeface="Calibri"/>
            </a:endParaRPr>
          </a:p>
          <a:p>
            <a:pPr marL="355600">
              <a:lnSpc>
                <a:spcPts val="2050"/>
              </a:lnSpc>
            </a:pPr>
            <a:r>
              <a:rPr sz="1800" spc="-10" dirty="0">
                <a:latin typeface="Calibri"/>
                <a:cs typeface="Calibri"/>
              </a:rPr>
              <a:t>sistem </a:t>
            </a:r>
            <a:r>
              <a:rPr sz="1800" spc="-5" dirty="0">
                <a:latin typeface="Calibri"/>
                <a:cs typeface="Calibri"/>
              </a:rPr>
              <a:t>disebut </a:t>
            </a:r>
            <a:r>
              <a:rPr sz="1800" spc="-15" dirty="0">
                <a:latin typeface="Calibri"/>
                <a:cs typeface="Calibri"/>
              </a:rPr>
              <a:t>sistem </a:t>
            </a:r>
            <a:r>
              <a:rPr sz="1800" spc="-10" dirty="0">
                <a:latin typeface="Calibri"/>
                <a:cs typeface="Calibri"/>
              </a:rPr>
              <a:t>waktu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kontinyu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6271" y="2089404"/>
            <a:ext cx="1108075" cy="571500"/>
          </a:xfrm>
          <a:prstGeom prst="rect">
            <a:avLst/>
          </a:prstGeom>
          <a:solidFill>
            <a:srgbClr val="4F81BC"/>
          </a:solidFill>
          <a:ln w="9144">
            <a:solidFill>
              <a:srgbClr val="000000"/>
            </a:solidFill>
          </a:ln>
        </p:spPr>
        <p:txBody>
          <a:bodyPr vert="horz" wrap="square" lIns="0" tIns="1416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15"/>
              </a:spcBef>
            </a:pPr>
            <a:r>
              <a:rPr sz="1800" spc="-5" dirty="0">
                <a:latin typeface="Times New Roman"/>
                <a:cs typeface="Times New Roman"/>
              </a:rPr>
              <a:t>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94981" y="2319527"/>
            <a:ext cx="1106805" cy="114300"/>
          </a:xfrm>
          <a:custGeom>
            <a:avLst/>
            <a:gdLst/>
            <a:ahLst/>
            <a:cxnLst/>
            <a:rect l="l" t="t" r="r" b="b"/>
            <a:pathLst>
              <a:path w="1106804" h="114300">
                <a:moveTo>
                  <a:pt x="992124" y="0"/>
                </a:moveTo>
                <a:lnTo>
                  <a:pt x="992124" y="114300"/>
                </a:lnTo>
                <a:lnTo>
                  <a:pt x="1068324" y="76200"/>
                </a:lnTo>
                <a:lnTo>
                  <a:pt x="1011174" y="76200"/>
                </a:lnTo>
                <a:lnTo>
                  <a:pt x="1011174" y="38100"/>
                </a:lnTo>
                <a:lnTo>
                  <a:pt x="1068324" y="38100"/>
                </a:lnTo>
                <a:lnTo>
                  <a:pt x="992124" y="0"/>
                </a:lnTo>
                <a:close/>
              </a:path>
              <a:path w="1106804" h="114300">
                <a:moveTo>
                  <a:pt x="992124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992124" y="76200"/>
                </a:lnTo>
                <a:lnTo>
                  <a:pt x="992124" y="38100"/>
                </a:lnTo>
                <a:close/>
              </a:path>
              <a:path w="1106804" h="114300">
                <a:moveTo>
                  <a:pt x="1068324" y="38100"/>
                </a:moveTo>
                <a:lnTo>
                  <a:pt x="1011174" y="38100"/>
                </a:lnTo>
                <a:lnTo>
                  <a:pt x="1011174" y="76200"/>
                </a:lnTo>
                <a:lnTo>
                  <a:pt x="1068324" y="76200"/>
                </a:lnTo>
                <a:lnTo>
                  <a:pt x="1106424" y="57150"/>
                </a:lnTo>
                <a:lnTo>
                  <a:pt x="1068324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80609" y="2319527"/>
            <a:ext cx="1106805" cy="114300"/>
          </a:xfrm>
          <a:custGeom>
            <a:avLst/>
            <a:gdLst/>
            <a:ahLst/>
            <a:cxnLst/>
            <a:rect l="l" t="t" r="r" b="b"/>
            <a:pathLst>
              <a:path w="1106804" h="114300">
                <a:moveTo>
                  <a:pt x="992124" y="0"/>
                </a:moveTo>
                <a:lnTo>
                  <a:pt x="992124" y="114300"/>
                </a:lnTo>
                <a:lnTo>
                  <a:pt x="1068324" y="76200"/>
                </a:lnTo>
                <a:lnTo>
                  <a:pt x="1011174" y="76200"/>
                </a:lnTo>
                <a:lnTo>
                  <a:pt x="1011174" y="38100"/>
                </a:lnTo>
                <a:lnTo>
                  <a:pt x="1068324" y="38100"/>
                </a:lnTo>
                <a:lnTo>
                  <a:pt x="992124" y="0"/>
                </a:lnTo>
                <a:close/>
              </a:path>
              <a:path w="1106804" h="114300">
                <a:moveTo>
                  <a:pt x="992124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992124" y="76200"/>
                </a:lnTo>
                <a:lnTo>
                  <a:pt x="992124" y="38100"/>
                </a:lnTo>
                <a:close/>
              </a:path>
              <a:path w="1106804" h="114300">
                <a:moveTo>
                  <a:pt x="1068324" y="38100"/>
                </a:moveTo>
                <a:lnTo>
                  <a:pt x="1011174" y="38100"/>
                </a:lnTo>
                <a:lnTo>
                  <a:pt x="1011174" y="76200"/>
                </a:lnTo>
                <a:lnTo>
                  <a:pt x="1068324" y="76200"/>
                </a:lnTo>
                <a:lnTo>
                  <a:pt x="1106424" y="57150"/>
                </a:lnTo>
                <a:lnTo>
                  <a:pt x="1068324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79975" y="2058415"/>
            <a:ext cx="419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x</a:t>
            </a:r>
            <a:r>
              <a:rPr sz="1800" i="1" spc="25" dirty="0">
                <a:latin typeface="Times New Roman"/>
                <a:cs typeface="Times New Roman"/>
              </a:rPr>
              <a:t>[</a:t>
            </a:r>
            <a:r>
              <a:rPr sz="1800" i="1" spc="-40" dirty="0">
                <a:latin typeface="Times New Roman"/>
                <a:cs typeface="Times New Roman"/>
              </a:rPr>
              <a:t>n</a:t>
            </a:r>
            <a:r>
              <a:rPr sz="1800" i="1" spc="-5" dirty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10957" y="2058415"/>
            <a:ext cx="419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y</a:t>
            </a:r>
            <a:r>
              <a:rPr sz="1800" i="1" spc="25" dirty="0">
                <a:latin typeface="Times New Roman"/>
                <a:cs typeface="Times New Roman"/>
              </a:rPr>
              <a:t>[</a:t>
            </a:r>
            <a:r>
              <a:rPr sz="1800" i="1" spc="-40" dirty="0">
                <a:latin typeface="Times New Roman"/>
                <a:cs typeface="Times New Roman"/>
              </a:rPr>
              <a:t>n</a:t>
            </a:r>
            <a:r>
              <a:rPr sz="1800" i="1" spc="-5" dirty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00443" y="4099559"/>
            <a:ext cx="800100" cy="571500"/>
          </a:xfrm>
          <a:prstGeom prst="rect">
            <a:avLst/>
          </a:prstGeom>
          <a:solidFill>
            <a:srgbClr val="4F81BC"/>
          </a:solidFill>
          <a:ln w="9144">
            <a:solidFill>
              <a:srgbClr val="000000"/>
            </a:solidFill>
          </a:ln>
        </p:spPr>
        <p:txBody>
          <a:bodyPr vert="horz" wrap="square" lIns="0" tIns="14160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115"/>
              </a:spcBef>
            </a:pPr>
            <a:r>
              <a:rPr sz="1800" spc="-5" dirty="0">
                <a:latin typeface="Times New Roman"/>
                <a:cs typeface="Times New Roman"/>
              </a:rPr>
              <a:t>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01306" y="4328159"/>
            <a:ext cx="800100" cy="114300"/>
          </a:xfrm>
          <a:custGeom>
            <a:avLst/>
            <a:gdLst/>
            <a:ahLst/>
            <a:cxnLst/>
            <a:rect l="l" t="t" r="r" b="b"/>
            <a:pathLst>
              <a:path w="800100" h="114300">
                <a:moveTo>
                  <a:pt x="685800" y="0"/>
                </a:moveTo>
                <a:lnTo>
                  <a:pt x="685800" y="114300"/>
                </a:lnTo>
                <a:lnTo>
                  <a:pt x="762000" y="76200"/>
                </a:lnTo>
                <a:lnTo>
                  <a:pt x="704850" y="76200"/>
                </a:lnTo>
                <a:lnTo>
                  <a:pt x="704850" y="38100"/>
                </a:lnTo>
                <a:lnTo>
                  <a:pt x="762000" y="38100"/>
                </a:lnTo>
                <a:lnTo>
                  <a:pt x="685800" y="0"/>
                </a:lnTo>
                <a:close/>
              </a:path>
              <a:path w="800100" h="114300">
                <a:moveTo>
                  <a:pt x="6858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685800" y="76200"/>
                </a:lnTo>
                <a:lnTo>
                  <a:pt x="685800" y="38100"/>
                </a:lnTo>
                <a:close/>
              </a:path>
              <a:path w="800100" h="114300">
                <a:moveTo>
                  <a:pt x="762000" y="38100"/>
                </a:moveTo>
                <a:lnTo>
                  <a:pt x="704850" y="38100"/>
                </a:lnTo>
                <a:lnTo>
                  <a:pt x="704850" y="76200"/>
                </a:lnTo>
                <a:lnTo>
                  <a:pt x="762000" y="76200"/>
                </a:lnTo>
                <a:lnTo>
                  <a:pt x="800100" y="57150"/>
                </a:lnTo>
                <a:lnTo>
                  <a:pt x="7620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01105" y="4328159"/>
            <a:ext cx="800100" cy="114300"/>
          </a:xfrm>
          <a:custGeom>
            <a:avLst/>
            <a:gdLst/>
            <a:ahLst/>
            <a:cxnLst/>
            <a:rect l="l" t="t" r="r" b="b"/>
            <a:pathLst>
              <a:path w="800100" h="114300">
                <a:moveTo>
                  <a:pt x="685800" y="0"/>
                </a:moveTo>
                <a:lnTo>
                  <a:pt x="685800" y="114300"/>
                </a:lnTo>
                <a:lnTo>
                  <a:pt x="762000" y="76200"/>
                </a:lnTo>
                <a:lnTo>
                  <a:pt x="704850" y="76200"/>
                </a:lnTo>
                <a:lnTo>
                  <a:pt x="704850" y="38100"/>
                </a:lnTo>
                <a:lnTo>
                  <a:pt x="762000" y="38100"/>
                </a:lnTo>
                <a:lnTo>
                  <a:pt x="685800" y="0"/>
                </a:lnTo>
                <a:close/>
              </a:path>
              <a:path w="800100" h="114300">
                <a:moveTo>
                  <a:pt x="6858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685800" y="76200"/>
                </a:lnTo>
                <a:lnTo>
                  <a:pt x="685800" y="38100"/>
                </a:lnTo>
                <a:close/>
              </a:path>
              <a:path w="800100" h="114300">
                <a:moveTo>
                  <a:pt x="762000" y="38100"/>
                </a:moveTo>
                <a:lnTo>
                  <a:pt x="704850" y="38100"/>
                </a:lnTo>
                <a:lnTo>
                  <a:pt x="704850" y="76200"/>
                </a:lnTo>
                <a:lnTo>
                  <a:pt x="762000" y="76200"/>
                </a:lnTo>
                <a:lnTo>
                  <a:pt x="800100" y="57150"/>
                </a:lnTo>
                <a:lnTo>
                  <a:pt x="7620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80353" y="4067632"/>
            <a:ext cx="3422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Times New Roman"/>
                <a:cs typeface="Times New Roman"/>
              </a:rPr>
              <a:t>x</a:t>
            </a:r>
            <a:r>
              <a:rPr sz="1800" i="1" spc="-10" dirty="0">
                <a:latin typeface="Times New Roman"/>
                <a:cs typeface="Times New Roman"/>
              </a:rPr>
              <a:t>(</a:t>
            </a:r>
            <a:r>
              <a:rPr sz="1800" i="1" dirty="0">
                <a:latin typeface="Times New Roman"/>
                <a:cs typeface="Times New Roman"/>
              </a:rPr>
              <a:t>t)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52384" y="4067632"/>
            <a:ext cx="3422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Times New Roman"/>
                <a:cs typeface="Times New Roman"/>
              </a:rPr>
              <a:t>y</a:t>
            </a:r>
            <a:r>
              <a:rPr sz="1800" i="1" spc="-10" dirty="0">
                <a:latin typeface="Times New Roman"/>
                <a:cs typeface="Times New Roman"/>
              </a:rPr>
              <a:t>(</a:t>
            </a:r>
            <a:r>
              <a:rPr sz="1800" i="1" dirty="0">
                <a:latin typeface="Times New Roman"/>
                <a:cs typeface="Times New Roman"/>
              </a:rPr>
              <a:t>t)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097" y="41529"/>
            <a:ext cx="586168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635" marR="5080" indent="-1385570">
              <a:lnSpc>
                <a:spcPct val="100000"/>
              </a:lnSpc>
              <a:spcBef>
                <a:spcPts val="95"/>
              </a:spcBef>
            </a:pPr>
            <a:r>
              <a:rPr sz="4000" b="1" u="none" spc="-25" dirty="0">
                <a:solidFill>
                  <a:srgbClr val="000000"/>
                </a:solidFill>
                <a:latin typeface="Calibri"/>
                <a:cs typeface="Calibri"/>
              </a:rPr>
              <a:t>Sistem </a:t>
            </a:r>
            <a:r>
              <a:rPr sz="4000" b="1" u="none" spc="-20" dirty="0">
                <a:solidFill>
                  <a:srgbClr val="000000"/>
                </a:solidFill>
                <a:latin typeface="Calibri"/>
                <a:cs typeface="Calibri"/>
              </a:rPr>
              <a:t>Dengan </a:t>
            </a:r>
            <a:r>
              <a:rPr sz="4000" b="1" u="none" spc="-10" dirty="0">
                <a:solidFill>
                  <a:srgbClr val="000000"/>
                </a:solidFill>
                <a:latin typeface="Calibri"/>
                <a:cs typeface="Calibri"/>
              </a:rPr>
              <a:t>Memori </a:t>
            </a:r>
            <a:r>
              <a:rPr sz="4000" b="1" u="none" spc="-5" dirty="0">
                <a:solidFill>
                  <a:srgbClr val="000000"/>
                </a:solidFill>
                <a:latin typeface="Calibri"/>
                <a:cs typeface="Calibri"/>
              </a:rPr>
              <a:t>dan  </a:t>
            </a:r>
            <a:r>
              <a:rPr sz="4000" b="1" u="none" spc="-65" dirty="0">
                <a:solidFill>
                  <a:srgbClr val="000000"/>
                </a:solidFill>
                <a:latin typeface="Calibri"/>
                <a:cs typeface="Calibri"/>
              </a:rPr>
              <a:t>Tanpa</a:t>
            </a:r>
            <a:r>
              <a:rPr sz="4000" b="1" u="none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b="1" u="none" spc="-5" dirty="0">
                <a:solidFill>
                  <a:srgbClr val="000000"/>
                </a:solidFill>
                <a:latin typeface="Calibri"/>
                <a:cs typeface="Calibri"/>
              </a:rPr>
              <a:t>Memori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2573" y="6431381"/>
            <a:ext cx="205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Franklin Gothic Book"/>
                <a:cs typeface="Franklin Gothic Book"/>
              </a:rPr>
              <a:t>48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1828800"/>
            <a:ext cx="8004175" cy="3770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Sebuah </a:t>
            </a:r>
            <a:r>
              <a:rPr sz="2000" spc="-10" dirty="0">
                <a:latin typeface="Calibri"/>
                <a:cs typeface="Calibri"/>
              </a:rPr>
              <a:t>sistem </a:t>
            </a:r>
            <a:r>
              <a:rPr sz="2000" spc="-5" dirty="0">
                <a:latin typeface="Calibri"/>
                <a:cs typeface="Calibri"/>
              </a:rPr>
              <a:t>disebut tanpa </a:t>
            </a:r>
            <a:r>
              <a:rPr sz="2000" dirty="0">
                <a:latin typeface="Calibri"/>
                <a:cs typeface="Calibri"/>
              </a:rPr>
              <a:t>memori </a:t>
            </a:r>
            <a:r>
              <a:rPr sz="2000" spc="-10" dirty="0">
                <a:latin typeface="Calibri"/>
                <a:cs typeface="Calibri"/>
              </a:rPr>
              <a:t>atau </a:t>
            </a:r>
            <a:r>
              <a:rPr sz="2000" spc="-5" dirty="0">
                <a:latin typeface="Calibri"/>
                <a:cs typeface="Calibri"/>
              </a:rPr>
              <a:t>sesaat </a:t>
            </a:r>
            <a:r>
              <a:rPr sz="2000" spc="-10" dirty="0">
                <a:latin typeface="Calibri"/>
                <a:cs typeface="Calibri"/>
              </a:rPr>
              <a:t>(instantaneous) </a:t>
            </a:r>
            <a:r>
              <a:rPr sz="2000" spc="-5" dirty="0">
                <a:latin typeface="Calibri"/>
                <a:cs typeface="Calibri"/>
              </a:rPr>
              <a:t>apabila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nilai</a:t>
            </a:r>
            <a:endParaRPr sz="20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keluaran </a:t>
            </a:r>
            <a:r>
              <a:rPr sz="2000" spc="-5" dirty="0">
                <a:latin typeface="Calibri"/>
                <a:cs typeface="Calibri"/>
              </a:rPr>
              <a:t>saat ini </a:t>
            </a:r>
            <a:r>
              <a:rPr sz="2000" spc="-15" dirty="0">
                <a:latin typeface="Calibri"/>
                <a:cs typeface="Calibri"/>
              </a:rPr>
              <a:t>hanya </a:t>
            </a:r>
            <a:r>
              <a:rPr sz="2000" spc="-10" dirty="0">
                <a:latin typeface="Calibri"/>
                <a:cs typeface="Calibri"/>
              </a:rPr>
              <a:t>bergantung </a:t>
            </a:r>
            <a:r>
              <a:rPr sz="2000" spc="-5" dirty="0">
                <a:latin typeface="Calibri"/>
                <a:cs typeface="Calibri"/>
              </a:rPr>
              <a:t>pada nilai </a:t>
            </a:r>
            <a:r>
              <a:rPr sz="2000" spc="-10" dirty="0">
                <a:latin typeface="Calibri"/>
                <a:cs typeface="Calibri"/>
              </a:rPr>
              <a:t>masukan </a:t>
            </a:r>
            <a:r>
              <a:rPr sz="2000" spc="-5" dirty="0">
                <a:latin typeface="Calibri"/>
                <a:cs typeface="Calibri"/>
              </a:rPr>
              <a:t>saat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ini.</a:t>
            </a:r>
            <a:endParaRPr sz="20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Sebuah </a:t>
            </a:r>
            <a:r>
              <a:rPr sz="2000" spc="-10" dirty="0">
                <a:latin typeface="Calibri"/>
                <a:cs typeface="Calibri"/>
              </a:rPr>
              <a:t>sistem </a:t>
            </a:r>
            <a:r>
              <a:rPr sz="2000" spc="-5" dirty="0">
                <a:latin typeface="Calibri"/>
                <a:cs typeface="Calibri"/>
              </a:rPr>
              <a:t>disebut </a:t>
            </a:r>
            <a:r>
              <a:rPr sz="2000" spc="-10" dirty="0">
                <a:latin typeface="Calibri"/>
                <a:cs typeface="Calibri"/>
              </a:rPr>
              <a:t>dengan </a:t>
            </a:r>
            <a:r>
              <a:rPr sz="2000" dirty="0">
                <a:latin typeface="Calibri"/>
                <a:cs typeface="Calibri"/>
              </a:rPr>
              <a:t>memori </a:t>
            </a:r>
            <a:r>
              <a:rPr sz="2000" spc="-5" dirty="0">
                <a:latin typeface="Calibri"/>
                <a:cs typeface="Calibri"/>
              </a:rPr>
              <a:t>apabila </a:t>
            </a:r>
            <a:r>
              <a:rPr sz="2000" spc="-15" dirty="0">
                <a:latin typeface="Calibri"/>
                <a:cs typeface="Calibri"/>
              </a:rPr>
              <a:t>keluarannya </a:t>
            </a:r>
            <a:r>
              <a:rPr sz="2000" spc="-10" dirty="0">
                <a:latin typeface="Calibri"/>
                <a:cs typeface="Calibri"/>
              </a:rPr>
              <a:t>bergantung </a:t>
            </a:r>
            <a:r>
              <a:rPr sz="2000" spc="-5" dirty="0">
                <a:latin typeface="Calibri"/>
                <a:cs typeface="Calibri"/>
              </a:rPr>
              <a:t>pada nilai  masa lalu dan masa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depan.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Contoh:Tentukan </a:t>
            </a:r>
            <a:r>
              <a:rPr sz="2000" spc="-10" dirty="0">
                <a:latin typeface="Calibri"/>
                <a:cs typeface="Calibri"/>
              </a:rPr>
              <a:t>apakah </a:t>
            </a:r>
            <a:r>
              <a:rPr sz="2000" spc="-5" dirty="0">
                <a:latin typeface="Calibri"/>
                <a:cs typeface="Calibri"/>
              </a:rPr>
              <a:t>dibawah </a:t>
            </a:r>
            <a:r>
              <a:rPr sz="2000" dirty="0">
                <a:latin typeface="Calibri"/>
                <a:cs typeface="Calibri"/>
              </a:rPr>
              <a:t>ini </a:t>
            </a:r>
            <a:r>
              <a:rPr sz="2000" spc="-10" dirty="0">
                <a:latin typeface="Calibri"/>
                <a:cs typeface="Calibri"/>
              </a:rPr>
              <a:t>sistem </a:t>
            </a:r>
            <a:r>
              <a:rPr sz="2000" dirty="0">
                <a:latin typeface="Calibri"/>
                <a:cs typeface="Calibri"/>
              </a:rPr>
              <a:t>bermemori </a:t>
            </a:r>
            <a:r>
              <a:rPr sz="2000" spc="-10" dirty="0">
                <a:latin typeface="Calibri"/>
                <a:cs typeface="Calibri"/>
              </a:rPr>
              <a:t>atau tak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bermemori</a:t>
            </a: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satu unit </a:t>
            </a:r>
            <a:r>
              <a:rPr sz="2000" spc="-10" dirty="0">
                <a:latin typeface="Calibri"/>
                <a:cs typeface="Calibri"/>
              </a:rPr>
              <a:t>delayer: </a:t>
            </a:r>
            <a:r>
              <a:rPr sz="2000" spc="-5" dirty="0">
                <a:latin typeface="Calibri"/>
                <a:cs typeface="Calibri"/>
              </a:rPr>
              <a:t>(Sistem </a:t>
            </a:r>
            <a:r>
              <a:rPr sz="2000" spc="-10" dirty="0">
                <a:latin typeface="Calibri"/>
                <a:cs typeface="Calibri"/>
              </a:rPr>
              <a:t>dengan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memori)</a:t>
            </a:r>
          </a:p>
          <a:p>
            <a:pPr marL="2756535">
              <a:lnSpc>
                <a:spcPct val="100000"/>
              </a:lnSpc>
            </a:pPr>
            <a:r>
              <a:rPr sz="2000" i="1" dirty="0">
                <a:latin typeface="Calibri"/>
                <a:cs typeface="Calibri"/>
              </a:rPr>
              <a:t>y[n] =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x[n-1]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accumulator: (Sistem </a:t>
            </a:r>
            <a:r>
              <a:rPr sz="2000" spc="-10" dirty="0">
                <a:latin typeface="Calibri"/>
                <a:cs typeface="Calibri"/>
              </a:rPr>
              <a:t>dengan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Memori)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82205" y="4191245"/>
            <a:ext cx="800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i="1" dirty="0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7600" y="5715000"/>
            <a:ext cx="1752600" cy="61747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i="1" dirty="0">
                <a:latin typeface="Times New Roman"/>
                <a:cs typeface="Times New Roman"/>
              </a:rPr>
              <a:t>y</a:t>
            </a:r>
            <a:r>
              <a:rPr dirty="0">
                <a:latin typeface="Times New Roman"/>
                <a:cs typeface="Times New Roman"/>
              </a:rPr>
              <a:t>[</a:t>
            </a:r>
            <a:r>
              <a:rPr i="1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]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52" baseline="-9043" dirty="0">
                <a:latin typeface="Symbol"/>
                <a:cs typeface="Symbol"/>
              </a:rPr>
              <a:t></a:t>
            </a:r>
            <a:r>
              <a:rPr spc="-405" baseline="-9043" dirty="0">
                <a:latin typeface="Times New Roman"/>
                <a:cs typeface="Times New Roman"/>
              </a:rPr>
              <a:t> </a:t>
            </a:r>
            <a:r>
              <a:rPr i="1" spc="20" dirty="0">
                <a:latin typeface="Times New Roman"/>
                <a:cs typeface="Times New Roman"/>
              </a:rPr>
              <a:t>x</a:t>
            </a:r>
            <a:r>
              <a:rPr spc="20" dirty="0">
                <a:latin typeface="Times New Roman"/>
                <a:cs typeface="Times New Roman"/>
              </a:rPr>
              <a:t>[</a:t>
            </a:r>
            <a:r>
              <a:rPr i="1" spc="20" dirty="0">
                <a:latin typeface="Times New Roman"/>
                <a:cs typeface="Times New Roman"/>
              </a:rPr>
              <a:t>k</a:t>
            </a:r>
            <a:r>
              <a:rPr spc="20" dirty="0">
                <a:latin typeface="Times New Roman"/>
                <a:cs typeface="Times New Roman"/>
              </a:rPr>
              <a:t>]</a:t>
            </a:r>
            <a:endParaRPr dirty="0">
              <a:latin typeface="Times New Roman"/>
              <a:cs typeface="Times New Roman"/>
            </a:endParaRPr>
          </a:p>
          <a:p>
            <a:pPr marL="512445">
              <a:lnSpc>
                <a:spcPct val="100000"/>
              </a:lnSpc>
              <a:spcBef>
                <a:spcPts val="105"/>
              </a:spcBef>
            </a:pPr>
            <a:r>
              <a:rPr i="1" dirty="0">
                <a:latin typeface="Times New Roman"/>
                <a:cs typeface="Times New Roman"/>
              </a:rPr>
              <a:t>k</a:t>
            </a:r>
            <a:r>
              <a:rPr i="1" spc="-114" dirty="0">
                <a:latin typeface="Times New Roman"/>
                <a:cs typeface="Times New Roman"/>
              </a:rPr>
              <a:t> </a:t>
            </a:r>
            <a:r>
              <a:rPr spc="40" dirty="0">
                <a:latin typeface="Symbol"/>
                <a:cs typeface="Symbol"/>
              </a:rPr>
              <a:t></a:t>
            </a:r>
            <a:endParaRPr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1095" y="496950"/>
            <a:ext cx="78505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5" dirty="0">
                <a:solidFill>
                  <a:srgbClr val="000000"/>
                </a:solidFill>
              </a:rPr>
              <a:t>Kausal </a:t>
            </a:r>
            <a:r>
              <a:rPr sz="4000" u="none" spc="-10" dirty="0">
                <a:solidFill>
                  <a:srgbClr val="000000"/>
                </a:solidFill>
              </a:rPr>
              <a:t>dan </a:t>
            </a: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0" dirty="0">
                <a:solidFill>
                  <a:srgbClr val="000000"/>
                </a:solidFill>
              </a:rPr>
              <a:t>Tidak</a:t>
            </a:r>
            <a:r>
              <a:rPr sz="4000" u="none" spc="50" dirty="0">
                <a:solidFill>
                  <a:srgbClr val="000000"/>
                </a:solidFill>
              </a:rPr>
              <a:t> </a:t>
            </a:r>
            <a:r>
              <a:rPr sz="4000" u="none" spc="-15" dirty="0">
                <a:solidFill>
                  <a:srgbClr val="000000"/>
                </a:solidFill>
              </a:rPr>
              <a:t>Kausal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068070" y="1537461"/>
            <a:ext cx="7923530" cy="393659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179705" indent="-342900" algn="just">
              <a:lnSpc>
                <a:spcPct val="80000"/>
              </a:lnSpc>
              <a:spcBef>
                <a:spcPts val="745"/>
              </a:spcBef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10" dirty="0">
                <a:latin typeface="Calibri"/>
                <a:cs typeface="Calibri"/>
              </a:rPr>
              <a:t>kausal (nonanticipatory) </a:t>
            </a:r>
            <a:r>
              <a:rPr sz="2400" spc="-5" dirty="0">
                <a:latin typeface="Calibri"/>
                <a:cs typeface="Calibri"/>
              </a:rPr>
              <a:t>apabila </a:t>
            </a:r>
            <a:r>
              <a:rPr sz="2400" spc="-20" dirty="0">
                <a:latin typeface="Calibri"/>
                <a:cs typeface="Calibri"/>
              </a:rPr>
              <a:t>keluaran </a:t>
            </a:r>
            <a:r>
              <a:rPr sz="2400" spc="-5" dirty="0">
                <a:latin typeface="Calibri"/>
                <a:cs typeface="Calibri"/>
              </a:rPr>
              <a:t>dari  </a:t>
            </a:r>
            <a:r>
              <a:rPr sz="2400" spc="-15" dirty="0">
                <a:latin typeface="Calibri"/>
                <a:cs typeface="Calibri"/>
              </a:rPr>
              <a:t>sistem </a:t>
            </a:r>
            <a:r>
              <a:rPr sz="2400" spc="-20" dirty="0">
                <a:latin typeface="Calibri"/>
                <a:cs typeface="Calibri"/>
              </a:rPr>
              <a:t>hanya </a:t>
            </a:r>
            <a:r>
              <a:rPr sz="2400" spc="-15" dirty="0">
                <a:latin typeface="Calibri"/>
                <a:cs typeface="Calibri"/>
              </a:rPr>
              <a:t>ditentukan </a:t>
            </a:r>
            <a:r>
              <a:rPr sz="2400" spc="-5" dirty="0">
                <a:latin typeface="Calibri"/>
                <a:cs typeface="Calibri"/>
              </a:rPr>
              <a:t>oleh </a:t>
            </a:r>
            <a:r>
              <a:rPr sz="2400" spc="-15" dirty="0">
                <a:latin typeface="Calibri"/>
                <a:cs typeface="Calibri"/>
              </a:rPr>
              <a:t>masukan/keluaran </a:t>
            </a:r>
            <a:r>
              <a:rPr sz="2400" spc="-10" dirty="0">
                <a:latin typeface="Calibri"/>
                <a:cs typeface="Calibri"/>
              </a:rPr>
              <a:t>saat  </a:t>
            </a:r>
            <a:r>
              <a:rPr sz="2400" dirty="0">
                <a:latin typeface="Calibri"/>
                <a:cs typeface="Calibri"/>
              </a:rPr>
              <a:t>ini </a:t>
            </a:r>
            <a:r>
              <a:rPr sz="2400" spc="-5" dirty="0">
                <a:latin typeface="Calibri"/>
                <a:cs typeface="Calibri"/>
              </a:rPr>
              <a:t>dan </a:t>
            </a:r>
            <a:r>
              <a:rPr sz="2400" spc="-10" dirty="0">
                <a:latin typeface="Calibri"/>
                <a:cs typeface="Calibri"/>
              </a:rPr>
              <a:t>sebelumnya.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Output </a:t>
            </a:r>
            <a:r>
              <a:rPr sz="2400" b="1" dirty="0">
                <a:latin typeface="Calibri"/>
                <a:cs typeface="Calibri"/>
              </a:rPr>
              <a:t>tidak </a:t>
            </a:r>
            <a:r>
              <a:rPr sz="2400" b="1" spc="-5" dirty="0">
                <a:latin typeface="Calibri"/>
                <a:cs typeface="Calibri"/>
              </a:rPr>
              <a:t>mendahului</a:t>
            </a:r>
            <a:r>
              <a:rPr sz="2400" b="1" spc="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input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Contoh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x(n)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0" dirty="0">
                <a:latin typeface="Calibri"/>
                <a:cs typeface="Calibri"/>
              </a:rPr>
              <a:t>masukan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sekarang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x(n-1)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0" dirty="0">
                <a:latin typeface="Calibri"/>
                <a:cs typeface="Calibri"/>
              </a:rPr>
              <a:t>masukan satu </a:t>
            </a:r>
            <a:r>
              <a:rPr sz="2400" spc="-5" dirty="0">
                <a:latin typeface="Calibri"/>
                <a:cs typeface="Calibri"/>
              </a:rPr>
              <a:t>satuan </a:t>
            </a:r>
            <a:r>
              <a:rPr sz="2400" spc="-10" dirty="0">
                <a:latin typeface="Calibri"/>
                <a:cs typeface="Calibri"/>
              </a:rPr>
              <a:t>waktu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sebelumnya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x(n+1)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0" dirty="0">
                <a:latin typeface="Calibri"/>
                <a:cs typeface="Calibri"/>
              </a:rPr>
              <a:t>masukan satu </a:t>
            </a:r>
            <a:r>
              <a:rPr sz="2400" spc="-5" dirty="0">
                <a:latin typeface="Calibri"/>
                <a:cs typeface="Calibri"/>
              </a:rPr>
              <a:t>satuan </a:t>
            </a:r>
            <a:r>
              <a:rPr sz="2400" spc="-10" dirty="0">
                <a:latin typeface="Calibri"/>
                <a:cs typeface="Calibri"/>
              </a:rPr>
              <a:t>waktu yang </a:t>
            </a:r>
            <a:r>
              <a:rPr sz="2400" spc="-15" dirty="0">
                <a:latin typeface="Calibri"/>
                <a:cs typeface="Calibri"/>
              </a:rPr>
              <a:t>akan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datang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y(n)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20" dirty="0">
                <a:latin typeface="Calibri"/>
                <a:cs typeface="Calibri"/>
              </a:rPr>
              <a:t>keluaran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sekarang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y(n-1)=keluaran </a:t>
            </a:r>
            <a:r>
              <a:rPr sz="2400" spc="-10" dirty="0">
                <a:latin typeface="Calibri"/>
                <a:cs typeface="Calibri"/>
              </a:rPr>
              <a:t>satu </a:t>
            </a:r>
            <a:r>
              <a:rPr sz="2400" spc="-5" dirty="0">
                <a:latin typeface="Calibri"/>
                <a:cs typeface="Calibri"/>
              </a:rPr>
              <a:t>satuan </a:t>
            </a:r>
            <a:r>
              <a:rPr sz="2400" spc="-10" dirty="0">
                <a:latin typeface="Calibri"/>
                <a:cs typeface="Calibri"/>
              </a:rPr>
              <a:t>waktu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sebelumnya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y(n+1)= </a:t>
            </a:r>
            <a:r>
              <a:rPr sz="2400" spc="-20" dirty="0">
                <a:latin typeface="Calibri"/>
                <a:cs typeface="Calibri"/>
              </a:rPr>
              <a:t>keluaran </a:t>
            </a:r>
            <a:r>
              <a:rPr sz="2400" spc="-10" dirty="0">
                <a:latin typeface="Calibri"/>
                <a:cs typeface="Calibri"/>
              </a:rPr>
              <a:t>satu </a:t>
            </a:r>
            <a:r>
              <a:rPr sz="2400" spc="-5" dirty="0">
                <a:latin typeface="Calibri"/>
                <a:cs typeface="Calibri"/>
              </a:rPr>
              <a:t>satuan </a:t>
            </a:r>
            <a:r>
              <a:rPr sz="2400" spc="-10" dirty="0">
                <a:latin typeface="Calibri"/>
                <a:cs typeface="Calibri"/>
              </a:rPr>
              <a:t>waktu yang </a:t>
            </a:r>
            <a:r>
              <a:rPr sz="2400" spc="-15" dirty="0">
                <a:latin typeface="Calibri"/>
                <a:cs typeface="Calibri"/>
              </a:rPr>
              <a:t>akan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datang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8505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5" dirty="0">
                <a:solidFill>
                  <a:srgbClr val="000000"/>
                </a:solidFill>
              </a:rPr>
              <a:t>Kausal </a:t>
            </a:r>
            <a:r>
              <a:rPr sz="4000" u="none" spc="-10" dirty="0">
                <a:solidFill>
                  <a:srgbClr val="000000"/>
                </a:solidFill>
              </a:rPr>
              <a:t>dan </a:t>
            </a:r>
            <a:r>
              <a:rPr sz="4000" u="none" spc="-25" dirty="0">
                <a:solidFill>
                  <a:srgbClr val="000000"/>
                </a:solidFill>
              </a:rPr>
              <a:t>Sistem </a:t>
            </a:r>
            <a:r>
              <a:rPr sz="4000" u="none" spc="-10" dirty="0">
                <a:solidFill>
                  <a:srgbClr val="000000"/>
                </a:solidFill>
              </a:rPr>
              <a:t>Tidak</a:t>
            </a:r>
            <a:r>
              <a:rPr sz="4000" u="none" spc="50" dirty="0">
                <a:solidFill>
                  <a:srgbClr val="000000"/>
                </a:solidFill>
              </a:rPr>
              <a:t> </a:t>
            </a:r>
            <a:r>
              <a:rPr sz="4000" u="none" spc="-15" dirty="0">
                <a:solidFill>
                  <a:srgbClr val="000000"/>
                </a:solidFill>
              </a:rPr>
              <a:t>Kausal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295400" y="1717701"/>
            <a:ext cx="280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y(n)= 2x(n) </a:t>
            </a:r>
            <a:r>
              <a:rPr sz="1800" dirty="0">
                <a:latin typeface="Calibri"/>
                <a:cs typeface="Calibri"/>
              </a:rPr>
              <a:t>+ 3 </a:t>
            </a:r>
            <a:r>
              <a:rPr sz="1800" spc="-5" dirty="0">
                <a:latin typeface="Calibri"/>
                <a:cs typeface="Calibri"/>
              </a:rPr>
              <a:t>x(n-1)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(Kausal)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0000" y="4530117"/>
            <a:ext cx="2395220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Calibri"/>
                <a:cs typeface="Calibri"/>
              </a:rPr>
              <a:t>y[n]= </a:t>
            </a:r>
            <a:r>
              <a:rPr sz="1700" spc="10" dirty="0">
                <a:latin typeface="Calibri"/>
                <a:cs typeface="Calibri"/>
              </a:rPr>
              <a:t>x[</a:t>
            </a:r>
            <a:r>
              <a:rPr sz="1700" spc="10" dirty="0">
                <a:latin typeface="Cambria Math"/>
                <a:cs typeface="Cambria Math"/>
              </a:rPr>
              <a:t>𝑛</a:t>
            </a:r>
            <a:r>
              <a:rPr sz="1875" spc="15" baseline="26666" dirty="0">
                <a:latin typeface="Cambria Math"/>
                <a:cs typeface="Cambria Math"/>
              </a:rPr>
              <a:t>2 </a:t>
            </a:r>
            <a:r>
              <a:rPr sz="1700" dirty="0">
                <a:latin typeface="Cambria Math"/>
                <a:cs typeface="Cambria Math"/>
              </a:rPr>
              <a:t>] </a:t>
            </a:r>
            <a:r>
              <a:rPr sz="1700" spc="-5" dirty="0">
                <a:latin typeface="Calibri"/>
                <a:cs typeface="Calibri"/>
              </a:rPr>
              <a:t>(Tidak kausal)  </a:t>
            </a:r>
            <a:r>
              <a:rPr sz="1700" dirty="0">
                <a:latin typeface="Calibri"/>
                <a:cs typeface="Calibri"/>
              </a:rPr>
              <a:t>y[n] = x[2n] </a:t>
            </a:r>
            <a:r>
              <a:rPr sz="1700" spc="-5" dirty="0">
                <a:latin typeface="Calibri"/>
                <a:cs typeface="Calibri"/>
              </a:rPr>
              <a:t>(Tidak kausal)  </a:t>
            </a:r>
            <a:r>
              <a:rPr sz="1700" dirty="0">
                <a:latin typeface="Calibri"/>
                <a:cs typeface="Calibri"/>
              </a:rPr>
              <a:t>y[n] = x[-n] </a:t>
            </a:r>
            <a:r>
              <a:rPr sz="1700" spc="-5" dirty="0">
                <a:latin typeface="Calibri"/>
                <a:cs typeface="Calibri"/>
              </a:rPr>
              <a:t>(Tidak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kausal)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90431" y="6649721"/>
            <a:ext cx="205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Franklin Gothic Book"/>
                <a:cs typeface="Franklin Gothic Book"/>
              </a:rPr>
              <a:t>50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3402" y="3558830"/>
            <a:ext cx="11430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i="1" spc="20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0000" y="2156233"/>
            <a:ext cx="3366770" cy="221234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65"/>
              </a:spcBef>
            </a:pPr>
            <a:r>
              <a:rPr sz="1800" spc="-5" dirty="0">
                <a:latin typeface="Calibri"/>
                <a:cs typeface="Calibri"/>
              </a:rPr>
              <a:t>y(n)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x(n+1) </a:t>
            </a:r>
            <a:r>
              <a:rPr sz="1800" dirty="0">
                <a:latin typeface="Calibri"/>
                <a:cs typeface="Calibri"/>
              </a:rPr>
              <a:t>+ 2 </a:t>
            </a:r>
            <a:r>
              <a:rPr sz="1800" spc="-5" dirty="0">
                <a:latin typeface="Calibri"/>
                <a:cs typeface="Calibri"/>
              </a:rPr>
              <a:t>x(n) </a:t>
            </a:r>
            <a:r>
              <a:rPr sz="1800" dirty="0">
                <a:latin typeface="Calibri"/>
                <a:cs typeface="Calibri"/>
              </a:rPr>
              <a:t>( </a:t>
            </a:r>
            <a:r>
              <a:rPr sz="1800" spc="-5" dirty="0">
                <a:latin typeface="Calibri"/>
                <a:cs typeface="Calibri"/>
              </a:rPr>
              <a:t>Tidak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kausal)</a:t>
            </a:r>
            <a:endParaRPr sz="1800" dirty="0">
              <a:latin typeface="Calibri"/>
              <a:cs typeface="Calibri"/>
            </a:endParaRPr>
          </a:p>
          <a:p>
            <a:pPr marL="38100" marR="437515">
              <a:lnSpc>
                <a:spcPct val="110000"/>
              </a:lnSpc>
              <a:spcBef>
                <a:spcPts val="650"/>
              </a:spcBef>
            </a:pPr>
            <a:r>
              <a:rPr sz="1800" spc="-5" dirty="0">
                <a:latin typeface="Calibri"/>
                <a:cs typeface="Calibri"/>
              </a:rPr>
              <a:t>y(n+1)= x(n+1) </a:t>
            </a:r>
            <a:r>
              <a:rPr sz="1800" dirty="0">
                <a:latin typeface="Calibri"/>
                <a:cs typeface="Calibri"/>
              </a:rPr>
              <a:t>+ 2 </a:t>
            </a:r>
            <a:r>
              <a:rPr sz="1800" spc="-5" dirty="0">
                <a:latin typeface="Calibri"/>
                <a:cs typeface="Calibri"/>
              </a:rPr>
              <a:t>x(n) (Kausal)  </a:t>
            </a:r>
            <a:r>
              <a:rPr sz="1800" dirty="0">
                <a:latin typeface="Calibri"/>
                <a:cs typeface="Calibri"/>
              </a:rPr>
              <a:t>y[n] = </a:t>
            </a:r>
            <a:r>
              <a:rPr sz="1800" spc="-5" dirty="0">
                <a:latin typeface="Calibri"/>
                <a:cs typeface="Calibri"/>
              </a:rPr>
              <a:t>x[n]- x{n-1]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(Kausal)</a:t>
            </a:r>
            <a:endParaRPr sz="1800" dirty="0">
              <a:latin typeface="Calibri"/>
              <a:cs typeface="Calibri"/>
            </a:endParaRPr>
          </a:p>
          <a:p>
            <a:pPr marL="1866900">
              <a:lnSpc>
                <a:spcPts val="2075"/>
              </a:lnSpc>
              <a:spcBef>
                <a:spcPts val="865"/>
              </a:spcBef>
            </a:pPr>
            <a:r>
              <a:rPr sz="1800" spc="-10" dirty="0">
                <a:latin typeface="Calibri"/>
                <a:cs typeface="Calibri"/>
              </a:rPr>
              <a:t>(kausal)</a:t>
            </a:r>
            <a:endParaRPr sz="1800" dirty="0">
              <a:latin typeface="Calibri"/>
              <a:cs typeface="Calibri"/>
            </a:endParaRPr>
          </a:p>
          <a:p>
            <a:pPr marL="40005">
              <a:lnSpc>
                <a:spcPts val="4054"/>
              </a:lnSpc>
              <a:tabLst>
                <a:tab pos="888365" algn="l"/>
              </a:tabLst>
            </a:pPr>
            <a:r>
              <a:rPr sz="2300" i="1" spc="45" dirty="0">
                <a:latin typeface="Times New Roman"/>
                <a:cs typeface="Times New Roman"/>
              </a:rPr>
              <a:t>y</a:t>
            </a:r>
            <a:r>
              <a:rPr sz="2300" spc="45" dirty="0">
                <a:latin typeface="Times New Roman"/>
                <a:cs typeface="Times New Roman"/>
              </a:rPr>
              <a:t>[</a:t>
            </a:r>
            <a:r>
              <a:rPr sz="2300" i="1" spc="45" dirty="0">
                <a:latin typeface="Times New Roman"/>
                <a:cs typeface="Times New Roman"/>
              </a:rPr>
              <a:t>n</a:t>
            </a:r>
            <a:r>
              <a:rPr sz="2300" spc="45" dirty="0">
                <a:latin typeface="Times New Roman"/>
                <a:cs typeface="Times New Roman"/>
              </a:rPr>
              <a:t>]</a:t>
            </a:r>
            <a:r>
              <a:rPr sz="2300" spc="-135" dirty="0">
                <a:latin typeface="Times New Roman"/>
                <a:cs typeface="Times New Roman"/>
              </a:rPr>
              <a:t> </a:t>
            </a:r>
            <a:r>
              <a:rPr sz="2300" spc="50" dirty="0">
                <a:latin typeface="Symbol"/>
                <a:cs typeface="Symbol"/>
              </a:rPr>
              <a:t></a:t>
            </a:r>
            <a:r>
              <a:rPr sz="2300" spc="50" dirty="0">
                <a:latin typeface="Times New Roman"/>
                <a:cs typeface="Times New Roman"/>
              </a:rPr>
              <a:t>	</a:t>
            </a:r>
            <a:r>
              <a:rPr sz="5175" spc="150" baseline="-8856" dirty="0">
                <a:latin typeface="Symbol"/>
                <a:cs typeface="Symbol"/>
              </a:rPr>
              <a:t></a:t>
            </a:r>
            <a:r>
              <a:rPr sz="5175" spc="-652" baseline="-8856" dirty="0">
                <a:latin typeface="Times New Roman"/>
                <a:cs typeface="Times New Roman"/>
              </a:rPr>
              <a:t> </a:t>
            </a:r>
            <a:r>
              <a:rPr sz="2300" i="1" spc="25" dirty="0">
                <a:latin typeface="Times New Roman"/>
                <a:cs typeface="Times New Roman"/>
              </a:rPr>
              <a:t>x</a:t>
            </a:r>
            <a:r>
              <a:rPr sz="2300" spc="25" dirty="0">
                <a:latin typeface="Times New Roman"/>
                <a:cs typeface="Times New Roman"/>
              </a:rPr>
              <a:t>[</a:t>
            </a:r>
            <a:r>
              <a:rPr sz="2300" i="1" spc="25" dirty="0">
                <a:latin typeface="Times New Roman"/>
                <a:cs typeface="Times New Roman"/>
              </a:rPr>
              <a:t>k</a:t>
            </a:r>
            <a:r>
              <a:rPr sz="2300" i="1" spc="-365" dirty="0">
                <a:latin typeface="Times New Roman"/>
                <a:cs typeface="Times New Roman"/>
              </a:rPr>
              <a:t> </a:t>
            </a:r>
            <a:r>
              <a:rPr sz="2300" spc="30" dirty="0">
                <a:latin typeface="Times New Roman"/>
                <a:cs typeface="Times New Roman"/>
              </a:rPr>
              <a:t>]</a:t>
            </a:r>
            <a:endParaRPr sz="2300" dirty="0">
              <a:latin typeface="Times New Roman"/>
              <a:cs typeface="Times New Roman"/>
            </a:endParaRPr>
          </a:p>
          <a:p>
            <a:pPr marL="832485">
              <a:lnSpc>
                <a:spcPct val="100000"/>
              </a:lnSpc>
              <a:spcBef>
                <a:spcPts val="170"/>
              </a:spcBef>
            </a:pPr>
            <a:r>
              <a:rPr sz="1350" i="1" spc="20" dirty="0">
                <a:latin typeface="Times New Roman"/>
                <a:cs typeface="Times New Roman"/>
              </a:rPr>
              <a:t>k</a:t>
            </a:r>
            <a:r>
              <a:rPr sz="1350" i="1" spc="-160" dirty="0">
                <a:latin typeface="Times New Roman"/>
                <a:cs typeface="Times New Roman"/>
              </a:rPr>
              <a:t> </a:t>
            </a:r>
            <a:r>
              <a:rPr sz="1350" spc="55" dirty="0">
                <a:latin typeface="Symbol"/>
                <a:cs typeface="Symbol"/>
              </a:rPr>
              <a:t></a:t>
            </a:r>
            <a:endParaRPr sz="135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839</Words>
  <Application>Microsoft Office PowerPoint</Application>
  <PresentationFormat>On-screen Show (4:3)</PresentationFormat>
  <Paragraphs>126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Solstice</vt:lpstr>
      <vt:lpstr>Ulas Ulang Sistem Waktu Diskrit</vt:lpstr>
      <vt:lpstr>Outcome </vt:lpstr>
      <vt:lpstr>Outline </vt:lpstr>
      <vt:lpstr>Definisi Sistem</vt:lpstr>
      <vt:lpstr>Klasifikasi Sistem</vt:lpstr>
      <vt:lpstr>Sistem Waktu Diskrit dan Sistem  Waktu Kontinyu</vt:lpstr>
      <vt:lpstr>Sistem Dengan Memori dan  Tanpa Memori</vt:lpstr>
      <vt:lpstr>Sistem Kausal dan Sistem Tidak Kausal</vt:lpstr>
      <vt:lpstr>Sistem Kausal dan Sistem Tidak Kausal</vt:lpstr>
      <vt:lpstr>Sistem Linier dan Sistem Tidak Linier</vt:lpstr>
      <vt:lpstr>Sistem Linier dan Sistem Tidak Linier</vt:lpstr>
      <vt:lpstr>Sistem Tidak Berubah Terhadap Waktu (Time Invariant )dan  Berubah Terhadap Waktu (Time Varying)</vt:lpstr>
      <vt:lpstr>Prosedur untuk menentukan apakah  sistem time invariant atau time varying</vt:lpstr>
      <vt:lpstr>Sistem Stabil dan Tidak Stabil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Sifat-sifat Konvolusi</vt:lpstr>
      <vt:lpstr>Slide 31</vt:lpstr>
      <vt:lpstr>Solusi Homogen dan Solusi Khusus</vt:lpstr>
      <vt:lpstr>Slide 33</vt:lpstr>
      <vt:lpstr>Slide 34</vt:lpstr>
      <vt:lpstr>Slide 35</vt:lpstr>
      <vt:lpstr>TUGAS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4</cp:revision>
  <dcterms:created xsi:type="dcterms:W3CDTF">2019-10-02T13:45:42Z</dcterms:created>
  <dcterms:modified xsi:type="dcterms:W3CDTF">2020-10-07T06:40:02Z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2019-10-02T00:00:00Z</vt:filetime>
  </property>
</Properties>
</file>