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85" r:id="rId4"/>
    <p:sldId id="263" r:id="rId5"/>
    <p:sldId id="284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24491-14CD-4807-B292-D1505A2AF16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AF55355-6CCB-4C5C-AB09-7B6F28C7422C}">
      <dgm:prSet/>
      <dgm:spPr/>
      <dgm:t>
        <a:bodyPr/>
        <a:lstStyle/>
        <a:p>
          <a:r>
            <a:rPr lang="en-US" i="1"/>
            <a:t>Asumsi Linearitas</a:t>
          </a:r>
          <a:r>
            <a:rPr lang="en-US"/>
            <a:t> mengasumsikan bahwa biaya variabel bertambah proportional seiring dengan pertambahan jumlah unit produk</a:t>
          </a:r>
        </a:p>
      </dgm:t>
    </dgm:pt>
    <dgm:pt modelId="{53FAE484-BF23-4963-AC12-588474AF7E52}" type="parTrans" cxnId="{71CBE58B-5B68-45B3-A34E-7F07C51294AE}">
      <dgm:prSet/>
      <dgm:spPr/>
      <dgm:t>
        <a:bodyPr/>
        <a:lstStyle/>
        <a:p>
          <a:endParaRPr lang="en-US"/>
        </a:p>
      </dgm:t>
    </dgm:pt>
    <dgm:pt modelId="{13F00D21-279E-4FD9-9A03-D3D5992D4CB3}" type="sibTrans" cxnId="{71CBE58B-5B68-45B3-A34E-7F07C51294AE}">
      <dgm:prSet/>
      <dgm:spPr/>
      <dgm:t>
        <a:bodyPr/>
        <a:lstStyle/>
        <a:p>
          <a:endParaRPr lang="en-US"/>
        </a:p>
      </dgm:t>
    </dgm:pt>
    <dgm:pt modelId="{079D7664-2C1D-403E-B5FD-16953F8A044B}">
      <dgm:prSet/>
      <dgm:spPr/>
      <dgm:t>
        <a:bodyPr/>
        <a:lstStyle/>
        <a:p>
          <a:r>
            <a:rPr lang="en-US" i="1"/>
            <a:t>kapasitas Praktis </a:t>
          </a:r>
          <a:r>
            <a:rPr lang="en-US"/>
            <a:t>adalah tingkat kinerja yang efisien.</a:t>
          </a:r>
        </a:p>
      </dgm:t>
    </dgm:pt>
    <dgm:pt modelId="{9D0DC06E-C313-4C1C-A309-7AA9E5F4960A}" type="parTrans" cxnId="{0C1C9665-BD76-4F12-A775-C41CC7A96BD1}">
      <dgm:prSet/>
      <dgm:spPr/>
      <dgm:t>
        <a:bodyPr/>
        <a:lstStyle/>
        <a:p>
          <a:endParaRPr lang="en-US"/>
        </a:p>
      </dgm:t>
    </dgm:pt>
    <dgm:pt modelId="{FB11D1D2-6A34-4AB3-BF95-9243B8733732}" type="sibTrans" cxnId="{0C1C9665-BD76-4F12-A775-C41CC7A96BD1}">
      <dgm:prSet/>
      <dgm:spPr/>
      <dgm:t>
        <a:bodyPr/>
        <a:lstStyle/>
        <a:p>
          <a:endParaRPr lang="en-US"/>
        </a:p>
      </dgm:t>
    </dgm:pt>
    <dgm:pt modelId="{27435FFC-1923-49D8-8C7B-EA8EF7A6E7D3}" type="pres">
      <dgm:prSet presAssocID="{9A624491-14CD-4807-B292-D1505A2AF164}" presName="linear" presStyleCnt="0">
        <dgm:presLayoutVars>
          <dgm:animLvl val="lvl"/>
          <dgm:resizeHandles val="exact"/>
        </dgm:presLayoutVars>
      </dgm:prSet>
      <dgm:spPr/>
    </dgm:pt>
    <dgm:pt modelId="{E35021AE-CBFE-42A2-B228-D34F7ACE02EB}" type="pres">
      <dgm:prSet presAssocID="{DAF55355-6CCB-4C5C-AB09-7B6F28C7422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A82B7D4-63A8-48C1-8798-718E36B1036C}" type="pres">
      <dgm:prSet presAssocID="{13F00D21-279E-4FD9-9A03-D3D5992D4CB3}" presName="spacer" presStyleCnt="0"/>
      <dgm:spPr/>
    </dgm:pt>
    <dgm:pt modelId="{3DC2E1D7-1311-4560-A53D-0CAB87818C5B}" type="pres">
      <dgm:prSet presAssocID="{079D7664-2C1D-403E-B5FD-16953F8A044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E617D35-2975-4FA3-9748-18742EF220EA}" type="presOf" srcId="{079D7664-2C1D-403E-B5FD-16953F8A044B}" destId="{3DC2E1D7-1311-4560-A53D-0CAB87818C5B}" srcOrd="0" destOrd="0" presId="urn:microsoft.com/office/officeart/2005/8/layout/vList2"/>
    <dgm:cxn modelId="{0C1C9665-BD76-4F12-A775-C41CC7A96BD1}" srcId="{9A624491-14CD-4807-B292-D1505A2AF164}" destId="{079D7664-2C1D-403E-B5FD-16953F8A044B}" srcOrd="1" destOrd="0" parTransId="{9D0DC06E-C313-4C1C-A309-7AA9E5F4960A}" sibTransId="{FB11D1D2-6A34-4AB3-BF95-9243B8733732}"/>
    <dgm:cxn modelId="{AA5EA94A-53B2-49FE-88A4-B60EE163A1E5}" type="presOf" srcId="{DAF55355-6CCB-4C5C-AB09-7B6F28C7422C}" destId="{E35021AE-CBFE-42A2-B228-D34F7ACE02EB}" srcOrd="0" destOrd="0" presId="urn:microsoft.com/office/officeart/2005/8/layout/vList2"/>
    <dgm:cxn modelId="{1339E16D-5171-4226-852B-5622A72714E8}" type="presOf" srcId="{9A624491-14CD-4807-B292-D1505A2AF164}" destId="{27435FFC-1923-49D8-8C7B-EA8EF7A6E7D3}" srcOrd="0" destOrd="0" presId="urn:microsoft.com/office/officeart/2005/8/layout/vList2"/>
    <dgm:cxn modelId="{71CBE58B-5B68-45B3-A34E-7F07C51294AE}" srcId="{9A624491-14CD-4807-B292-D1505A2AF164}" destId="{DAF55355-6CCB-4C5C-AB09-7B6F28C7422C}" srcOrd="0" destOrd="0" parTransId="{53FAE484-BF23-4963-AC12-588474AF7E52}" sibTransId="{13F00D21-279E-4FD9-9A03-D3D5992D4CB3}"/>
    <dgm:cxn modelId="{21DC3851-A2BC-4D8E-A448-F081C27A0537}" type="presParOf" srcId="{27435FFC-1923-49D8-8C7B-EA8EF7A6E7D3}" destId="{E35021AE-CBFE-42A2-B228-D34F7ACE02EB}" srcOrd="0" destOrd="0" presId="urn:microsoft.com/office/officeart/2005/8/layout/vList2"/>
    <dgm:cxn modelId="{6178EDDB-E910-4D67-91DE-DDF080861215}" type="presParOf" srcId="{27435FFC-1923-49D8-8C7B-EA8EF7A6E7D3}" destId="{CA82B7D4-63A8-48C1-8798-718E36B1036C}" srcOrd="1" destOrd="0" presId="urn:microsoft.com/office/officeart/2005/8/layout/vList2"/>
    <dgm:cxn modelId="{A2B2C2C6-88E9-4350-B933-5FC2388A291A}" type="presParOf" srcId="{27435FFC-1923-49D8-8C7B-EA8EF7A6E7D3}" destId="{3DC2E1D7-1311-4560-A53D-0CAB87818C5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8D1E7D-D168-498C-8CED-1DAC04CA6AF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C5837E-DA6C-48B6-9586-3BA53A60C9D5}">
      <dgm:prSet/>
      <dgm:spPr/>
      <dgm:t>
        <a:bodyPr/>
        <a:lstStyle/>
        <a:p>
          <a:r>
            <a:rPr lang="en-GB" b="1" dirty="0" err="1"/>
            <a:t>Terdapat</a:t>
          </a:r>
          <a:r>
            <a:rPr lang="en-GB" b="1" dirty="0"/>
            <a:t> 2 </a:t>
          </a:r>
          <a:r>
            <a:rPr lang="en-GB" b="1" dirty="0" err="1"/>
            <a:t>tipe</a:t>
          </a:r>
          <a:r>
            <a:rPr lang="en-GB" b="1" dirty="0"/>
            <a:t> </a:t>
          </a:r>
          <a:r>
            <a:rPr lang="en-GB" b="1" dirty="0" err="1"/>
            <a:t>biaya</a:t>
          </a:r>
          <a:r>
            <a:rPr lang="en-GB" b="1" dirty="0"/>
            <a:t> yang </a:t>
          </a:r>
          <a:r>
            <a:rPr lang="en-GB" b="1" dirty="0" err="1"/>
            <a:t>memiliki</a:t>
          </a:r>
          <a:r>
            <a:rPr lang="en-GB" b="1" dirty="0"/>
            <a:t> </a:t>
          </a:r>
          <a:r>
            <a:rPr lang="en-GB" b="1" dirty="0" err="1"/>
            <a:t>karakteristik</a:t>
          </a:r>
          <a:r>
            <a:rPr lang="en-GB" b="1" dirty="0"/>
            <a:t> </a:t>
          </a:r>
          <a:r>
            <a:rPr lang="en-GB" b="1" dirty="0" err="1"/>
            <a:t>perilaku</a:t>
          </a:r>
          <a:r>
            <a:rPr lang="en-GB" b="1" dirty="0"/>
            <a:t> </a:t>
          </a:r>
          <a:r>
            <a:rPr lang="en-GB" b="1" dirty="0" err="1"/>
            <a:t>biaya</a:t>
          </a:r>
          <a:r>
            <a:rPr lang="en-GB" b="1" dirty="0"/>
            <a:t> dan </a:t>
          </a:r>
          <a:r>
            <a:rPr lang="en-GB" b="1" dirty="0" err="1"/>
            <a:t>tetap</a:t>
          </a:r>
          <a:r>
            <a:rPr lang="en-GB" b="1" dirty="0"/>
            <a:t> dan </a:t>
          </a:r>
          <a:r>
            <a:rPr lang="en-GB" b="1" dirty="0" err="1"/>
            <a:t>biaya</a:t>
          </a:r>
          <a:r>
            <a:rPr lang="en-GB" b="1" dirty="0"/>
            <a:t> </a:t>
          </a:r>
          <a:r>
            <a:rPr lang="en-GB" b="1" dirty="0" err="1"/>
            <a:t>variabel</a:t>
          </a:r>
          <a:r>
            <a:rPr lang="en-GB" b="1" dirty="0"/>
            <a:t>, </a:t>
          </a:r>
          <a:r>
            <a:rPr lang="en-GB" b="1" dirty="0" err="1"/>
            <a:t>yakni</a:t>
          </a:r>
          <a:endParaRPr lang="en-US" dirty="0"/>
        </a:p>
      </dgm:t>
    </dgm:pt>
    <dgm:pt modelId="{1C5E035B-55C8-43F4-9999-A1EDBF22565F}" type="parTrans" cxnId="{F596C42E-429D-4E01-AB95-C6C521B0E383}">
      <dgm:prSet/>
      <dgm:spPr/>
      <dgm:t>
        <a:bodyPr/>
        <a:lstStyle/>
        <a:p>
          <a:endParaRPr lang="en-US"/>
        </a:p>
      </dgm:t>
    </dgm:pt>
    <dgm:pt modelId="{5FDCAB80-EB83-4DEF-A7FA-8BC1A28363BD}" type="sibTrans" cxnId="{F596C42E-429D-4E01-AB95-C6C521B0E383}">
      <dgm:prSet/>
      <dgm:spPr/>
      <dgm:t>
        <a:bodyPr/>
        <a:lstStyle/>
        <a:p>
          <a:endParaRPr lang="en-US"/>
        </a:p>
      </dgm:t>
    </dgm:pt>
    <dgm:pt modelId="{4ED97A28-7F2B-4CC3-AD20-5091EDDD0146}">
      <dgm:prSet/>
      <dgm:spPr/>
      <dgm:t>
        <a:bodyPr/>
        <a:lstStyle/>
        <a:p>
          <a:r>
            <a:rPr lang="en-GB" b="1" i="1" dirty="0"/>
            <a:t>step </a:t>
          </a:r>
          <a:r>
            <a:rPr lang="en-GB" b="1" i="1"/>
            <a:t>costs </a:t>
          </a:r>
        </a:p>
        <a:p>
          <a:r>
            <a:rPr lang="en-GB" b="1" i="1"/>
            <a:t>dan </a:t>
          </a:r>
          <a:endParaRPr lang="en-GB" b="1" i="1" dirty="0"/>
        </a:p>
        <a:p>
          <a:r>
            <a:rPr lang="en-GB" b="1" i="1" dirty="0"/>
            <a:t>mixed costs</a:t>
          </a:r>
          <a:r>
            <a:rPr lang="en-GB" b="1" dirty="0"/>
            <a:t>.</a:t>
          </a:r>
          <a:endParaRPr lang="en-US" dirty="0"/>
        </a:p>
      </dgm:t>
    </dgm:pt>
    <dgm:pt modelId="{90FDD328-E89B-4219-BC82-BF0F4E2CCA18}" type="parTrans" cxnId="{6FF81E61-78EA-4D56-A4E5-57B59F7FD8C7}">
      <dgm:prSet/>
      <dgm:spPr/>
      <dgm:t>
        <a:bodyPr/>
        <a:lstStyle/>
        <a:p>
          <a:endParaRPr lang="en-US"/>
        </a:p>
      </dgm:t>
    </dgm:pt>
    <dgm:pt modelId="{88FE7D8F-B350-406B-9368-A7914DF7C407}" type="sibTrans" cxnId="{6FF81E61-78EA-4D56-A4E5-57B59F7FD8C7}">
      <dgm:prSet/>
      <dgm:spPr/>
      <dgm:t>
        <a:bodyPr/>
        <a:lstStyle/>
        <a:p>
          <a:endParaRPr lang="en-US"/>
        </a:p>
      </dgm:t>
    </dgm:pt>
    <dgm:pt modelId="{6A618F4F-BBE0-4334-A424-75ABA90DAF1B}" type="pres">
      <dgm:prSet presAssocID="{248D1E7D-D168-498C-8CED-1DAC04CA6A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65C0D6-F1AC-4331-91ED-1183D8811788}" type="pres">
      <dgm:prSet presAssocID="{11C5837E-DA6C-48B6-9586-3BA53A60C9D5}" presName="hierRoot1" presStyleCnt="0"/>
      <dgm:spPr/>
    </dgm:pt>
    <dgm:pt modelId="{7A8E40DC-6045-430A-A5E4-3C734092581F}" type="pres">
      <dgm:prSet presAssocID="{11C5837E-DA6C-48B6-9586-3BA53A60C9D5}" presName="composite" presStyleCnt="0"/>
      <dgm:spPr/>
    </dgm:pt>
    <dgm:pt modelId="{B492CF87-CE01-4DCF-A11F-AFB404D62613}" type="pres">
      <dgm:prSet presAssocID="{11C5837E-DA6C-48B6-9586-3BA53A60C9D5}" presName="background" presStyleLbl="node0" presStyleIdx="0" presStyleCnt="2"/>
      <dgm:spPr/>
    </dgm:pt>
    <dgm:pt modelId="{73003384-A131-4ACE-AD32-C3D88E99BAD7}" type="pres">
      <dgm:prSet presAssocID="{11C5837E-DA6C-48B6-9586-3BA53A60C9D5}" presName="text" presStyleLbl="fgAcc0" presStyleIdx="0" presStyleCnt="2">
        <dgm:presLayoutVars>
          <dgm:chPref val="3"/>
        </dgm:presLayoutVars>
      </dgm:prSet>
      <dgm:spPr/>
    </dgm:pt>
    <dgm:pt modelId="{2F6EF1A8-877A-42AF-BBBB-F48E8DD01346}" type="pres">
      <dgm:prSet presAssocID="{11C5837E-DA6C-48B6-9586-3BA53A60C9D5}" presName="hierChild2" presStyleCnt="0"/>
      <dgm:spPr/>
    </dgm:pt>
    <dgm:pt modelId="{DBA0F687-FAF8-4E2E-AA2F-2028973F544F}" type="pres">
      <dgm:prSet presAssocID="{4ED97A28-7F2B-4CC3-AD20-5091EDDD0146}" presName="hierRoot1" presStyleCnt="0"/>
      <dgm:spPr/>
    </dgm:pt>
    <dgm:pt modelId="{DA509E86-6727-4074-A665-A8D5FC18181A}" type="pres">
      <dgm:prSet presAssocID="{4ED97A28-7F2B-4CC3-AD20-5091EDDD0146}" presName="composite" presStyleCnt="0"/>
      <dgm:spPr/>
    </dgm:pt>
    <dgm:pt modelId="{0DB3B4DB-0844-4E3F-B18A-BDCA321CD381}" type="pres">
      <dgm:prSet presAssocID="{4ED97A28-7F2B-4CC3-AD20-5091EDDD0146}" presName="background" presStyleLbl="node0" presStyleIdx="1" presStyleCnt="2"/>
      <dgm:spPr/>
    </dgm:pt>
    <dgm:pt modelId="{BBA8BA85-B12D-4575-B5ED-59F97092A1F8}" type="pres">
      <dgm:prSet presAssocID="{4ED97A28-7F2B-4CC3-AD20-5091EDDD0146}" presName="text" presStyleLbl="fgAcc0" presStyleIdx="1" presStyleCnt="2">
        <dgm:presLayoutVars>
          <dgm:chPref val="3"/>
        </dgm:presLayoutVars>
      </dgm:prSet>
      <dgm:spPr/>
    </dgm:pt>
    <dgm:pt modelId="{2D56FEAE-A57C-4449-BFAC-ADEE303131A1}" type="pres">
      <dgm:prSet presAssocID="{4ED97A28-7F2B-4CC3-AD20-5091EDDD0146}" presName="hierChild2" presStyleCnt="0"/>
      <dgm:spPr/>
    </dgm:pt>
  </dgm:ptLst>
  <dgm:cxnLst>
    <dgm:cxn modelId="{F596C42E-429D-4E01-AB95-C6C521B0E383}" srcId="{248D1E7D-D168-498C-8CED-1DAC04CA6AF3}" destId="{11C5837E-DA6C-48B6-9586-3BA53A60C9D5}" srcOrd="0" destOrd="0" parTransId="{1C5E035B-55C8-43F4-9999-A1EDBF22565F}" sibTransId="{5FDCAB80-EB83-4DEF-A7FA-8BC1A28363BD}"/>
    <dgm:cxn modelId="{6FF81E61-78EA-4D56-A4E5-57B59F7FD8C7}" srcId="{248D1E7D-D168-498C-8CED-1DAC04CA6AF3}" destId="{4ED97A28-7F2B-4CC3-AD20-5091EDDD0146}" srcOrd="1" destOrd="0" parTransId="{90FDD328-E89B-4219-BC82-BF0F4E2CCA18}" sibTransId="{88FE7D8F-B350-406B-9368-A7914DF7C407}"/>
    <dgm:cxn modelId="{80A35F42-7D05-4A51-A12E-5B6E8A20B784}" type="presOf" srcId="{11C5837E-DA6C-48B6-9586-3BA53A60C9D5}" destId="{73003384-A131-4ACE-AD32-C3D88E99BAD7}" srcOrd="0" destOrd="0" presId="urn:microsoft.com/office/officeart/2005/8/layout/hierarchy1"/>
    <dgm:cxn modelId="{57DF818B-BA6D-4929-BAE3-15F886B256C9}" type="presOf" srcId="{4ED97A28-7F2B-4CC3-AD20-5091EDDD0146}" destId="{BBA8BA85-B12D-4575-B5ED-59F97092A1F8}" srcOrd="0" destOrd="0" presId="urn:microsoft.com/office/officeart/2005/8/layout/hierarchy1"/>
    <dgm:cxn modelId="{6BFBAC9D-E601-4424-8BC5-56D2C47D3F98}" type="presOf" srcId="{248D1E7D-D168-498C-8CED-1DAC04CA6AF3}" destId="{6A618F4F-BBE0-4334-A424-75ABA90DAF1B}" srcOrd="0" destOrd="0" presId="urn:microsoft.com/office/officeart/2005/8/layout/hierarchy1"/>
    <dgm:cxn modelId="{56997376-5EBF-4C68-AC62-7BD6EBA3B789}" type="presParOf" srcId="{6A618F4F-BBE0-4334-A424-75ABA90DAF1B}" destId="{1365C0D6-F1AC-4331-91ED-1183D8811788}" srcOrd="0" destOrd="0" presId="urn:microsoft.com/office/officeart/2005/8/layout/hierarchy1"/>
    <dgm:cxn modelId="{0546B713-9581-4D74-93E8-B2BED3DCDAA9}" type="presParOf" srcId="{1365C0D6-F1AC-4331-91ED-1183D8811788}" destId="{7A8E40DC-6045-430A-A5E4-3C734092581F}" srcOrd="0" destOrd="0" presId="urn:microsoft.com/office/officeart/2005/8/layout/hierarchy1"/>
    <dgm:cxn modelId="{06A737FC-C223-4FA2-80D5-58E75E1543D1}" type="presParOf" srcId="{7A8E40DC-6045-430A-A5E4-3C734092581F}" destId="{B492CF87-CE01-4DCF-A11F-AFB404D62613}" srcOrd="0" destOrd="0" presId="urn:microsoft.com/office/officeart/2005/8/layout/hierarchy1"/>
    <dgm:cxn modelId="{3E160230-3F30-4497-A571-AF65A40E8BED}" type="presParOf" srcId="{7A8E40DC-6045-430A-A5E4-3C734092581F}" destId="{73003384-A131-4ACE-AD32-C3D88E99BAD7}" srcOrd="1" destOrd="0" presId="urn:microsoft.com/office/officeart/2005/8/layout/hierarchy1"/>
    <dgm:cxn modelId="{997F75D4-7572-470F-91CF-00D2B4925D57}" type="presParOf" srcId="{1365C0D6-F1AC-4331-91ED-1183D8811788}" destId="{2F6EF1A8-877A-42AF-BBBB-F48E8DD01346}" srcOrd="1" destOrd="0" presId="urn:microsoft.com/office/officeart/2005/8/layout/hierarchy1"/>
    <dgm:cxn modelId="{B16B293D-A561-4B7A-9084-4C2CE2D683CD}" type="presParOf" srcId="{6A618F4F-BBE0-4334-A424-75ABA90DAF1B}" destId="{DBA0F687-FAF8-4E2E-AA2F-2028973F544F}" srcOrd="1" destOrd="0" presId="urn:microsoft.com/office/officeart/2005/8/layout/hierarchy1"/>
    <dgm:cxn modelId="{C505A645-27FD-4A3A-B868-E69E5B035875}" type="presParOf" srcId="{DBA0F687-FAF8-4E2E-AA2F-2028973F544F}" destId="{DA509E86-6727-4074-A665-A8D5FC18181A}" srcOrd="0" destOrd="0" presId="urn:microsoft.com/office/officeart/2005/8/layout/hierarchy1"/>
    <dgm:cxn modelId="{E43693F0-697B-470D-935C-22F2A1EAD2E9}" type="presParOf" srcId="{DA509E86-6727-4074-A665-A8D5FC18181A}" destId="{0DB3B4DB-0844-4E3F-B18A-BDCA321CD381}" srcOrd="0" destOrd="0" presId="urn:microsoft.com/office/officeart/2005/8/layout/hierarchy1"/>
    <dgm:cxn modelId="{36548487-FE06-489D-BB6F-1DE23F3B1514}" type="presParOf" srcId="{DA509E86-6727-4074-A665-A8D5FC18181A}" destId="{BBA8BA85-B12D-4575-B5ED-59F97092A1F8}" srcOrd="1" destOrd="0" presId="urn:microsoft.com/office/officeart/2005/8/layout/hierarchy1"/>
    <dgm:cxn modelId="{16B8B4DC-7ECB-4BF4-86A4-762B8ED2004A}" type="presParOf" srcId="{DBA0F687-FAF8-4E2E-AA2F-2028973F544F}" destId="{2D56FEAE-A57C-4449-BFAC-ADEE303131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021AE-CBFE-42A2-B228-D34F7ACE02EB}">
      <dsp:nvSpPr>
        <dsp:cNvPr id="0" name=""/>
        <dsp:cNvSpPr/>
      </dsp:nvSpPr>
      <dsp:spPr>
        <a:xfrm>
          <a:off x="0" y="287783"/>
          <a:ext cx="5257800" cy="242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/>
            <a:t>Asumsi Linearitas</a:t>
          </a:r>
          <a:r>
            <a:rPr lang="en-US" sz="2800" kern="1200"/>
            <a:t> mengasumsikan bahwa biaya variabel bertambah proportional seiring dengan pertambahan jumlah unit produk</a:t>
          </a:r>
        </a:p>
      </dsp:txBody>
      <dsp:txXfrm>
        <a:off x="118342" y="406125"/>
        <a:ext cx="5021116" cy="2187556"/>
      </dsp:txXfrm>
    </dsp:sp>
    <dsp:sp modelId="{3DC2E1D7-1311-4560-A53D-0CAB87818C5B}">
      <dsp:nvSpPr>
        <dsp:cNvPr id="0" name=""/>
        <dsp:cNvSpPr/>
      </dsp:nvSpPr>
      <dsp:spPr>
        <a:xfrm>
          <a:off x="0" y="2792663"/>
          <a:ext cx="5257800" cy="242424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/>
            <a:t>kapasitas Praktis </a:t>
          </a:r>
          <a:r>
            <a:rPr lang="en-US" sz="2800" kern="1200"/>
            <a:t>adalah tingkat kinerja yang efisien.</a:t>
          </a:r>
        </a:p>
      </dsp:txBody>
      <dsp:txXfrm>
        <a:off x="118342" y="2911005"/>
        <a:ext cx="5021116" cy="2187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2CF87-CE01-4DCF-A11F-AFB404D62613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03384-A131-4ACE-AD32-C3D88E99BAD7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 err="1"/>
            <a:t>Terdapat</a:t>
          </a:r>
          <a:r>
            <a:rPr lang="en-GB" sz="3200" b="1" kern="1200" dirty="0"/>
            <a:t> 2 </a:t>
          </a:r>
          <a:r>
            <a:rPr lang="en-GB" sz="3200" b="1" kern="1200" dirty="0" err="1"/>
            <a:t>tipe</a:t>
          </a:r>
          <a:r>
            <a:rPr lang="en-GB" sz="3200" b="1" kern="1200" dirty="0"/>
            <a:t> </a:t>
          </a:r>
          <a:r>
            <a:rPr lang="en-GB" sz="3200" b="1" kern="1200" dirty="0" err="1"/>
            <a:t>biaya</a:t>
          </a:r>
          <a:r>
            <a:rPr lang="en-GB" sz="3200" b="1" kern="1200" dirty="0"/>
            <a:t> yang </a:t>
          </a:r>
          <a:r>
            <a:rPr lang="en-GB" sz="3200" b="1" kern="1200" dirty="0" err="1"/>
            <a:t>memiliki</a:t>
          </a:r>
          <a:r>
            <a:rPr lang="en-GB" sz="3200" b="1" kern="1200" dirty="0"/>
            <a:t> </a:t>
          </a:r>
          <a:r>
            <a:rPr lang="en-GB" sz="3200" b="1" kern="1200" dirty="0" err="1"/>
            <a:t>karakteristik</a:t>
          </a:r>
          <a:r>
            <a:rPr lang="en-GB" sz="3200" b="1" kern="1200" dirty="0"/>
            <a:t> </a:t>
          </a:r>
          <a:r>
            <a:rPr lang="en-GB" sz="3200" b="1" kern="1200" dirty="0" err="1"/>
            <a:t>perilaku</a:t>
          </a:r>
          <a:r>
            <a:rPr lang="en-GB" sz="3200" b="1" kern="1200" dirty="0"/>
            <a:t> </a:t>
          </a:r>
          <a:r>
            <a:rPr lang="en-GB" sz="3200" b="1" kern="1200" dirty="0" err="1"/>
            <a:t>biaya</a:t>
          </a:r>
          <a:r>
            <a:rPr lang="en-GB" sz="3200" b="1" kern="1200" dirty="0"/>
            <a:t> dan </a:t>
          </a:r>
          <a:r>
            <a:rPr lang="en-GB" sz="3200" b="1" kern="1200" dirty="0" err="1"/>
            <a:t>tetap</a:t>
          </a:r>
          <a:r>
            <a:rPr lang="en-GB" sz="3200" b="1" kern="1200" dirty="0"/>
            <a:t> dan </a:t>
          </a:r>
          <a:r>
            <a:rPr lang="en-GB" sz="3200" b="1" kern="1200" dirty="0" err="1"/>
            <a:t>biaya</a:t>
          </a:r>
          <a:r>
            <a:rPr lang="en-GB" sz="3200" b="1" kern="1200" dirty="0"/>
            <a:t> </a:t>
          </a:r>
          <a:r>
            <a:rPr lang="en-GB" sz="3200" b="1" kern="1200" dirty="0" err="1"/>
            <a:t>variabel</a:t>
          </a:r>
          <a:r>
            <a:rPr lang="en-GB" sz="3200" b="1" kern="1200" dirty="0"/>
            <a:t>, </a:t>
          </a:r>
          <a:r>
            <a:rPr lang="en-GB" sz="3200" b="1" kern="1200" dirty="0" err="1"/>
            <a:t>yakni</a:t>
          </a:r>
          <a:endParaRPr lang="en-US" sz="3200" kern="1200" dirty="0"/>
        </a:p>
      </dsp:txBody>
      <dsp:txXfrm>
        <a:off x="678914" y="525899"/>
        <a:ext cx="4067491" cy="2525499"/>
      </dsp:txXfrm>
    </dsp:sp>
    <dsp:sp modelId="{0DB3B4DB-0844-4E3F-B18A-BDCA321CD381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8BA85-B12D-4575-B5ED-59F97092A1F8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i="1" kern="1200" dirty="0"/>
            <a:t>step </a:t>
          </a:r>
          <a:r>
            <a:rPr lang="en-GB" sz="3200" b="1" i="1" kern="1200"/>
            <a:t>costs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i="1" kern="1200"/>
            <a:t>dan </a:t>
          </a:r>
          <a:endParaRPr lang="en-GB" sz="3200" b="1" i="1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i="1" kern="1200" dirty="0"/>
            <a:t>mixed costs</a:t>
          </a:r>
          <a:r>
            <a:rPr lang="en-GB" sz="3200" b="1" kern="1200" dirty="0"/>
            <a:t>.</a:t>
          </a:r>
          <a:endParaRPr lang="en-US" sz="3200" kern="1200" dirty="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F3CE8-FFF4-4216-9BD4-281847FE53B2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04EF3-AB66-4234-88CC-163D36E071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635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5A502-FEF2-4182-94F3-4B6C3DAED621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5112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DA2DC-26AB-45FE-ADA6-FFBEBCBAE702}" type="slidenum">
              <a:rPr lang="en-US"/>
              <a:pPr/>
              <a:t>9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3706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01439-30A2-4583-A4DC-5CB5E7F02DC2}" type="slidenum">
              <a:rPr lang="en-US"/>
              <a:pPr/>
              <a:t>10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76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70690-4A73-4839-A2AB-1F05BECC472C}" type="slidenum">
              <a:rPr lang="en-US"/>
              <a:pPr/>
              <a:t>11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674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98C3D-5B1A-4255-B7F9-4971B8C78C58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3240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4605C-B97B-46F9-91AC-4C8C7F55591C}" type="slidenum">
              <a:rPr lang="en-US"/>
              <a:pPr/>
              <a:t>15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3210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05F18-03ED-403A-9755-261CCB2BD501}" type="slidenum">
              <a:rPr lang="en-US"/>
              <a:pPr/>
              <a:t>16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8763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E0707-0426-459B-A3FB-04812424BB8C}" type="slidenum">
              <a:rPr lang="en-US"/>
              <a:pPr/>
              <a:t>17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0144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1DFD4-4D6E-4F7E-B3AD-57450D11E1BA}" type="slidenum">
              <a:rPr lang="en-US"/>
              <a:pPr/>
              <a:t>18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983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902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866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1914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313333" cy="504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96975"/>
            <a:ext cx="5384800" cy="4929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196975"/>
            <a:ext cx="5384800" cy="4929188"/>
          </a:xfr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2ABB17E-9484-4F27-9520-FFD38B3EE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7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313333" cy="504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96975"/>
            <a:ext cx="10972800" cy="238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736975"/>
            <a:ext cx="10972800" cy="2389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6761F16-5602-4F11-8BED-3B1C4C7BD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5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476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462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747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106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980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302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732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768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CDA99-D856-40E5-B225-E21F99716B8B}" type="datetimeFigureOut">
              <a:rPr lang="id-ID" smtClean="0"/>
              <a:t>12/10/2020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57DFD-0A66-4BBA-A1D0-EE2F471536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841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919" y="2945524"/>
            <a:ext cx="6457183" cy="2274388"/>
          </a:xfrm>
        </p:spPr>
        <p:txBody>
          <a:bodyPr anchor="t">
            <a:normAutofit/>
          </a:bodyPr>
          <a:lstStyle/>
          <a:p>
            <a:pPr algn="l"/>
            <a:r>
              <a:rPr lang="id-ID" sz="7200" dirty="0"/>
              <a:t>PERILAKU BIAYA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480" y="1234285"/>
            <a:ext cx="5013661" cy="1683292"/>
          </a:xfrm>
        </p:spPr>
        <p:txBody>
          <a:bodyPr anchor="b">
            <a:normAutofit/>
          </a:bodyPr>
          <a:lstStyle/>
          <a:p>
            <a:pPr algn="l"/>
            <a:endParaRPr lang="id-ID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0255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226" y="320231"/>
            <a:ext cx="9833548" cy="13255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algn="ctr"/>
            <a:r>
              <a:rPr lang="en-GB" sz="4000">
                <a:solidFill>
                  <a:schemeClr val="tx2"/>
                </a:solidFill>
              </a:rPr>
              <a:t>Step- and Mixed-Cost </a:t>
            </a:r>
            <a:br>
              <a:rPr lang="en-GB" sz="4000">
                <a:solidFill>
                  <a:schemeClr val="tx2"/>
                </a:solidFill>
              </a:rPr>
            </a:br>
            <a:r>
              <a:rPr lang="en-GB" sz="4000">
                <a:solidFill>
                  <a:schemeClr val="tx2"/>
                </a:solidFill>
              </a:rPr>
              <a:t>Behaviour Patterns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109EC60-B780-4C4E-8A50-FB6A94538D76}" type="slidenum">
              <a:rPr lang="en-US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152581" name="Rectangle 3">
            <a:extLst>
              <a:ext uri="{FF2B5EF4-FFF2-40B4-BE49-F238E27FC236}">
                <a16:creationId xmlns:a16="http://schemas.microsoft.com/office/drawing/2014/main" id="{09FA7F63-19E1-4258-B35E-D5B6C00BAA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141748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0232039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40CE1-AA97-4AD1-847C-1ECDB2F6ECB0}" type="slidenum">
              <a:rPr lang="en-US"/>
              <a:pPr/>
              <a:t>11</a:t>
            </a:fld>
            <a:endParaRPr lang="en-US"/>
          </a:p>
        </p:txBody>
      </p:sp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7391400" y="1295400"/>
            <a:ext cx="2667000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id-ID" sz="2400">
              <a:latin typeface="Times New Roman" panose="02020603050405020304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GB"/>
              <a:t>Step Costs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196975"/>
            <a:ext cx="5083175" cy="49291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buSzPct val="120000"/>
            </a:pPr>
            <a:r>
              <a:rPr lang="en-GB" i="1">
                <a:solidFill>
                  <a:schemeClr val="tx2"/>
                </a:solidFill>
              </a:rPr>
              <a:t> Step costs </a:t>
            </a:r>
            <a:r>
              <a:rPr lang="en-GB" b="1"/>
              <a:t>alias biaya bertingkat adalah biaya yang kerap berubah pada setiap perubahan interval aktivitas.</a:t>
            </a:r>
          </a:p>
        </p:txBody>
      </p:sp>
      <p:sp>
        <p:nvSpPr>
          <p:cNvPr id="154681" name="Line 57"/>
          <p:cNvSpPr>
            <a:spLocks noChangeShapeType="1"/>
          </p:cNvSpPr>
          <p:nvPr/>
        </p:nvSpPr>
        <p:spPr bwMode="auto">
          <a:xfrm>
            <a:off x="7504114" y="2743200"/>
            <a:ext cx="471487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4682" name="Line 58"/>
          <p:cNvSpPr>
            <a:spLocks noChangeShapeType="1"/>
          </p:cNvSpPr>
          <p:nvPr/>
        </p:nvSpPr>
        <p:spPr bwMode="auto">
          <a:xfrm flipV="1">
            <a:off x="8153400" y="2189164"/>
            <a:ext cx="0" cy="725487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4683" name="Line 59"/>
          <p:cNvSpPr>
            <a:spLocks noChangeShapeType="1"/>
          </p:cNvSpPr>
          <p:nvPr/>
        </p:nvSpPr>
        <p:spPr bwMode="auto">
          <a:xfrm>
            <a:off x="8342314" y="2362200"/>
            <a:ext cx="90487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4684" name="Line 60"/>
          <p:cNvSpPr>
            <a:spLocks noChangeShapeType="1"/>
          </p:cNvSpPr>
          <p:nvPr/>
        </p:nvSpPr>
        <p:spPr bwMode="auto">
          <a:xfrm flipV="1">
            <a:off x="8610600" y="1808164"/>
            <a:ext cx="0" cy="725487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4685" name="Line 61"/>
          <p:cNvSpPr>
            <a:spLocks noChangeShapeType="1"/>
          </p:cNvSpPr>
          <p:nvPr/>
        </p:nvSpPr>
        <p:spPr bwMode="auto">
          <a:xfrm>
            <a:off x="8799514" y="1981200"/>
            <a:ext cx="166687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4686" name="Line 62"/>
          <p:cNvSpPr>
            <a:spLocks noChangeShapeType="1"/>
          </p:cNvSpPr>
          <p:nvPr/>
        </p:nvSpPr>
        <p:spPr bwMode="auto">
          <a:xfrm flipV="1">
            <a:off x="9144000" y="1427164"/>
            <a:ext cx="0" cy="725487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4687" name="Line 63"/>
          <p:cNvSpPr>
            <a:spLocks noChangeShapeType="1"/>
          </p:cNvSpPr>
          <p:nvPr/>
        </p:nvSpPr>
        <p:spPr bwMode="auto">
          <a:xfrm>
            <a:off x="9332914" y="1600200"/>
            <a:ext cx="471487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6022994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19283F-8276-458B-A1A5-E3F23EA641CF}" type="slidenum">
              <a:rPr lang="en-US"/>
              <a:pPr/>
              <a:t>12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GB"/>
              <a:t>Mixed Costs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196975"/>
            <a:ext cx="8229600" cy="20081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buSzPct val="120000"/>
            </a:pPr>
            <a:r>
              <a:rPr lang="en-GB" i="1">
                <a:solidFill>
                  <a:schemeClr val="tx2"/>
                </a:solidFill>
              </a:rPr>
              <a:t> Mixed costs </a:t>
            </a:r>
            <a:r>
              <a:rPr lang="en-GB" b="1"/>
              <a:t>terdiri dari elemen biaya tetap dan biaya variabel.</a:t>
            </a:r>
          </a:p>
        </p:txBody>
      </p:sp>
    </p:spTree>
    <p:extLst>
      <p:ext uri="{BB962C8B-B14F-4D97-AF65-F5344CB8AC3E}">
        <p14:creationId xmlns:p14="http://schemas.microsoft.com/office/powerpoint/2010/main" val="1779584723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7BE85-5D01-4A35-B62E-3075A1F6F756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defTabSz="917575"/>
            <a:r>
              <a:rPr lang="en-US"/>
              <a:t>Perilaku Biaya Campuran </a:t>
            </a:r>
            <a:br>
              <a:rPr lang="en-US"/>
            </a:br>
            <a:r>
              <a:rPr lang="en-US"/>
              <a:t>(Mixed-Cost Behaviour)</a:t>
            </a:r>
          </a:p>
        </p:txBody>
      </p:sp>
      <p:sp>
        <p:nvSpPr>
          <p:cNvPr id="158723" name="Line 3"/>
          <p:cNvSpPr>
            <a:spLocks noChangeShapeType="1"/>
          </p:cNvSpPr>
          <p:nvPr/>
        </p:nvSpPr>
        <p:spPr bwMode="auto">
          <a:xfrm>
            <a:off x="3200400" y="1909763"/>
            <a:ext cx="0" cy="2463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24" name="Line 4"/>
          <p:cNvSpPr>
            <a:spLocks noChangeShapeType="1"/>
          </p:cNvSpPr>
          <p:nvPr/>
        </p:nvSpPr>
        <p:spPr bwMode="auto">
          <a:xfrm>
            <a:off x="3225800" y="4398963"/>
            <a:ext cx="3683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3225800" y="3713163"/>
            <a:ext cx="35306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26" name="Line 6"/>
          <p:cNvSpPr>
            <a:spLocks noChangeShapeType="1"/>
          </p:cNvSpPr>
          <p:nvPr/>
        </p:nvSpPr>
        <p:spPr bwMode="auto">
          <a:xfrm flipV="1">
            <a:off x="3225800" y="2286000"/>
            <a:ext cx="3302000" cy="1346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27" name="Arc 7"/>
          <p:cNvSpPr>
            <a:spLocks/>
          </p:cNvSpPr>
          <p:nvPr/>
        </p:nvSpPr>
        <p:spPr bwMode="auto">
          <a:xfrm>
            <a:off x="5986325" y="2614613"/>
            <a:ext cx="979488" cy="3746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483 w 21483"/>
              <a:gd name="T1" fmla="*/ 2248 h 21600"/>
              <a:gd name="T2" fmla="*/ 0 w 21483"/>
              <a:gd name="T3" fmla="*/ 21600 h 21600"/>
              <a:gd name="T4" fmla="*/ 0 w 2148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83" h="21600" fill="none" extrusionOk="0">
                <a:moveTo>
                  <a:pt x="21482" y="2247"/>
                </a:moveTo>
                <a:cubicBezTo>
                  <a:pt x="20331" y="13246"/>
                  <a:pt x="11059" y="21599"/>
                  <a:pt x="0" y="21600"/>
                </a:cubicBezTo>
              </a:path>
              <a:path w="21483" h="21600" stroke="0" extrusionOk="0">
                <a:moveTo>
                  <a:pt x="21482" y="2247"/>
                </a:moveTo>
                <a:cubicBezTo>
                  <a:pt x="20331" y="13246"/>
                  <a:pt x="1105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6908800" y="1839914"/>
            <a:ext cx="168433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Times New Roman" panose="02020603050405020304" pitchFamily="18" charset="0"/>
              </a:rPr>
              <a:t>Total Biaya</a:t>
            </a:r>
            <a:endParaRPr lang="en-US" b="1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2290763" y="2490789"/>
            <a:ext cx="7470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Times New Roman" panose="02020603050405020304" pitchFamily="18" charset="0"/>
              </a:rPr>
              <a:t>Biaya</a:t>
            </a:r>
            <a:endParaRPr lang="en-US" b="1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3108325" y="4733926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3338514" y="4529139"/>
            <a:ext cx="19399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Times New Roman" panose="02020603050405020304" pitchFamily="18" charset="0"/>
              </a:rPr>
              <a:t>Kuantitas Produk</a:t>
            </a: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7377114" y="2852739"/>
            <a:ext cx="14319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 </a:t>
            </a:r>
            <a:r>
              <a:rPr lang="en-US" b="1">
                <a:latin typeface="Times New Roman" panose="02020603050405020304" pitchFamily="18" charset="0"/>
              </a:rPr>
              <a:t>Biaya Tetap</a:t>
            </a:r>
            <a:endParaRPr lang="en-US" b="1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5091114" y="3157539"/>
            <a:ext cx="199548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rgbClr val="3F000B"/>
                </a:solidFill>
              </a:rPr>
              <a:t>  </a:t>
            </a:r>
            <a:r>
              <a:rPr lang="en-US" b="1">
                <a:solidFill>
                  <a:srgbClr val="3F000B"/>
                </a:solidFill>
                <a:latin typeface="Times New Roman" panose="02020603050405020304" pitchFamily="18" charset="0"/>
              </a:rPr>
              <a:t>Biaya Variabel</a:t>
            </a:r>
            <a:endParaRPr lang="en-US" b="1">
              <a:solidFill>
                <a:srgbClr val="3F000B"/>
              </a:solidFill>
            </a:endParaRPr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>
            <a:off x="5791200" y="2728913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35" name="Line 15"/>
          <p:cNvSpPr>
            <a:spLocks noChangeShapeType="1"/>
          </p:cNvSpPr>
          <p:nvPr/>
        </p:nvSpPr>
        <p:spPr bwMode="auto">
          <a:xfrm>
            <a:off x="5791200" y="3490913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36" name="Arc 16"/>
          <p:cNvSpPr>
            <a:spLocks/>
          </p:cNvSpPr>
          <p:nvPr/>
        </p:nvSpPr>
        <p:spPr bwMode="auto">
          <a:xfrm>
            <a:off x="6172200" y="3179763"/>
            <a:ext cx="1593850" cy="5270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2286001" y="1524001"/>
            <a:ext cx="1984519" cy="3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0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74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1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90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Asumsi Linearitas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2362200" y="5334001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>
                <a:latin typeface="Times New Roman" panose="02020603050405020304" pitchFamily="18" charset="0"/>
              </a:rPr>
              <a:t>Total Biaya = Biaya Tetap + Total Biaya Variabel</a:t>
            </a:r>
          </a:p>
        </p:txBody>
      </p:sp>
    </p:spTree>
    <p:extLst>
      <p:ext uri="{BB962C8B-B14F-4D97-AF65-F5344CB8AC3E}">
        <p14:creationId xmlns:p14="http://schemas.microsoft.com/office/powerpoint/2010/main" val="1597769571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8F1CA7-3276-47A3-8B61-1FA8F3BF1F9C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15889"/>
            <a:ext cx="6985000" cy="384175"/>
          </a:xfrm>
        </p:spPr>
        <p:txBody>
          <a:bodyPr>
            <a:normAutofit fontScale="90000"/>
          </a:bodyPr>
          <a:lstStyle/>
          <a:p>
            <a:r>
              <a:rPr lang="en-GB" sz="2400"/>
              <a:t>Perilaku biaya yang </a:t>
            </a:r>
            <a:r>
              <a:rPr lang="en-GB" sz="2400" i="1"/>
              <a:t>Progressive</a:t>
            </a:r>
            <a:r>
              <a:rPr lang="en-GB" sz="2400"/>
              <a:t> atau </a:t>
            </a:r>
            <a:r>
              <a:rPr lang="en-GB" sz="2400" i="1"/>
              <a:t>digressive</a:t>
            </a:r>
            <a:endParaRPr lang="da-DK" sz="2400" i="1"/>
          </a:p>
        </p:txBody>
      </p:sp>
      <p:sp>
        <p:nvSpPr>
          <p:cNvPr id="159747" name="Line 3"/>
          <p:cNvSpPr>
            <a:spLocks noChangeShapeType="1"/>
          </p:cNvSpPr>
          <p:nvPr/>
        </p:nvSpPr>
        <p:spPr bwMode="auto">
          <a:xfrm flipV="1">
            <a:off x="3124200" y="2438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159748" name="Line 4"/>
          <p:cNvSpPr>
            <a:spLocks noChangeShapeType="1"/>
          </p:cNvSpPr>
          <p:nvPr/>
        </p:nvSpPr>
        <p:spPr bwMode="auto">
          <a:xfrm>
            <a:off x="2971800" y="5791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159749" name="Freeform 5"/>
          <p:cNvSpPr>
            <a:spLocks/>
          </p:cNvSpPr>
          <p:nvPr/>
        </p:nvSpPr>
        <p:spPr bwMode="auto">
          <a:xfrm>
            <a:off x="3124200" y="1676400"/>
            <a:ext cx="4648200" cy="3124200"/>
          </a:xfrm>
          <a:custGeom>
            <a:avLst/>
            <a:gdLst>
              <a:gd name="T0" fmla="*/ 0 w 2496"/>
              <a:gd name="T1" fmla="*/ 1776 h 1776"/>
              <a:gd name="T2" fmla="*/ 912 w 2496"/>
              <a:gd name="T3" fmla="*/ 1536 h 1776"/>
              <a:gd name="T4" fmla="*/ 1680 w 2496"/>
              <a:gd name="T5" fmla="*/ 1152 h 1776"/>
              <a:gd name="T6" fmla="*/ 2352 w 2496"/>
              <a:gd name="T7" fmla="*/ 672 h 1776"/>
              <a:gd name="T8" fmla="*/ 2496 w 2496"/>
              <a:gd name="T9" fmla="*/ 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6" h="1776">
                <a:moveTo>
                  <a:pt x="0" y="1776"/>
                </a:moveTo>
                <a:cubicBezTo>
                  <a:pt x="316" y="1708"/>
                  <a:pt x="632" y="1640"/>
                  <a:pt x="912" y="1536"/>
                </a:cubicBezTo>
                <a:cubicBezTo>
                  <a:pt x="1192" y="1432"/>
                  <a:pt x="1440" y="1296"/>
                  <a:pt x="1680" y="1152"/>
                </a:cubicBezTo>
                <a:cubicBezTo>
                  <a:pt x="1920" y="1008"/>
                  <a:pt x="2216" y="864"/>
                  <a:pt x="2352" y="672"/>
                </a:cubicBezTo>
                <a:cubicBezTo>
                  <a:pt x="2488" y="480"/>
                  <a:pt x="2472" y="112"/>
                  <a:pt x="2496" y="0"/>
                </a:cubicBez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159750" name="Freeform 6"/>
          <p:cNvSpPr>
            <a:spLocks/>
          </p:cNvSpPr>
          <p:nvPr/>
        </p:nvSpPr>
        <p:spPr bwMode="auto">
          <a:xfrm>
            <a:off x="3124200" y="3886200"/>
            <a:ext cx="5638800" cy="914400"/>
          </a:xfrm>
          <a:custGeom>
            <a:avLst/>
            <a:gdLst>
              <a:gd name="T0" fmla="*/ 0 w 3552"/>
              <a:gd name="T1" fmla="*/ 600 h 600"/>
              <a:gd name="T2" fmla="*/ 1056 w 3552"/>
              <a:gd name="T3" fmla="*/ 360 h 600"/>
              <a:gd name="T4" fmla="*/ 2160 w 3552"/>
              <a:gd name="T5" fmla="*/ 168 h 600"/>
              <a:gd name="T6" fmla="*/ 3216 w 3552"/>
              <a:gd name="T7" fmla="*/ 24 h 600"/>
              <a:gd name="T8" fmla="*/ 3552 w 3552"/>
              <a:gd name="T9" fmla="*/ 24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52" h="600">
                <a:moveTo>
                  <a:pt x="0" y="600"/>
                </a:moveTo>
                <a:cubicBezTo>
                  <a:pt x="348" y="516"/>
                  <a:pt x="696" y="432"/>
                  <a:pt x="1056" y="360"/>
                </a:cubicBezTo>
                <a:cubicBezTo>
                  <a:pt x="1416" y="288"/>
                  <a:pt x="1800" y="224"/>
                  <a:pt x="2160" y="168"/>
                </a:cubicBezTo>
                <a:cubicBezTo>
                  <a:pt x="2520" y="112"/>
                  <a:pt x="2984" y="48"/>
                  <a:pt x="3216" y="24"/>
                </a:cubicBezTo>
                <a:cubicBezTo>
                  <a:pt x="3448" y="0"/>
                  <a:pt x="3500" y="12"/>
                  <a:pt x="3552" y="24"/>
                </a:cubicBezTo>
              </a:path>
            </a:pathLst>
          </a:cu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8839200" y="55626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Tahoma" panose="020B0604030504040204" pitchFamily="34" charset="0"/>
              </a:rPr>
              <a:t>Volume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2743200" y="18288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Tahoma" panose="020B0604030504040204" pitchFamily="34" charset="0"/>
              </a:rPr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325256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767" y="1188637"/>
            <a:ext cx="2988234" cy="4480726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algn="r"/>
            <a:r>
              <a:rPr lang="en-GB" sz="6100"/>
              <a:t>Capacity Costs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5260" y="1648870"/>
            <a:ext cx="4702848" cy="356026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>
              <a:buSzPct val="120000"/>
            </a:pPr>
            <a:r>
              <a:rPr lang="en-GB" sz="2400" i="1"/>
              <a:t> Capacity costs </a:t>
            </a:r>
            <a:r>
              <a:rPr lang="en-GB" sz="2400" b="1"/>
              <a:t>adalah biaya tetap yang mampu tercapai pada suatu tingkat produksi atau tingkat penyediaan jasa dengan tetap mempertahankan atribut produk atau jasa, misalnya saja kualitas.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6038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767" y="1188637"/>
            <a:ext cx="2988234" cy="4480726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algn="r"/>
            <a:r>
              <a:rPr lang="en-GB" sz="4600"/>
              <a:t>Committed Fixed Costs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5260" y="1648870"/>
            <a:ext cx="4702848" cy="356026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>
              <a:buSzPct val="120000"/>
            </a:pPr>
            <a:r>
              <a:rPr lang="en-GB" sz="2400" i="1"/>
              <a:t> Committed fixed costs   </a:t>
            </a:r>
            <a:r>
              <a:rPr lang="en-GB" sz="2400" b="1"/>
              <a:t>biasanya timbul dari kepemilikan atas fasilitas , peralatan dan bahkan suatu organisasi.  Dimana hal tersebut timbulnya biaya merupakan yang tidak bisa dihindari avoiding.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33513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78316" y="1431042"/>
            <a:ext cx="4055899" cy="3995916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GB">
                <a:solidFill>
                  <a:schemeClr val="tx1">
                    <a:lumMod val="95000"/>
                    <a:lumOff val="5000"/>
                  </a:schemeClr>
                </a:solidFill>
              </a:rPr>
              <a:t>Discretionary Fixed Costs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03504" y="3977640"/>
            <a:ext cx="457200" cy="457200"/>
          </a:xfrm>
          <a:prstGeom prst="ellipse">
            <a:avLst/>
          </a:prstGeom>
          <a:solidFill>
            <a:schemeClr val="tx1">
              <a:alpha val="80000"/>
            </a:schemeClr>
          </a:solidFill>
          <a:ln w="19050">
            <a:noFill/>
          </a:ln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fld id="{2530BEE9-A86E-4BD0-AF9C-451E2D36C604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3040" y="1431042"/>
            <a:ext cx="3927826" cy="3995916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>
              <a:buSzPct val="120000"/>
            </a:pPr>
            <a:r>
              <a:rPr lang="en-GB" sz="1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Discretionary fixed costs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adalah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biaya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tetap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pada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tingkat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tertentu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sebagai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akibat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keputusan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manajemen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bahwa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biaya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tersebut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memang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diperlukan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dalam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rangka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mencapai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tujuan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organisasi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952280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926317" y="6423025"/>
            <a:ext cx="7715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1D6D2D86-A53D-4874-B98D-A0D3E4ED758E}" type="slidenum">
              <a:rPr lang="en-US"/>
              <a:pPr algn="r">
                <a:spcAft>
                  <a:spcPts val="600"/>
                </a:spcAft>
              </a:pPr>
              <a:t>18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742951"/>
            <a:ext cx="3476625" cy="4962524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Contoh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Discretionary Fixed Costs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4300" y="533400"/>
            <a:ext cx="6470650" cy="25368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rtlCol="0" anchor="t">
            <a:normAutofit/>
          </a:bodyPr>
          <a:lstStyle/>
          <a:p>
            <a:pPr>
              <a:buSzPct val="120000"/>
            </a:pPr>
            <a:r>
              <a:rPr lang="en-US"/>
              <a:t> </a:t>
            </a:r>
            <a:r>
              <a:rPr lang="en-US" b="1"/>
              <a:t>Advertising &amp; promotion</a:t>
            </a:r>
          </a:p>
          <a:p>
            <a:pPr>
              <a:buFontTx/>
              <a:buNone/>
            </a:pPr>
            <a:endParaRPr lang="en-US" b="1"/>
          </a:p>
          <a:p>
            <a:pPr>
              <a:buSzPct val="120000"/>
            </a:pPr>
            <a:r>
              <a:rPr lang="en-US" b="1"/>
              <a:t> Public relations</a:t>
            </a:r>
          </a:p>
          <a:p>
            <a:pPr>
              <a:buFontTx/>
              <a:buNone/>
            </a:pPr>
            <a:endParaRPr lang="en-US" b="1"/>
          </a:p>
          <a:p>
            <a:pPr>
              <a:buSzPct val="120000"/>
            </a:pPr>
            <a:r>
              <a:rPr lang="en-US" b="1"/>
              <a:t> Research &amp; development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94300" y="3152775"/>
            <a:ext cx="6470650" cy="31797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rtlCol="0" anchor="t">
            <a:normAutofit/>
          </a:bodyPr>
          <a:lstStyle/>
          <a:p>
            <a:pPr>
              <a:buSzPct val="120000"/>
            </a:pPr>
            <a:r>
              <a:rPr lang="en-US"/>
              <a:t> </a:t>
            </a:r>
            <a:r>
              <a:rPr lang="en-US" b="1"/>
              <a:t>Charitable donations</a:t>
            </a:r>
          </a:p>
          <a:p>
            <a:pPr>
              <a:buFontTx/>
              <a:buNone/>
            </a:pPr>
            <a:endParaRPr lang="en-US" b="1"/>
          </a:p>
          <a:p>
            <a:pPr>
              <a:buSzPct val="120000"/>
            </a:pPr>
            <a:r>
              <a:rPr lang="en-US" b="1"/>
              <a:t> Employee training programs</a:t>
            </a:r>
          </a:p>
          <a:p>
            <a:pPr>
              <a:buFontTx/>
              <a:buNone/>
            </a:pPr>
            <a:endParaRPr lang="en-US" b="1"/>
          </a:p>
          <a:p>
            <a:pPr>
              <a:buSzPct val="120000"/>
            </a:pPr>
            <a:r>
              <a:rPr lang="en-US" b="1"/>
              <a:t> Management consulting services</a:t>
            </a:r>
          </a:p>
        </p:txBody>
      </p:sp>
    </p:spTree>
    <p:extLst>
      <p:ext uri="{BB962C8B-B14F-4D97-AF65-F5344CB8AC3E}">
        <p14:creationId xmlns:p14="http://schemas.microsoft.com/office/powerpoint/2010/main" val="1574387425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d-ID" sz="4100"/>
              <a:t>PENENTUAN POLA PERILAKU BIAYA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255259" y="1648870"/>
            <a:ext cx="5860971" cy="35602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id-ID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id-ID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 3 faktor yang harus dipertimbangkan dalam menetapkan pola perilaku suatu biaya. </a:t>
            </a:r>
            <a:endParaRPr kumimoji="0" lang="id-ID" sz="13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>
                <a:tab pos="285750" algn="l"/>
              </a:tabLst>
            </a:pPr>
            <a:br>
              <a:rPr kumimoji="0" lang="id-ID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kumimoji="0" lang="id-ID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>
                <a:tab pos="285750" algn="l"/>
              </a:tabLst>
            </a:pPr>
            <a:r>
              <a:rPr kumimoji="0" lang="id-ID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Pertama, harus dipilih biaya yang akan diselidiki pola perilakunya. Biaya ini merupakan variabel tidak bebas (dependent variable) dan biasanya dinyatakan dengan simbol y.</a:t>
            </a:r>
            <a:endParaRPr lang="en-US" sz="1300" dirty="0"/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>
                <a:tab pos="285750" algn="l"/>
              </a:tabLst>
            </a:pPr>
            <a:r>
              <a:rPr kumimoji="0" lang="id-ID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Kedua, harus dipilih variabel bebas (independent variable), yaitu sesuatu yang menyebabkan biaya tersebut berfluktuasi. Secara matematis, fungsi tersebut dinyatakan,  y = f(x).</a:t>
            </a:r>
            <a:endParaRPr lang="en-US" sz="1300" dirty="0"/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>
                <a:tab pos="285750" algn="l"/>
              </a:tabLst>
            </a:pPr>
            <a:r>
              <a:rPr kumimoji="0" lang="id-ID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Ketiga, harus dipilih kisaran kegiatan yang relevan (relevant range of activity), dimana hubungan antara variabel bebas dan tidak bebas yang dinyatakan dalam fungsi biaya tersebut berlaku.</a:t>
            </a:r>
            <a:endParaRPr kumimoji="0" lang="id-ID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9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AD22B-9D79-486D-8EAF-49DD07450839}" type="slidenum">
              <a:rPr lang="en-US"/>
              <a:pPr/>
              <a:t>2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152401"/>
            <a:ext cx="7232650" cy="828675"/>
          </a:xfrm>
        </p:spPr>
        <p:txBody>
          <a:bodyPr/>
          <a:lstStyle/>
          <a:p>
            <a:r>
              <a:rPr lang="en-US" sz="2400" b="1" dirty="0" err="1"/>
              <a:t>Komposisi</a:t>
            </a:r>
            <a:r>
              <a:rPr lang="en-US" sz="2400" b="1" dirty="0"/>
              <a:t> </a:t>
            </a:r>
            <a:r>
              <a:rPr lang="en-US" sz="2400" b="1" dirty="0" err="1"/>
              <a:t>Harga</a:t>
            </a:r>
            <a:r>
              <a:rPr lang="en-US" sz="2400" b="1" dirty="0"/>
              <a:t> </a:t>
            </a:r>
            <a:r>
              <a:rPr lang="en-US" sz="2400" b="1" dirty="0" err="1"/>
              <a:t>Jual</a:t>
            </a:r>
            <a:r>
              <a:rPr lang="en-US" sz="2400" b="1" dirty="0"/>
              <a:t> </a:t>
            </a:r>
            <a:r>
              <a:rPr lang="en-US" sz="2400" b="1" dirty="0" err="1"/>
              <a:t>Produk</a:t>
            </a:r>
            <a:endParaRPr lang="en-US" sz="2400" b="1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1828800"/>
            <a:ext cx="4535488" cy="3657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Laba = Harga - Biaya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Biaya Variabel: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Tidak muncul bila  tidak ada penjualan 	</a:t>
            </a:r>
          </a:p>
          <a:p>
            <a:pPr>
              <a:lnSpc>
                <a:spcPct val="90000"/>
              </a:lnSpc>
            </a:pPr>
            <a:r>
              <a:rPr lang="en-US"/>
              <a:t>Biaya Tetap: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Tetap muncul walaupun tidak ada penjualan 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72263" y="1989138"/>
            <a:ext cx="3771900" cy="3657600"/>
          </a:xfrm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err="1"/>
              <a:t>Laba</a:t>
            </a:r>
            <a:endParaRPr lang="en-US" sz="3600" b="1" dirty="0"/>
          </a:p>
          <a:p>
            <a:pPr algn="ctr">
              <a:buFontTx/>
              <a:buNone/>
            </a:pPr>
            <a:endParaRPr lang="en-US" sz="3600" b="1" dirty="0"/>
          </a:p>
          <a:p>
            <a:pPr algn="ctr">
              <a:buFontTx/>
              <a:buNone/>
            </a:pPr>
            <a:r>
              <a:rPr lang="en-US" sz="3600" b="1" dirty="0" err="1"/>
              <a:t>Biaya</a:t>
            </a:r>
            <a:r>
              <a:rPr lang="en-US" sz="3600" b="1" dirty="0"/>
              <a:t> </a:t>
            </a:r>
            <a:r>
              <a:rPr lang="en-US" sz="3600" b="1" dirty="0" err="1"/>
              <a:t>Variabel</a:t>
            </a:r>
            <a:r>
              <a:rPr lang="en-US" sz="3600" b="1" dirty="0"/>
              <a:t>	</a:t>
            </a:r>
          </a:p>
          <a:p>
            <a:pPr algn="ctr">
              <a:buFontTx/>
              <a:buNone/>
            </a:pPr>
            <a:endParaRPr lang="id-ID" sz="3600" b="1" dirty="0"/>
          </a:p>
          <a:p>
            <a:pPr algn="ctr">
              <a:buFontTx/>
              <a:buNone/>
            </a:pPr>
            <a:r>
              <a:rPr lang="en-US" sz="3600" b="1" dirty="0" err="1"/>
              <a:t>Biaya</a:t>
            </a:r>
            <a:r>
              <a:rPr lang="en-US" sz="3600" b="1" dirty="0"/>
              <a:t> </a:t>
            </a:r>
            <a:r>
              <a:rPr lang="en-US" sz="3600" b="1" dirty="0" err="1"/>
              <a:t>Tetap</a:t>
            </a:r>
            <a:endParaRPr lang="en-US" sz="3600" b="1" dirty="0"/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6705601" y="2895601"/>
            <a:ext cx="37115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 flipH="1" flipV="1">
            <a:off x="6781800" y="42672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0433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METODE TITIK TERTINGGI &amp; TERENDAH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br>
              <a:rPr kumimoji="0" lang="id-ID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br>
              <a:rPr kumimoji="0" lang="id-ID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E97D1C8-0D22-4E27-AFA0-9C43EF7B3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954400"/>
              </p:ext>
            </p:extLst>
          </p:nvPr>
        </p:nvGraphicFramePr>
        <p:xfrm>
          <a:off x="2321169" y="1843881"/>
          <a:ext cx="7047914" cy="43148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1522228">
                  <a:extLst>
                    <a:ext uri="{9D8B030D-6E8A-4147-A177-3AD203B41FA5}">
                      <a16:colId xmlns:a16="http://schemas.microsoft.com/office/drawing/2014/main" val="2622444851"/>
                    </a:ext>
                  </a:extLst>
                </a:gridCol>
                <a:gridCol w="2443175">
                  <a:extLst>
                    <a:ext uri="{9D8B030D-6E8A-4147-A177-3AD203B41FA5}">
                      <a16:colId xmlns:a16="http://schemas.microsoft.com/office/drawing/2014/main" val="3981307723"/>
                    </a:ext>
                  </a:extLst>
                </a:gridCol>
                <a:gridCol w="3082511">
                  <a:extLst>
                    <a:ext uri="{9D8B030D-6E8A-4147-A177-3AD203B41FA5}">
                      <a16:colId xmlns:a16="http://schemas.microsoft.com/office/drawing/2014/main" val="3129086134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Bln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>
                          <a:effectLst/>
                        </a:rPr>
                        <a:t>Jumlah</a:t>
                      </a:r>
                      <a:r>
                        <a:rPr lang="en-US" sz="1400" u="none" strike="noStrike" dirty="0">
                          <a:effectLst/>
                        </a:rPr>
                        <a:t> Jam </a:t>
                      </a:r>
                      <a:r>
                        <a:rPr lang="en-US" sz="1400" u="none" strike="noStrike" dirty="0" err="1">
                          <a:effectLst/>
                        </a:rPr>
                        <a:t>Mesin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Bia </a:t>
                      </a:r>
                      <a:r>
                        <a:rPr lang="en-US" sz="1400" u="none" strike="noStrike" dirty="0" err="1">
                          <a:effectLst/>
                        </a:rPr>
                        <a:t>Repr</a:t>
                      </a:r>
                      <a:r>
                        <a:rPr lang="en-US" sz="1400" u="none" strike="noStrike" dirty="0">
                          <a:effectLst/>
                        </a:rPr>
                        <a:t> &amp; </a:t>
                      </a:r>
                      <a:r>
                        <a:rPr lang="en-US" sz="1400" u="none" strike="noStrike" dirty="0" err="1">
                          <a:effectLst/>
                        </a:rPr>
                        <a:t>Peml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244712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4953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x.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y.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401613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6,000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750,000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475894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5,500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715,000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01949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4,000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530,000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885537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4,000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600,000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19374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4,500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600,000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51121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7,000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875,000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194486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 800,000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05990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8,000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1,000,000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694372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 800,000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199578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750,000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251409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11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4,500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 550,000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057393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12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4,500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   600,000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92168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5831401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66,000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8,570,000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667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458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223492"/>
              </p:ext>
            </p:extLst>
          </p:nvPr>
        </p:nvGraphicFramePr>
        <p:xfrm>
          <a:off x="1263578" y="1371723"/>
          <a:ext cx="9664847" cy="3936374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</a:tblPr>
              <a:tblGrid>
                <a:gridCol w="2736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0287">
                <a:tc>
                  <a:txBody>
                    <a:bodyPr/>
                    <a:lstStyle/>
                    <a:p>
                      <a:br>
                        <a:rPr lang="id-ID" sz="2300" b="0" cap="none" spc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id-ID" sz="23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10373" marR="110373" marT="131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300" b="0" cap="none" spc="0">
                          <a:solidFill>
                            <a:schemeClr val="bg1"/>
                          </a:solidFill>
                          <a:effectLst/>
                        </a:rPr>
                        <a:t>Bia Reparasi &amp; Pemeliharaan pd Tingkat Kegia</a:t>
                      </a:r>
                      <a:r>
                        <a:rPr lang="id-ID" sz="2300" b="0" cap="none" spc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tan Tertinggi dan Terendah</a:t>
                      </a:r>
                      <a:endParaRPr lang="id-ID" sz="23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id-ID" sz="23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10373" marR="110373" marT="131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50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br>
                        <a:rPr lang="id-ID" sz="1700" b="1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id-ID" sz="1700" b="1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Tertinggi </a:t>
                      </a:r>
                      <a:endParaRPr lang="id-ID" sz="1700" b="1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Terendah </a:t>
                      </a:r>
                      <a:endParaRPr lang="id-ID" sz="1700" b="1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Selisih </a:t>
                      </a:r>
                      <a:endParaRPr lang="id-ID" sz="17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61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Jumlah Jam Mesin </a:t>
                      </a:r>
                      <a:endParaRPr lang="id-ID" sz="1700" b="1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           8.000 </a:t>
                      </a:r>
                      <a:endParaRPr lang="id-ID" sz="17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         4.000</a:t>
                      </a:r>
                      <a:endParaRPr lang="id-ID" sz="1700" b="1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          4.000 </a:t>
                      </a:r>
                      <a:endParaRPr lang="id-ID" sz="17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4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Biaya Repr &amp; Pemelhr.</a:t>
                      </a:r>
                      <a:endParaRPr lang="id-ID" sz="1700" b="1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Rp. 1.000.000 </a:t>
                      </a:r>
                      <a:endParaRPr lang="id-ID" sz="17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Rp. </a:t>
                      </a:r>
                      <a:r>
                        <a:rPr lang="en-US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530.000</a:t>
                      </a: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id-ID" sz="17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Rp. 4</a:t>
                      </a:r>
                      <a:r>
                        <a:rPr lang="en-US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.000 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17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50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>
                          <a:solidFill>
                            <a:schemeClr val="tx1"/>
                          </a:solidFill>
                          <a:effectLst/>
                        </a:rPr>
                        <a:t>BIAYA VARIABEL</a:t>
                      </a: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17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d-ID" sz="17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d-ID" sz="17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Rp. 117,5 per Jam mesin</a:t>
                      </a:r>
                    </a:p>
                  </a:txBody>
                  <a:tcPr marL="110373" marR="110373" marT="13194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044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F8B31A4F-C272-444E-9A0D-899124593E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3818"/>
          <a:stretch/>
        </p:blipFill>
        <p:spPr>
          <a:xfrm>
            <a:off x="6581992" y="10"/>
            <a:ext cx="5610007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1093" y="1161288"/>
            <a:ext cx="6210899" cy="1124712"/>
          </a:xfrm>
        </p:spPr>
        <p:txBody>
          <a:bodyPr>
            <a:normAutofit/>
          </a:bodyPr>
          <a:lstStyle/>
          <a:p>
            <a:r>
              <a:rPr lang="en-US" sz="6000" b="1" dirty="0"/>
              <a:t>Y = a + </a:t>
            </a:r>
            <a:r>
              <a:rPr lang="en-US" sz="6000" b="1" dirty="0" err="1"/>
              <a:t>bX</a:t>
            </a:r>
            <a:endParaRPr lang="id-ID" sz="60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D0758-5ED7-4E71-95C5-1EEF640C5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15" y="2337972"/>
            <a:ext cx="8182063" cy="4159894"/>
          </a:xfrm>
        </p:spPr>
        <p:txBody>
          <a:bodyPr anchor="t"/>
          <a:lstStyle/>
          <a:p>
            <a:r>
              <a:rPr lang="en-US" b="1" dirty="0"/>
              <a:t>Variable Cost : 117, 5</a:t>
            </a:r>
          </a:p>
          <a:p>
            <a:r>
              <a:rPr lang="en-US" b="1" dirty="0"/>
              <a:t>Y = a + </a:t>
            </a:r>
            <a:r>
              <a:rPr lang="en-US" b="1" dirty="0" err="1"/>
              <a:t>bX</a:t>
            </a:r>
            <a:endParaRPr lang="en-US" b="1" dirty="0"/>
          </a:p>
          <a:p>
            <a:r>
              <a:rPr lang="en-US" b="1" dirty="0"/>
              <a:t>1.000.000 = a + 117,5 X</a:t>
            </a:r>
          </a:p>
          <a:p>
            <a:r>
              <a:rPr lang="en-US" b="1" dirty="0"/>
              <a:t>1.000.000 = a + 117,5 (8000)</a:t>
            </a:r>
          </a:p>
          <a:p>
            <a:r>
              <a:rPr lang="en-US" b="1" dirty="0"/>
              <a:t>1.000.000 = a + 940.000</a:t>
            </a:r>
          </a:p>
          <a:p>
            <a:r>
              <a:rPr lang="en-US" b="1" dirty="0"/>
              <a:t>a= 1.000.000 – 940.000</a:t>
            </a:r>
          </a:p>
          <a:p>
            <a:r>
              <a:rPr lang="en-US" b="1" dirty="0"/>
              <a:t>a = 60.000 (Fixed Cost)</a:t>
            </a:r>
          </a:p>
          <a:p>
            <a:pPr marL="0" indent="0">
              <a:buNone/>
            </a:pPr>
            <a:r>
              <a:rPr lang="en-US" b="1" dirty="0"/>
              <a:t>Y = 60.000 +117,5 X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982715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d-ID" sz="4000">
                <a:solidFill>
                  <a:srgbClr val="FFFFFF"/>
                </a:solidFill>
              </a:rPr>
              <a:t>METODE KUADRAT TERKECIL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67624" y="2490436"/>
            <a:ext cx="9708995" cy="356717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1371168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b =    </a:t>
            </a:r>
            <a:r>
              <a:rPr kumimoji="0" lang="id-ID" sz="2400" b="0" i="0" u="sng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∑(xy)  -  ∑x  ∑ y</a:t>
            </a:r>
            <a:endParaRPr kumimoji="0" lang="id-ID" sz="24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4572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       n </a:t>
            </a:r>
            <a:r>
              <a:rPr kumimoji="0" lang="id-ID" sz="2400" b="0" i="0" u="sng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∑</a:t>
            </a:r>
            <a:r>
              <a:rPr kumimoji="0" lang="id-ID" sz="24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0" lang="id-ID" sz="2400" b="0" i="0" u="none" strike="noStrike" cap="none" normalizeH="0" baseline="3000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2  </a:t>
            </a:r>
            <a:r>
              <a:rPr kumimoji="0" lang="id-ID" sz="24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   (</a:t>
            </a:r>
            <a:r>
              <a:rPr kumimoji="0" lang="id-ID" sz="2400" b="0" i="0" u="sng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∑</a:t>
            </a:r>
            <a:r>
              <a:rPr kumimoji="0" lang="id-ID" sz="24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x)</a:t>
            </a:r>
            <a:r>
              <a:rPr kumimoji="0" lang="id-ID" sz="2400" b="0" i="0" u="none" strike="noStrike" cap="none" normalizeH="0" baseline="3000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kumimoji="0" lang="id-ID" sz="24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4572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id-ID" sz="24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kumimoji="0" lang="id-ID" sz="24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4572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  =     </a:t>
            </a:r>
            <a:r>
              <a:rPr kumimoji="0" lang="id-ID" sz="2400" b="0" i="0" u="sng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∑y -  b(∑x)  </a:t>
            </a:r>
            <a:endParaRPr kumimoji="0" lang="id-ID" sz="24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4572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3000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 </a:t>
            </a:r>
            <a:r>
              <a:rPr kumimoji="0" lang="id-ID" sz="24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kumimoji="0" lang="id-ID" sz="2400" b="0" i="0" u="none" strike="noStrike" cap="none" normalizeH="0" baseline="3000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id-ID" sz="24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4572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05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BBD0D8-2608-4C9E-877D-644BC903F4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866510"/>
              </p:ext>
            </p:extLst>
          </p:nvPr>
        </p:nvGraphicFramePr>
        <p:xfrm>
          <a:off x="1272209" y="1709530"/>
          <a:ext cx="9109748" cy="43253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8620">
                  <a:extLst>
                    <a:ext uri="{9D8B030D-6E8A-4147-A177-3AD203B41FA5}">
                      <a16:colId xmlns:a16="http://schemas.microsoft.com/office/drawing/2014/main" val="1910798371"/>
                    </a:ext>
                  </a:extLst>
                </a:gridCol>
                <a:gridCol w="1490432">
                  <a:extLst>
                    <a:ext uri="{9D8B030D-6E8A-4147-A177-3AD203B41FA5}">
                      <a16:colId xmlns:a16="http://schemas.microsoft.com/office/drawing/2014/main" val="798978804"/>
                    </a:ext>
                  </a:extLst>
                </a:gridCol>
                <a:gridCol w="1880453">
                  <a:extLst>
                    <a:ext uri="{9D8B030D-6E8A-4147-A177-3AD203B41FA5}">
                      <a16:colId xmlns:a16="http://schemas.microsoft.com/office/drawing/2014/main" val="3372079520"/>
                    </a:ext>
                  </a:extLst>
                </a:gridCol>
                <a:gridCol w="2600132">
                  <a:extLst>
                    <a:ext uri="{9D8B030D-6E8A-4147-A177-3AD203B41FA5}">
                      <a16:colId xmlns:a16="http://schemas.microsoft.com/office/drawing/2014/main" val="34341502"/>
                    </a:ext>
                  </a:extLst>
                </a:gridCol>
                <a:gridCol w="2210111">
                  <a:extLst>
                    <a:ext uri="{9D8B030D-6E8A-4147-A177-3AD203B41FA5}">
                      <a16:colId xmlns:a16="http://schemas.microsoft.com/office/drawing/2014/main" val="2609305460"/>
                    </a:ext>
                  </a:extLst>
                </a:gridCol>
              </a:tblGrid>
              <a:tr h="49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Bln ke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 Jam Mesin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400" u="none" strike="noStrike">
                          <a:effectLst/>
                        </a:rPr>
                        <a:t> Bia Repr&amp;Peml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22150855"/>
                  </a:ext>
                </a:extLst>
              </a:tr>
              <a:tr h="26337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x.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y.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xy.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x2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2586046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750,000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4,500,000,000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36,000,000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42711197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5,500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715,000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3,932,500,000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30,250,000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413194855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4,000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530,000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2,120,000,000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16,000,000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3931130553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4,000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600,000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2,400,000,000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16,000,000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487406064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4,500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600,000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2,700,000,000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20,250,000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269200629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7,000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875,000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6,125,000,000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49,000,000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530360985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800,000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4,800,000,000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36,000,000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3323165820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8,000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1,000,000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8,000,000,000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64,000,000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729790669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800,000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4,800,000,000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36,000,000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539714060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750,000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4,500,000,000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36,000,000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58808990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11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4,500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550,000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2,475,000,000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20,250,000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992209972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12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4,500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   600,000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 2,700,000,000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>
                          <a:effectLst/>
                        </a:rPr>
                        <a:t>       20,250,000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901529003"/>
                  </a:ext>
                </a:extLst>
              </a:tr>
              <a:tr h="263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/>
                </a:tc>
                <a:extLst>
                  <a:ext uri="{0D108BD9-81ED-4DB2-BD59-A6C34878D82A}">
                    <a16:rowId xmlns:a16="http://schemas.microsoft.com/office/drawing/2014/main" val="4143079328"/>
                  </a:ext>
                </a:extLst>
              </a:tr>
              <a:tr h="2633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66,000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8,570,000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       49,052,500,000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       380,000,000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5186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631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id-ID" sz="4000" dirty="0">
              <a:solidFill>
                <a:srgbClr val="FFFFFF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67624" y="2490436"/>
            <a:ext cx="9708995" cy="356717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b. =  </a:t>
            </a:r>
            <a:r>
              <a:rPr kumimoji="0" lang="id-ID" sz="2400" b="0" i="0" u="sng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12  x  49.052.500.000 – 66.000. x 8570   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=  113  </a:t>
            </a:r>
            <a:endParaRPr kumimoji="0" lang="id-ID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              12 x  380.000.000 – (66.000)</a:t>
            </a:r>
            <a:r>
              <a:rPr kumimoji="0" lang="id-ID" sz="2400" b="0" i="0" u="none" strike="noStrike" cap="none" normalizeH="0" baseline="30000" dirty="0">
                <a:ln>
                  <a:noFill/>
                </a:ln>
                <a:effectLst/>
                <a:cs typeface="Arial" panose="020B0604020202020204" pitchFamily="34" charset="0"/>
              </a:rPr>
              <a:t>2      </a:t>
            </a:r>
            <a:endParaRPr kumimoji="0" lang="id-ID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id-ID" sz="2400" b="0" i="0" u="none" strike="noStrike" cap="none" normalizeH="0" baseline="30000" dirty="0">
                <a:ln>
                  <a:noFill/>
                </a:ln>
                <a:effectLst/>
                <a:cs typeface="Arial" panose="020B0604020202020204" pitchFamily="34" charset="0"/>
              </a:rPr>
              <a:t>                                </a:t>
            </a:r>
            <a:endParaRPr kumimoji="0" lang="id-ID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a.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=  </a:t>
            </a:r>
            <a:r>
              <a:rPr kumimoji="0" lang="id-ID" sz="2400" b="0" i="0" u="sng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8.570.000 – (113) x 66.000 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= 93.779</a:t>
            </a:r>
            <a:endParaRPr kumimoji="0" lang="id-ID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                             12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lang="id-ID" sz="2400" dirty="0"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id-ID" sz="2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Y = 93.779 + 113 X</a:t>
            </a:r>
            <a:endParaRPr kumimoji="0" lang="id-ID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658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METODE PENGENAAN BIAYA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1648496" y="2176530"/>
            <a:ext cx="8770512" cy="953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800" b="1" dirty="0"/>
              <a:t>BIAYA PEROLEHAN SUMBER DAYA</a:t>
            </a:r>
          </a:p>
        </p:txBody>
      </p:sp>
      <p:sp>
        <p:nvSpPr>
          <p:cNvPr id="8" name="Rectangle 7"/>
          <p:cNvSpPr/>
          <p:nvPr/>
        </p:nvSpPr>
        <p:spPr>
          <a:xfrm>
            <a:off x="1648496" y="3377439"/>
            <a:ext cx="2884867" cy="12740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PEN</a:t>
            </a:r>
            <a:r>
              <a:rPr lang="en-US" sz="2400" b="1" dirty="0"/>
              <a:t>E</a:t>
            </a:r>
            <a:r>
              <a:rPr lang="id-ID" sz="2400" b="1" dirty="0"/>
              <a:t>LUSURAN</a:t>
            </a:r>
          </a:p>
          <a:p>
            <a:pPr algn="ctr"/>
            <a:r>
              <a:rPr lang="id-ID" sz="2400" b="1" dirty="0"/>
              <a:t>LANGSUNG</a:t>
            </a:r>
            <a:endParaRPr lang="en-US" sz="2400" b="1" dirty="0"/>
          </a:p>
          <a:p>
            <a:pPr algn="ctr"/>
            <a:r>
              <a:rPr lang="en-US" sz="2400" b="1" dirty="0"/>
              <a:t>(</a:t>
            </a:r>
            <a:r>
              <a:rPr lang="en-US" sz="2400" b="1" dirty="0" err="1"/>
              <a:t>observasi</a:t>
            </a:r>
            <a:r>
              <a:rPr lang="en-US" sz="2400" b="1" dirty="0"/>
              <a:t> </a:t>
            </a:r>
            <a:r>
              <a:rPr lang="en-US" sz="2400" b="1" dirty="0" err="1"/>
              <a:t>Fisik</a:t>
            </a:r>
            <a:r>
              <a:rPr lang="en-US" sz="2400" b="1" dirty="0"/>
              <a:t>)</a:t>
            </a:r>
            <a:endParaRPr lang="id-ID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943341" y="3377440"/>
            <a:ext cx="2884867" cy="1274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PEN</a:t>
            </a:r>
            <a:r>
              <a:rPr lang="en-US" sz="2400" b="1" dirty="0"/>
              <a:t>E</a:t>
            </a:r>
            <a:r>
              <a:rPr lang="id-ID" sz="2400" b="1" dirty="0"/>
              <a:t>LUSURAN</a:t>
            </a:r>
          </a:p>
          <a:p>
            <a:pPr algn="ctr"/>
            <a:r>
              <a:rPr lang="id-ID" sz="2400" b="1" dirty="0"/>
              <a:t>PEMICU</a:t>
            </a:r>
            <a:endParaRPr lang="en-US" sz="2400" b="1" dirty="0"/>
          </a:p>
          <a:p>
            <a:pPr algn="ctr"/>
            <a:r>
              <a:rPr lang="en-US" sz="2400" b="1" dirty="0"/>
              <a:t>(</a:t>
            </a:r>
            <a:r>
              <a:rPr lang="en-US" sz="2400" b="1" dirty="0" err="1"/>
              <a:t>Pemicu</a:t>
            </a:r>
            <a:r>
              <a:rPr lang="en-US" sz="2400" b="1" dirty="0"/>
              <a:t> </a:t>
            </a:r>
            <a:r>
              <a:rPr lang="en-US" sz="2400" b="1" dirty="0" err="1"/>
              <a:t>Aktivitas</a:t>
            </a:r>
            <a:r>
              <a:rPr lang="en-US" sz="2400" b="1" dirty="0"/>
              <a:t>)</a:t>
            </a:r>
            <a:endParaRPr lang="id-ID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8238187" y="3377439"/>
            <a:ext cx="2180822" cy="12740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/>
              <a:t>ALOKASI</a:t>
            </a:r>
            <a:endParaRPr lang="en-US" b="1" dirty="0"/>
          </a:p>
          <a:p>
            <a:pPr algn="ctr"/>
            <a:r>
              <a:rPr lang="en-US" b="1" dirty="0"/>
              <a:t>(</a:t>
            </a:r>
            <a:r>
              <a:rPr lang="en-US" b="1" dirty="0" err="1"/>
              <a:t>Hubungan</a:t>
            </a:r>
            <a:r>
              <a:rPr lang="en-US" b="1" dirty="0"/>
              <a:t> Yang </a:t>
            </a:r>
            <a:r>
              <a:rPr lang="en-US" b="1" dirty="0" err="1"/>
              <a:t>Dianggap</a:t>
            </a:r>
            <a:r>
              <a:rPr lang="en-US" b="1" dirty="0"/>
              <a:t> Paling </a:t>
            </a:r>
            <a:r>
              <a:rPr lang="en-US" b="1" dirty="0" err="1"/>
              <a:t>Mudah</a:t>
            </a:r>
            <a:r>
              <a:rPr lang="en-US" b="1" dirty="0"/>
              <a:t>)</a:t>
            </a:r>
            <a:endParaRPr lang="id-ID" b="1" dirty="0"/>
          </a:p>
        </p:txBody>
      </p:sp>
      <p:sp>
        <p:nvSpPr>
          <p:cNvPr id="11" name="Rectangle 10"/>
          <p:cNvSpPr/>
          <p:nvPr/>
        </p:nvSpPr>
        <p:spPr>
          <a:xfrm>
            <a:off x="1648496" y="5081933"/>
            <a:ext cx="8770512" cy="953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800" b="1" dirty="0"/>
              <a:t>OBJEK BIAYA</a:t>
            </a:r>
          </a:p>
        </p:txBody>
      </p:sp>
    </p:spTree>
    <p:extLst>
      <p:ext uri="{BB962C8B-B14F-4D97-AF65-F5344CB8AC3E}">
        <p14:creationId xmlns:p14="http://schemas.microsoft.com/office/powerpoint/2010/main" val="309162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C0A03C-945C-41DC-A42F-1D6A44ACBF53}" type="slidenum">
              <a:rPr lang="en-US"/>
              <a:pPr/>
              <a:t>4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9144000" cy="838200"/>
          </a:xfrm>
        </p:spPr>
        <p:txBody>
          <a:bodyPr/>
          <a:lstStyle/>
          <a:p>
            <a:pPr defTabSz="917575"/>
            <a:r>
              <a:rPr lang="en-US"/>
              <a:t>Model Aktivitas Perilaku Biaya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1979613" y="1598613"/>
            <a:ext cx="1828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/>
              <a:t>Input: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1979613" y="2284413"/>
            <a:ext cx="1828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/>
              <a:t>Bahan Baku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979613" y="2970213"/>
            <a:ext cx="1828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/>
              <a:t>Energy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1979613" y="3656013"/>
            <a:ext cx="1828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/>
              <a:t>Tenaga Kerja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1979613" y="4341813"/>
            <a:ext cx="1828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/>
              <a:t>Modal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4951413" y="5254625"/>
            <a:ext cx="1828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/>
              <a:t>Perilaku Biaya</a:t>
            </a: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4951413" y="2970213"/>
            <a:ext cx="1828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/>
              <a:t>Aktivitas</a:t>
            </a: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7921625" y="2970213"/>
            <a:ext cx="1828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/>
            <a:r>
              <a:rPr lang="en-US" b="1"/>
              <a:t>Output dari Aktivitas</a:t>
            </a:r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4267200" y="1919288"/>
            <a:ext cx="0" cy="274161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 flipH="1">
            <a:off x="3808414" y="1919288"/>
            <a:ext cx="458787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 flipH="1">
            <a:off x="3808414" y="4660900"/>
            <a:ext cx="458787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4267201" y="3289300"/>
            <a:ext cx="6842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>
            <a:off x="6780213" y="3289300"/>
            <a:ext cx="1141412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>
            <a:off x="6780213" y="5667375"/>
            <a:ext cx="2057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5" name="Line 17"/>
          <p:cNvSpPr>
            <a:spLocks noChangeShapeType="1"/>
          </p:cNvSpPr>
          <p:nvPr/>
        </p:nvSpPr>
        <p:spPr bwMode="auto">
          <a:xfrm flipH="1">
            <a:off x="2743201" y="5667375"/>
            <a:ext cx="2208213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6" name="Line 18"/>
          <p:cNvSpPr>
            <a:spLocks noChangeShapeType="1"/>
          </p:cNvSpPr>
          <p:nvPr/>
        </p:nvSpPr>
        <p:spPr bwMode="auto">
          <a:xfrm flipV="1">
            <a:off x="8836025" y="3656013"/>
            <a:ext cx="0" cy="20113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2743200" y="5027613"/>
            <a:ext cx="0" cy="639762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1979613" y="5756275"/>
            <a:ext cx="23550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Perubahan Input Biaya</a:t>
            </a:r>
          </a:p>
        </p:txBody>
      </p:sp>
      <p:sp>
        <p:nvSpPr>
          <p:cNvPr id="145429" name="Text Box 21"/>
          <p:cNvSpPr txBox="1">
            <a:spLocks noChangeArrowheads="1"/>
          </p:cNvSpPr>
          <p:nvPr/>
        </p:nvSpPr>
        <p:spPr bwMode="auto">
          <a:xfrm>
            <a:off x="7464425" y="5756275"/>
            <a:ext cx="19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Perubahan output</a:t>
            </a:r>
          </a:p>
        </p:txBody>
      </p:sp>
      <p:sp>
        <p:nvSpPr>
          <p:cNvPr id="145430" name="Line 22"/>
          <p:cNvSpPr>
            <a:spLocks noChangeShapeType="1"/>
          </p:cNvSpPr>
          <p:nvPr/>
        </p:nvSpPr>
        <p:spPr bwMode="auto">
          <a:xfrm>
            <a:off x="3808413" y="26050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31" name="Line 23"/>
          <p:cNvSpPr>
            <a:spLocks noChangeShapeType="1"/>
          </p:cNvSpPr>
          <p:nvPr/>
        </p:nvSpPr>
        <p:spPr bwMode="auto">
          <a:xfrm>
            <a:off x="3808413" y="32893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3808413" y="3976385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5433" name="Line 25"/>
          <p:cNvSpPr>
            <a:spLocks noChangeShapeType="1"/>
          </p:cNvSpPr>
          <p:nvPr/>
        </p:nvSpPr>
        <p:spPr bwMode="auto">
          <a:xfrm>
            <a:off x="3808413" y="39751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0191977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6372" y="2150772"/>
            <a:ext cx="2434107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INPUT</a:t>
            </a:r>
          </a:p>
        </p:txBody>
      </p:sp>
      <p:sp>
        <p:nvSpPr>
          <p:cNvPr id="4" name="Rectangle 3"/>
          <p:cNvSpPr/>
          <p:nvPr/>
        </p:nvSpPr>
        <p:spPr>
          <a:xfrm>
            <a:off x="8919693" y="2150771"/>
            <a:ext cx="2434107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4750158" y="2161504"/>
            <a:ext cx="2434107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36372" y="3397877"/>
            <a:ext cx="10117428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BIAYA AKTIVITAS : PERUBAHAN BIAYA BERDASARKAN AKTIVITAS</a:t>
            </a:r>
          </a:p>
          <a:p>
            <a:pPr algn="ctr"/>
            <a:r>
              <a:rPr lang="id-ID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AKTIVITAS = DIUKUR KUANTITATIF</a:t>
            </a:r>
          </a:p>
        </p:txBody>
      </p:sp>
    </p:spTree>
    <p:extLst>
      <p:ext uri="{BB962C8B-B14F-4D97-AF65-F5344CB8AC3E}">
        <p14:creationId xmlns:p14="http://schemas.microsoft.com/office/powerpoint/2010/main" val="138812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pPr defTabSz="917575"/>
            <a:r>
              <a:rPr lang="en-US" sz="4800"/>
              <a:t>Istilah - istilah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A1DA5E3-D02C-4DA4-9FBA-F71AA01A8D1B}" type="slidenum">
              <a:rPr lang="en-US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146437" name="Rectangle 3">
            <a:extLst>
              <a:ext uri="{FF2B5EF4-FFF2-40B4-BE49-F238E27FC236}">
                <a16:creationId xmlns:a16="http://schemas.microsoft.com/office/drawing/2014/main" id="{F046DA12-E354-4AF9-977B-E0AC507B5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2369356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123781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15DFFC-5D36-4785-B867-08E71EE60F11}" type="slidenum">
              <a:rPr lang="en-US"/>
              <a:pPr/>
              <a:t>7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defTabSz="917575"/>
            <a:r>
              <a:rPr lang="en-US"/>
              <a:t> Perilaku Biaya</a:t>
            </a:r>
          </a:p>
        </p:txBody>
      </p:sp>
      <p:sp>
        <p:nvSpPr>
          <p:cNvPr id="147459" name="Line 3"/>
          <p:cNvSpPr>
            <a:spLocks noChangeShapeType="1"/>
          </p:cNvSpPr>
          <p:nvPr/>
        </p:nvSpPr>
        <p:spPr bwMode="auto">
          <a:xfrm>
            <a:off x="2286000" y="2238375"/>
            <a:ext cx="0" cy="254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7460" name="Line 4"/>
          <p:cNvSpPr>
            <a:spLocks noChangeShapeType="1"/>
          </p:cNvSpPr>
          <p:nvPr/>
        </p:nvSpPr>
        <p:spPr bwMode="auto">
          <a:xfrm>
            <a:off x="2281238" y="4779963"/>
            <a:ext cx="276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6248400" y="2311400"/>
            <a:ext cx="0" cy="238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6248400" y="4703763"/>
            <a:ext cx="269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2209800" y="1793875"/>
            <a:ext cx="343535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b="1"/>
              <a:t>Perilaku Biaya Tetap</a:t>
            </a:r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2311400" y="3865563"/>
            <a:ext cx="26162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 flipV="1">
            <a:off x="6248400" y="2468563"/>
            <a:ext cx="2692400" cy="2260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6161089" y="1793875"/>
            <a:ext cx="39893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b="1"/>
              <a:t>Perilaku Biaya Variabel</a:t>
            </a:r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1966914" y="2700339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$</a:t>
            </a:r>
          </a:p>
        </p:txBody>
      </p:sp>
      <p:sp>
        <p:nvSpPr>
          <p:cNvPr id="147468" name="Rectangle 12"/>
          <p:cNvSpPr>
            <a:spLocks noChangeArrowheads="1"/>
          </p:cNvSpPr>
          <p:nvPr/>
        </p:nvSpPr>
        <p:spPr bwMode="auto">
          <a:xfrm>
            <a:off x="5853114" y="2624139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$</a:t>
            </a:r>
          </a:p>
        </p:txBody>
      </p:sp>
      <p:sp>
        <p:nvSpPr>
          <p:cNvPr id="147469" name="Line 13"/>
          <p:cNvSpPr>
            <a:spLocks noChangeShapeType="1"/>
          </p:cNvSpPr>
          <p:nvPr/>
        </p:nvSpPr>
        <p:spPr bwMode="auto">
          <a:xfrm flipV="1">
            <a:off x="2292350" y="3249613"/>
            <a:ext cx="596900" cy="62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7470" name="Line 14"/>
          <p:cNvSpPr>
            <a:spLocks noChangeShapeType="1"/>
          </p:cNvSpPr>
          <p:nvPr/>
        </p:nvSpPr>
        <p:spPr bwMode="auto">
          <a:xfrm flipH="1" flipV="1">
            <a:off x="4184650" y="3249613"/>
            <a:ext cx="774700" cy="62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2652714" y="2852739"/>
            <a:ext cx="165776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rgbClr val="3F000B"/>
                </a:solidFill>
              </a:rPr>
              <a:t>Relevant Range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14613" y="4894263"/>
            <a:ext cx="6248506" cy="67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0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574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1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290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/>
              <a:t>Kuantitas Produk                                   Kuantitas Produk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559758274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767" y="1188637"/>
            <a:ext cx="2988234" cy="4480726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algn="r"/>
            <a:r>
              <a:rPr lang="en-GB" sz="6100"/>
              <a:t>Relevant Range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5260" y="1648870"/>
            <a:ext cx="4702848" cy="356026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>
              <a:buSzPct val="120000"/>
            </a:pPr>
            <a:r>
              <a:rPr lang="en-GB" sz="2400" i="1"/>
              <a:t>Relevant range </a:t>
            </a:r>
            <a:r>
              <a:rPr lang="en-GB" sz="2400" b="1"/>
              <a:t>mengacu pada batas pemicu aktivitas penyebab timbulnya biaya (cost-driver) dimana terhadapa hubungan spesifik antara suatu biaya dan </a:t>
            </a:r>
            <a:r>
              <a:rPr lang="en-GB" sz="2400" b="1" i="1"/>
              <a:t>cost driver</a:t>
            </a:r>
            <a:r>
              <a:rPr lang="en-GB" sz="2400" b="1"/>
              <a:t>-nya.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085048D-41C1-4612-8497-85B7B159A11F}" type="slidenum">
              <a:rPr lang="en-US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68450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24C72-A8AA-440B-8D1B-CCC159D31A35}" type="slidenum">
              <a:rPr lang="en-US"/>
              <a:pPr/>
              <a:t>9</a:t>
            </a:fld>
            <a:endParaRPr lang="en-US"/>
          </a:p>
        </p:txBody>
      </p:sp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7702550" y="1758950"/>
            <a:ext cx="22733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0531" name="Line 3"/>
          <p:cNvSpPr>
            <a:spLocks noChangeShapeType="1"/>
          </p:cNvSpPr>
          <p:nvPr/>
        </p:nvSpPr>
        <p:spPr bwMode="auto">
          <a:xfrm flipV="1">
            <a:off x="7878764" y="1731964"/>
            <a:ext cx="1919287" cy="1335087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GB"/>
              <a:t>Perilaku Biaya Linear</a:t>
            </a:r>
            <a:endParaRPr lang="da-DK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196975"/>
            <a:ext cx="5486400" cy="49291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90000"/>
              </a:lnSpc>
              <a:buSzPct val="120000"/>
            </a:pPr>
            <a:r>
              <a:rPr lang="da-DK" i="1" dirty="0">
                <a:solidFill>
                  <a:schemeClr val="tx2"/>
                </a:solidFill>
              </a:rPr>
              <a:t> Perilaku Biaya Linear </a:t>
            </a:r>
            <a:r>
              <a:rPr lang="da-DK" b="1" dirty="0"/>
              <a:t>dapat digambarkan dengan suatu garus lurus ketika suatu biaya berubah secara proporsi</a:t>
            </a:r>
            <a:r>
              <a:rPr lang="id-ID" b="1" dirty="0"/>
              <a:t>o</a:t>
            </a:r>
            <a:r>
              <a:rPr lang="da-DK" b="1" dirty="0"/>
              <a:t>nal dengan peruba</a:t>
            </a:r>
            <a:r>
              <a:rPr lang="id-ID" b="1" dirty="0"/>
              <a:t>h</a:t>
            </a:r>
            <a:r>
              <a:rPr lang="da-DK" b="1" dirty="0"/>
              <a:t>an suatu </a:t>
            </a:r>
            <a:r>
              <a:rPr lang="da-DK" b="1" i="1" dirty="0"/>
              <a:t>cost driver</a:t>
            </a:r>
            <a:r>
              <a:rPr lang="da-DK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8411210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1144</Words>
  <Application>Microsoft Office PowerPoint</Application>
  <PresentationFormat>Widescreen</PresentationFormat>
  <Paragraphs>292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Times New Roman</vt:lpstr>
      <vt:lpstr>Office Theme</vt:lpstr>
      <vt:lpstr>PERILAKU BIAYA</vt:lpstr>
      <vt:lpstr>Komposisi Harga Jual Produk</vt:lpstr>
      <vt:lpstr>METODE PENGENAAN BIAYA</vt:lpstr>
      <vt:lpstr>Model Aktivitas Perilaku Biaya</vt:lpstr>
      <vt:lpstr>PowerPoint Presentation</vt:lpstr>
      <vt:lpstr>Istilah - istilah</vt:lpstr>
      <vt:lpstr> Perilaku Biaya</vt:lpstr>
      <vt:lpstr>Relevant Range</vt:lpstr>
      <vt:lpstr>Perilaku Biaya Linear</vt:lpstr>
      <vt:lpstr>Step- and Mixed-Cost  Behaviour Patterns</vt:lpstr>
      <vt:lpstr>Step Costs</vt:lpstr>
      <vt:lpstr>Mixed Costs</vt:lpstr>
      <vt:lpstr>Perilaku Biaya Campuran  (Mixed-Cost Behaviour)</vt:lpstr>
      <vt:lpstr>Perilaku biaya yang Progressive atau digressive</vt:lpstr>
      <vt:lpstr>Capacity Costs</vt:lpstr>
      <vt:lpstr>Committed Fixed Costs</vt:lpstr>
      <vt:lpstr>Discretionary Fixed Costs</vt:lpstr>
      <vt:lpstr>Contoh Discretionary Fixed Costs</vt:lpstr>
      <vt:lpstr>PENENTUAN POLA PERILAKU BIAYA</vt:lpstr>
      <vt:lpstr>METODE TITIK TERTINGGI &amp; TERENDAH</vt:lpstr>
      <vt:lpstr>PowerPoint Presentation</vt:lpstr>
      <vt:lpstr>Y = a + bX</vt:lpstr>
      <vt:lpstr>METODE KUADRAT TERKECIL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BIAYA AKTIVITAS</dc:title>
  <dc:creator>hendri mulyadi</dc:creator>
  <cp:lastModifiedBy>hendri mulyadi</cp:lastModifiedBy>
  <cp:revision>6</cp:revision>
  <dcterms:created xsi:type="dcterms:W3CDTF">2020-10-12T06:28:46Z</dcterms:created>
  <dcterms:modified xsi:type="dcterms:W3CDTF">2020-10-12T08:25:41Z</dcterms:modified>
</cp:coreProperties>
</file>