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4" r:id="rId11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141A"/>
    <a:srgbClr val="323F43"/>
    <a:srgbClr val="F68422"/>
    <a:srgbClr val="C3723B"/>
    <a:srgbClr val="35302B"/>
    <a:srgbClr val="796B5A"/>
    <a:srgbClr val="786747"/>
    <a:srgbClr val="60696C"/>
    <a:srgbClr val="E07A0C"/>
    <a:srgbClr val="6681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0D18A-91C5-4793-8E7F-D6BD7CAB99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D0A2D9-650B-499B-BDE3-FCE9816AB2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F11B-584C-44B2-AF63-2C12308D4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05/10/2020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17F48-F534-4216-BE8B-D9C26E1F3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B93BF-F6F2-46C1-A863-7EA3F1B05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3059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37DE6-BD55-4109-ABDD-0A80AA910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04F901-831B-4CF6-85D0-BBFAB24D41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FC905-4475-47C7-A3C8-A0DC2D688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05/10/2020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18B33-263E-4728-A42A-3F9E32F5E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F716E-A904-44BB-B971-088916570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2343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398312-643A-4057-9C58-6826B4046F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01A03E-7574-483F-B3D2-7D49FDA7D7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F8170-BBB0-4DD5-85DA-349E3B43F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05/10/2020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F3830-D178-497B-A0D6-DAADF54DC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9A1FA-805C-43D8-8099-C1E93DBE6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72988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6DB55-916B-425F-B3E9-06F513FC8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F19E2-2999-4D99-949B-B83A2E6E3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167E95-DE59-46D3-9EBF-31E895C3E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05/10/2020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01AF4-EA8F-45F3-B8FF-8D2D2B033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440FA0-BFB9-4A52-81A5-FDAD64407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60867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509D9-95FC-43E9-85A1-9348E424C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F7D505-36BD-43E0-AAA0-46D7441D6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37F4BA-89B4-4631-ADA7-658B76DF7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05/10/2020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E0378-4916-42DE-B370-932CD24B3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50615-3E24-4EE9-B809-9B58D3DAE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86845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79B87-7437-41BD-85F4-F231C8795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34BD3-0168-4392-A998-1E596C0F87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0B091A-BA6E-4A86-AC6D-0EEBAC7C2D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168FC7-8B15-4B79-A15E-DAEC98525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05/10/2020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5E4106-4BFE-4C2E-852A-AB429FBE5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A981D3-1A64-440E-8E29-EC2813EC5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1449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B98F3-9A23-4768-81C4-6ECACD881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20BE25-C7C5-4BDF-A0F9-EE494032D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8653C6-7D77-47FC-A1A4-23ABDBADCB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B13A4E-6E17-495A-B61D-2E09FBAF76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56294A-1909-4AA6-A962-AFBE15EDA4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6783ED-A805-4D7C-BCC6-EC05DA7DD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05/10/2020</a:t>
            </a:fld>
            <a:endParaRPr lang="id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D28A30-C20B-49DB-94A6-8385BB7AF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09AA6A-82C8-4338-9495-EECBCBA5E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3374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1CC54-2505-4E62-80BD-337F75D01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0F6E79-F7DC-4AD1-8426-556339088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05/10/2020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59A187-A721-4F99-AA14-D3BC01E1D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477261-2539-49A6-8B4D-A1C3583AA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8135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D1FC9A-2FFA-40FE-9CCE-FC81834EE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05/10/2020</a:t>
            </a:fld>
            <a:endParaRPr lang="id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4DBEA9-8584-47DC-8446-1D164C382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B0FDB1-F1CE-4F0F-847C-86319A2E4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45208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93EA7-803B-4303-B8AA-3F9053321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01C70-98D7-4EB3-A6D2-8C00E7981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6CD780-4D5D-412F-B4CD-80E15B1DC6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93FF9F-AF7C-42BF-885B-BD5D93331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05/10/2020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3586D9-9F2B-4F28-82C1-0DFAB60FD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4F7F0A-B207-47DF-B7F8-AEF4DFB07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48939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874AE-F51F-44C1-8BAD-01EB1AA2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3EC0A9-8126-4369-BFA8-8073D0ACFF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88DC14-A4ED-462C-BFA5-2737157904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F96462-181B-49E3-AC65-B1E912623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926-14FE-4B9B-9BDA-13BA312DFFF2}" type="datetimeFigureOut">
              <a:rPr lang="id-ID" smtClean="0"/>
              <a:t>05/10/2020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D9B41A-AC6A-4DB2-9769-8A5CE3C5A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1821B-4430-4326-A4DD-C54DB0C09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23617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999E78-CF00-4000-AD2E-2A358A72C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D52E94-E0D4-4152-B9E7-3E9F54E1F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B4DCA-6CF3-416A-837C-623927C0A2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87926-14FE-4B9B-9BDA-13BA312DFFF2}" type="datetimeFigureOut">
              <a:rPr lang="id-ID" smtClean="0"/>
              <a:t>05/10/2020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A7E2F-F68A-4040-B56B-3F23480FB0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697D5-18F3-48D1-8D2F-C4B4BD385B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0B60C-BB81-403C-860E-C0CEB91468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47561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CFBFB5-82DD-41CB-B2FE-A1BD1ACFBB98}"/>
              </a:ext>
            </a:extLst>
          </p:cNvPr>
          <p:cNvSpPr/>
          <p:nvPr/>
        </p:nvSpPr>
        <p:spPr>
          <a:xfrm>
            <a:off x="0" y="0"/>
            <a:ext cx="12192000" cy="687299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n-NO" sz="8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6C1457-4A78-4FB7-B05F-D88E81C4D3BC}"/>
              </a:ext>
            </a:extLst>
          </p:cNvPr>
          <p:cNvSpPr/>
          <p:nvPr/>
        </p:nvSpPr>
        <p:spPr>
          <a:xfrm>
            <a:off x="387576" y="106442"/>
            <a:ext cx="2868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KOMPUTER APLIKASI IT</a:t>
            </a:r>
            <a:endParaRPr lang="id-ID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8C50E2-ADC4-487F-A9BC-15D1DBAD5FCD}"/>
              </a:ext>
            </a:extLst>
          </p:cNvPr>
          <p:cNvSpPr/>
          <p:nvPr/>
        </p:nvSpPr>
        <p:spPr>
          <a:xfrm>
            <a:off x="163773" y="136478"/>
            <a:ext cx="223803" cy="223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74A99C7-086C-4866-A163-E0BED38ACE6D}"/>
              </a:ext>
            </a:extLst>
          </p:cNvPr>
          <p:cNvGrpSpPr/>
          <p:nvPr/>
        </p:nvGrpSpPr>
        <p:grpSpPr>
          <a:xfrm>
            <a:off x="3767027" y="2605058"/>
            <a:ext cx="2695202" cy="2400657"/>
            <a:chOff x="3792556" y="2633029"/>
            <a:chExt cx="3670159" cy="240065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C3FCBE1-FED9-4ACF-BE14-D556C5D32784}"/>
                </a:ext>
              </a:extLst>
            </p:cNvPr>
            <p:cNvSpPr/>
            <p:nvPr/>
          </p:nvSpPr>
          <p:spPr>
            <a:xfrm>
              <a:off x="3792556" y="2633029"/>
              <a:ext cx="2590774" cy="24006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5000" b="1" dirty="0">
                  <a:solidFill>
                    <a:schemeClr val="bg1"/>
                  </a:solidFill>
                  <a:latin typeface="Okta Bold" panose="00000800000000000000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M1</a:t>
              </a:r>
              <a:endParaRPr lang="id-ID" sz="15000" dirty="0">
                <a:solidFill>
                  <a:schemeClr val="bg1"/>
                </a:solidFill>
                <a:latin typeface="Okta Bold" panose="00000800000000000000" pitchFamily="50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A4E1D2B-9BE2-468E-8FAF-98557DE37EAC}"/>
                </a:ext>
              </a:extLst>
            </p:cNvPr>
            <p:cNvSpPr/>
            <p:nvPr/>
          </p:nvSpPr>
          <p:spPr>
            <a:xfrm>
              <a:off x="6992715" y="3283368"/>
              <a:ext cx="470000" cy="13234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n-NO" sz="80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.</a:t>
              </a: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F20C2413-43FA-4B9D-8A72-C25D3BCEE4ED}"/>
              </a:ext>
            </a:extLst>
          </p:cNvPr>
          <p:cNvSpPr/>
          <p:nvPr/>
        </p:nvSpPr>
        <p:spPr>
          <a:xfrm>
            <a:off x="8868408" y="6003962"/>
            <a:ext cx="30652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DOSEN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Ganjar Miftahuddin, M.Ds</a:t>
            </a:r>
            <a:endParaRPr lang="id-ID" b="1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F678E0-0BA7-48D4-8260-00ED2580328B}"/>
              </a:ext>
            </a:extLst>
          </p:cNvPr>
          <p:cNvSpPr/>
          <p:nvPr/>
        </p:nvSpPr>
        <p:spPr>
          <a:xfrm>
            <a:off x="6909734" y="3237571"/>
            <a:ext cx="33297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n-NO" sz="3200" b="1" dirty="0">
                <a:solidFill>
                  <a:schemeClr val="bg1"/>
                </a:solidFill>
                <a:latin typeface="Arial" panose="020B0604020202020204" pitchFamily="34" charset="0"/>
              </a:rPr>
              <a:t>INTRODUCTION</a:t>
            </a:r>
            <a:endParaRPr lang="id-ID" sz="3200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6A5AC3-4938-42B0-8F53-AB4906E196D7}"/>
              </a:ext>
            </a:extLst>
          </p:cNvPr>
          <p:cNvSpPr/>
          <p:nvPr/>
        </p:nvSpPr>
        <p:spPr>
          <a:xfrm>
            <a:off x="6602848" y="3039273"/>
            <a:ext cx="122228" cy="13234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84C081A-B344-43BA-87A4-F186780F87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301" y="2822361"/>
            <a:ext cx="1567800" cy="156780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A738CC90-F42E-4308-9C55-80CE8BA241A9}"/>
              </a:ext>
            </a:extLst>
          </p:cNvPr>
          <p:cNvSpPr txBox="1"/>
          <p:nvPr/>
        </p:nvSpPr>
        <p:spPr>
          <a:xfrm>
            <a:off x="6909734" y="3782452"/>
            <a:ext cx="36434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KOMPUTER APLIKASI IT</a:t>
            </a:r>
            <a:endParaRPr lang="id-ID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23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CFBFB5-82DD-41CB-B2FE-A1BD1ACFBB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n-NO" sz="8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20C2413-43FA-4B9D-8A72-C25D3BCEE4ED}"/>
              </a:ext>
            </a:extLst>
          </p:cNvPr>
          <p:cNvSpPr/>
          <p:nvPr/>
        </p:nvSpPr>
        <p:spPr>
          <a:xfrm>
            <a:off x="8868408" y="6003962"/>
            <a:ext cx="30652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DOSEN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Ganjar Miftahuddin, M.Ds</a:t>
            </a:r>
            <a:endParaRPr lang="id-ID" b="1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5CE0DA-3AB1-46F9-925D-B24882B3159D}"/>
              </a:ext>
            </a:extLst>
          </p:cNvPr>
          <p:cNvSpPr txBox="1"/>
          <p:nvPr/>
        </p:nvSpPr>
        <p:spPr>
          <a:xfrm>
            <a:off x="3046863" y="3247746"/>
            <a:ext cx="60937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endParaRPr lang="id-ID" sz="1800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E330B13-A8DD-4AA0-B6FE-E5C03876497A}"/>
              </a:ext>
            </a:extLst>
          </p:cNvPr>
          <p:cNvSpPr txBox="1"/>
          <p:nvPr/>
        </p:nvSpPr>
        <p:spPr>
          <a:xfrm>
            <a:off x="3046863" y="3288268"/>
            <a:ext cx="6093724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6600" b="1" dirty="0">
                <a:solidFill>
                  <a:schemeClr val="bg1"/>
                </a:solidFill>
                <a:latin typeface="Okta Bold" panose="00000800000000000000" pitchFamily="50" charset="0"/>
              </a:rPr>
              <a:t>TERIMAKASIH</a:t>
            </a:r>
            <a:endParaRPr lang="id-ID" sz="6600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9EA8AC-4D3B-4176-9599-84218DAE7FB8}"/>
              </a:ext>
            </a:extLst>
          </p:cNvPr>
          <p:cNvSpPr/>
          <p:nvPr/>
        </p:nvSpPr>
        <p:spPr>
          <a:xfrm>
            <a:off x="387576" y="106442"/>
            <a:ext cx="2868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KOMPUTER APLIKASI IT</a:t>
            </a:r>
            <a:endParaRPr lang="id-ID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5D0FBB-3335-426F-BD4E-610BEF4C8E90}"/>
              </a:ext>
            </a:extLst>
          </p:cNvPr>
          <p:cNvSpPr/>
          <p:nvPr/>
        </p:nvSpPr>
        <p:spPr>
          <a:xfrm>
            <a:off x="163773" y="136478"/>
            <a:ext cx="223803" cy="223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024066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CFBFB5-82DD-41CB-B2FE-A1BD1ACFBB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n-NO" sz="8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20C2413-43FA-4B9D-8A72-C25D3BCEE4ED}"/>
              </a:ext>
            </a:extLst>
          </p:cNvPr>
          <p:cNvSpPr/>
          <p:nvPr/>
        </p:nvSpPr>
        <p:spPr>
          <a:xfrm>
            <a:off x="8868408" y="6003962"/>
            <a:ext cx="30652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DOSEN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Ganjar Miftahuddin, M.Ds</a:t>
            </a:r>
            <a:endParaRPr lang="id-ID" b="1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44B23C-3C64-4AC8-98FC-B6337FF5B355}"/>
              </a:ext>
            </a:extLst>
          </p:cNvPr>
          <p:cNvSpPr txBox="1"/>
          <p:nvPr/>
        </p:nvSpPr>
        <p:spPr>
          <a:xfrm>
            <a:off x="1646737" y="1606669"/>
            <a:ext cx="8430904" cy="40195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kta Bold" panose="00000800000000000000" pitchFamily="50" charset="0"/>
                <a:ea typeface="+mj-ea"/>
                <a:cs typeface="Calibri"/>
              </a:rPr>
              <a:t>Pengajar</a:t>
            </a:r>
            <a:endParaRPr kumimoji="0" lang="en-US" sz="4400" b="1" i="0" u="none" strike="noStrike" kern="1200" cap="none" spc="-15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kta Bold" panose="00000800000000000000" pitchFamily="50" charset="0"/>
              <a:ea typeface="+mj-ea"/>
              <a:cs typeface="Calibri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latin typeface="Okta Bold" panose="00000800000000000000" pitchFamily="50" charset="0"/>
              </a:rPr>
              <a:t>Ganjar Miftahuddin, M.Ds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endParaRPr kumimoji="0" lang="en-US" sz="3600" b="1" i="0" u="none" strike="noStrike" kern="1200" cap="none" spc="-15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kta Bold" panose="00000800000000000000" pitchFamily="50" charset="0"/>
              <a:ea typeface="+mj-ea"/>
              <a:cs typeface="Calibri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2400" b="1" spc="-150" dirty="0">
                <a:solidFill>
                  <a:schemeClr val="bg1"/>
                </a:solidFill>
                <a:latin typeface="Okta Bold" panose="00000800000000000000" pitchFamily="50" charset="0"/>
                <a:ea typeface="+mj-ea"/>
                <a:cs typeface="Calibri"/>
              </a:rPr>
              <a:t>Phone/WA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2400" b="1" spc="-150" dirty="0">
                <a:solidFill>
                  <a:schemeClr val="bg1"/>
                </a:solidFill>
                <a:latin typeface="Okta Bold" panose="00000800000000000000" pitchFamily="50" charset="0"/>
                <a:ea typeface="+mj-ea"/>
                <a:cs typeface="Calibri"/>
              </a:rPr>
              <a:t>081223284219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kumimoji="0" lang="en-US" sz="2400" b="1" i="0" u="none" strike="noStrike" kern="1200" cap="none" spc="-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kta Bold" panose="00000800000000000000" pitchFamily="50" charset="0"/>
                <a:ea typeface="+mj-ea"/>
                <a:cs typeface="Calibri"/>
              </a:rPr>
              <a:t>Email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id-ID" sz="2400" b="1" i="0" dirty="0">
                <a:solidFill>
                  <a:schemeClr val="bg1"/>
                </a:solidFill>
                <a:effectLst/>
                <a:latin typeface="Roboto" pitchFamily="2" charset="0"/>
              </a:rPr>
              <a:t>ganjar.miftahuddin@email.unikom.ac.id</a:t>
            </a:r>
            <a:endParaRPr kumimoji="0" lang="en-US" sz="2400" b="1" i="0" u="none" strike="noStrike" kern="1200" cap="none" spc="-15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kta Bold" panose="00000800000000000000" pitchFamily="50" charset="0"/>
              <a:ea typeface="+mj-ea"/>
              <a:cs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63C26A-AF1E-4829-A571-8C47265ED924}"/>
              </a:ext>
            </a:extLst>
          </p:cNvPr>
          <p:cNvSpPr/>
          <p:nvPr/>
        </p:nvSpPr>
        <p:spPr>
          <a:xfrm>
            <a:off x="387576" y="106442"/>
            <a:ext cx="2868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KOMPUTER APLIKASI IT</a:t>
            </a:r>
            <a:endParaRPr lang="id-ID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250E37-6567-4732-85E4-D0C4EF6B86CF}"/>
              </a:ext>
            </a:extLst>
          </p:cNvPr>
          <p:cNvSpPr/>
          <p:nvPr/>
        </p:nvSpPr>
        <p:spPr>
          <a:xfrm>
            <a:off x="163773" y="136478"/>
            <a:ext cx="223803" cy="223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14713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CFBFB5-82DD-41CB-B2FE-A1BD1ACFBB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n-NO" sz="8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20C2413-43FA-4B9D-8A72-C25D3BCEE4ED}"/>
              </a:ext>
            </a:extLst>
          </p:cNvPr>
          <p:cNvSpPr/>
          <p:nvPr/>
        </p:nvSpPr>
        <p:spPr>
          <a:xfrm>
            <a:off x="8868408" y="6003962"/>
            <a:ext cx="30652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DOSEN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Ganjar Miftahuddin, M.Ds</a:t>
            </a:r>
            <a:endParaRPr lang="id-ID" b="1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44B23C-3C64-4AC8-98FC-B6337FF5B355}"/>
              </a:ext>
            </a:extLst>
          </p:cNvPr>
          <p:cNvSpPr txBox="1"/>
          <p:nvPr/>
        </p:nvSpPr>
        <p:spPr>
          <a:xfrm>
            <a:off x="1750326" y="3114630"/>
            <a:ext cx="843090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-15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Okta Bold" panose="00000800000000000000" pitchFamily="50" charset="0"/>
                <a:ea typeface="+mj-ea"/>
                <a:cs typeface="Calibri"/>
              </a:rPr>
              <a:t>Aturan</a:t>
            </a:r>
            <a:r>
              <a:rPr kumimoji="0" lang="en-US" sz="5400" b="1" i="0" u="none" strike="noStrike" kern="1200" cap="none" spc="-150" normalizeH="0" baseline="0" noProof="0" dirty="0">
                <a:ln>
                  <a:noFill/>
                </a:ln>
                <a:effectLst/>
                <a:uLnTx/>
                <a:uFillTx/>
                <a:latin typeface="Okta Bold" panose="00000800000000000000" pitchFamily="50" charset="0"/>
                <a:ea typeface="+mj-ea"/>
                <a:cs typeface="Calibri"/>
              </a:rPr>
              <a:t> </a:t>
            </a:r>
            <a:r>
              <a:rPr kumimoji="0" lang="en-US" sz="5400" b="1" i="0" u="none" strike="noStrike" kern="1200" cap="none" spc="-15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kta Bold" panose="00000800000000000000" pitchFamily="50" charset="0"/>
                <a:ea typeface="+mj-ea"/>
                <a:cs typeface="Calibri"/>
              </a:rPr>
              <a:t>Perkuliahan</a:t>
            </a:r>
            <a:endParaRPr kumimoji="0" lang="en-US" sz="5400" b="1" i="0" u="none" strike="noStrike" kern="1200" cap="none" spc="-15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kta Bold" panose="00000800000000000000" pitchFamily="50" charset="0"/>
              <a:ea typeface="+mj-ea"/>
              <a:cs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F4BF6D-9246-4A1E-8F3D-8173539F1F6C}"/>
              </a:ext>
            </a:extLst>
          </p:cNvPr>
          <p:cNvSpPr/>
          <p:nvPr/>
        </p:nvSpPr>
        <p:spPr>
          <a:xfrm>
            <a:off x="387576" y="106442"/>
            <a:ext cx="2868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KOMPUTER APLIKASI IT</a:t>
            </a:r>
            <a:endParaRPr lang="id-ID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B35085-FC3B-4557-B48F-FEA86A5D8892}"/>
              </a:ext>
            </a:extLst>
          </p:cNvPr>
          <p:cNvSpPr/>
          <p:nvPr/>
        </p:nvSpPr>
        <p:spPr>
          <a:xfrm>
            <a:off x="163773" y="136478"/>
            <a:ext cx="223803" cy="223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357318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CFBFB5-82DD-41CB-B2FE-A1BD1ACFBB98}"/>
              </a:ext>
            </a:extLst>
          </p:cNvPr>
          <p:cNvSpPr/>
          <p:nvPr/>
        </p:nvSpPr>
        <p:spPr>
          <a:xfrm>
            <a:off x="0" y="1342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n-NO" sz="8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20C2413-43FA-4B9D-8A72-C25D3BCEE4ED}"/>
              </a:ext>
            </a:extLst>
          </p:cNvPr>
          <p:cNvSpPr/>
          <p:nvPr/>
        </p:nvSpPr>
        <p:spPr>
          <a:xfrm>
            <a:off x="8868408" y="6003962"/>
            <a:ext cx="30652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DOSEN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Ganjar Miftahuddin, M.Ds</a:t>
            </a:r>
            <a:endParaRPr lang="id-ID" b="1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44B23C-3C64-4AC8-98FC-B6337FF5B355}"/>
              </a:ext>
            </a:extLst>
          </p:cNvPr>
          <p:cNvSpPr txBox="1"/>
          <p:nvPr/>
        </p:nvSpPr>
        <p:spPr>
          <a:xfrm>
            <a:off x="562796" y="1351508"/>
            <a:ext cx="11066408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/>
            <a:r>
              <a:rPr lang="en-US" sz="2200" b="1" dirty="0">
                <a:solidFill>
                  <a:srgbClr val="FF0000"/>
                </a:solidFill>
              </a:rPr>
              <a:t>ATURAN KELAS</a:t>
            </a:r>
          </a:p>
          <a:p>
            <a:pPr algn="just" eaLnBrk="1" hangingPunct="1">
              <a:buFont typeface="Arial" charset="0"/>
              <a:buNone/>
            </a:pPr>
            <a:r>
              <a:rPr lang="en-US" sz="2200" dirty="0" err="1">
                <a:solidFill>
                  <a:schemeClr val="bg1"/>
                </a:solidFill>
              </a:rPr>
              <a:t>Mahasiswa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wajib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mengikuti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Perkuliahan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secara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b="1" dirty="0">
                <a:solidFill>
                  <a:schemeClr val="bg1"/>
                </a:solidFill>
              </a:rPr>
              <a:t>DARING</a:t>
            </a:r>
            <a:r>
              <a:rPr lang="en-US" sz="2200" dirty="0">
                <a:solidFill>
                  <a:schemeClr val="bg1"/>
                </a:solidFill>
              </a:rPr>
              <a:t>, </a:t>
            </a:r>
            <a:r>
              <a:rPr lang="en-US" sz="2200" dirty="0" err="1">
                <a:solidFill>
                  <a:schemeClr val="bg1"/>
                </a:solidFill>
              </a:rPr>
              <a:t>mencatat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id-ID" sz="2200" dirty="0">
                <a:solidFill>
                  <a:schemeClr val="bg1"/>
                </a:solidFill>
              </a:rPr>
              <a:t>&amp; menaati </a:t>
            </a:r>
            <a:r>
              <a:rPr lang="en-US" sz="2200" dirty="0">
                <a:solidFill>
                  <a:schemeClr val="bg1"/>
                </a:solidFill>
              </a:rPr>
              <a:t>brief/</a:t>
            </a:r>
            <a:r>
              <a:rPr lang="en-US" sz="2200" dirty="0" err="1">
                <a:solidFill>
                  <a:schemeClr val="bg1"/>
                </a:solidFill>
              </a:rPr>
              <a:t>materi</a:t>
            </a:r>
            <a:r>
              <a:rPr lang="en-US" sz="2200" dirty="0">
                <a:solidFill>
                  <a:schemeClr val="bg1"/>
                </a:solidFill>
              </a:rPr>
              <a:t>  </a:t>
            </a:r>
            <a:r>
              <a:rPr lang="en-US" sz="2200" dirty="0" err="1">
                <a:solidFill>
                  <a:schemeClr val="bg1"/>
                </a:solidFill>
              </a:rPr>
              <a:t>perkuliahan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dari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dosen</a:t>
            </a:r>
            <a:r>
              <a:rPr lang="en-US" sz="2200" dirty="0">
                <a:solidFill>
                  <a:schemeClr val="bg1"/>
                </a:solidFill>
              </a:rPr>
              <a:t>, </a:t>
            </a:r>
            <a:r>
              <a:rPr lang="en-US" sz="2200" dirty="0" err="1">
                <a:solidFill>
                  <a:schemeClr val="bg1"/>
                </a:solidFill>
              </a:rPr>
              <a:t>membawa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progres</a:t>
            </a:r>
            <a:r>
              <a:rPr lang="en-US" sz="2200" dirty="0">
                <a:solidFill>
                  <a:schemeClr val="bg1"/>
                </a:solidFill>
              </a:rPr>
              <a:t> &amp; </a:t>
            </a:r>
            <a:r>
              <a:rPr lang="en-US" sz="2200" dirty="0" err="1">
                <a:solidFill>
                  <a:schemeClr val="bg1"/>
                </a:solidFill>
              </a:rPr>
              <a:t>referensi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proyek</a:t>
            </a:r>
            <a:r>
              <a:rPr lang="en-US" sz="2200" dirty="0">
                <a:solidFill>
                  <a:schemeClr val="bg1"/>
                </a:solidFill>
              </a:rPr>
              <a:t>, </a:t>
            </a:r>
            <a:r>
              <a:rPr lang="en-US" sz="2200" dirty="0" err="1">
                <a:solidFill>
                  <a:schemeClr val="bg1"/>
                </a:solidFill>
              </a:rPr>
              <a:t>mengumpulkan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tugas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dengan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baik</a:t>
            </a:r>
            <a:r>
              <a:rPr lang="en-US" sz="2200" dirty="0">
                <a:solidFill>
                  <a:schemeClr val="bg1"/>
                </a:solidFill>
              </a:rPr>
              <a:t> dan </a:t>
            </a:r>
            <a:r>
              <a:rPr lang="en-US" sz="2200" dirty="0" err="1">
                <a:solidFill>
                  <a:schemeClr val="bg1"/>
                </a:solidFill>
              </a:rPr>
              <a:t>benar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serta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tidak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melakukan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plagiasi</a:t>
            </a:r>
            <a:r>
              <a:rPr lang="en-US" sz="2200" dirty="0">
                <a:solidFill>
                  <a:schemeClr val="bg1"/>
                </a:solidFill>
              </a:rPr>
              <a:t>. </a:t>
            </a:r>
          </a:p>
          <a:p>
            <a:pPr algn="just" eaLnBrk="1" hangingPunct="1">
              <a:buFont typeface="Arial" charset="0"/>
              <a:buNone/>
            </a:pPr>
            <a:endParaRPr lang="en-US" sz="2200" dirty="0">
              <a:solidFill>
                <a:schemeClr val="bg1"/>
              </a:solidFill>
            </a:endParaRPr>
          </a:p>
          <a:p>
            <a:pPr algn="just" eaLnBrk="1" hangingPunct="1"/>
            <a:r>
              <a:rPr lang="en-US" sz="2200" b="1" dirty="0">
                <a:solidFill>
                  <a:srgbClr val="FF0000"/>
                </a:solidFill>
              </a:rPr>
              <a:t>KEHADIRAN</a:t>
            </a:r>
          </a:p>
          <a:p>
            <a:pPr algn="just" eaLnBrk="1" hangingPunct="1">
              <a:buFont typeface="Arial" charset="0"/>
              <a:buNone/>
            </a:pPr>
            <a:r>
              <a:rPr lang="en-US" sz="2200" dirty="0" err="1">
                <a:solidFill>
                  <a:schemeClr val="bg1"/>
                </a:solidFill>
              </a:rPr>
              <a:t>Setiap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mahasiswa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wajib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mengikuti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perkuliahan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dengan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rasio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kehadiran</a:t>
            </a:r>
            <a:r>
              <a:rPr lang="en-US" sz="2200" dirty="0">
                <a:solidFill>
                  <a:schemeClr val="bg1"/>
                </a:solidFill>
              </a:rPr>
              <a:t> 80% </a:t>
            </a:r>
            <a:r>
              <a:rPr lang="en-US" sz="2200" dirty="0" err="1">
                <a:solidFill>
                  <a:schemeClr val="bg1"/>
                </a:solidFill>
              </a:rPr>
              <a:t>atau</a:t>
            </a:r>
            <a:r>
              <a:rPr lang="en-US" sz="2200" dirty="0">
                <a:solidFill>
                  <a:schemeClr val="bg1"/>
                </a:solidFill>
              </a:rPr>
              <a:t> 13x </a:t>
            </a:r>
            <a:r>
              <a:rPr lang="en-US" sz="2200" dirty="0" err="1">
                <a:solidFill>
                  <a:schemeClr val="bg1"/>
                </a:solidFill>
              </a:rPr>
              <a:t>pertemuan</a:t>
            </a:r>
            <a:r>
              <a:rPr lang="en-US" sz="2200" dirty="0">
                <a:solidFill>
                  <a:schemeClr val="bg1"/>
                </a:solidFill>
              </a:rPr>
              <a:t> (</a:t>
            </a:r>
            <a:r>
              <a:rPr lang="en-US" sz="2200" dirty="0" err="1">
                <a:solidFill>
                  <a:schemeClr val="bg1"/>
                </a:solidFill>
              </a:rPr>
              <a:t>termasuk</a:t>
            </a:r>
            <a:r>
              <a:rPr lang="en-US" sz="2200" dirty="0">
                <a:solidFill>
                  <a:schemeClr val="bg1"/>
                </a:solidFill>
              </a:rPr>
              <a:t> UTS &amp; UAS). </a:t>
            </a:r>
            <a:r>
              <a:rPr lang="en-US" sz="2200" dirty="0" err="1">
                <a:solidFill>
                  <a:schemeClr val="bg1"/>
                </a:solidFill>
              </a:rPr>
              <a:t>Ketidak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hadiran</a:t>
            </a:r>
            <a:r>
              <a:rPr lang="en-US" sz="2200" dirty="0">
                <a:solidFill>
                  <a:schemeClr val="bg1"/>
                </a:solidFill>
              </a:rPr>
              <a:t>  </a:t>
            </a:r>
            <a:r>
              <a:rPr lang="en-US" sz="2200" dirty="0" err="1">
                <a:solidFill>
                  <a:schemeClr val="bg1"/>
                </a:solidFill>
              </a:rPr>
              <a:t>maksimal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adalah</a:t>
            </a:r>
            <a:r>
              <a:rPr lang="en-US" sz="2200" dirty="0">
                <a:solidFill>
                  <a:schemeClr val="bg1"/>
                </a:solidFill>
              </a:rPr>
              <a:t> 20% (</a:t>
            </a:r>
            <a:r>
              <a:rPr lang="en-US" sz="2200" dirty="0" err="1">
                <a:solidFill>
                  <a:schemeClr val="bg1"/>
                </a:solidFill>
              </a:rPr>
              <a:t>sekitar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id-ID" sz="2200" dirty="0">
                <a:solidFill>
                  <a:schemeClr val="bg1"/>
                </a:solidFill>
              </a:rPr>
              <a:t>3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pertemuan</a:t>
            </a:r>
            <a:r>
              <a:rPr lang="en-US" sz="2200" dirty="0">
                <a:solidFill>
                  <a:schemeClr val="bg1"/>
                </a:solidFill>
              </a:rPr>
              <a:t>)</a:t>
            </a:r>
            <a:r>
              <a:rPr lang="id-ID" sz="2200" dirty="0">
                <a:solidFill>
                  <a:schemeClr val="bg1"/>
                </a:solidFill>
              </a:rPr>
              <a:t>. S</a:t>
            </a:r>
            <a:r>
              <a:rPr lang="en-US" sz="2200" dirty="0" err="1">
                <a:solidFill>
                  <a:schemeClr val="bg1"/>
                </a:solidFill>
              </a:rPr>
              <a:t>akit</a:t>
            </a:r>
            <a:r>
              <a:rPr lang="en-US" sz="2200" dirty="0">
                <a:solidFill>
                  <a:schemeClr val="bg1"/>
                </a:solidFill>
              </a:rPr>
              <a:t>, </a:t>
            </a:r>
            <a:r>
              <a:rPr lang="en-US" sz="2200" dirty="0" err="1">
                <a:solidFill>
                  <a:schemeClr val="bg1"/>
                </a:solidFill>
              </a:rPr>
              <a:t>izin</a:t>
            </a:r>
            <a:r>
              <a:rPr lang="en-US" sz="2200" dirty="0">
                <a:solidFill>
                  <a:schemeClr val="bg1"/>
                </a:solidFill>
              </a:rPr>
              <a:t> &amp; </a:t>
            </a:r>
            <a:r>
              <a:rPr lang="en-US" sz="2200" dirty="0" err="1">
                <a:solidFill>
                  <a:schemeClr val="bg1"/>
                </a:solidFill>
              </a:rPr>
              <a:t>dispensasi</a:t>
            </a:r>
            <a:r>
              <a:rPr lang="id-ID" sz="2200" dirty="0">
                <a:solidFill>
                  <a:schemeClr val="bg1"/>
                </a:solidFill>
              </a:rPr>
              <a:t> mendapat catatan khusus.</a:t>
            </a:r>
            <a:endParaRPr lang="en-US" sz="2200" dirty="0">
              <a:solidFill>
                <a:schemeClr val="bg1"/>
              </a:solidFill>
            </a:endParaRPr>
          </a:p>
          <a:p>
            <a:pPr algn="just" eaLnBrk="1" hangingPunct="1">
              <a:buFont typeface="Arial" charset="0"/>
              <a:buNone/>
            </a:pPr>
            <a:br>
              <a:rPr lang="en-US" sz="2200" dirty="0">
                <a:solidFill>
                  <a:schemeClr val="bg1"/>
                </a:solidFill>
              </a:rPr>
            </a:br>
            <a:r>
              <a:rPr lang="en-US" sz="2200" dirty="0" err="1">
                <a:solidFill>
                  <a:srgbClr val="FFC000"/>
                </a:solidFill>
              </a:rPr>
              <a:t>Melebihi</a:t>
            </a:r>
            <a:r>
              <a:rPr lang="en-US" sz="2200" dirty="0">
                <a:solidFill>
                  <a:srgbClr val="FFC000"/>
                </a:solidFill>
              </a:rPr>
              <a:t> </a:t>
            </a:r>
            <a:r>
              <a:rPr lang="en-US" sz="2200" dirty="0" err="1">
                <a:solidFill>
                  <a:srgbClr val="FFC000"/>
                </a:solidFill>
              </a:rPr>
              <a:t>batas</a:t>
            </a:r>
            <a:r>
              <a:rPr lang="en-US" sz="2200" dirty="0">
                <a:solidFill>
                  <a:srgbClr val="FFC000"/>
                </a:solidFill>
              </a:rPr>
              <a:t> minimum </a:t>
            </a:r>
            <a:r>
              <a:rPr lang="en-US" sz="2200" dirty="0" err="1">
                <a:solidFill>
                  <a:srgbClr val="FFC000"/>
                </a:solidFill>
              </a:rPr>
              <a:t>kehadiran</a:t>
            </a:r>
            <a:r>
              <a:rPr lang="en-US" sz="2200" dirty="0">
                <a:solidFill>
                  <a:srgbClr val="FFC000"/>
                </a:solidFill>
              </a:rPr>
              <a:t> </a:t>
            </a:r>
            <a:r>
              <a:rPr lang="en-US" sz="2200" dirty="0" err="1">
                <a:solidFill>
                  <a:srgbClr val="FFC000"/>
                </a:solidFill>
              </a:rPr>
              <a:t>otomatis</a:t>
            </a:r>
            <a:r>
              <a:rPr lang="en-US" sz="2200" dirty="0">
                <a:solidFill>
                  <a:srgbClr val="FFC000"/>
                </a:solidFill>
              </a:rPr>
              <a:t> </a:t>
            </a:r>
            <a:r>
              <a:rPr lang="en-US" sz="2200" dirty="0" err="1">
                <a:solidFill>
                  <a:srgbClr val="FFC000"/>
                </a:solidFill>
              </a:rPr>
              <a:t>akan</a:t>
            </a:r>
            <a:r>
              <a:rPr lang="en-US" sz="2200" dirty="0">
                <a:solidFill>
                  <a:srgbClr val="FFC000"/>
                </a:solidFill>
              </a:rPr>
              <a:t> </a:t>
            </a:r>
            <a:r>
              <a:rPr lang="en-US" sz="2200" dirty="0" err="1">
                <a:solidFill>
                  <a:srgbClr val="FFC000"/>
                </a:solidFill>
              </a:rPr>
              <a:t>dicoret</a:t>
            </a:r>
            <a:r>
              <a:rPr lang="en-US" sz="2200" dirty="0">
                <a:solidFill>
                  <a:srgbClr val="FFC000"/>
                </a:solidFill>
              </a:rPr>
              <a:t> </a:t>
            </a:r>
            <a:r>
              <a:rPr lang="en-US" sz="2200" dirty="0" err="1">
                <a:solidFill>
                  <a:srgbClr val="FFC000"/>
                </a:solidFill>
              </a:rPr>
              <a:t>dari</a:t>
            </a:r>
            <a:r>
              <a:rPr lang="en-US" sz="2200" dirty="0">
                <a:solidFill>
                  <a:srgbClr val="FFC000"/>
                </a:solidFill>
              </a:rPr>
              <a:t> daftar </a:t>
            </a:r>
            <a:r>
              <a:rPr lang="en-US" sz="2200" dirty="0" err="1">
                <a:solidFill>
                  <a:srgbClr val="FFC000"/>
                </a:solidFill>
              </a:rPr>
              <a:t>peserta</a:t>
            </a:r>
            <a:r>
              <a:rPr lang="en-US" sz="2200" dirty="0">
                <a:solidFill>
                  <a:srgbClr val="FFC000"/>
                </a:solidFill>
              </a:rPr>
              <a:t> &amp; </a:t>
            </a:r>
            <a:r>
              <a:rPr lang="en-US" sz="2200" dirty="0" err="1">
                <a:solidFill>
                  <a:srgbClr val="FFC000"/>
                </a:solidFill>
              </a:rPr>
              <a:t>otomatis</a:t>
            </a:r>
            <a:r>
              <a:rPr lang="en-US" sz="2200" dirty="0">
                <a:solidFill>
                  <a:srgbClr val="FFC000"/>
                </a:solidFill>
              </a:rPr>
              <a:t> </a:t>
            </a:r>
            <a:r>
              <a:rPr lang="en-US" sz="2200" dirty="0" err="1">
                <a:solidFill>
                  <a:srgbClr val="FFC000"/>
                </a:solidFill>
              </a:rPr>
              <a:t>tidak</a:t>
            </a:r>
            <a:r>
              <a:rPr lang="en-US" sz="2200" dirty="0">
                <a:solidFill>
                  <a:srgbClr val="FFC000"/>
                </a:solidFill>
              </a:rPr>
              <a:t> </a:t>
            </a:r>
            <a:r>
              <a:rPr lang="en-US" sz="2200" dirty="0" err="1">
                <a:solidFill>
                  <a:srgbClr val="FFC000"/>
                </a:solidFill>
              </a:rPr>
              <a:t>diluluskan</a:t>
            </a:r>
            <a:r>
              <a:rPr lang="en-US" sz="2200" dirty="0">
                <a:solidFill>
                  <a:srgbClr val="FFC000"/>
                </a:solidFill>
              </a:rPr>
              <a:t> </a:t>
            </a:r>
            <a:r>
              <a:rPr lang="en-US" sz="2200" dirty="0" err="1">
                <a:solidFill>
                  <a:srgbClr val="FFC000"/>
                </a:solidFill>
              </a:rPr>
              <a:t>dari</a:t>
            </a:r>
            <a:r>
              <a:rPr lang="en-US" sz="2200" dirty="0">
                <a:solidFill>
                  <a:srgbClr val="FFC000"/>
                </a:solidFill>
              </a:rPr>
              <a:t> </a:t>
            </a:r>
            <a:r>
              <a:rPr lang="en-US" sz="2200" dirty="0" err="1">
                <a:solidFill>
                  <a:srgbClr val="FFC000"/>
                </a:solidFill>
              </a:rPr>
              <a:t>mata</a:t>
            </a:r>
            <a:r>
              <a:rPr lang="en-US" sz="2200" dirty="0">
                <a:solidFill>
                  <a:srgbClr val="FFC000"/>
                </a:solidFill>
              </a:rPr>
              <a:t> </a:t>
            </a:r>
            <a:r>
              <a:rPr lang="en-US" sz="2200" dirty="0" err="1">
                <a:solidFill>
                  <a:srgbClr val="FFC000"/>
                </a:solidFill>
              </a:rPr>
              <a:t>kuliah</a:t>
            </a:r>
            <a:r>
              <a:rPr lang="en-US" sz="2200" dirty="0">
                <a:solidFill>
                  <a:srgbClr val="FFC000"/>
                </a:solidFill>
              </a:rPr>
              <a:t> </a:t>
            </a:r>
            <a:r>
              <a:rPr lang="en-US" sz="2200" dirty="0" err="1">
                <a:solidFill>
                  <a:srgbClr val="FFC000"/>
                </a:solidFill>
              </a:rPr>
              <a:t>tsb</a:t>
            </a:r>
            <a:r>
              <a:rPr lang="en-US" sz="2200" dirty="0">
                <a:solidFill>
                  <a:srgbClr val="FFC000"/>
                </a:solidFill>
              </a:rPr>
              <a:t>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F7E215-B07B-48C7-B981-A5AF3007C1B9}"/>
              </a:ext>
            </a:extLst>
          </p:cNvPr>
          <p:cNvSpPr/>
          <p:nvPr/>
        </p:nvSpPr>
        <p:spPr>
          <a:xfrm>
            <a:off x="387576" y="106442"/>
            <a:ext cx="2868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KOMPUTER APLIKASI IT</a:t>
            </a:r>
            <a:endParaRPr lang="id-ID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D7DBDA-4C55-40C0-9BBD-BC1820AD88C7}"/>
              </a:ext>
            </a:extLst>
          </p:cNvPr>
          <p:cNvSpPr/>
          <p:nvPr/>
        </p:nvSpPr>
        <p:spPr>
          <a:xfrm>
            <a:off x="163773" y="136478"/>
            <a:ext cx="223803" cy="223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38666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CFBFB5-82DD-41CB-B2FE-A1BD1ACFBB98}"/>
              </a:ext>
            </a:extLst>
          </p:cNvPr>
          <p:cNvSpPr/>
          <p:nvPr/>
        </p:nvSpPr>
        <p:spPr>
          <a:xfrm>
            <a:off x="0" y="1342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n-NO" sz="8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20C2413-43FA-4B9D-8A72-C25D3BCEE4ED}"/>
              </a:ext>
            </a:extLst>
          </p:cNvPr>
          <p:cNvSpPr/>
          <p:nvPr/>
        </p:nvSpPr>
        <p:spPr>
          <a:xfrm>
            <a:off x="8868408" y="6003962"/>
            <a:ext cx="30652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DOSEN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Ganjar Miftahuddin, M.Ds</a:t>
            </a:r>
            <a:endParaRPr lang="id-ID" b="1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44B23C-3C64-4AC8-98FC-B6337FF5B355}"/>
              </a:ext>
            </a:extLst>
          </p:cNvPr>
          <p:cNvSpPr txBox="1"/>
          <p:nvPr/>
        </p:nvSpPr>
        <p:spPr>
          <a:xfrm>
            <a:off x="1627097" y="1397276"/>
            <a:ext cx="9300732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solidFill>
                  <a:srgbClr val="FF0000"/>
                </a:solidFill>
              </a:rPr>
              <a:t>Deadline </a:t>
            </a:r>
            <a:r>
              <a:rPr lang="en-US" sz="4000" b="1" dirty="0" err="1">
                <a:solidFill>
                  <a:srgbClr val="FF0000"/>
                </a:solidFill>
              </a:rPr>
              <a:t>Tugas</a:t>
            </a:r>
            <a:endParaRPr lang="en-US" sz="4000" b="1" dirty="0">
              <a:solidFill>
                <a:srgbClr val="FF0000"/>
              </a:solidFill>
            </a:endParaRPr>
          </a:p>
          <a:p>
            <a:pPr algn="just"/>
            <a:endParaRPr lang="en-US" sz="2200" b="1" dirty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sz="2200" dirty="0" err="1">
                <a:solidFill>
                  <a:schemeClr val="bg1"/>
                </a:solidFill>
              </a:rPr>
              <a:t>Ketepatan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waktu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pengumpulan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tugas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merupakan</a:t>
            </a:r>
            <a:r>
              <a:rPr lang="en-US" sz="2200" dirty="0">
                <a:solidFill>
                  <a:schemeClr val="bg1"/>
                </a:solidFill>
              </a:rPr>
              <a:t> salah </a:t>
            </a:r>
            <a:r>
              <a:rPr lang="en-US" sz="2200" dirty="0" err="1">
                <a:solidFill>
                  <a:schemeClr val="bg1"/>
                </a:solidFill>
              </a:rPr>
              <a:t>satu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kewajiban</a:t>
            </a:r>
            <a:r>
              <a:rPr lang="en-US" sz="2200" dirty="0">
                <a:solidFill>
                  <a:schemeClr val="bg1"/>
                </a:solidFill>
              </a:rPr>
              <a:t> yang </a:t>
            </a:r>
            <a:r>
              <a:rPr lang="en-US" sz="2200" dirty="0" err="1">
                <a:solidFill>
                  <a:schemeClr val="bg1"/>
                </a:solidFill>
              </a:rPr>
              <a:t>harus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dilaksanakan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mahasiswa</a:t>
            </a:r>
            <a:r>
              <a:rPr lang="en-US" sz="2200" dirty="0">
                <a:solidFill>
                  <a:schemeClr val="bg1"/>
                </a:solidFill>
              </a:rPr>
              <a:t>.  Hal </a:t>
            </a:r>
            <a:r>
              <a:rPr lang="en-US" sz="2200" dirty="0" err="1">
                <a:solidFill>
                  <a:schemeClr val="bg1"/>
                </a:solidFill>
              </a:rPr>
              <a:t>ini</a:t>
            </a:r>
            <a:r>
              <a:rPr lang="en-US" sz="2200" dirty="0">
                <a:solidFill>
                  <a:schemeClr val="bg1"/>
                </a:solidFill>
              </a:rPr>
              <a:t>, </a:t>
            </a:r>
            <a:r>
              <a:rPr lang="en-US" sz="2200" dirty="0" err="1">
                <a:solidFill>
                  <a:schemeClr val="bg1"/>
                </a:solidFill>
              </a:rPr>
              <a:t>dica</a:t>
            </a:r>
            <a:r>
              <a:rPr lang="id-ID" sz="2200" dirty="0">
                <a:solidFill>
                  <a:schemeClr val="bg1"/>
                </a:solidFill>
              </a:rPr>
              <a:t>n</a:t>
            </a:r>
            <a:r>
              <a:rPr lang="en-US" sz="2200" dirty="0" err="1">
                <a:solidFill>
                  <a:schemeClr val="bg1"/>
                </a:solidFill>
              </a:rPr>
              <a:t>angkan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sebagai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langkah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penegakan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kedisiplinan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berkarya</a:t>
            </a:r>
            <a:r>
              <a:rPr lang="en-US" sz="2200" dirty="0">
                <a:solidFill>
                  <a:schemeClr val="bg1"/>
                </a:solidFill>
              </a:rPr>
              <a:t>. </a:t>
            </a:r>
            <a:r>
              <a:rPr lang="en-US" sz="2200" dirty="0" err="1">
                <a:solidFill>
                  <a:schemeClr val="bg1"/>
                </a:solidFill>
              </a:rPr>
              <a:t>Keterlambatan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pengumpulan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suatu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karya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akan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dikenakan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aturan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sbb</a:t>
            </a:r>
            <a:r>
              <a:rPr lang="en-US" sz="2200" dirty="0">
                <a:solidFill>
                  <a:schemeClr val="bg1"/>
                </a:solidFill>
              </a:rPr>
              <a:t> :</a:t>
            </a:r>
          </a:p>
          <a:p>
            <a:pPr algn="just">
              <a:buNone/>
            </a:pPr>
            <a:endParaRPr lang="en-US" sz="2200" dirty="0">
              <a:solidFill>
                <a:schemeClr val="bg1"/>
              </a:solidFill>
            </a:endParaRPr>
          </a:p>
          <a:p>
            <a:pPr marL="457200" indent="-457200" algn="just">
              <a:buAutoNum type="arabicPeriod"/>
            </a:pPr>
            <a:r>
              <a:rPr lang="en-US" sz="2200" dirty="0" err="1">
                <a:solidFill>
                  <a:schemeClr val="bg1"/>
                </a:solidFill>
              </a:rPr>
              <a:t>Keterlambatan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pengumpulan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tugas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harian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maka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mahasiswa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tidak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akan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en-US" sz="2200" dirty="0">
                <a:solidFill>
                  <a:schemeClr val="bg1"/>
                </a:solidFill>
              </a:rPr>
              <a:t>       </a:t>
            </a:r>
            <a:r>
              <a:rPr lang="en-US" sz="2200" dirty="0" err="1">
                <a:solidFill>
                  <a:schemeClr val="bg1"/>
                </a:solidFill>
              </a:rPr>
              <a:t>mendapatkan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absen</a:t>
            </a:r>
            <a:r>
              <a:rPr lang="en-US" sz="2200" dirty="0">
                <a:solidFill>
                  <a:schemeClr val="bg1"/>
                </a:solidFill>
              </a:rPr>
              <a:t> pada </a:t>
            </a:r>
            <a:r>
              <a:rPr lang="en-US" sz="2200" dirty="0" err="1">
                <a:solidFill>
                  <a:schemeClr val="bg1"/>
                </a:solidFill>
              </a:rPr>
              <a:t>saat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perkuliahan</a:t>
            </a:r>
            <a:r>
              <a:rPr lang="en-US" sz="2200" dirty="0">
                <a:solidFill>
                  <a:schemeClr val="bg1"/>
                </a:solidFill>
              </a:rPr>
              <a:t>.</a:t>
            </a:r>
          </a:p>
          <a:p>
            <a:pPr marL="457200" indent="-457200" algn="just">
              <a:buAutoNum type="arabicPeriod" startAt="2"/>
            </a:pPr>
            <a:r>
              <a:rPr lang="en-US" sz="2200" dirty="0" err="1">
                <a:solidFill>
                  <a:schemeClr val="bg1"/>
                </a:solidFill>
              </a:rPr>
              <a:t>Keterlambatan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pengumpulan</a:t>
            </a:r>
            <a:r>
              <a:rPr lang="en-US" sz="2200" dirty="0">
                <a:solidFill>
                  <a:schemeClr val="bg1"/>
                </a:solidFill>
              </a:rPr>
              <a:t> UTS </a:t>
            </a:r>
            <a:r>
              <a:rPr lang="en-US" sz="2200" dirty="0" err="1">
                <a:solidFill>
                  <a:schemeClr val="bg1"/>
                </a:solidFill>
              </a:rPr>
              <a:t>atau</a:t>
            </a:r>
            <a:r>
              <a:rPr lang="en-US" sz="2200" dirty="0">
                <a:solidFill>
                  <a:schemeClr val="bg1"/>
                </a:solidFill>
              </a:rPr>
              <a:t> UAS, </a:t>
            </a:r>
            <a:r>
              <a:rPr lang="en-US" sz="2200" dirty="0" err="1">
                <a:solidFill>
                  <a:schemeClr val="bg1"/>
                </a:solidFill>
              </a:rPr>
              <a:t>karya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tidak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diterima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atau</a:t>
            </a:r>
            <a:r>
              <a:rPr lang="en-US" sz="2200" dirty="0">
                <a:solidFill>
                  <a:schemeClr val="bg1"/>
                </a:solidFill>
              </a:rPr>
              <a:t> di   </a:t>
            </a:r>
            <a:r>
              <a:rPr lang="en-US" sz="2200" dirty="0" err="1">
                <a:solidFill>
                  <a:schemeClr val="bg1"/>
                </a:solidFill>
              </a:rPr>
              <a:t>anggap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tidak</a:t>
            </a:r>
            <a:r>
              <a:rPr lang="en-US" sz="2200" dirty="0">
                <a:solidFill>
                  <a:schemeClr val="bg1"/>
                </a:solidFill>
              </a:rPr>
              <a:t> lulus.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9F7F19-6C04-41AA-94D0-8A205BE79890}"/>
              </a:ext>
            </a:extLst>
          </p:cNvPr>
          <p:cNvSpPr/>
          <p:nvPr/>
        </p:nvSpPr>
        <p:spPr>
          <a:xfrm>
            <a:off x="387576" y="106442"/>
            <a:ext cx="2868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KOMPUTER APLIKASI IT</a:t>
            </a:r>
            <a:endParaRPr lang="id-ID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6446D2-1241-4724-B00A-B0EE3C99501C}"/>
              </a:ext>
            </a:extLst>
          </p:cNvPr>
          <p:cNvSpPr/>
          <p:nvPr/>
        </p:nvSpPr>
        <p:spPr>
          <a:xfrm>
            <a:off x="163773" y="136478"/>
            <a:ext cx="223803" cy="223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99491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CFBFB5-82DD-41CB-B2FE-A1BD1ACFBB98}"/>
              </a:ext>
            </a:extLst>
          </p:cNvPr>
          <p:cNvSpPr/>
          <p:nvPr/>
        </p:nvSpPr>
        <p:spPr>
          <a:xfrm>
            <a:off x="0" y="1342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n-NO" sz="8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20C2413-43FA-4B9D-8A72-C25D3BCEE4ED}"/>
              </a:ext>
            </a:extLst>
          </p:cNvPr>
          <p:cNvSpPr/>
          <p:nvPr/>
        </p:nvSpPr>
        <p:spPr>
          <a:xfrm>
            <a:off x="8868408" y="6003962"/>
            <a:ext cx="30652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DOSEN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Ganjar Miftahuddin, M.Ds</a:t>
            </a:r>
            <a:endParaRPr lang="id-ID" b="1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44B23C-3C64-4AC8-98FC-B6337FF5B355}"/>
              </a:ext>
            </a:extLst>
          </p:cNvPr>
          <p:cNvSpPr txBox="1"/>
          <p:nvPr/>
        </p:nvSpPr>
        <p:spPr>
          <a:xfrm>
            <a:off x="1627097" y="1397276"/>
            <a:ext cx="9300732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sz="6000" b="1" dirty="0">
                <a:solidFill>
                  <a:srgbClr val="FF0000"/>
                </a:solidFill>
              </a:rPr>
              <a:t>Nilai</a:t>
            </a:r>
          </a:p>
          <a:p>
            <a:pPr algn="just" eaLnBrk="1" hangingPunct="1">
              <a:buFont typeface="Arial" charset="0"/>
              <a:buNone/>
            </a:pPr>
            <a:endParaRPr lang="en-US" sz="2200" dirty="0">
              <a:solidFill>
                <a:schemeClr val="bg1"/>
              </a:solidFill>
            </a:endParaRPr>
          </a:p>
          <a:p>
            <a:pPr algn="just" eaLnBrk="1" hangingPunct="1">
              <a:buFont typeface="Arial" charset="0"/>
              <a:buNone/>
            </a:pPr>
            <a:r>
              <a:rPr lang="en-US" sz="2200" dirty="0">
                <a:solidFill>
                  <a:schemeClr val="bg1"/>
                </a:solidFill>
              </a:rPr>
              <a:t>Nilai </a:t>
            </a:r>
            <a:r>
              <a:rPr lang="en-US" sz="2200" dirty="0" err="1">
                <a:solidFill>
                  <a:schemeClr val="bg1"/>
                </a:solidFill>
              </a:rPr>
              <a:t>suatu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proyek</a:t>
            </a:r>
            <a:r>
              <a:rPr lang="en-US" sz="2200" dirty="0">
                <a:solidFill>
                  <a:schemeClr val="bg1"/>
                </a:solidFill>
              </a:rPr>
              <a:t>/</a:t>
            </a:r>
            <a:r>
              <a:rPr lang="en-US" sz="2200" dirty="0" err="1">
                <a:solidFill>
                  <a:schemeClr val="bg1"/>
                </a:solidFill>
              </a:rPr>
              <a:t>karya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merupakan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nilai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dari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ketepatan</a:t>
            </a:r>
            <a:r>
              <a:rPr lang="en-US" sz="2200" dirty="0">
                <a:solidFill>
                  <a:schemeClr val="bg1"/>
                </a:solidFill>
              </a:rPr>
              <a:t> brief </a:t>
            </a:r>
            <a:r>
              <a:rPr lang="en-US" sz="2200" dirty="0" err="1">
                <a:solidFill>
                  <a:schemeClr val="bg1"/>
                </a:solidFill>
              </a:rPr>
              <a:t>tugas</a:t>
            </a:r>
            <a:r>
              <a:rPr lang="en-US" sz="2200" dirty="0">
                <a:solidFill>
                  <a:schemeClr val="bg1"/>
                </a:solidFill>
              </a:rPr>
              <a:t>, proses, </a:t>
            </a:r>
            <a:r>
              <a:rPr lang="en-US" sz="2200" dirty="0" err="1">
                <a:solidFill>
                  <a:schemeClr val="bg1"/>
                </a:solidFill>
              </a:rPr>
              <a:t>memenuhi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solusi</a:t>
            </a:r>
            <a:r>
              <a:rPr lang="en-US" sz="2200" dirty="0">
                <a:solidFill>
                  <a:schemeClr val="bg1"/>
                </a:solidFill>
              </a:rPr>
              <a:t>, </a:t>
            </a:r>
            <a:r>
              <a:rPr lang="en-US" sz="2200" dirty="0" err="1">
                <a:solidFill>
                  <a:schemeClr val="bg1"/>
                </a:solidFill>
              </a:rPr>
              <a:t>aspek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eksperimental</a:t>
            </a:r>
            <a:r>
              <a:rPr lang="en-US" sz="2200" dirty="0">
                <a:solidFill>
                  <a:schemeClr val="bg1"/>
                </a:solidFill>
              </a:rPr>
              <a:t> , </a:t>
            </a:r>
            <a:r>
              <a:rPr lang="en-US" sz="2200" dirty="0" err="1">
                <a:solidFill>
                  <a:schemeClr val="bg1"/>
                </a:solidFill>
              </a:rPr>
              <a:t>kelengkapan</a:t>
            </a:r>
            <a:r>
              <a:rPr lang="en-US" sz="2200" dirty="0">
                <a:solidFill>
                  <a:schemeClr val="bg1"/>
                </a:solidFill>
              </a:rPr>
              <a:t> &amp; </a:t>
            </a:r>
            <a:r>
              <a:rPr lang="en-US" sz="2200" dirty="0" err="1">
                <a:solidFill>
                  <a:schemeClr val="bg1"/>
                </a:solidFill>
              </a:rPr>
              <a:t>kerapihan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penyajian</a:t>
            </a:r>
            <a:r>
              <a:rPr lang="en-US" sz="2200" dirty="0">
                <a:solidFill>
                  <a:schemeClr val="bg1"/>
                </a:solidFill>
              </a:rPr>
              <a:t> &amp; </a:t>
            </a:r>
            <a:r>
              <a:rPr lang="en-US" sz="2200" dirty="0" err="1">
                <a:solidFill>
                  <a:schemeClr val="bg1"/>
                </a:solidFill>
              </a:rPr>
              <a:t>ketepatan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waktu</a:t>
            </a:r>
            <a:r>
              <a:rPr lang="en-US" sz="2200" dirty="0">
                <a:solidFill>
                  <a:schemeClr val="bg1"/>
                </a:solidFill>
              </a:rPr>
              <a:t>.</a:t>
            </a:r>
          </a:p>
          <a:p>
            <a:pPr eaLnBrk="1" hangingPunct="1">
              <a:buFont typeface="Arial" charset="0"/>
              <a:buNone/>
            </a:pPr>
            <a:endParaRPr lang="en-US" sz="22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200" dirty="0">
                <a:solidFill>
                  <a:schemeClr val="bg1"/>
                </a:solidFill>
              </a:rPr>
              <a:t>Nilai total </a:t>
            </a:r>
            <a:r>
              <a:rPr lang="en-US" sz="2200" dirty="0" err="1">
                <a:solidFill>
                  <a:schemeClr val="bg1"/>
                </a:solidFill>
              </a:rPr>
              <a:t>terdiri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dari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en-US" sz="2200" b="1" dirty="0" err="1">
                <a:solidFill>
                  <a:schemeClr val="bg1"/>
                </a:solidFill>
              </a:rPr>
              <a:t>Tugas</a:t>
            </a:r>
            <a:r>
              <a:rPr lang="en-US" sz="2200" b="1" dirty="0">
                <a:solidFill>
                  <a:schemeClr val="bg1"/>
                </a:solidFill>
              </a:rPr>
              <a:t> 	30%</a:t>
            </a:r>
          </a:p>
          <a:p>
            <a:pPr>
              <a:buNone/>
            </a:pPr>
            <a:r>
              <a:rPr lang="en-US" sz="2200" b="1" dirty="0">
                <a:solidFill>
                  <a:schemeClr val="bg1"/>
                </a:solidFill>
              </a:rPr>
              <a:t>UTS 	30%</a:t>
            </a:r>
          </a:p>
          <a:p>
            <a:pPr>
              <a:buNone/>
            </a:pPr>
            <a:r>
              <a:rPr lang="en-US" sz="2200" b="1" dirty="0">
                <a:solidFill>
                  <a:schemeClr val="bg1"/>
                </a:solidFill>
              </a:rPr>
              <a:t>UAS 	40%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A07E98-4B9F-4A68-8613-FF93A7E462BA}"/>
              </a:ext>
            </a:extLst>
          </p:cNvPr>
          <p:cNvSpPr/>
          <p:nvPr/>
        </p:nvSpPr>
        <p:spPr>
          <a:xfrm>
            <a:off x="387576" y="106442"/>
            <a:ext cx="2868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KOMPUTER APLIKASI IT</a:t>
            </a:r>
            <a:endParaRPr lang="id-ID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C3232E-E2F8-4F64-9C0B-8A2B97614B28}"/>
              </a:ext>
            </a:extLst>
          </p:cNvPr>
          <p:cNvSpPr/>
          <p:nvPr/>
        </p:nvSpPr>
        <p:spPr>
          <a:xfrm>
            <a:off x="163773" y="136478"/>
            <a:ext cx="223803" cy="223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197415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CFBFB5-82DD-41CB-B2FE-A1BD1ACFBB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n-NO" sz="8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20C2413-43FA-4B9D-8A72-C25D3BCEE4ED}"/>
              </a:ext>
            </a:extLst>
          </p:cNvPr>
          <p:cNvSpPr/>
          <p:nvPr/>
        </p:nvSpPr>
        <p:spPr>
          <a:xfrm>
            <a:off x="8868408" y="6003962"/>
            <a:ext cx="30652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DOSEN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Ganjar Miftahuddin, M.Ds</a:t>
            </a:r>
            <a:endParaRPr lang="id-ID" b="1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485D947-6142-47FC-8326-D750FB5CE1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550352"/>
              </p:ext>
            </p:extLst>
          </p:nvPr>
        </p:nvGraphicFramePr>
        <p:xfrm>
          <a:off x="682388" y="955343"/>
          <a:ext cx="11054687" cy="5048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2421">
                  <a:extLst>
                    <a:ext uri="{9D8B030D-6E8A-4147-A177-3AD203B41FA5}">
                      <a16:colId xmlns:a16="http://schemas.microsoft.com/office/drawing/2014/main" val="3092157917"/>
                    </a:ext>
                  </a:extLst>
                </a:gridCol>
                <a:gridCol w="9172266">
                  <a:extLst>
                    <a:ext uri="{9D8B030D-6E8A-4147-A177-3AD203B41FA5}">
                      <a16:colId xmlns:a16="http://schemas.microsoft.com/office/drawing/2014/main" val="2370583146"/>
                    </a:ext>
                  </a:extLst>
                </a:gridCol>
              </a:tblGrid>
              <a:tr h="312823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M1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PENGANTAR APLIKASI IT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8082116"/>
                  </a:ext>
                </a:extLst>
              </a:tr>
              <a:tr h="312823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M2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effectLst/>
                        </a:rPr>
                        <a:t>STRUKTUR HTML5</a:t>
                      </a:r>
                      <a:endParaRPr lang="id-ID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2776348"/>
                  </a:ext>
                </a:extLst>
              </a:tr>
              <a:tr h="312823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M3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effectLst/>
                        </a:rPr>
                        <a:t>TEKS DALAM HTML5</a:t>
                      </a:r>
                      <a:endParaRPr lang="id-ID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7032442"/>
                  </a:ext>
                </a:extLst>
              </a:tr>
              <a:tr h="312823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M4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effectLst/>
                        </a:rPr>
                        <a:t>LISTS</a:t>
                      </a:r>
                      <a:endParaRPr lang="id-ID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4047594"/>
                  </a:ext>
                </a:extLst>
              </a:tr>
              <a:tr h="312823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M5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effectLst/>
                        </a:rPr>
                        <a:t>IMAGES</a:t>
                      </a:r>
                      <a:endParaRPr lang="id-ID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3618186"/>
                  </a:ext>
                </a:extLst>
              </a:tr>
              <a:tr h="312823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M6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effectLst/>
                        </a:rPr>
                        <a:t>LINKS</a:t>
                      </a:r>
                      <a:endParaRPr lang="id-ID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8765241"/>
                  </a:ext>
                </a:extLst>
              </a:tr>
              <a:tr h="312823"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M7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effectLst/>
                        </a:rPr>
                        <a:t>EKSTRA MARKUP</a:t>
                      </a:r>
                      <a:endParaRPr lang="id-ID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2879818"/>
                  </a:ext>
                </a:extLst>
              </a:tr>
              <a:tr h="312823"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M8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effectLst/>
                        </a:rPr>
                        <a:t>UTS</a:t>
                      </a:r>
                      <a:endParaRPr lang="id-ID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49121"/>
                  </a:ext>
                </a:extLst>
              </a:tr>
              <a:tr h="312823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M9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effectLst/>
                        </a:rPr>
                        <a:t>PENGENALAN CSS</a:t>
                      </a:r>
                      <a:endParaRPr lang="id-ID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4900951"/>
                  </a:ext>
                </a:extLst>
              </a:tr>
              <a:tr h="312823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M10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effectLst/>
                        </a:rPr>
                        <a:t>CSS WARNA &amp; TEKS</a:t>
                      </a:r>
                      <a:endParaRPr lang="id-ID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8695513"/>
                  </a:ext>
                </a:extLst>
              </a:tr>
              <a:tr h="312823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M11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effectLst/>
                        </a:rPr>
                        <a:t>CSS BOX</a:t>
                      </a:r>
                      <a:endParaRPr lang="id-ID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2869726"/>
                  </a:ext>
                </a:extLst>
              </a:tr>
              <a:tr h="312823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M12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effectLst/>
                        </a:rPr>
                        <a:t>TABLE &amp; FORM:</a:t>
                      </a:r>
                      <a:endParaRPr lang="id-ID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4720692"/>
                  </a:ext>
                </a:extLst>
              </a:tr>
              <a:tr h="356271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M13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effectLst/>
                        </a:rPr>
                        <a:t>CSS LAYOUT</a:t>
                      </a:r>
                      <a:endParaRPr lang="id-ID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3094169"/>
                  </a:ext>
                </a:extLst>
              </a:tr>
              <a:tr h="312823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M14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effectLst/>
                        </a:rPr>
                        <a:t>CSS IMAGES</a:t>
                      </a:r>
                      <a:endParaRPr lang="id-ID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8577125"/>
                  </a:ext>
                </a:extLst>
              </a:tr>
              <a:tr h="312823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M15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effectLst/>
                        </a:rPr>
                        <a:t>HTML5 LAYOUT</a:t>
                      </a:r>
                      <a:endParaRPr lang="id-ID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6235383"/>
                  </a:ext>
                </a:extLst>
              </a:tr>
              <a:tr h="312823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M16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effectLst/>
                        </a:rPr>
                        <a:t>UAS</a:t>
                      </a:r>
                      <a:endParaRPr lang="id-ID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186690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57D8B00-6AE6-460E-94BA-BF38B8E0F872}"/>
              </a:ext>
            </a:extLst>
          </p:cNvPr>
          <p:cNvSpPr/>
          <p:nvPr/>
        </p:nvSpPr>
        <p:spPr>
          <a:xfrm>
            <a:off x="387576" y="106442"/>
            <a:ext cx="2868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KOMPUTER APLIKASI IT</a:t>
            </a:r>
            <a:endParaRPr lang="id-ID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890FDF-D346-45E0-B24F-5B1734614021}"/>
              </a:ext>
            </a:extLst>
          </p:cNvPr>
          <p:cNvSpPr/>
          <p:nvPr/>
        </p:nvSpPr>
        <p:spPr>
          <a:xfrm>
            <a:off x="163773" y="136478"/>
            <a:ext cx="223803" cy="223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077734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CFBFB5-82DD-41CB-B2FE-A1BD1ACFBB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n-NO" sz="8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20C2413-43FA-4B9D-8A72-C25D3BCEE4ED}"/>
              </a:ext>
            </a:extLst>
          </p:cNvPr>
          <p:cNvSpPr/>
          <p:nvPr/>
        </p:nvSpPr>
        <p:spPr>
          <a:xfrm>
            <a:off x="8868408" y="6003962"/>
            <a:ext cx="30652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DOSEN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Ganjar Miftahuddin, M.Ds</a:t>
            </a:r>
            <a:endParaRPr lang="id-ID" b="1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1BA9BB-DCBA-41E0-ACE3-D0D0C402CBB2}"/>
              </a:ext>
            </a:extLst>
          </p:cNvPr>
          <p:cNvSpPr/>
          <p:nvPr/>
        </p:nvSpPr>
        <p:spPr>
          <a:xfrm>
            <a:off x="1717364" y="636907"/>
            <a:ext cx="343074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spc="-150" dirty="0">
                <a:solidFill>
                  <a:schemeClr val="bg1"/>
                </a:solidFill>
                <a:cs typeface="Calibri"/>
              </a:rPr>
              <a:t>BUKU</a:t>
            </a:r>
            <a:r>
              <a:rPr lang="en-US" sz="6000" b="1" spc="-150" dirty="0">
                <a:cs typeface="Calibri"/>
              </a:rPr>
              <a:t> </a:t>
            </a:r>
          </a:p>
          <a:p>
            <a:r>
              <a:rPr lang="en-US" sz="6000" b="1" spc="-150" dirty="0">
                <a:solidFill>
                  <a:schemeClr val="bg1"/>
                </a:solidFill>
                <a:cs typeface="Calibri"/>
              </a:rPr>
              <a:t>REFERENSI</a:t>
            </a:r>
            <a:endParaRPr lang="id-ID" sz="6000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D51EC01-8981-4F02-BA27-1D53625C04A6}"/>
              </a:ext>
            </a:extLst>
          </p:cNvPr>
          <p:cNvSpPr/>
          <p:nvPr/>
        </p:nvSpPr>
        <p:spPr>
          <a:xfrm>
            <a:off x="1717364" y="2694084"/>
            <a:ext cx="478652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APLIKASI INTERNET MENGGUNAKAN HTML, CSS, DAN JAVA SCRIPT</a:t>
            </a:r>
            <a:endParaRPr lang="id-ID" sz="2000" b="1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      </a:t>
            </a:r>
            <a:r>
              <a:rPr lang="en-US" sz="2000" b="1" dirty="0" err="1">
                <a:solidFill>
                  <a:schemeClr val="bg1"/>
                </a:solidFill>
              </a:rPr>
              <a:t>Penulis</a:t>
            </a:r>
            <a:r>
              <a:rPr lang="en-US" sz="2000" b="1" dirty="0">
                <a:solidFill>
                  <a:schemeClr val="bg1"/>
                </a:solidFill>
              </a:rPr>
              <a:t> : 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      </a:t>
            </a:r>
            <a:r>
              <a:rPr lang="en-US" sz="2000" b="1" dirty="0" err="1">
                <a:solidFill>
                  <a:schemeClr val="bg1"/>
                </a:solidFill>
              </a:rPr>
              <a:t>Taryana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Suryana</a:t>
            </a:r>
            <a:r>
              <a:rPr lang="en-US" sz="2000" b="1" dirty="0">
                <a:solidFill>
                  <a:schemeClr val="bg1"/>
                </a:solidFill>
              </a:rPr>
              <a:t> dan </a:t>
            </a:r>
            <a:r>
              <a:rPr lang="en-US" sz="2000" b="1" dirty="0" err="1">
                <a:solidFill>
                  <a:schemeClr val="bg1"/>
                </a:solidFill>
              </a:rPr>
              <a:t>Koesheryatin</a:t>
            </a:r>
            <a:endParaRPr lang="en-US" sz="2000" b="1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LAYOUT DASAR DAN PENERAPAN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      </a:t>
            </a:r>
            <a:r>
              <a:rPr lang="en-US" sz="2000" b="1" dirty="0" err="1">
                <a:solidFill>
                  <a:schemeClr val="bg1"/>
                </a:solidFill>
              </a:rPr>
              <a:t>Penulis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      </a:t>
            </a:r>
            <a:r>
              <a:rPr lang="en-US" sz="2000" b="1" dirty="0" err="1">
                <a:solidFill>
                  <a:schemeClr val="bg1"/>
                </a:solidFill>
              </a:rPr>
              <a:t>Surianto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Rustan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err="1">
                <a:solidFill>
                  <a:schemeClr val="bg1"/>
                </a:solidFill>
              </a:rPr>
              <a:t>Buku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Lainnya</a:t>
            </a:r>
            <a:r>
              <a:rPr lang="en-US" sz="2000" b="1" dirty="0">
                <a:solidFill>
                  <a:schemeClr val="bg1"/>
                </a:solidFill>
              </a:rPr>
              <a:t> Yang </a:t>
            </a:r>
            <a:r>
              <a:rPr lang="en-US" sz="2000" b="1" dirty="0" err="1">
                <a:solidFill>
                  <a:schemeClr val="bg1"/>
                </a:solidFill>
              </a:rPr>
              <a:t>Berhubungan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Dengan</a:t>
            </a:r>
            <a:r>
              <a:rPr lang="en-US" sz="2000" b="1" dirty="0">
                <a:solidFill>
                  <a:schemeClr val="bg1"/>
                </a:solidFill>
              </a:rPr>
              <a:t> DESAIN WEB, HTML,CSS, Dan Java Script</a:t>
            </a:r>
            <a:endParaRPr lang="id-ID" sz="2000" b="1" dirty="0">
              <a:solidFill>
                <a:schemeClr val="bg1"/>
              </a:solidFill>
            </a:endParaRPr>
          </a:p>
          <a:p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394DA36-101B-47F6-9A58-2332C7B6A1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7489" y="590654"/>
            <a:ext cx="2229466" cy="3344199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E742A17E-3D1B-41BD-9AFE-41BED05413AB}"/>
              </a:ext>
            </a:extLst>
          </p:cNvPr>
          <p:cNvSpPr/>
          <p:nvPr/>
        </p:nvSpPr>
        <p:spPr>
          <a:xfrm>
            <a:off x="387576" y="106442"/>
            <a:ext cx="2868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KOMPUTER APLIKASI IT</a:t>
            </a:r>
            <a:endParaRPr lang="id-ID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0F574D6-DB96-4C50-B2FE-D2F78657950C}"/>
              </a:ext>
            </a:extLst>
          </p:cNvPr>
          <p:cNvSpPr/>
          <p:nvPr/>
        </p:nvSpPr>
        <p:spPr>
          <a:xfrm>
            <a:off x="163773" y="136478"/>
            <a:ext cx="223803" cy="223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BCD5E240-4A29-4213-A3FF-0B0D734924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314" y="2512807"/>
            <a:ext cx="2404643" cy="3283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0403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CFBFB5-82DD-41CB-B2FE-A1BD1ACFBB98}"/>
              </a:ext>
            </a:extLst>
          </p:cNvPr>
          <p:cNvSpPr/>
          <p:nvPr/>
        </p:nvSpPr>
        <p:spPr>
          <a:xfrm>
            <a:off x="0" y="1342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n-NO" sz="8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20C2413-43FA-4B9D-8A72-C25D3BCEE4ED}"/>
              </a:ext>
            </a:extLst>
          </p:cNvPr>
          <p:cNvSpPr/>
          <p:nvPr/>
        </p:nvSpPr>
        <p:spPr>
          <a:xfrm>
            <a:off x="8868408" y="6003962"/>
            <a:ext cx="30652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DOSEN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Okta Bold" panose="00000800000000000000" pitchFamily="50" charset="0"/>
                <a:ea typeface="Calibri" panose="020F0502020204030204" pitchFamily="34" charset="0"/>
              </a:rPr>
              <a:t>Ganjar Miftahuddin, M.Ds</a:t>
            </a:r>
            <a:endParaRPr lang="id-ID" b="1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44B23C-3C64-4AC8-98FC-B6337FF5B355}"/>
              </a:ext>
            </a:extLst>
          </p:cNvPr>
          <p:cNvSpPr txBox="1"/>
          <p:nvPr/>
        </p:nvSpPr>
        <p:spPr>
          <a:xfrm>
            <a:off x="2092816" y="894871"/>
            <a:ext cx="4077667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sz="6000" b="1" dirty="0">
                <a:solidFill>
                  <a:srgbClr val="FF0000"/>
                </a:solidFill>
              </a:rPr>
              <a:t>TUGAS</a:t>
            </a:r>
          </a:p>
          <a:p>
            <a:pPr algn="just" eaLnBrk="1" hangingPunct="1">
              <a:buFont typeface="Arial" charset="0"/>
              <a:buNone/>
            </a:pPr>
            <a:endParaRPr lang="en-US" sz="2200" dirty="0">
              <a:solidFill>
                <a:schemeClr val="bg1"/>
              </a:solidFill>
            </a:endParaRPr>
          </a:p>
          <a:p>
            <a:pPr algn="just" eaLnBrk="1" hangingPunct="1">
              <a:buFont typeface="Arial" charset="0"/>
              <a:buNone/>
            </a:pPr>
            <a:r>
              <a:rPr lang="en-US" sz="2200" dirty="0" err="1">
                <a:solidFill>
                  <a:schemeClr val="bg1"/>
                </a:solidFill>
              </a:rPr>
              <a:t>Jelaskan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mengenai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hal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berikut</a:t>
            </a:r>
            <a:r>
              <a:rPr lang="en-US" sz="2200" dirty="0">
                <a:solidFill>
                  <a:schemeClr val="bg1"/>
                </a:solidFill>
              </a:rPr>
              <a:t>:</a:t>
            </a:r>
          </a:p>
          <a:p>
            <a:pPr algn="just" eaLnBrk="1" hangingPunct="1">
              <a:buFont typeface="Arial" charset="0"/>
              <a:buNone/>
            </a:pPr>
            <a:endParaRPr lang="en-US" sz="2200" b="1" dirty="0">
              <a:solidFill>
                <a:schemeClr val="bg1"/>
              </a:solidFill>
            </a:endParaRP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</a:rPr>
              <a:t>UI/ UX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</a:rPr>
              <a:t>WEB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</a:rPr>
              <a:t>APLIKASI (APK/IOS)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</a:rPr>
              <a:t>MULTIMEDIA 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endParaRPr lang="en-US" sz="2200" b="1" dirty="0">
              <a:solidFill>
                <a:schemeClr val="bg1"/>
              </a:solidFill>
            </a:endParaRPr>
          </a:p>
          <a:p>
            <a:pPr algn="just" eaLnBrk="1" hangingPunct="1"/>
            <a:r>
              <a:rPr lang="en-US" sz="2200" dirty="0" err="1">
                <a:solidFill>
                  <a:schemeClr val="bg1"/>
                </a:solidFill>
              </a:rPr>
              <a:t>Jelaskan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dengan</a:t>
            </a:r>
            <a:r>
              <a:rPr lang="en-US" sz="2200" dirty="0">
                <a:solidFill>
                  <a:schemeClr val="bg1"/>
                </a:solidFill>
              </a:rPr>
              <a:t> kata2 </a:t>
            </a:r>
            <a:r>
              <a:rPr lang="en-US" sz="2200" dirty="0" err="1">
                <a:solidFill>
                  <a:schemeClr val="bg1"/>
                </a:solidFill>
              </a:rPr>
              <a:t>sendiri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tidak</a:t>
            </a:r>
            <a:r>
              <a:rPr lang="en-US" sz="2200" dirty="0">
                <a:solidFill>
                  <a:schemeClr val="bg1"/>
                </a:solidFill>
              </a:rPr>
              <a:t> di </a:t>
            </a:r>
            <a:r>
              <a:rPr lang="en-US" sz="2200" dirty="0" err="1">
                <a:solidFill>
                  <a:schemeClr val="bg1"/>
                </a:solidFill>
              </a:rPr>
              <a:t>perbolehkan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copypas</a:t>
            </a:r>
            <a:r>
              <a:rPr lang="en-US" sz="2200" b="1" dirty="0">
                <a:solidFill>
                  <a:schemeClr val="bg1"/>
                </a:solidFill>
              </a:rPr>
              <a:t>. </a:t>
            </a:r>
            <a:r>
              <a:rPr lang="en-US" sz="2200" dirty="0" err="1">
                <a:solidFill>
                  <a:schemeClr val="bg1"/>
                </a:solidFill>
              </a:rPr>
              <a:t>Cantumkan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sumber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referensi</a:t>
            </a:r>
            <a:r>
              <a:rPr lang="en-US" sz="2200" dirty="0">
                <a:solidFill>
                  <a:schemeClr val="bg1"/>
                </a:solidFill>
              </a:rPr>
              <a:t>. </a:t>
            </a:r>
          </a:p>
          <a:p>
            <a:pPr algn="just" eaLnBrk="1" hangingPunct="1"/>
            <a:r>
              <a:rPr lang="en-US" sz="2200" dirty="0" err="1">
                <a:solidFill>
                  <a:schemeClr val="bg1"/>
                </a:solidFill>
              </a:rPr>
              <a:t>Kumpulkan</a:t>
            </a:r>
            <a:r>
              <a:rPr lang="en-US" sz="2200" dirty="0">
                <a:solidFill>
                  <a:schemeClr val="bg1"/>
                </a:solidFill>
              </a:rPr>
              <a:t> di </a:t>
            </a:r>
            <a:r>
              <a:rPr lang="en-US" sz="2200" dirty="0" err="1">
                <a:solidFill>
                  <a:schemeClr val="bg1"/>
                </a:solidFill>
              </a:rPr>
              <a:t>grup</a:t>
            </a:r>
            <a:r>
              <a:rPr lang="en-US" sz="2200" dirty="0">
                <a:solidFill>
                  <a:schemeClr val="bg1"/>
                </a:solidFill>
              </a:rPr>
              <a:t> WA/ LINE.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endParaRPr lang="en-US" sz="2200" b="1" dirty="0">
              <a:solidFill>
                <a:schemeClr val="bg1"/>
              </a:solidFill>
            </a:endParaRP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A07E98-4B9F-4A68-8613-FF93A7E462BA}"/>
              </a:ext>
            </a:extLst>
          </p:cNvPr>
          <p:cNvSpPr/>
          <p:nvPr/>
        </p:nvSpPr>
        <p:spPr>
          <a:xfrm>
            <a:off x="387576" y="106442"/>
            <a:ext cx="2868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b="1" dirty="0">
                <a:solidFill>
                  <a:schemeClr val="bg1"/>
                </a:solidFill>
                <a:latin typeface="Okta Bold" panose="00000800000000000000" pitchFamily="50" charset="0"/>
              </a:rPr>
              <a:t>KOMPUTER APLIKASI IT</a:t>
            </a:r>
            <a:endParaRPr lang="id-ID" dirty="0">
              <a:solidFill>
                <a:schemeClr val="bg1"/>
              </a:solidFill>
              <a:latin typeface="Okta Bold" panose="00000800000000000000" pitchFamily="50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C3232E-E2F8-4F64-9C0B-8A2B97614B28}"/>
              </a:ext>
            </a:extLst>
          </p:cNvPr>
          <p:cNvSpPr/>
          <p:nvPr/>
        </p:nvSpPr>
        <p:spPr>
          <a:xfrm>
            <a:off x="163773" y="136478"/>
            <a:ext cx="223803" cy="223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649FC7-51FE-4613-B7DE-6E3D113A1F5A}"/>
              </a:ext>
            </a:extLst>
          </p:cNvPr>
          <p:cNvSpPr txBox="1"/>
          <p:nvPr/>
        </p:nvSpPr>
        <p:spPr>
          <a:xfrm>
            <a:off x="6581233" y="2096629"/>
            <a:ext cx="4637227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/>
            <a:r>
              <a:rPr lang="en-US" sz="2200" b="1" dirty="0">
                <a:solidFill>
                  <a:schemeClr val="bg1"/>
                </a:solidFill>
              </a:rPr>
              <a:t>Format </a:t>
            </a:r>
            <a:r>
              <a:rPr lang="en-US" sz="2200" b="1" dirty="0" err="1">
                <a:solidFill>
                  <a:schemeClr val="bg1"/>
                </a:solidFill>
              </a:rPr>
              <a:t>pengumpulan</a:t>
            </a:r>
            <a:endParaRPr lang="en-US" sz="2200" b="1" dirty="0">
              <a:solidFill>
                <a:schemeClr val="bg1"/>
              </a:solidFill>
            </a:endParaRP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en-US" sz="2200" b="1" dirty="0" err="1">
                <a:solidFill>
                  <a:schemeClr val="bg1"/>
                </a:solidFill>
              </a:rPr>
              <a:t>Kertas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ukuran</a:t>
            </a:r>
            <a:r>
              <a:rPr lang="en-US" sz="2200" b="1" dirty="0">
                <a:solidFill>
                  <a:schemeClr val="bg1"/>
                </a:solidFill>
              </a:rPr>
              <a:t> A4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</a:rPr>
              <a:t>Cover (</a:t>
            </a:r>
            <a:r>
              <a:rPr lang="en-US" sz="2200" b="1" dirty="0" err="1">
                <a:solidFill>
                  <a:schemeClr val="bg1"/>
                </a:solidFill>
              </a:rPr>
              <a:t>nama,kelas</a:t>
            </a:r>
            <a:r>
              <a:rPr lang="en-US" sz="2200" b="1" dirty="0">
                <a:solidFill>
                  <a:schemeClr val="bg1"/>
                </a:solidFill>
              </a:rPr>
              <a:t>, </a:t>
            </a:r>
            <a:r>
              <a:rPr lang="en-US" sz="2200" b="1" dirty="0" err="1">
                <a:solidFill>
                  <a:schemeClr val="bg1"/>
                </a:solidFill>
              </a:rPr>
              <a:t>nim</a:t>
            </a:r>
            <a:r>
              <a:rPr lang="en-US" sz="2200" b="1" dirty="0">
                <a:solidFill>
                  <a:schemeClr val="bg1"/>
                </a:solidFill>
              </a:rPr>
              <a:t> &amp; </a:t>
            </a:r>
            <a:r>
              <a:rPr lang="en-US" sz="2200" b="1" dirty="0" err="1">
                <a:solidFill>
                  <a:schemeClr val="bg1"/>
                </a:solidFill>
              </a:rPr>
              <a:t>foto</a:t>
            </a:r>
            <a:r>
              <a:rPr lang="en-US" sz="2200" b="1" dirty="0">
                <a:solidFill>
                  <a:schemeClr val="bg1"/>
                </a:solidFill>
              </a:rPr>
              <a:t>)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</a:rPr>
              <a:t>File format PDF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</a:rPr>
              <a:t>Beri KELAS_NIM_NAMA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endParaRPr lang="en-US" sz="2200" b="1" dirty="0">
              <a:solidFill>
                <a:schemeClr val="bg1"/>
              </a:solidFill>
            </a:endParaRP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B8BF72-DE95-4654-8072-0A2BE2E5D3B1}"/>
              </a:ext>
            </a:extLst>
          </p:cNvPr>
          <p:cNvSpPr/>
          <p:nvPr/>
        </p:nvSpPr>
        <p:spPr>
          <a:xfrm>
            <a:off x="6431108" y="2096629"/>
            <a:ext cx="95534" cy="346751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753366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2081</TotalTime>
  <Words>496</Words>
  <Application>Microsoft Office PowerPoint</Application>
  <PresentationFormat>Widescreen</PresentationFormat>
  <Paragraphs>123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Okta Bold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Ganjar Miftahuddin</dc:creator>
  <cp:lastModifiedBy>Ganjar Miftahuddin</cp:lastModifiedBy>
  <cp:revision>134</cp:revision>
  <dcterms:created xsi:type="dcterms:W3CDTF">2019-12-02T15:17:46Z</dcterms:created>
  <dcterms:modified xsi:type="dcterms:W3CDTF">2020-10-05T03:44:52Z</dcterms:modified>
</cp:coreProperties>
</file>