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4660"/>
  </p:normalViewPr>
  <p:slideViewPr>
    <p:cSldViewPr snapToGrid="0">
      <p:cViewPr varScale="1">
        <p:scale>
          <a:sx n="47" d="100"/>
          <a:sy n="47" d="100"/>
        </p:scale>
        <p:origin x="54"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HUKUM BENDA</a:t>
            </a:r>
            <a:endParaRPr lang="en-US" dirty="0"/>
          </a:p>
        </p:txBody>
      </p:sp>
      <p:sp>
        <p:nvSpPr>
          <p:cNvPr id="3" name="Subtitle 2"/>
          <p:cNvSpPr>
            <a:spLocks noGrp="1"/>
          </p:cNvSpPr>
          <p:nvPr>
            <p:ph type="subTitle" idx="1"/>
          </p:nvPr>
        </p:nvSpPr>
        <p:spPr/>
        <p:txBody>
          <a:bodyPr/>
          <a:lstStyle/>
          <a:p>
            <a:r>
              <a:rPr lang="en-US" dirty="0" smtClean="0"/>
              <a:t>By: Farida </a:t>
            </a:r>
            <a:r>
              <a:rPr lang="en-US" smtClean="0"/>
              <a:t>Yuliaty</a:t>
            </a:r>
            <a:endParaRPr lang="en-US"/>
          </a:p>
        </p:txBody>
      </p:sp>
    </p:spTree>
    <p:extLst>
      <p:ext uri="{BB962C8B-B14F-4D97-AF65-F5344CB8AC3E}">
        <p14:creationId xmlns:p14="http://schemas.microsoft.com/office/powerpoint/2010/main" val="4171791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ChangeArrowheads="1"/>
          </p:cNvSpPr>
          <p:nvPr/>
        </p:nvSpPr>
        <p:spPr bwMode="auto">
          <a:xfrm>
            <a:off x="1524000" y="-135652"/>
            <a:ext cx="9144000" cy="714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257300" indent="-3429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lvl="2" algn="ctr">
              <a:spcBef>
                <a:spcPct val="0"/>
              </a:spcBef>
              <a:buClrTx/>
              <a:buSzTx/>
              <a:buFontTx/>
              <a:buNone/>
            </a:pPr>
            <a:endParaRPr lang="en-US" sz="1800">
              <a:latin typeface="Arial Black" panose="020B0A04020102020204" pitchFamily="34" charset="0"/>
            </a:endParaRPr>
          </a:p>
          <a:p>
            <a:pPr>
              <a:spcBef>
                <a:spcPct val="0"/>
              </a:spcBef>
              <a:buClrTx/>
              <a:buSzTx/>
              <a:buFontTx/>
              <a:buNone/>
            </a:pPr>
            <a:r>
              <a:rPr lang="en-US" sz="2400">
                <a:latin typeface="Arial Black" panose="020B0A04020102020204" pitchFamily="34" charset="0"/>
              </a:rPr>
              <a:t>Hak gadai adalah suatu hak yang diperoleh kreditur atas suatu barang bergerak, yang diberikan oleh debitur atau orang lain atas namanya untuk menjamin suatu hutang, dan yang memberikan kewenangan kepada kreditur untuk mendapatkan pelunasan terlebih dahulu (pasal 1150 KUHPer).</a:t>
            </a:r>
          </a:p>
          <a:p>
            <a:pPr>
              <a:spcBef>
                <a:spcPct val="0"/>
              </a:spcBef>
              <a:buClrTx/>
              <a:buSzTx/>
              <a:buFontTx/>
              <a:buNone/>
            </a:pPr>
            <a:endParaRPr lang="en-US" sz="2400">
              <a:latin typeface="Arial Black" panose="020B0A04020102020204" pitchFamily="34" charset="0"/>
            </a:endParaRPr>
          </a:p>
          <a:p>
            <a:pPr>
              <a:spcBef>
                <a:spcPct val="0"/>
              </a:spcBef>
              <a:buClrTx/>
              <a:buSzTx/>
              <a:buFontTx/>
              <a:buNone/>
            </a:pPr>
            <a:r>
              <a:rPr lang="en-US" sz="2000">
                <a:latin typeface="Arial Black" panose="020B0A04020102020204" pitchFamily="34" charset="0"/>
              </a:rPr>
              <a:t>Hak gadai mempunyai beberapa sifat antara lain;</a:t>
            </a:r>
          </a:p>
          <a:p>
            <a:pPr>
              <a:spcBef>
                <a:spcPct val="0"/>
              </a:spcBef>
              <a:buClrTx/>
              <a:buSzTx/>
              <a:buFontTx/>
              <a:buAutoNum type="arabicPeriod"/>
            </a:pPr>
            <a:r>
              <a:rPr lang="en-US" sz="2000">
                <a:latin typeface="Arial Black" panose="020B0A04020102020204" pitchFamily="34" charset="0"/>
              </a:rPr>
              <a:t>Hak gadai bersifat accessoir (tambahan dari perjanjian pokok).</a:t>
            </a:r>
          </a:p>
          <a:p>
            <a:pPr>
              <a:spcBef>
                <a:spcPct val="0"/>
              </a:spcBef>
              <a:buClrTx/>
              <a:buSzTx/>
              <a:buFontTx/>
              <a:buAutoNum type="arabicPeriod"/>
            </a:pPr>
            <a:r>
              <a:rPr lang="en-US" sz="2000">
                <a:latin typeface="Arial Black" panose="020B0A04020102020204" pitchFamily="34" charset="0"/>
              </a:rPr>
              <a:t>Hak gadai bersifat memberi jaminan.</a:t>
            </a:r>
          </a:p>
          <a:p>
            <a:pPr algn="ctr">
              <a:spcBef>
                <a:spcPct val="0"/>
              </a:spcBef>
              <a:buClrTx/>
              <a:buSzTx/>
              <a:buFontTx/>
              <a:buNone/>
            </a:pPr>
            <a:endParaRPr lang="en-US" sz="1800">
              <a:latin typeface="Arial Black" panose="020B0A04020102020204" pitchFamily="34" charset="0"/>
            </a:endParaRPr>
          </a:p>
          <a:p>
            <a:pPr algn="ctr">
              <a:spcBef>
                <a:spcPct val="0"/>
              </a:spcBef>
              <a:buClrTx/>
              <a:buSzTx/>
              <a:buFontTx/>
              <a:buNone/>
            </a:pPr>
            <a:r>
              <a:rPr lang="en-US" sz="2400">
                <a:solidFill>
                  <a:schemeClr val="accent1"/>
                </a:solidFill>
                <a:latin typeface="Arial Black" panose="020B0A04020102020204" pitchFamily="34" charset="0"/>
              </a:rPr>
              <a:t>Hak gadai tidak termasuk hak memakai, hak menikmati atau memungut hasil barang</a:t>
            </a:r>
            <a:r>
              <a:rPr lang="en-US" sz="1800">
                <a:latin typeface="Arial Black" panose="020B0A04020102020204" pitchFamily="34" charset="0"/>
              </a:rPr>
              <a:t>. </a:t>
            </a:r>
          </a:p>
          <a:p>
            <a:pPr>
              <a:spcBef>
                <a:spcPct val="0"/>
              </a:spcBef>
              <a:buClrTx/>
              <a:buSzTx/>
              <a:buFontTx/>
              <a:buNone/>
            </a:pPr>
            <a:endParaRPr lang="en-US" sz="1800">
              <a:latin typeface="Arial Black" panose="020B0A04020102020204" pitchFamily="34" charset="0"/>
            </a:endParaRPr>
          </a:p>
          <a:p>
            <a:pPr>
              <a:spcBef>
                <a:spcPct val="0"/>
              </a:spcBef>
              <a:buClrTx/>
              <a:buSzTx/>
              <a:buFontTx/>
              <a:buNone/>
            </a:pPr>
            <a:r>
              <a:rPr lang="en-US" sz="1800">
                <a:latin typeface="Arial Black" panose="020B0A04020102020204" pitchFamily="34" charset="0"/>
              </a:rPr>
              <a:t>Syarat mengadakan hak gadai untuk benda berwujud dan hak piutang atas bawa, yaitu;</a:t>
            </a:r>
          </a:p>
          <a:p>
            <a:pPr>
              <a:spcBef>
                <a:spcPct val="0"/>
              </a:spcBef>
              <a:buClrTx/>
              <a:buSzTx/>
              <a:buFontTx/>
              <a:buAutoNum type="arabicPeriod"/>
            </a:pPr>
            <a:r>
              <a:rPr lang="en-US" sz="1800">
                <a:latin typeface="Arial Black" panose="020B0A04020102020204" pitchFamily="34" charset="0"/>
              </a:rPr>
              <a:t>Ada perjanjiannya, baik tertulis maupun lisan.</a:t>
            </a:r>
          </a:p>
          <a:p>
            <a:pPr>
              <a:spcBef>
                <a:spcPct val="0"/>
              </a:spcBef>
              <a:buClrTx/>
              <a:buSzTx/>
              <a:buFontTx/>
              <a:buAutoNum type="arabicPeriod"/>
            </a:pPr>
            <a:r>
              <a:rPr lang="en-US" sz="1800">
                <a:latin typeface="Arial Black" panose="020B0A04020102020204" pitchFamily="34" charset="0"/>
              </a:rPr>
              <a:t>Barang yang digadaikan harus lepas atau di luar kekuasaan pemberi gadai.</a:t>
            </a:r>
          </a:p>
          <a:p>
            <a:pPr algn="ctr">
              <a:spcBef>
                <a:spcPct val="0"/>
              </a:spcBef>
              <a:buClrTx/>
              <a:buSzTx/>
              <a:buFontTx/>
              <a:buNone/>
            </a:pPr>
            <a:endParaRPr lang="en-US" sz="1800">
              <a:latin typeface="Arial" panose="020B0604020202020204" pitchFamily="34" charset="0"/>
            </a:endParaRPr>
          </a:p>
        </p:txBody>
      </p:sp>
    </p:spTree>
    <p:extLst>
      <p:ext uri="{BB962C8B-B14F-4D97-AF65-F5344CB8AC3E}">
        <p14:creationId xmlns:p14="http://schemas.microsoft.com/office/powerpoint/2010/main" val="3728569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ChangeArrowheads="1"/>
          </p:cNvSpPr>
          <p:nvPr/>
        </p:nvSpPr>
        <p:spPr bwMode="auto">
          <a:xfrm>
            <a:off x="1524000" y="387350"/>
            <a:ext cx="9144000"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sz="2000">
                <a:latin typeface="Arial Black" panose="020B0A04020102020204" pitchFamily="34" charset="0"/>
              </a:rPr>
              <a:t>Hak pemegang hak gadai;</a:t>
            </a:r>
          </a:p>
          <a:p>
            <a:pPr>
              <a:spcBef>
                <a:spcPct val="0"/>
              </a:spcBef>
              <a:buClrTx/>
              <a:buSzTx/>
              <a:buFontTx/>
              <a:buAutoNum type="arabicPeriod"/>
            </a:pPr>
            <a:r>
              <a:rPr lang="en-US" sz="2000">
                <a:latin typeface="Arial Black" panose="020B0A04020102020204" pitchFamily="34" charset="0"/>
              </a:rPr>
              <a:t>Apabila debitur wanprestasi, pemegang gadai dapat menjual benda gadai dengan cara di muka umum, dan syarat yang lazim. Kemudian dari hasil penjualan itu diambil sebagian untuk melunasi hutang debitur dan sisanya dikembalikan kepada debitur.</a:t>
            </a:r>
          </a:p>
          <a:p>
            <a:pPr>
              <a:spcBef>
                <a:spcPct val="0"/>
              </a:spcBef>
              <a:buClrTx/>
              <a:buSzTx/>
              <a:buFontTx/>
              <a:buAutoNum type="arabicPeriod"/>
            </a:pPr>
            <a:r>
              <a:rPr lang="en-US" sz="2000">
                <a:latin typeface="Arial Black" panose="020B0A04020102020204" pitchFamily="34" charset="0"/>
              </a:rPr>
              <a:t>Pemegang gadai berhak atas biaya pemeliharaan.</a:t>
            </a:r>
          </a:p>
          <a:p>
            <a:pPr>
              <a:spcBef>
                <a:spcPct val="0"/>
              </a:spcBef>
              <a:buClrTx/>
              <a:buSzTx/>
              <a:buFontTx/>
              <a:buAutoNum type="arabicPeriod"/>
            </a:pPr>
            <a:r>
              <a:rPr lang="en-US" sz="2000">
                <a:latin typeface="Arial Black" panose="020B0A04020102020204" pitchFamily="34" charset="0"/>
              </a:rPr>
              <a:t>Hak untuk menahan barang apabila ada beberapa piutang atas barang tersebut (hak retentie).</a:t>
            </a:r>
          </a:p>
          <a:p>
            <a:pPr algn="ctr">
              <a:spcBef>
                <a:spcPct val="0"/>
              </a:spcBef>
              <a:buClrTx/>
              <a:buSzTx/>
              <a:buFontTx/>
              <a:buNone/>
            </a:pPr>
            <a:endParaRPr lang="en-US" sz="1800">
              <a:latin typeface="Arial Black" panose="020B0A04020102020204" pitchFamily="34" charset="0"/>
            </a:endParaRPr>
          </a:p>
          <a:p>
            <a:pPr>
              <a:spcBef>
                <a:spcPct val="0"/>
              </a:spcBef>
              <a:buClrTx/>
              <a:buSzTx/>
              <a:buFontTx/>
              <a:buNone/>
            </a:pPr>
            <a:r>
              <a:rPr lang="en-US" sz="2000">
                <a:solidFill>
                  <a:srgbClr val="00FFFF"/>
                </a:solidFill>
                <a:latin typeface="Arial Black" panose="020B0A04020102020204" pitchFamily="34" charset="0"/>
              </a:rPr>
              <a:t>Kewajiban pemegang gadai adalah;</a:t>
            </a:r>
          </a:p>
          <a:p>
            <a:pPr>
              <a:spcBef>
                <a:spcPct val="0"/>
              </a:spcBef>
              <a:buClrTx/>
              <a:buSzTx/>
              <a:buFontTx/>
              <a:buAutoNum type="arabicPeriod"/>
            </a:pPr>
            <a:r>
              <a:rPr lang="en-US" sz="2000">
                <a:solidFill>
                  <a:srgbClr val="00FFFF"/>
                </a:solidFill>
                <a:latin typeface="Arial Black" panose="020B0A04020102020204" pitchFamily="34" charset="0"/>
              </a:rPr>
              <a:t>Bertanggungjawab atas hilangnya barang, merosotnya nilai jual barang apabila akibat kelalaiannya.</a:t>
            </a:r>
          </a:p>
          <a:p>
            <a:pPr>
              <a:spcBef>
                <a:spcPct val="0"/>
              </a:spcBef>
              <a:buClrTx/>
              <a:buSzTx/>
              <a:buFontTx/>
              <a:buAutoNum type="arabicPeriod"/>
            </a:pPr>
            <a:r>
              <a:rPr lang="en-US" sz="2000">
                <a:solidFill>
                  <a:srgbClr val="00FFFF"/>
                </a:solidFill>
                <a:latin typeface="Arial Black" panose="020B0A04020102020204" pitchFamily="34" charset="0"/>
              </a:rPr>
              <a:t>Tidak boleh menyalahgunakan barang gadai.</a:t>
            </a:r>
          </a:p>
          <a:p>
            <a:pPr algn="ctr">
              <a:spcBef>
                <a:spcPct val="0"/>
              </a:spcBef>
              <a:buClrTx/>
              <a:buSzTx/>
              <a:buFontTx/>
              <a:buNone/>
            </a:pPr>
            <a:endParaRPr lang="en-US" sz="1800">
              <a:solidFill>
                <a:srgbClr val="00FFFF"/>
              </a:solidFill>
              <a:latin typeface="Arial Black" panose="020B0A04020102020204" pitchFamily="34" charset="0"/>
            </a:endParaRPr>
          </a:p>
          <a:p>
            <a:pPr>
              <a:spcBef>
                <a:spcPct val="0"/>
              </a:spcBef>
              <a:buClrTx/>
              <a:buSzTx/>
              <a:buFontTx/>
              <a:buNone/>
            </a:pPr>
            <a:r>
              <a:rPr lang="en-US" sz="2000">
                <a:latin typeface="Arial Black" panose="020B0A04020102020204" pitchFamily="34" charset="0"/>
              </a:rPr>
              <a:t>Gadai bisa terhapus jika;</a:t>
            </a:r>
          </a:p>
          <a:p>
            <a:pPr>
              <a:spcBef>
                <a:spcPct val="0"/>
              </a:spcBef>
              <a:buClrTx/>
              <a:buSzTx/>
              <a:buFontTx/>
              <a:buAutoNum type="arabicPeriod"/>
            </a:pPr>
            <a:r>
              <a:rPr lang="en-US" sz="2000">
                <a:latin typeface="Arial Black" panose="020B0A04020102020204" pitchFamily="34" charset="0"/>
              </a:rPr>
              <a:t>Hutang pokoknya telah dibayar/lunas.</a:t>
            </a:r>
          </a:p>
          <a:p>
            <a:pPr>
              <a:spcBef>
                <a:spcPct val="0"/>
              </a:spcBef>
              <a:buClrTx/>
              <a:buSzTx/>
              <a:buFontTx/>
              <a:buAutoNum type="arabicPeriod"/>
            </a:pPr>
            <a:r>
              <a:rPr lang="en-US" sz="2000">
                <a:latin typeface="Arial Black" panose="020B0A04020102020204" pitchFamily="34" charset="0"/>
              </a:rPr>
              <a:t>Barang gadai telah keluar dari kekuasaan pemegang gadai.</a:t>
            </a:r>
          </a:p>
          <a:p>
            <a:pPr algn="ctr">
              <a:spcBef>
                <a:spcPct val="0"/>
              </a:spcBef>
              <a:buClrTx/>
              <a:buSzTx/>
              <a:buFontTx/>
              <a:buNone/>
            </a:pPr>
            <a:endParaRPr lang="en-US" sz="2000">
              <a:latin typeface="Arial" panose="020B0604020202020204" pitchFamily="34" charset="0"/>
            </a:endParaRPr>
          </a:p>
        </p:txBody>
      </p:sp>
    </p:spTree>
    <p:extLst>
      <p:ext uri="{BB962C8B-B14F-4D97-AF65-F5344CB8AC3E}">
        <p14:creationId xmlns:p14="http://schemas.microsoft.com/office/powerpoint/2010/main" val="3592164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4"/>
          <p:cNvSpPr txBox="1">
            <a:spLocks noChangeArrowheads="1"/>
          </p:cNvSpPr>
          <p:nvPr/>
        </p:nvSpPr>
        <p:spPr bwMode="auto">
          <a:xfrm>
            <a:off x="2116138" y="5762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endParaRPr lang="en-GB" sz="1800">
              <a:latin typeface="Arial Black" panose="020B0A04020102020204" pitchFamily="34" charset="0"/>
            </a:endParaRPr>
          </a:p>
        </p:txBody>
      </p:sp>
      <p:sp>
        <p:nvSpPr>
          <p:cNvPr id="66563" name="Rectangle 6"/>
          <p:cNvSpPr>
            <a:spLocks noChangeArrowheads="1"/>
          </p:cNvSpPr>
          <p:nvPr/>
        </p:nvSpPr>
        <p:spPr bwMode="auto">
          <a:xfrm>
            <a:off x="1524001" y="609601"/>
            <a:ext cx="8964613"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spcBef>
                <a:spcPct val="20000"/>
              </a:spcBef>
              <a:buClr>
                <a:schemeClr val="hlink"/>
              </a:buClr>
              <a:buFont typeface="Wingdings" panose="05000000000000000000" pitchFamily="2" charset="2"/>
              <a:buBlip>
                <a:blip r:embed="rId2"/>
              </a:buBlip>
              <a:tabLst>
                <a:tab pos="914400" algn="l"/>
              </a:tabLst>
              <a:defRPr sz="3200">
                <a:solidFill>
                  <a:schemeClr val="tx1"/>
                </a:solidFill>
                <a:latin typeface="Verdana" panose="020B0604030504040204" pitchFamily="34" charset="0"/>
              </a:defRPr>
            </a:lvl1pPr>
            <a:lvl2pPr marL="742950" indent="-285750">
              <a:spcBef>
                <a:spcPct val="20000"/>
              </a:spcBef>
              <a:buChar char="–"/>
              <a:tabLst>
                <a:tab pos="914400" algn="l"/>
              </a:tabLst>
              <a:defRPr sz="2800">
                <a:solidFill>
                  <a:schemeClr val="tx1"/>
                </a:solidFill>
                <a:latin typeface="Verdana" panose="020B0604030504040204" pitchFamily="34" charset="0"/>
              </a:defRPr>
            </a:lvl2pPr>
            <a:lvl3pPr marL="1257300" indent="-342900">
              <a:spcBef>
                <a:spcPct val="20000"/>
              </a:spcBef>
              <a:buClr>
                <a:schemeClr val="hlink"/>
              </a:buClr>
              <a:buFont typeface="Wingdings" panose="05000000000000000000" pitchFamily="2" charset="2"/>
              <a:buBlip>
                <a:blip r:embed="rId2"/>
              </a:buBlip>
              <a:tabLst>
                <a:tab pos="914400" algn="l"/>
              </a:tabLst>
              <a:defRPr sz="2400">
                <a:solidFill>
                  <a:schemeClr val="tx1"/>
                </a:solidFill>
                <a:latin typeface="Verdana" panose="020B0604030504040204" pitchFamily="34" charset="0"/>
              </a:defRPr>
            </a:lvl3pPr>
            <a:lvl4pPr marL="1600200" indent="-228600">
              <a:spcBef>
                <a:spcPct val="20000"/>
              </a:spcBef>
              <a:buChar char="–"/>
              <a:tabLst>
                <a:tab pos="914400" algn="l"/>
              </a:tabLst>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tabLst>
                <a:tab pos="914400" algn="l"/>
              </a:tabLst>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tabLst>
                <a:tab pos="914400" algn="l"/>
              </a:tabLst>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tabLst>
                <a:tab pos="914400" algn="l"/>
              </a:tabLst>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tabLst>
                <a:tab pos="914400" algn="l"/>
              </a:tabLst>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tabLst>
                <a:tab pos="914400" algn="l"/>
              </a:tabLst>
              <a:defRPr sz="2000">
                <a:solidFill>
                  <a:schemeClr val="tx1"/>
                </a:solidFill>
                <a:latin typeface="Verdana" panose="020B0604030504040204" pitchFamily="34" charset="0"/>
              </a:defRPr>
            </a:lvl9pPr>
          </a:lstStyle>
          <a:p>
            <a:pPr lvl="2" algn="ctr">
              <a:spcBef>
                <a:spcPct val="0"/>
              </a:spcBef>
              <a:buClrTx/>
              <a:buFontTx/>
              <a:buNone/>
            </a:pPr>
            <a:r>
              <a:rPr lang="en-US" sz="2800">
                <a:solidFill>
                  <a:schemeClr val="hlink"/>
                </a:solidFill>
                <a:latin typeface="Arial Black" panose="020B0A04020102020204" pitchFamily="34" charset="0"/>
              </a:rPr>
              <a:t>Pengertian Benda</a:t>
            </a:r>
          </a:p>
          <a:p>
            <a:pPr algn="ctr">
              <a:spcBef>
                <a:spcPct val="0"/>
              </a:spcBef>
              <a:buClrTx/>
              <a:buFontTx/>
              <a:buNone/>
            </a:pPr>
            <a:r>
              <a:rPr lang="en-US" sz="2800">
                <a:solidFill>
                  <a:schemeClr val="hlink"/>
                </a:solidFill>
                <a:latin typeface="Arial Black" panose="020B0A04020102020204" pitchFamily="34" charset="0"/>
              </a:rPr>
              <a:t>Benda adalah obyek hukum. Sesuai pasal 499 KUHPerdata, benda merupakan segala sesuatu yang dapat menjadi obyek hak milik.</a:t>
            </a:r>
          </a:p>
          <a:p>
            <a:pPr lvl="2" algn="ctr">
              <a:spcBef>
                <a:spcPct val="0"/>
              </a:spcBef>
              <a:buClrTx/>
              <a:buFontTx/>
              <a:buNone/>
            </a:pPr>
            <a:endParaRPr lang="en-US" sz="2800">
              <a:solidFill>
                <a:schemeClr val="hlink"/>
              </a:solidFill>
              <a:latin typeface="Arial Black" panose="020B0A04020102020204" pitchFamily="34" charset="0"/>
            </a:endParaRPr>
          </a:p>
          <a:p>
            <a:pPr>
              <a:spcBef>
                <a:spcPct val="0"/>
              </a:spcBef>
              <a:buClrTx/>
              <a:buFontTx/>
              <a:buNone/>
            </a:pPr>
            <a:r>
              <a:rPr lang="en-US" sz="2800">
                <a:latin typeface="Arial Black" panose="020B0A04020102020204" pitchFamily="34" charset="0"/>
              </a:rPr>
              <a:t>Jenis benda dibedakan menjadi;</a:t>
            </a:r>
          </a:p>
          <a:p>
            <a:pPr>
              <a:spcBef>
                <a:spcPct val="0"/>
              </a:spcBef>
              <a:buClrTx/>
              <a:buFontTx/>
              <a:buAutoNum type="arabicPeriod"/>
            </a:pPr>
            <a:r>
              <a:rPr lang="en-US" sz="2800">
                <a:latin typeface="Arial Black" panose="020B0A04020102020204" pitchFamily="34" charset="0"/>
              </a:rPr>
              <a:t>Benda berwujud dan benda tak berwujud</a:t>
            </a:r>
          </a:p>
          <a:p>
            <a:pPr>
              <a:spcBef>
                <a:spcPct val="0"/>
              </a:spcBef>
              <a:buClrTx/>
              <a:buFontTx/>
              <a:buAutoNum type="arabicPeriod"/>
            </a:pPr>
            <a:r>
              <a:rPr lang="en-US" sz="2800">
                <a:latin typeface="Arial Black" panose="020B0A04020102020204" pitchFamily="34" charset="0"/>
              </a:rPr>
              <a:t>Benda bergerak dan benda tak bergerak</a:t>
            </a:r>
          </a:p>
          <a:p>
            <a:pPr>
              <a:spcBef>
                <a:spcPct val="0"/>
              </a:spcBef>
              <a:buClrTx/>
              <a:buFontTx/>
              <a:buAutoNum type="arabicPeriod"/>
            </a:pPr>
            <a:r>
              <a:rPr lang="en-US" sz="2800">
                <a:latin typeface="Arial Black" panose="020B0A04020102020204" pitchFamily="34" charset="0"/>
              </a:rPr>
              <a:t>Benda yang dipakai habis dan tidak dapat dipakai habis</a:t>
            </a:r>
            <a:endParaRPr lang="en-US" sz="1800">
              <a:latin typeface="Arial Black" panose="020B0A04020102020204" pitchFamily="34" charset="0"/>
            </a:endParaRPr>
          </a:p>
          <a:p>
            <a:pPr>
              <a:spcBef>
                <a:spcPct val="0"/>
              </a:spcBef>
              <a:buClrTx/>
              <a:buFontTx/>
              <a:buAutoNum type="arabicPeriod"/>
            </a:pPr>
            <a:r>
              <a:rPr lang="en-US" sz="2800">
                <a:latin typeface="Arial Black" panose="020B0A04020102020204" pitchFamily="34" charset="0"/>
              </a:rPr>
              <a:t>Benda yang sudah ada dan benda yang masih akan ada</a:t>
            </a:r>
            <a:r>
              <a:rPr lang="en-US" sz="1800">
                <a:latin typeface="Arial Black" panose="020B0A04020102020204" pitchFamily="34" charset="0"/>
              </a:rPr>
              <a:t>.</a:t>
            </a:r>
          </a:p>
          <a:p>
            <a:pPr algn="just">
              <a:spcBef>
                <a:spcPct val="0"/>
              </a:spcBef>
              <a:buClrTx/>
              <a:buFontTx/>
              <a:buNone/>
            </a:pPr>
            <a:endParaRPr lang="en-US" sz="2800">
              <a:latin typeface="Arial Black" panose="020B0A04020102020204" pitchFamily="34" charset="0"/>
            </a:endParaRPr>
          </a:p>
        </p:txBody>
      </p:sp>
    </p:spTree>
    <p:extLst>
      <p:ext uri="{BB962C8B-B14F-4D97-AF65-F5344CB8AC3E}">
        <p14:creationId xmlns:p14="http://schemas.microsoft.com/office/powerpoint/2010/main" val="2574341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ChangeArrowheads="1"/>
          </p:cNvSpPr>
          <p:nvPr/>
        </p:nvSpPr>
        <p:spPr bwMode="auto">
          <a:xfrm>
            <a:off x="1524000" y="0"/>
            <a:ext cx="9144000" cy="683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sz="2200">
                <a:solidFill>
                  <a:srgbClr val="FFFF66"/>
                </a:solidFill>
                <a:latin typeface="Arial Black" panose="020B0A04020102020204" pitchFamily="34" charset="0"/>
              </a:rPr>
              <a:t>Benda bergerak, dibedakan menjadi;</a:t>
            </a:r>
          </a:p>
          <a:p>
            <a:pPr>
              <a:spcBef>
                <a:spcPct val="0"/>
              </a:spcBef>
              <a:buClrTx/>
              <a:buSzTx/>
              <a:buFontTx/>
              <a:buAutoNum type="alphaLcPeriod"/>
            </a:pPr>
            <a:r>
              <a:rPr lang="en-US" sz="2200">
                <a:solidFill>
                  <a:srgbClr val="FFFF66"/>
                </a:solidFill>
                <a:latin typeface="Arial Black" panose="020B0A04020102020204" pitchFamily="34" charset="0"/>
              </a:rPr>
              <a:t>Benda bergerak karena sifatnya (pasal 509 KUHPer) artinya benda yang dapat dipindahkan atau pindah dengan sendirinya. Contoh: Meja, kursi, mobil, dll.</a:t>
            </a:r>
          </a:p>
          <a:p>
            <a:pPr>
              <a:spcBef>
                <a:spcPct val="0"/>
              </a:spcBef>
              <a:buClrTx/>
              <a:buSzTx/>
              <a:buFontTx/>
              <a:buAutoNum type="alphaLcPeriod"/>
            </a:pPr>
            <a:r>
              <a:rPr lang="en-US" sz="2200">
                <a:solidFill>
                  <a:srgbClr val="FFFF66"/>
                </a:solidFill>
                <a:latin typeface="Arial Black" panose="020B0A04020102020204" pitchFamily="34" charset="0"/>
              </a:rPr>
              <a:t>Benda bergerak karena Undang-Undang (pasal 511 KUHPer) artinya hak-hak atas benda yang bergerak. Contoh : Hak memungut hasil atas benda bergerak, hak pemakaian, dll.</a:t>
            </a:r>
          </a:p>
          <a:p>
            <a:pPr>
              <a:spcBef>
                <a:spcPct val="0"/>
              </a:spcBef>
              <a:buClrTx/>
              <a:buSzTx/>
              <a:buFontTx/>
              <a:buNone/>
            </a:pPr>
            <a:endParaRPr lang="en-US" sz="2200">
              <a:solidFill>
                <a:srgbClr val="FFFF66"/>
              </a:solidFill>
              <a:latin typeface="Arial Black" panose="020B0A04020102020204" pitchFamily="34" charset="0"/>
            </a:endParaRPr>
          </a:p>
          <a:p>
            <a:pPr>
              <a:spcBef>
                <a:spcPct val="0"/>
              </a:spcBef>
              <a:buClrTx/>
              <a:buSzTx/>
              <a:buFontTx/>
              <a:buNone/>
            </a:pPr>
            <a:r>
              <a:rPr lang="en-US" sz="2200">
                <a:latin typeface="Arial Black" panose="020B0A04020102020204" pitchFamily="34" charset="0"/>
              </a:rPr>
              <a:t>Benda tak bergerak, dibedakan menjadi;</a:t>
            </a:r>
          </a:p>
          <a:p>
            <a:pPr>
              <a:spcBef>
                <a:spcPct val="0"/>
              </a:spcBef>
              <a:buClrTx/>
              <a:buSzTx/>
              <a:buFontTx/>
              <a:buAutoNum type="alphaLcPeriod"/>
            </a:pPr>
            <a:r>
              <a:rPr lang="en-US" sz="2200">
                <a:latin typeface="Arial Black" panose="020B0A04020102020204" pitchFamily="34" charset="0"/>
              </a:rPr>
              <a:t>Benda tak bergerak karena sifatnya. Contohnya: Tanah dan yang melekat diatasnya.</a:t>
            </a:r>
          </a:p>
          <a:p>
            <a:pPr>
              <a:spcBef>
                <a:spcPct val="0"/>
              </a:spcBef>
              <a:buClrTx/>
              <a:buSzTx/>
              <a:buFontTx/>
              <a:buAutoNum type="alphaLcPeriod"/>
            </a:pPr>
            <a:r>
              <a:rPr lang="en-US" sz="2200">
                <a:latin typeface="Arial Black" panose="020B0A04020102020204" pitchFamily="34" charset="0"/>
              </a:rPr>
              <a:t>Benda tak bergerak karena tujuannya. Contohnya mesin alat-alat yang dipakai oleh pabrik.</a:t>
            </a:r>
          </a:p>
          <a:p>
            <a:pPr>
              <a:spcBef>
                <a:spcPct val="0"/>
              </a:spcBef>
              <a:buClrTx/>
              <a:buSzTx/>
              <a:buFontTx/>
              <a:buAutoNum type="alphaLcPeriod"/>
            </a:pPr>
            <a:r>
              <a:rPr lang="en-US" sz="2200">
                <a:latin typeface="Arial Black" panose="020B0A04020102020204" pitchFamily="34" charset="0"/>
              </a:rPr>
              <a:t>Benda tak bergerak menurut Undang-Undang, maksudnya berwujud hak-hak atas benda yang tak bergerak. Contoh: Hak memungut hasil atas benda tak bergerak, hak memakai benda tak bergerak, hipotik, dll.</a:t>
            </a:r>
          </a:p>
          <a:p>
            <a:pPr>
              <a:spcBef>
                <a:spcPct val="0"/>
              </a:spcBef>
              <a:buClrTx/>
              <a:buSzTx/>
              <a:buFontTx/>
              <a:buNone/>
            </a:pPr>
            <a:endParaRPr lang="en-US" sz="2200">
              <a:latin typeface="Arial Black" panose="020B0A04020102020204" pitchFamily="34" charset="0"/>
            </a:endParaRPr>
          </a:p>
          <a:p>
            <a:pPr>
              <a:spcBef>
                <a:spcPct val="0"/>
              </a:spcBef>
              <a:buClrTx/>
              <a:buSzTx/>
              <a:buFontTx/>
              <a:buNone/>
            </a:pPr>
            <a:endParaRPr lang="en-US" sz="2000">
              <a:latin typeface="Arial Black" panose="020B0A04020102020204" pitchFamily="34" charset="0"/>
            </a:endParaRPr>
          </a:p>
        </p:txBody>
      </p:sp>
    </p:spTree>
    <p:extLst>
      <p:ext uri="{BB962C8B-B14F-4D97-AF65-F5344CB8AC3E}">
        <p14:creationId xmlns:p14="http://schemas.microsoft.com/office/powerpoint/2010/main" val="2591969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ChangeArrowheads="1"/>
          </p:cNvSpPr>
          <p:nvPr/>
        </p:nvSpPr>
        <p:spPr bwMode="auto">
          <a:xfrm>
            <a:off x="1524000" y="523876"/>
            <a:ext cx="9144000" cy="701675"/>
          </a:xfrm>
          <a:prstGeom prst="rect">
            <a:avLst/>
          </a:prstGeom>
          <a:noFill/>
          <a:ln w="9525">
            <a:noFill/>
            <a:miter lim="800000"/>
            <a:headEnd/>
            <a:tailEnd/>
          </a:ln>
        </p:spPr>
        <p:txBody>
          <a:bodyPr anchor="ctr">
            <a:spAutoFit/>
          </a:bodyPr>
          <a:lstStyle/>
          <a:p>
            <a:pPr eaLnBrk="1" hangingPunct="1">
              <a:defRPr/>
            </a:pPr>
            <a:r>
              <a:rPr lang="en-US" sz="2000" dirty="0">
                <a:latin typeface="Arial" charset="0"/>
                <a:cs typeface="Times New Roman" pitchFamily="18" charset="0"/>
              </a:rPr>
              <a:t> </a:t>
            </a:r>
            <a:r>
              <a:rPr lang="en-US" sz="2000" b="1" dirty="0" err="1">
                <a:solidFill>
                  <a:schemeClr val="accent5">
                    <a:lumMod val="10000"/>
                  </a:schemeClr>
                </a:solidFill>
                <a:latin typeface="Arial" charset="0"/>
                <a:cs typeface="Times New Roman" pitchFamily="18" charset="0"/>
              </a:rPr>
              <a:t>Arti</a:t>
            </a:r>
            <a:r>
              <a:rPr lang="en-US" sz="2000" b="1" dirty="0">
                <a:solidFill>
                  <a:schemeClr val="accent5">
                    <a:lumMod val="10000"/>
                  </a:schemeClr>
                </a:solidFill>
                <a:latin typeface="Arial" charset="0"/>
                <a:cs typeface="Times New Roman" pitchFamily="18" charset="0"/>
              </a:rPr>
              <a:t> </a:t>
            </a:r>
            <a:r>
              <a:rPr lang="en-US" sz="2000" b="1" dirty="0" err="1">
                <a:solidFill>
                  <a:schemeClr val="accent5">
                    <a:lumMod val="10000"/>
                  </a:schemeClr>
                </a:solidFill>
                <a:latin typeface="Arial" charset="0"/>
                <a:cs typeface="Times New Roman" pitchFamily="18" charset="0"/>
              </a:rPr>
              <a:t>penting</a:t>
            </a:r>
            <a:r>
              <a:rPr lang="en-US" sz="2000" b="1" dirty="0">
                <a:solidFill>
                  <a:schemeClr val="accent5">
                    <a:lumMod val="10000"/>
                  </a:schemeClr>
                </a:solidFill>
                <a:latin typeface="Arial" charset="0"/>
                <a:cs typeface="Times New Roman" pitchFamily="18" charset="0"/>
              </a:rPr>
              <a:t> </a:t>
            </a:r>
            <a:r>
              <a:rPr lang="en-US" sz="2000" b="1" dirty="0" err="1">
                <a:solidFill>
                  <a:schemeClr val="accent5">
                    <a:lumMod val="10000"/>
                  </a:schemeClr>
                </a:solidFill>
                <a:latin typeface="Arial" charset="0"/>
                <a:cs typeface="Times New Roman" pitchFamily="18" charset="0"/>
              </a:rPr>
              <a:t>pembedaan</a:t>
            </a:r>
            <a:r>
              <a:rPr lang="en-US" sz="2000" b="1" dirty="0">
                <a:solidFill>
                  <a:schemeClr val="accent5">
                    <a:lumMod val="10000"/>
                  </a:schemeClr>
                </a:solidFill>
                <a:latin typeface="Arial" charset="0"/>
                <a:cs typeface="Times New Roman" pitchFamily="18" charset="0"/>
              </a:rPr>
              <a:t> </a:t>
            </a:r>
            <a:r>
              <a:rPr lang="en-US" sz="2000" b="1" dirty="0" err="1">
                <a:solidFill>
                  <a:schemeClr val="accent5">
                    <a:lumMod val="10000"/>
                  </a:schemeClr>
                </a:solidFill>
                <a:latin typeface="Arial" charset="0"/>
                <a:cs typeface="Times New Roman" pitchFamily="18" charset="0"/>
              </a:rPr>
              <a:t>benda</a:t>
            </a:r>
            <a:r>
              <a:rPr lang="en-US" sz="2000" b="1" dirty="0">
                <a:solidFill>
                  <a:schemeClr val="accent5">
                    <a:lumMod val="10000"/>
                  </a:schemeClr>
                </a:solidFill>
                <a:latin typeface="Arial" charset="0"/>
                <a:cs typeface="Times New Roman" pitchFamily="18" charset="0"/>
              </a:rPr>
              <a:t> </a:t>
            </a:r>
            <a:r>
              <a:rPr lang="en-US" sz="2000" b="1" dirty="0" err="1">
                <a:solidFill>
                  <a:schemeClr val="accent5">
                    <a:lumMod val="10000"/>
                  </a:schemeClr>
                </a:solidFill>
                <a:latin typeface="Arial" charset="0"/>
                <a:cs typeface="Times New Roman" pitchFamily="18" charset="0"/>
              </a:rPr>
              <a:t>bergerak</a:t>
            </a:r>
            <a:r>
              <a:rPr lang="en-US" sz="2000" b="1" dirty="0">
                <a:solidFill>
                  <a:schemeClr val="accent5">
                    <a:lumMod val="10000"/>
                  </a:schemeClr>
                </a:solidFill>
                <a:latin typeface="Arial" charset="0"/>
                <a:cs typeface="Times New Roman" pitchFamily="18" charset="0"/>
              </a:rPr>
              <a:t> </a:t>
            </a:r>
            <a:r>
              <a:rPr lang="en-US" sz="2000" b="1" dirty="0" err="1">
                <a:solidFill>
                  <a:schemeClr val="accent5">
                    <a:lumMod val="10000"/>
                  </a:schemeClr>
                </a:solidFill>
                <a:latin typeface="Arial" charset="0"/>
                <a:cs typeface="Times New Roman" pitchFamily="18" charset="0"/>
              </a:rPr>
              <a:t>dan</a:t>
            </a:r>
            <a:r>
              <a:rPr lang="en-US" sz="2000" b="1" dirty="0">
                <a:solidFill>
                  <a:schemeClr val="accent5">
                    <a:lumMod val="10000"/>
                  </a:schemeClr>
                </a:solidFill>
                <a:latin typeface="Arial" charset="0"/>
                <a:cs typeface="Times New Roman" pitchFamily="18" charset="0"/>
              </a:rPr>
              <a:t> </a:t>
            </a:r>
            <a:r>
              <a:rPr lang="en-US" sz="2000" b="1" dirty="0" err="1">
                <a:solidFill>
                  <a:schemeClr val="accent5">
                    <a:lumMod val="10000"/>
                  </a:schemeClr>
                </a:solidFill>
                <a:latin typeface="Arial" charset="0"/>
                <a:cs typeface="Times New Roman" pitchFamily="18" charset="0"/>
              </a:rPr>
              <a:t>benda</a:t>
            </a:r>
            <a:r>
              <a:rPr lang="en-US" sz="2000" b="1" dirty="0">
                <a:solidFill>
                  <a:schemeClr val="accent5">
                    <a:lumMod val="10000"/>
                  </a:schemeClr>
                </a:solidFill>
                <a:latin typeface="Arial" charset="0"/>
                <a:cs typeface="Times New Roman" pitchFamily="18" charset="0"/>
              </a:rPr>
              <a:t> </a:t>
            </a:r>
            <a:r>
              <a:rPr lang="en-US" sz="2000" b="1" dirty="0" err="1">
                <a:solidFill>
                  <a:schemeClr val="accent5">
                    <a:lumMod val="10000"/>
                  </a:schemeClr>
                </a:solidFill>
                <a:latin typeface="Arial" charset="0"/>
                <a:cs typeface="Times New Roman" pitchFamily="18" charset="0"/>
              </a:rPr>
              <a:t>tidak</a:t>
            </a:r>
            <a:r>
              <a:rPr lang="en-US" sz="2000" b="1" dirty="0">
                <a:solidFill>
                  <a:schemeClr val="accent5">
                    <a:lumMod val="10000"/>
                  </a:schemeClr>
                </a:solidFill>
                <a:latin typeface="Arial" charset="0"/>
                <a:cs typeface="Times New Roman" pitchFamily="18" charset="0"/>
              </a:rPr>
              <a:t> </a:t>
            </a:r>
            <a:r>
              <a:rPr lang="en-US" sz="2000" b="1" dirty="0" err="1">
                <a:solidFill>
                  <a:schemeClr val="accent5">
                    <a:lumMod val="10000"/>
                  </a:schemeClr>
                </a:solidFill>
                <a:latin typeface="Arial" charset="0"/>
                <a:cs typeface="Times New Roman" pitchFamily="18" charset="0"/>
              </a:rPr>
              <a:t>bergerak</a:t>
            </a:r>
            <a:endParaRPr lang="en-US" sz="2000" b="1" dirty="0">
              <a:solidFill>
                <a:schemeClr val="accent5">
                  <a:lumMod val="10000"/>
                </a:schemeClr>
              </a:solidFill>
              <a:latin typeface="Arial" charset="0"/>
            </a:endParaRPr>
          </a:p>
          <a:p>
            <a:pPr>
              <a:defRPr/>
            </a:pPr>
            <a:endParaRPr lang="en-US" sz="2000" dirty="0">
              <a:latin typeface="Arial" charset="0"/>
            </a:endParaRPr>
          </a:p>
        </p:txBody>
      </p:sp>
      <p:graphicFrame>
        <p:nvGraphicFramePr>
          <p:cNvPr id="241767" name="Group 103"/>
          <p:cNvGraphicFramePr>
            <a:graphicFrameLocks noGrp="1"/>
          </p:cNvGraphicFramePr>
          <p:nvPr/>
        </p:nvGraphicFramePr>
        <p:xfrm>
          <a:off x="1738314" y="1138238"/>
          <a:ext cx="8929687" cy="5719764"/>
        </p:xfrm>
        <a:graphic>
          <a:graphicData uri="http://schemas.openxmlformats.org/drawingml/2006/table">
            <a:tbl>
              <a:tblPr/>
              <a:tblGrid>
                <a:gridCol w="2886645"/>
                <a:gridCol w="2964160"/>
                <a:gridCol w="3078882"/>
              </a:tblGrid>
              <a:tr h="76507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GB"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5">
                              <a:lumMod val="10000"/>
                            </a:schemeClr>
                          </a:solidFill>
                          <a:effectLst/>
                          <a:latin typeface="Times New Roman" pitchFamily="18" charset="0"/>
                          <a:cs typeface="Times New Roman" pitchFamily="18" charset="0"/>
                        </a:rPr>
                        <a:t>Benda </a:t>
                      </a:r>
                      <a:r>
                        <a:rPr kumimoji="0" lang="en-US" sz="2400" b="1" i="0" u="none" strike="noStrike" cap="none" normalizeH="0" baseline="0" dirty="0" err="1" smtClean="0">
                          <a:ln>
                            <a:noFill/>
                          </a:ln>
                          <a:solidFill>
                            <a:schemeClr val="accent5">
                              <a:lumMod val="10000"/>
                            </a:schemeClr>
                          </a:solidFill>
                          <a:effectLst/>
                          <a:latin typeface="Times New Roman" pitchFamily="18" charset="0"/>
                          <a:cs typeface="Times New Roman" pitchFamily="18" charset="0"/>
                        </a:rPr>
                        <a:t>bergerak</a:t>
                      </a:r>
                      <a:endParaRPr kumimoji="0" lang="en-US" sz="2400" b="1" i="0" u="none" strike="noStrike" cap="none" normalizeH="0" baseline="0" dirty="0" smtClean="0">
                        <a:ln>
                          <a:noFill/>
                        </a:ln>
                        <a:solidFill>
                          <a:schemeClr val="accent5">
                            <a:lumMod val="10000"/>
                          </a:schemeClr>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5">
                              <a:lumMod val="10000"/>
                            </a:schemeClr>
                          </a:solidFill>
                          <a:effectLst/>
                          <a:latin typeface="Times New Roman" pitchFamily="18" charset="0"/>
                          <a:cs typeface="Times New Roman" pitchFamily="18" charset="0"/>
                        </a:rPr>
                        <a:t>Benda </a:t>
                      </a:r>
                      <a:r>
                        <a:rPr kumimoji="0" lang="en-US" sz="2400" b="1" i="0" u="none" strike="noStrike" cap="none" normalizeH="0" baseline="0" dirty="0" err="1" smtClean="0">
                          <a:ln>
                            <a:noFill/>
                          </a:ln>
                          <a:solidFill>
                            <a:schemeClr val="accent5">
                              <a:lumMod val="10000"/>
                            </a:schemeClr>
                          </a:solidFill>
                          <a:effectLst/>
                          <a:latin typeface="Times New Roman" pitchFamily="18" charset="0"/>
                          <a:cs typeface="Times New Roman" pitchFamily="18" charset="0"/>
                        </a:rPr>
                        <a:t>tak</a:t>
                      </a:r>
                      <a:r>
                        <a:rPr kumimoji="0" lang="en-US" sz="2400" b="1" i="0" u="none" strike="noStrike" cap="none" normalizeH="0" baseline="0" dirty="0" smtClean="0">
                          <a:ln>
                            <a:noFill/>
                          </a:ln>
                          <a:solidFill>
                            <a:schemeClr val="accent5">
                              <a:lumMod val="10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accent5">
                              <a:lumMod val="10000"/>
                            </a:schemeClr>
                          </a:solidFill>
                          <a:effectLst/>
                          <a:latin typeface="Times New Roman" pitchFamily="18" charset="0"/>
                          <a:cs typeface="Times New Roman" pitchFamily="18" charset="0"/>
                        </a:rPr>
                        <a:t>bergerak</a:t>
                      </a:r>
                      <a:endParaRPr kumimoji="0" lang="en-US" sz="2400" b="1" i="0" u="none" strike="noStrike" cap="none" normalizeH="0" baseline="0" dirty="0" smtClean="0">
                        <a:ln>
                          <a:noFill/>
                        </a:ln>
                        <a:solidFill>
                          <a:schemeClr val="accent5">
                            <a:lumMod val="10000"/>
                          </a:schemeClr>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6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accent5">
                              <a:lumMod val="10000"/>
                            </a:schemeClr>
                          </a:solidFill>
                          <a:effectLst/>
                          <a:latin typeface="Times New Roman" pitchFamily="18" charset="0"/>
                          <a:cs typeface="Times New Roman" pitchFamily="18" charset="0"/>
                        </a:rPr>
                        <a:t>Bezit</a:t>
                      </a:r>
                      <a:r>
                        <a:rPr kumimoji="0" lang="en-US" sz="2400" b="1" i="0" u="none" strike="noStrike" cap="none" normalizeH="0" baseline="0" dirty="0" smtClean="0">
                          <a:ln>
                            <a:noFill/>
                          </a:ln>
                          <a:solidFill>
                            <a:schemeClr val="accent5">
                              <a:lumMod val="10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accent5">
                              <a:lumMod val="10000"/>
                            </a:schemeClr>
                          </a:solidFill>
                          <a:effectLst/>
                          <a:latin typeface="Times New Roman" pitchFamily="18" charset="0"/>
                          <a:cs typeface="Times New Roman" pitchFamily="18" charset="0"/>
                        </a:rPr>
                        <a:t>kedudukan</a:t>
                      </a:r>
                      <a:r>
                        <a:rPr kumimoji="0" lang="en-US" sz="2400" b="1" i="0" u="none" strike="noStrike" cap="none" normalizeH="0" baseline="0" dirty="0" smtClean="0">
                          <a:ln>
                            <a:noFill/>
                          </a:ln>
                          <a:solidFill>
                            <a:schemeClr val="accent5">
                              <a:lumMod val="10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accent5">
                              <a:lumMod val="10000"/>
                            </a:schemeClr>
                          </a:solidFill>
                          <a:effectLst/>
                          <a:latin typeface="Times New Roman" pitchFamily="18" charset="0"/>
                          <a:cs typeface="Times New Roman" pitchFamily="18" charset="0"/>
                        </a:rPr>
                        <a:t>berkuasa</a:t>
                      </a:r>
                      <a:r>
                        <a:rPr kumimoji="0" lang="en-US" sz="2400" b="1" i="0" u="none" strike="noStrike" cap="none" normalizeH="0" baseline="0" dirty="0" smtClean="0">
                          <a:ln>
                            <a:noFill/>
                          </a:ln>
                          <a:solidFill>
                            <a:schemeClr val="accent5">
                              <a:lumMod val="10000"/>
                            </a:schemeClr>
                          </a:solidFill>
                          <a:effectLst/>
                          <a:latin typeface="Times New Roman" pitchFamily="18" charset="0"/>
                          <a:cs typeface="Times New Roman" pitchFamily="18" charset="0"/>
                        </a:rPr>
                        <a:t>)</a:t>
                      </a:r>
                      <a:endParaRPr kumimoji="0" lang="en-US" sz="2400" b="1" i="0" u="none" strike="noStrike" cap="none" normalizeH="0" baseline="0" dirty="0" smtClean="0">
                        <a:ln>
                          <a:noFill/>
                        </a:ln>
                        <a:solidFill>
                          <a:schemeClr val="accent5">
                            <a:lumMod val="10000"/>
                          </a:schemeClr>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accent5">
                              <a:lumMod val="10000"/>
                            </a:schemeClr>
                          </a:solidFill>
                          <a:effectLst/>
                          <a:latin typeface="Times New Roman" pitchFamily="18" charset="0"/>
                          <a:cs typeface="Times New Roman" pitchFamily="18" charset="0"/>
                        </a:rPr>
                        <a:t>Beziter adalah pemilik</a:t>
                      </a:r>
                      <a:endParaRPr kumimoji="0" lang="en-US" sz="2400" b="1" i="0" u="none" strike="noStrike" cap="none" normalizeH="0" baseline="0" smtClean="0">
                        <a:ln>
                          <a:noFill/>
                        </a:ln>
                        <a:solidFill>
                          <a:schemeClr val="accent5">
                            <a:lumMod val="10000"/>
                          </a:schemeClr>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accent5">
                              <a:lumMod val="10000"/>
                            </a:schemeClr>
                          </a:solidFill>
                          <a:effectLst/>
                          <a:latin typeface="Times New Roman" pitchFamily="18" charset="0"/>
                          <a:cs typeface="Times New Roman" pitchFamily="18" charset="0"/>
                        </a:rPr>
                        <a:t>Bukan</a:t>
                      </a:r>
                      <a:r>
                        <a:rPr kumimoji="0" lang="en-US" sz="2400" b="1" i="0" u="none" strike="noStrike" cap="none" normalizeH="0" baseline="0" dirty="0" smtClean="0">
                          <a:ln>
                            <a:noFill/>
                          </a:ln>
                          <a:solidFill>
                            <a:schemeClr val="accent5">
                              <a:lumMod val="10000"/>
                            </a:schemeClr>
                          </a:solidFill>
                          <a:effectLst/>
                          <a:latin typeface="Times New Roman" pitchFamily="18" charset="0"/>
                          <a:cs typeface="Times New Roman" pitchFamily="18" charset="0"/>
                        </a:rPr>
                        <a:t> </a:t>
                      </a:r>
                      <a:endParaRPr kumimoji="0" lang="en-US" sz="2400" b="1" i="0" u="none" strike="noStrike" cap="none" normalizeH="0" baseline="0" dirty="0" smtClean="0">
                        <a:ln>
                          <a:noFill/>
                        </a:ln>
                        <a:solidFill>
                          <a:schemeClr val="accent5">
                            <a:lumMod val="10000"/>
                          </a:schemeClr>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7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5">
                              <a:lumMod val="10000"/>
                            </a:schemeClr>
                          </a:solidFill>
                          <a:effectLst/>
                          <a:latin typeface="Times New Roman" pitchFamily="18" charset="0"/>
                          <a:cs typeface="Times New Roman" pitchFamily="18" charset="0"/>
                        </a:rPr>
                        <a:t>Levering (</a:t>
                      </a:r>
                      <a:r>
                        <a:rPr kumimoji="0" lang="en-US" sz="2400" b="1" i="0" u="none" strike="noStrike" cap="none" normalizeH="0" baseline="0" dirty="0" err="1" smtClean="0">
                          <a:ln>
                            <a:noFill/>
                          </a:ln>
                          <a:solidFill>
                            <a:schemeClr val="accent5">
                              <a:lumMod val="10000"/>
                            </a:schemeClr>
                          </a:solidFill>
                          <a:effectLst/>
                          <a:latin typeface="Times New Roman" pitchFamily="18" charset="0"/>
                          <a:cs typeface="Times New Roman" pitchFamily="18" charset="0"/>
                        </a:rPr>
                        <a:t>penyerahan</a:t>
                      </a:r>
                      <a:r>
                        <a:rPr kumimoji="0" lang="en-US" sz="2400" b="1" i="0" u="none" strike="noStrike" cap="none" normalizeH="0" baseline="0" dirty="0" smtClean="0">
                          <a:ln>
                            <a:noFill/>
                          </a:ln>
                          <a:solidFill>
                            <a:schemeClr val="accent5">
                              <a:lumMod val="10000"/>
                            </a:schemeClr>
                          </a:solidFill>
                          <a:effectLst/>
                          <a:latin typeface="Times New Roman" pitchFamily="18" charset="0"/>
                          <a:cs typeface="Times New Roman" pitchFamily="18" charset="0"/>
                        </a:rPr>
                        <a:t>)</a:t>
                      </a:r>
                      <a:endParaRPr kumimoji="0" lang="en-US" sz="2400" b="1" i="0" u="none" strike="noStrike" cap="none" normalizeH="0" baseline="0" dirty="0" smtClean="0">
                        <a:ln>
                          <a:noFill/>
                        </a:ln>
                        <a:solidFill>
                          <a:schemeClr val="accent5">
                            <a:lumMod val="10000"/>
                          </a:schemeClr>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accent5">
                              <a:lumMod val="10000"/>
                            </a:schemeClr>
                          </a:solidFill>
                          <a:effectLst/>
                          <a:latin typeface="Times New Roman" pitchFamily="18" charset="0"/>
                          <a:cs typeface="Times New Roman" pitchFamily="18" charset="0"/>
                        </a:rPr>
                        <a:t>Penyerahan nyata</a:t>
                      </a:r>
                      <a:endParaRPr kumimoji="0" lang="en-US" sz="2400" b="1" i="0" u="none" strike="noStrike" cap="none" normalizeH="0" baseline="0" smtClean="0">
                        <a:ln>
                          <a:noFill/>
                        </a:ln>
                        <a:solidFill>
                          <a:schemeClr val="accent5">
                            <a:lumMod val="10000"/>
                          </a:schemeClr>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accent5">
                              <a:lumMod val="10000"/>
                            </a:schemeClr>
                          </a:solidFill>
                          <a:effectLst/>
                          <a:latin typeface="Times New Roman" pitchFamily="18" charset="0"/>
                          <a:cs typeface="Times New Roman" pitchFamily="18" charset="0"/>
                        </a:rPr>
                        <a:t>Balik</a:t>
                      </a:r>
                      <a:r>
                        <a:rPr kumimoji="0" lang="en-US" sz="2400" b="1" i="0" u="none" strike="noStrike" cap="none" normalizeH="0" baseline="0" dirty="0" smtClean="0">
                          <a:ln>
                            <a:noFill/>
                          </a:ln>
                          <a:solidFill>
                            <a:schemeClr val="accent5">
                              <a:lumMod val="10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accent5">
                              <a:lumMod val="10000"/>
                            </a:schemeClr>
                          </a:solidFill>
                          <a:effectLst/>
                          <a:latin typeface="Times New Roman" pitchFamily="18" charset="0"/>
                          <a:cs typeface="Times New Roman" pitchFamily="18" charset="0"/>
                        </a:rPr>
                        <a:t>nama</a:t>
                      </a:r>
                      <a:endParaRPr kumimoji="0" lang="en-US" sz="2400" b="1" i="0" u="none" strike="noStrike" cap="none" normalizeH="0" baseline="0" dirty="0" smtClean="0">
                        <a:ln>
                          <a:noFill/>
                        </a:ln>
                        <a:solidFill>
                          <a:schemeClr val="accent5">
                            <a:lumMod val="10000"/>
                          </a:schemeClr>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9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accent5">
                              <a:lumMod val="10000"/>
                            </a:schemeClr>
                          </a:solidFill>
                          <a:effectLst/>
                          <a:latin typeface="Times New Roman" pitchFamily="18" charset="0"/>
                          <a:cs typeface="Times New Roman" pitchFamily="18" charset="0"/>
                        </a:rPr>
                        <a:t>Verjaring</a:t>
                      </a:r>
                      <a:r>
                        <a:rPr kumimoji="0" lang="en-US" sz="2400" b="1" i="0" u="none" strike="noStrike" cap="none" normalizeH="0" baseline="0" dirty="0" smtClean="0">
                          <a:ln>
                            <a:noFill/>
                          </a:ln>
                          <a:solidFill>
                            <a:schemeClr val="accent5">
                              <a:lumMod val="10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accent5">
                              <a:lumMod val="10000"/>
                            </a:schemeClr>
                          </a:solidFill>
                          <a:effectLst/>
                          <a:latin typeface="Times New Roman" pitchFamily="18" charset="0"/>
                          <a:cs typeface="Times New Roman" pitchFamily="18" charset="0"/>
                        </a:rPr>
                        <a:t>kadaluarsa</a:t>
                      </a:r>
                      <a:r>
                        <a:rPr kumimoji="0" lang="en-US" sz="2400" b="1" i="0" u="none" strike="noStrike" cap="none" normalizeH="0" baseline="0" dirty="0" smtClean="0">
                          <a:ln>
                            <a:noFill/>
                          </a:ln>
                          <a:solidFill>
                            <a:schemeClr val="accent5">
                              <a:lumMod val="10000"/>
                            </a:schemeClr>
                          </a:solidFill>
                          <a:effectLst/>
                          <a:latin typeface="Times New Roman" pitchFamily="18" charset="0"/>
                          <a:cs typeface="Times New Roman" pitchFamily="18" charset="0"/>
                        </a:rPr>
                        <a:t>)</a:t>
                      </a:r>
                      <a:endParaRPr kumimoji="0" lang="en-US" sz="2400" b="1" i="0" u="none" strike="noStrike" cap="none" normalizeH="0" baseline="0" dirty="0" smtClean="0">
                        <a:ln>
                          <a:noFill/>
                        </a:ln>
                        <a:solidFill>
                          <a:schemeClr val="accent5">
                            <a:lumMod val="10000"/>
                          </a:schemeClr>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accent5">
                              <a:lumMod val="10000"/>
                            </a:schemeClr>
                          </a:solidFill>
                          <a:effectLst/>
                          <a:latin typeface="Times New Roman" pitchFamily="18" charset="0"/>
                          <a:cs typeface="Times New Roman" pitchFamily="18" charset="0"/>
                        </a:rPr>
                        <a:t>Tidak ada</a:t>
                      </a:r>
                      <a:endParaRPr kumimoji="0" lang="en-US" sz="2400" b="1" i="0" u="none" strike="noStrike" cap="none" normalizeH="0" baseline="0" smtClean="0">
                        <a:ln>
                          <a:noFill/>
                        </a:ln>
                        <a:solidFill>
                          <a:schemeClr val="accent5">
                            <a:lumMod val="10000"/>
                          </a:schemeClr>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accent5">
                              <a:lumMod val="10000"/>
                            </a:schemeClr>
                          </a:solidFill>
                          <a:effectLst/>
                          <a:latin typeface="Times New Roman" pitchFamily="18" charset="0"/>
                          <a:cs typeface="Times New Roman" pitchFamily="18" charset="0"/>
                        </a:rPr>
                        <a:t>Dapat</a:t>
                      </a:r>
                      <a:r>
                        <a:rPr kumimoji="0" lang="en-US" sz="2400" b="1" i="0" u="none" strike="noStrike" cap="none" normalizeH="0" baseline="0" dirty="0" smtClean="0">
                          <a:ln>
                            <a:noFill/>
                          </a:ln>
                          <a:solidFill>
                            <a:schemeClr val="accent5">
                              <a:lumMod val="10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accent5">
                              <a:lumMod val="10000"/>
                            </a:schemeClr>
                          </a:solidFill>
                          <a:effectLst/>
                          <a:latin typeface="Times New Roman" pitchFamily="18" charset="0"/>
                          <a:cs typeface="Times New Roman" pitchFamily="18" charset="0"/>
                        </a:rPr>
                        <a:t>terjadi</a:t>
                      </a:r>
                      <a:endParaRPr kumimoji="0" lang="en-US" sz="2400" b="1" i="0" u="none" strike="noStrike" cap="none" normalizeH="0" baseline="0" dirty="0" smtClean="0">
                        <a:ln>
                          <a:noFill/>
                        </a:ln>
                        <a:solidFill>
                          <a:schemeClr val="accent5">
                            <a:lumMod val="10000"/>
                          </a:schemeClr>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7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accent5">
                              <a:lumMod val="10000"/>
                            </a:schemeClr>
                          </a:solidFill>
                          <a:effectLst/>
                          <a:latin typeface="Times New Roman" pitchFamily="18" charset="0"/>
                          <a:cs typeface="Times New Roman" pitchFamily="18" charset="0"/>
                        </a:rPr>
                        <a:t>Bezwaring</a:t>
                      </a:r>
                      <a:r>
                        <a:rPr kumimoji="0" lang="en-US" sz="2400" b="1" i="0" u="none" strike="noStrike" cap="none" normalizeH="0" baseline="0" dirty="0" smtClean="0">
                          <a:ln>
                            <a:noFill/>
                          </a:ln>
                          <a:solidFill>
                            <a:schemeClr val="accent5">
                              <a:lumMod val="10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accent5">
                              <a:lumMod val="10000"/>
                            </a:schemeClr>
                          </a:solidFill>
                          <a:effectLst/>
                          <a:latin typeface="Times New Roman" pitchFamily="18" charset="0"/>
                          <a:cs typeface="Times New Roman" pitchFamily="18" charset="0"/>
                        </a:rPr>
                        <a:t>pembebanan</a:t>
                      </a:r>
                      <a:r>
                        <a:rPr kumimoji="0" lang="en-US" sz="2400" b="1" i="0" u="none" strike="noStrike" cap="none" normalizeH="0" baseline="0" dirty="0" smtClean="0">
                          <a:ln>
                            <a:noFill/>
                          </a:ln>
                          <a:solidFill>
                            <a:schemeClr val="accent5">
                              <a:lumMod val="10000"/>
                            </a:schemeClr>
                          </a:solidFill>
                          <a:effectLst/>
                          <a:latin typeface="Times New Roman" pitchFamily="18" charset="0"/>
                          <a:cs typeface="Times New Roman" pitchFamily="18" charset="0"/>
                        </a:rPr>
                        <a:t>)</a:t>
                      </a:r>
                      <a:endParaRPr kumimoji="0" lang="en-US" sz="2400" b="1" i="0" u="none" strike="noStrike" cap="none" normalizeH="0" baseline="0" dirty="0" smtClean="0">
                        <a:ln>
                          <a:noFill/>
                        </a:ln>
                        <a:solidFill>
                          <a:schemeClr val="accent5">
                            <a:lumMod val="10000"/>
                          </a:schemeClr>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accent5">
                              <a:lumMod val="10000"/>
                            </a:schemeClr>
                          </a:solidFill>
                          <a:effectLst/>
                          <a:latin typeface="Times New Roman" pitchFamily="18" charset="0"/>
                          <a:cs typeface="Times New Roman" pitchFamily="18" charset="0"/>
                        </a:rPr>
                        <a:t>Gadai </a:t>
                      </a:r>
                      <a:endParaRPr kumimoji="0" lang="en-US" sz="2400" b="1" i="0" u="none" strike="noStrike" cap="none" normalizeH="0" baseline="0" smtClean="0">
                        <a:ln>
                          <a:noFill/>
                        </a:ln>
                        <a:solidFill>
                          <a:schemeClr val="accent5">
                            <a:lumMod val="10000"/>
                          </a:schemeClr>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accent5">
                              <a:lumMod val="10000"/>
                            </a:schemeClr>
                          </a:solidFill>
                          <a:effectLst/>
                          <a:latin typeface="Times New Roman" pitchFamily="18" charset="0"/>
                          <a:cs typeface="Times New Roman" pitchFamily="18" charset="0"/>
                        </a:rPr>
                        <a:t>Hipotik</a:t>
                      </a:r>
                      <a:r>
                        <a:rPr kumimoji="0" lang="en-US" sz="2400" b="1" i="0" u="none" strike="noStrike" cap="none" normalizeH="0" baseline="0" dirty="0" smtClean="0">
                          <a:ln>
                            <a:noFill/>
                          </a:ln>
                          <a:solidFill>
                            <a:schemeClr val="accent5">
                              <a:lumMod val="10000"/>
                            </a:schemeClr>
                          </a:solidFill>
                          <a:effectLst/>
                          <a:latin typeface="Times New Roman" pitchFamily="18" charset="0"/>
                          <a:cs typeface="Times New Roman" pitchFamily="18" charset="0"/>
                        </a:rPr>
                        <a:t> </a:t>
                      </a:r>
                      <a:endParaRPr kumimoji="0" lang="en-US" sz="2400" b="1" i="0" u="none" strike="noStrike" cap="none" normalizeH="0" baseline="0" dirty="0" smtClean="0">
                        <a:ln>
                          <a:noFill/>
                        </a:ln>
                        <a:solidFill>
                          <a:schemeClr val="accent5">
                            <a:lumMod val="10000"/>
                          </a:schemeClr>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8637" name="Rectangle 101"/>
          <p:cNvSpPr>
            <a:spLocks noChangeArrowheads="1"/>
          </p:cNvSpPr>
          <p:nvPr/>
        </p:nvSpPr>
        <p:spPr bwMode="auto">
          <a:xfrm>
            <a:off x="1524001" y="468895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GB" sz="1800">
              <a:latin typeface="Arial" panose="020B0604020202020204" pitchFamily="34" charset="0"/>
            </a:endParaRPr>
          </a:p>
        </p:txBody>
      </p:sp>
    </p:spTree>
    <p:extLst>
      <p:ext uri="{BB962C8B-B14F-4D97-AF65-F5344CB8AC3E}">
        <p14:creationId xmlns:p14="http://schemas.microsoft.com/office/powerpoint/2010/main" val="2805525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ChangeArrowheads="1"/>
          </p:cNvSpPr>
          <p:nvPr/>
        </p:nvSpPr>
        <p:spPr bwMode="auto">
          <a:xfrm>
            <a:off x="1524000" y="-20171"/>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257300" indent="-3429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lvl="2">
              <a:spcBef>
                <a:spcPct val="0"/>
              </a:spcBef>
              <a:buClrTx/>
              <a:buSzTx/>
              <a:buFontTx/>
              <a:buNone/>
            </a:pPr>
            <a:r>
              <a:rPr lang="en-US" sz="3200">
                <a:solidFill>
                  <a:schemeClr val="hlink"/>
                </a:solidFill>
                <a:latin typeface="Arial Black" panose="020B0A04020102020204" pitchFamily="34" charset="0"/>
              </a:rPr>
              <a:t>Hak Kebendaan (Zakelijkrecht): Hak mutlak atas suatu benda di mana hak itu memberikan kekuasaan langsung atas suatu benda dan dapat dipertahankan terhadap siapapun juga.</a:t>
            </a:r>
          </a:p>
          <a:p>
            <a:pPr algn="ctr">
              <a:spcBef>
                <a:spcPct val="0"/>
              </a:spcBef>
              <a:buClrTx/>
              <a:buSzTx/>
              <a:buFontTx/>
              <a:buNone/>
            </a:pPr>
            <a:endParaRPr lang="en-US">
              <a:solidFill>
                <a:schemeClr val="hlink"/>
              </a:solidFill>
              <a:latin typeface="Arial Black" panose="020B0A04020102020204" pitchFamily="34" charset="0"/>
            </a:endParaRPr>
          </a:p>
          <a:p>
            <a:pPr>
              <a:spcBef>
                <a:spcPct val="0"/>
              </a:spcBef>
              <a:buClrTx/>
              <a:buSzTx/>
              <a:buFontTx/>
              <a:buNone/>
            </a:pPr>
            <a:r>
              <a:rPr lang="en-US" sz="2400">
                <a:latin typeface="Arial Black" panose="020B0A04020102020204" pitchFamily="34" charset="0"/>
              </a:rPr>
              <a:t>Sifat hak kebendaan, yaitu;</a:t>
            </a:r>
          </a:p>
          <a:p>
            <a:pPr>
              <a:spcBef>
                <a:spcPct val="0"/>
              </a:spcBef>
              <a:buClrTx/>
              <a:buSzTx/>
              <a:buFontTx/>
              <a:buAutoNum type="arabicPeriod"/>
            </a:pPr>
            <a:r>
              <a:rPr lang="en-US" sz="2400">
                <a:latin typeface="Arial Black" panose="020B0A04020102020204" pitchFamily="34" charset="0"/>
              </a:rPr>
              <a:t>Merupakan hak yang mutlak, artinya dapat dipertahankan terhadap siapapun juga.</a:t>
            </a:r>
          </a:p>
          <a:p>
            <a:pPr>
              <a:spcBef>
                <a:spcPct val="0"/>
              </a:spcBef>
              <a:buClrTx/>
              <a:buSzTx/>
              <a:buFontTx/>
              <a:buAutoNum type="arabicPeriod"/>
            </a:pPr>
            <a:r>
              <a:rPr lang="en-US" sz="2400">
                <a:latin typeface="Arial Black" panose="020B0A04020102020204" pitchFamily="34" charset="0"/>
              </a:rPr>
              <a:t>Merupakan hak yang mengikuti, artinya hak itu mengikuti bendanya.</a:t>
            </a:r>
          </a:p>
          <a:p>
            <a:pPr>
              <a:spcBef>
                <a:spcPct val="0"/>
              </a:spcBef>
              <a:buClrTx/>
              <a:buSzTx/>
              <a:buFontTx/>
              <a:buAutoNum type="arabicPeriod"/>
            </a:pPr>
            <a:r>
              <a:rPr lang="en-US" sz="2400">
                <a:latin typeface="Arial Black" panose="020B0A04020102020204" pitchFamily="34" charset="0"/>
              </a:rPr>
              <a:t>Hak yang lebih dulu ada, tingkatnya lebih tinggi.</a:t>
            </a:r>
          </a:p>
          <a:p>
            <a:pPr>
              <a:spcBef>
                <a:spcPct val="0"/>
              </a:spcBef>
              <a:buClrTx/>
              <a:buSzTx/>
              <a:buFontTx/>
              <a:buAutoNum type="arabicPeriod"/>
            </a:pPr>
            <a:r>
              <a:rPr lang="en-US" sz="2400">
                <a:latin typeface="Arial Black" panose="020B0A04020102020204" pitchFamily="34" charset="0"/>
              </a:rPr>
              <a:t>Hak terlebih dahulu (droit de preference).</a:t>
            </a:r>
          </a:p>
          <a:p>
            <a:pPr>
              <a:spcBef>
                <a:spcPct val="0"/>
              </a:spcBef>
              <a:buClrTx/>
              <a:buSzTx/>
              <a:buFontTx/>
              <a:buAutoNum type="arabicPeriod"/>
            </a:pPr>
            <a:r>
              <a:rPr lang="en-US" sz="2400">
                <a:latin typeface="Arial Black" panose="020B0A04020102020204" pitchFamily="34" charset="0"/>
              </a:rPr>
              <a:t>Hak untuk memindahkan hak kebendaan dapat secara sepenuhnya. </a:t>
            </a:r>
          </a:p>
        </p:txBody>
      </p:sp>
    </p:spTree>
    <p:extLst>
      <p:ext uri="{BB962C8B-B14F-4D97-AF65-F5344CB8AC3E}">
        <p14:creationId xmlns:p14="http://schemas.microsoft.com/office/powerpoint/2010/main" val="2086266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ChangeArrowheads="1"/>
          </p:cNvSpPr>
          <p:nvPr/>
        </p:nvSpPr>
        <p:spPr bwMode="auto">
          <a:xfrm>
            <a:off x="1524000" y="1035050"/>
            <a:ext cx="91440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257300" indent="-3429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lvl="2">
              <a:spcBef>
                <a:spcPct val="0"/>
              </a:spcBef>
              <a:buClrTx/>
              <a:buFontTx/>
              <a:buNone/>
            </a:pPr>
            <a:r>
              <a:rPr lang="en-US" sz="2800">
                <a:solidFill>
                  <a:srgbClr val="00FFFF"/>
                </a:solidFill>
                <a:latin typeface="Arial Black" panose="020B0A04020102020204" pitchFamily="34" charset="0"/>
              </a:rPr>
              <a:t>Asas Hukum Benda, antara lain;</a:t>
            </a:r>
          </a:p>
          <a:p>
            <a:pPr>
              <a:spcBef>
                <a:spcPct val="0"/>
              </a:spcBef>
              <a:buClrTx/>
              <a:buFontTx/>
              <a:buAutoNum type="arabicPeriod"/>
            </a:pPr>
            <a:r>
              <a:rPr lang="en-US" sz="2800">
                <a:solidFill>
                  <a:srgbClr val="00FFFF"/>
                </a:solidFill>
                <a:latin typeface="Arial Black" panose="020B0A04020102020204" pitchFamily="34" charset="0"/>
              </a:rPr>
              <a:t>Merupakan hukum pemaksa, artinya tidak dapat disimpangi.</a:t>
            </a:r>
          </a:p>
          <a:p>
            <a:pPr>
              <a:spcBef>
                <a:spcPct val="0"/>
              </a:spcBef>
              <a:buClrTx/>
              <a:buFontTx/>
              <a:buAutoNum type="arabicPeriod"/>
            </a:pPr>
            <a:r>
              <a:rPr lang="en-US" sz="2800">
                <a:solidFill>
                  <a:srgbClr val="00FFFF"/>
                </a:solidFill>
                <a:latin typeface="Arial Black" panose="020B0A04020102020204" pitchFamily="34" charset="0"/>
              </a:rPr>
              <a:t>Dapat dipindahkan.</a:t>
            </a:r>
          </a:p>
          <a:p>
            <a:pPr>
              <a:spcBef>
                <a:spcPct val="0"/>
              </a:spcBef>
              <a:buClrTx/>
              <a:buFontTx/>
              <a:buAutoNum type="arabicPeriod"/>
            </a:pPr>
            <a:r>
              <a:rPr lang="en-US" sz="2800">
                <a:solidFill>
                  <a:srgbClr val="00FFFF"/>
                </a:solidFill>
                <a:latin typeface="Arial Black" panose="020B0A04020102020204" pitchFamily="34" charset="0"/>
              </a:rPr>
              <a:t>Asas Individuliteit, obyeknya adalah barang yang dapat ditentukan.</a:t>
            </a:r>
          </a:p>
          <a:p>
            <a:pPr>
              <a:spcBef>
                <a:spcPct val="0"/>
              </a:spcBef>
              <a:buClrTx/>
              <a:buFontTx/>
              <a:buAutoNum type="arabicPeriod"/>
            </a:pPr>
            <a:r>
              <a:rPr lang="en-US" sz="2800">
                <a:solidFill>
                  <a:srgbClr val="00FFFF"/>
                </a:solidFill>
                <a:latin typeface="Arial Black" panose="020B0A04020102020204" pitchFamily="34" charset="0"/>
              </a:rPr>
              <a:t>Asas Totaliteit, hak melekat atas seluruh bendanya.</a:t>
            </a:r>
          </a:p>
          <a:p>
            <a:pPr>
              <a:spcBef>
                <a:spcPct val="0"/>
              </a:spcBef>
              <a:buClrTx/>
              <a:buFontTx/>
              <a:buAutoNum type="arabicPeriod"/>
            </a:pPr>
            <a:r>
              <a:rPr lang="en-US" sz="2800">
                <a:solidFill>
                  <a:srgbClr val="00FFFF"/>
                </a:solidFill>
                <a:latin typeface="Arial Black" panose="020B0A04020102020204" pitchFamily="34" charset="0"/>
              </a:rPr>
              <a:t>Asas prioriteit, artinya kewenangan penuh.</a:t>
            </a:r>
          </a:p>
          <a:p>
            <a:pPr>
              <a:spcBef>
                <a:spcPct val="0"/>
              </a:spcBef>
              <a:buClrTx/>
              <a:buFontTx/>
              <a:buAutoNum type="arabicPeriod"/>
            </a:pPr>
            <a:r>
              <a:rPr lang="en-US" sz="2800">
                <a:solidFill>
                  <a:srgbClr val="00FFFF"/>
                </a:solidFill>
                <a:latin typeface="Arial Black" panose="020B0A04020102020204" pitchFamily="34" charset="0"/>
              </a:rPr>
              <a:t>Asas publiciteit, artinya penyerahan benda tak bergerak dengan pendaftaran </a:t>
            </a:r>
          </a:p>
        </p:txBody>
      </p:sp>
    </p:spTree>
    <p:extLst>
      <p:ext uri="{BB962C8B-B14F-4D97-AF65-F5344CB8AC3E}">
        <p14:creationId xmlns:p14="http://schemas.microsoft.com/office/powerpoint/2010/main" val="140503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980" name="Rectangle 4"/>
          <p:cNvSpPr>
            <a:spLocks noGrp="1" noChangeArrowheads="1"/>
          </p:cNvSpPr>
          <p:nvPr>
            <p:ph type="ctrTitle"/>
          </p:nvPr>
        </p:nvSpPr>
        <p:spPr>
          <a:xfrm>
            <a:off x="1524000" y="476251"/>
            <a:ext cx="9144000" cy="2917825"/>
          </a:xfrm>
        </p:spPr>
        <p:txBody>
          <a:bodyPr/>
          <a:lstStyle/>
          <a:p>
            <a:pPr eaLnBrk="1" hangingPunct="1">
              <a:defRPr/>
            </a:pPr>
            <a:r>
              <a:rPr lang="en-US" sz="2600" b="1">
                <a:solidFill>
                  <a:schemeClr val="tx1"/>
                </a:solidFill>
              </a:rPr>
              <a:t>Hak milik adalah hak untuk menikmati suatu benda dengan sepenuhnya dan untuk menguasai benda itu dengan sebebas-bebasnya, asal tidak dipergunakan bertentangan dengan undang-undang, kesusilaan dan ketertiban umum (pasal 570 KUHPer).</a:t>
            </a:r>
            <a:br>
              <a:rPr lang="en-US" sz="2600" b="1">
                <a:solidFill>
                  <a:schemeClr val="tx1"/>
                </a:solidFill>
              </a:rPr>
            </a:br>
            <a:endParaRPr lang="en-US" sz="2600" b="1">
              <a:solidFill>
                <a:schemeClr val="tx1"/>
              </a:solidFill>
            </a:endParaRPr>
          </a:p>
        </p:txBody>
      </p:sp>
      <p:sp>
        <p:nvSpPr>
          <p:cNvPr id="254981" name="Rectangle 5"/>
          <p:cNvSpPr>
            <a:spLocks noGrp="1" noChangeArrowheads="1"/>
          </p:cNvSpPr>
          <p:nvPr>
            <p:ph type="subTitle" idx="1"/>
          </p:nvPr>
        </p:nvSpPr>
        <p:spPr>
          <a:xfrm>
            <a:off x="1524000" y="3716339"/>
            <a:ext cx="9144000" cy="2319337"/>
          </a:xfrm>
        </p:spPr>
        <p:txBody>
          <a:bodyPr>
            <a:normAutofit lnSpcReduction="10000"/>
          </a:bodyPr>
          <a:lstStyle/>
          <a:p>
            <a:pPr marL="609600" indent="-609600" algn="l">
              <a:lnSpc>
                <a:spcPct val="80000"/>
              </a:lnSpc>
              <a:defRPr/>
            </a:pPr>
            <a:r>
              <a:rPr lang="en-US" sz="2400">
                <a:solidFill>
                  <a:srgbClr val="00FFFF"/>
                </a:solidFill>
              </a:rPr>
              <a:t>Ciri-ciri hak milik, antara lain;</a:t>
            </a:r>
          </a:p>
          <a:p>
            <a:pPr marL="609600" indent="-609600" algn="l">
              <a:lnSpc>
                <a:spcPct val="80000"/>
              </a:lnSpc>
              <a:buFont typeface="Wingdings" panose="05000000000000000000" pitchFamily="2" charset="2"/>
              <a:buAutoNum type="arabicPeriod"/>
              <a:defRPr/>
            </a:pPr>
            <a:r>
              <a:rPr lang="en-US" sz="2400">
                <a:solidFill>
                  <a:srgbClr val="00FFFF"/>
                </a:solidFill>
              </a:rPr>
              <a:t>Hak induk dari hak kebendaan lain.</a:t>
            </a:r>
          </a:p>
          <a:p>
            <a:pPr marL="609600" indent="-609600" algn="l">
              <a:lnSpc>
                <a:spcPct val="80000"/>
              </a:lnSpc>
              <a:buFont typeface="Wingdings" panose="05000000000000000000" pitchFamily="2" charset="2"/>
              <a:buAutoNum type="arabicPeriod"/>
              <a:defRPr/>
            </a:pPr>
            <a:r>
              <a:rPr lang="en-US" sz="2400">
                <a:solidFill>
                  <a:srgbClr val="00FFFF"/>
                </a:solidFill>
              </a:rPr>
              <a:t>Hak yang selengkap-lengkapnya.</a:t>
            </a:r>
          </a:p>
          <a:p>
            <a:pPr marL="609600" indent="-609600" algn="l">
              <a:lnSpc>
                <a:spcPct val="80000"/>
              </a:lnSpc>
              <a:buFont typeface="Wingdings" panose="05000000000000000000" pitchFamily="2" charset="2"/>
              <a:buAutoNum type="arabicPeriod"/>
              <a:defRPr/>
            </a:pPr>
            <a:r>
              <a:rPr lang="en-US" sz="2400">
                <a:solidFill>
                  <a:srgbClr val="00FFFF"/>
                </a:solidFill>
              </a:rPr>
              <a:t>Tetap sifatnya, tidak kalah karena hak kebendaan lain.</a:t>
            </a:r>
          </a:p>
          <a:p>
            <a:pPr marL="609600" indent="-609600" algn="l">
              <a:lnSpc>
                <a:spcPct val="80000"/>
              </a:lnSpc>
              <a:buFont typeface="Wingdings" panose="05000000000000000000" pitchFamily="2" charset="2"/>
              <a:buAutoNum type="arabicPeriod"/>
              <a:defRPr/>
            </a:pPr>
            <a:r>
              <a:rPr lang="en-US" sz="2400">
                <a:solidFill>
                  <a:srgbClr val="00FFFF"/>
                </a:solidFill>
              </a:rPr>
              <a:t>Mengandung inti dari semua hak kebendaan yang lain, hak kebendaan lain hanya bagian dari hak milik.</a:t>
            </a:r>
          </a:p>
          <a:p>
            <a:pPr marL="609600" indent="-609600">
              <a:lnSpc>
                <a:spcPct val="80000"/>
              </a:lnSpc>
              <a:defRPr/>
            </a:pPr>
            <a:endParaRPr lang="en-US" sz="2400">
              <a:solidFill>
                <a:srgbClr val="00FFFF"/>
              </a:solidFill>
            </a:endParaRPr>
          </a:p>
          <a:p>
            <a:pPr marL="609600" indent="-609600">
              <a:lnSpc>
                <a:spcPct val="80000"/>
              </a:lnSpc>
              <a:defRPr/>
            </a:pPr>
            <a:endParaRPr lang="en-US" sz="2000"/>
          </a:p>
        </p:txBody>
      </p:sp>
    </p:spTree>
    <p:extLst>
      <p:ext uri="{BB962C8B-B14F-4D97-AF65-F5344CB8AC3E}">
        <p14:creationId xmlns:p14="http://schemas.microsoft.com/office/powerpoint/2010/main" val="25950243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54981">
                                            <p:txEl>
                                              <p:pRg st="0" end="0"/>
                                            </p:txEl>
                                          </p:spTgt>
                                        </p:tgtEl>
                                        <p:attrNameLst>
                                          <p:attrName>style.visibility</p:attrName>
                                        </p:attrNameLst>
                                      </p:cBhvr>
                                      <p:to>
                                        <p:strVal val="visible"/>
                                      </p:to>
                                    </p:set>
                                    <p:anim calcmode="lin" valueType="num">
                                      <p:cBhvr>
                                        <p:cTn id="14" dur="500" fill="hold"/>
                                        <p:tgtEl>
                                          <p:spTgt spid="25498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54981">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5498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54981">
                                            <p:txEl>
                                              <p:pRg st="1" end="1"/>
                                            </p:txEl>
                                          </p:spTgt>
                                        </p:tgtEl>
                                        <p:attrNameLst>
                                          <p:attrName>style.visibility</p:attrName>
                                        </p:attrNameLst>
                                      </p:cBhvr>
                                      <p:to>
                                        <p:strVal val="visible"/>
                                      </p:to>
                                    </p:set>
                                    <p:anim calcmode="lin" valueType="num">
                                      <p:cBhvr>
                                        <p:cTn id="21" dur="500" fill="hold"/>
                                        <p:tgtEl>
                                          <p:spTgt spid="254981">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54981">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254981">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54981">
                                            <p:txEl>
                                              <p:pRg st="2" end="2"/>
                                            </p:txEl>
                                          </p:spTgt>
                                        </p:tgtEl>
                                        <p:attrNameLst>
                                          <p:attrName>style.visibility</p:attrName>
                                        </p:attrNameLst>
                                      </p:cBhvr>
                                      <p:to>
                                        <p:strVal val="visible"/>
                                      </p:to>
                                    </p:set>
                                    <p:anim calcmode="lin" valueType="num">
                                      <p:cBhvr>
                                        <p:cTn id="28" dur="500" fill="hold"/>
                                        <p:tgtEl>
                                          <p:spTgt spid="254981">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54981">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254981">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54981">
                                            <p:txEl>
                                              <p:pRg st="3" end="3"/>
                                            </p:txEl>
                                          </p:spTgt>
                                        </p:tgtEl>
                                        <p:attrNameLst>
                                          <p:attrName>style.visibility</p:attrName>
                                        </p:attrNameLst>
                                      </p:cBhvr>
                                      <p:to>
                                        <p:strVal val="visible"/>
                                      </p:to>
                                    </p:set>
                                    <p:anim calcmode="lin" valueType="num">
                                      <p:cBhvr>
                                        <p:cTn id="35" dur="500" fill="hold"/>
                                        <p:tgtEl>
                                          <p:spTgt spid="254981">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254981">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254981">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54981">
                                            <p:txEl>
                                              <p:pRg st="4" end="4"/>
                                            </p:txEl>
                                          </p:spTgt>
                                        </p:tgtEl>
                                        <p:attrNameLst>
                                          <p:attrName>style.visibility</p:attrName>
                                        </p:attrNameLst>
                                      </p:cBhvr>
                                      <p:to>
                                        <p:strVal val="visible"/>
                                      </p:to>
                                    </p:set>
                                    <p:anim calcmode="lin" valueType="num">
                                      <p:cBhvr>
                                        <p:cTn id="42" dur="500" fill="hold"/>
                                        <p:tgtEl>
                                          <p:spTgt spid="254981">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254981">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25498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p:bldP spid="25498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1919288" y="620713"/>
            <a:ext cx="8229600" cy="1143000"/>
          </a:xfrm>
        </p:spPr>
        <p:txBody>
          <a:bodyPr>
            <a:normAutofit fontScale="90000"/>
          </a:bodyPr>
          <a:lstStyle/>
          <a:p>
            <a:pPr eaLnBrk="1" hangingPunct="1">
              <a:defRPr/>
            </a:pPr>
            <a:r>
              <a:rPr lang="en-US" sz="4000">
                <a:solidFill>
                  <a:srgbClr val="00FFFF"/>
                </a:solidFill>
              </a:rPr>
              <a:t>Cara memperoleh hak milik (pasal 584 KUHPer), antara lain;</a:t>
            </a:r>
            <a:br>
              <a:rPr lang="en-US" sz="4000">
                <a:solidFill>
                  <a:srgbClr val="00FFFF"/>
                </a:solidFill>
              </a:rPr>
            </a:br>
            <a:endParaRPr lang="en-US" sz="4000">
              <a:solidFill>
                <a:srgbClr val="00FFFF"/>
              </a:solidFill>
            </a:endParaRPr>
          </a:p>
        </p:txBody>
      </p:sp>
      <p:sp>
        <p:nvSpPr>
          <p:cNvPr id="253955" name="Rectangle 3"/>
          <p:cNvSpPr>
            <a:spLocks noGrp="1" noChangeArrowheads="1"/>
          </p:cNvSpPr>
          <p:nvPr>
            <p:ph type="body" idx="1"/>
          </p:nvPr>
        </p:nvSpPr>
        <p:spPr>
          <a:xfrm>
            <a:off x="1992313" y="2133601"/>
            <a:ext cx="8229600" cy="4530725"/>
          </a:xfrm>
        </p:spPr>
        <p:txBody>
          <a:bodyPr/>
          <a:lstStyle/>
          <a:p>
            <a:pPr marL="609600" indent="-609600">
              <a:buFont typeface="Wingdings" panose="05000000000000000000" pitchFamily="2" charset="2"/>
              <a:buAutoNum type="arabicPeriod"/>
              <a:defRPr/>
            </a:pPr>
            <a:r>
              <a:rPr lang="en-US" sz="3600">
                <a:solidFill>
                  <a:schemeClr val="accent1"/>
                </a:solidFill>
              </a:rPr>
              <a:t>Pendakuan (toeiigening)</a:t>
            </a:r>
          </a:p>
          <a:p>
            <a:pPr marL="609600" indent="-609600">
              <a:buFont typeface="Wingdings" panose="05000000000000000000" pitchFamily="2" charset="2"/>
              <a:buAutoNum type="arabicPeriod"/>
              <a:defRPr/>
            </a:pPr>
            <a:r>
              <a:rPr lang="en-US" sz="3600">
                <a:solidFill>
                  <a:schemeClr val="accent1"/>
                </a:solidFill>
              </a:rPr>
              <a:t>Ikutan (natrekking)</a:t>
            </a:r>
          </a:p>
          <a:p>
            <a:pPr marL="609600" indent="-609600">
              <a:buFont typeface="Wingdings" panose="05000000000000000000" pitchFamily="2" charset="2"/>
              <a:buAutoNum type="arabicPeriod"/>
              <a:defRPr/>
            </a:pPr>
            <a:r>
              <a:rPr lang="en-US" sz="3600">
                <a:solidFill>
                  <a:schemeClr val="accent1"/>
                </a:solidFill>
              </a:rPr>
              <a:t>Kadaluarsa (verjaring)</a:t>
            </a:r>
          </a:p>
          <a:p>
            <a:pPr marL="609600" indent="-609600">
              <a:buFont typeface="Wingdings" panose="05000000000000000000" pitchFamily="2" charset="2"/>
              <a:buAutoNum type="arabicPeriod"/>
              <a:defRPr/>
            </a:pPr>
            <a:r>
              <a:rPr lang="en-US" sz="3600">
                <a:solidFill>
                  <a:schemeClr val="accent1"/>
                </a:solidFill>
              </a:rPr>
              <a:t>Pewarisan (erfopvolging)</a:t>
            </a:r>
          </a:p>
          <a:p>
            <a:pPr marL="609600" indent="-609600">
              <a:buFont typeface="Wingdings" panose="05000000000000000000" pitchFamily="2" charset="2"/>
              <a:buAutoNum type="arabicPeriod"/>
              <a:defRPr/>
            </a:pPr>
            <a:r>
              <a:rPr lang="en-US" sz="3600">
                <a:solidFill>
                  <a:schemeClr val="accent1"/>
                </a:solidFill>
              </a:rPr>
              <a:t>Penyerahan (levering)</a:t>
            </a:r>
          </a:p>
          <a:p>
            <a:pPr marL="609600" indent="-609600">
              <a:buFont typeface="Wingdings" panose="05000000000000000000" pitchFamily="2" charset="2"/>
              <a:buAutoNum type="arabicPeriod"/>
              <a:defRPr/>
            </a:pPr>
            <a:endParaRPr lang="en-US" sz="3600">
              <a:solidFill>
                <a:schemeClr val="accent1"/>
              </a:solidFill>
            </a:endParaRPr>
          </a:p>
        </p:txBody>
      </p:sp>
    </p:spTree>
    <p:extLst>
      <p:ext uri="{BB962C8B-B14F-4D97-AF65-F5344CB8AC3E}">
        <p14:creationId xmlns:p14="http://schemas.microsoft.com/office/powerpoint/2010/main" val="316410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3954"/>
                                        </p:tgtEl>
                                        <p:attrNameLst>
                                          <p:attrName>style.visibility</p:attrName>
                                        </p:attrNameLst>
                                      </p:cBhvr>
                                      <p:to>
                                        <p:strVal val="visible"/>
                                      </p:to>
                                    </p:set>
                                    <p:anim calcmode="lin" valueType="num">
                                      <p:cBhvr>
                                        <p:cTn id="7" dur="500" fill="hold"/>
                                        <p:tgtEl>
                                          <p:spTgt spid="253954"/>
                                        </p:tgtEl>
                                        <p:attrNameLst>
                                          <p:attrName>ppt_w</p:attrName>
                                        </p:attrNameLst>
                                      </p:cBhvr>
                                      <p:tavLst>
                                        <p:tav tm="0">
                                          <p:val>
                                            <p:fltVal val="0"/>
                                          </p:val>
                                        </p:tav>
                                        <p:tav tm="100000">
                                          <p:val>
                                            <p:strVal val="#ppt_w"/>
                                          </p:val>
                                        </p:tav>
                                      </p:tavLst>
                                    </p:anim>
                                    <p:anim calcmode="lin" valueType="num">
                                      <p:cBhvr>
                                        <p:cTn id="8" dur="500" fill="hold"/>
                                        <p:tgtEl>
                                          <p:spTgt spid="253954"/>
                                        </p:tgtEl>
                                        <p:attrNameLst>
                                          <p:attrName>ppt_h</p:attrName>
                                        </p:attrNameLst>
                                      </p:cBhvr>
                                      <p:tavLst>
                                        <p:tav tm="0">
                                          <p:val>
                                            <p:fltVal val="0"/>
                                          </p:val>
                                        </p:tav>
                                        <p:tav tm="100000">
                                          <p:val>
                                            <p:strVal val="#ppt_h"/>
                                          </p:val>
                                        </p:tav>
                                      </p:tavLst>
                                    </p:anim>
                                    <p:animEffect transition="in" filter="fade">
                                      <p:cBhvr>
                                        <p:cTn id="9" dur="500"/>
                                        <p:tgtEl>
                                          <p:spTgt spid="2539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3955">
                                            <p:txEl>
                                              <p:pRg st="0" end="0"/>
                                            </p:txEl>
                                          </p:spTgt>
                                        </p:tgtEl>
                                        <p:attrNameLst>
                                          <p:attrName>style.visibility</p:attrName>
                                        </p:attrNameLst>
                                      </p:cBhvr>
                                      <p:to>
                                        <p:strVal val="visible"/>
                                      </p:to>
                                    </p:set>
                                    <p:animEffect transition="in" filter="fade">
                                      <p:cBhvr>
                                        <p:cTn id="14" dur="1000">
                                          <p:stCondLst>
                                            <p:cond delay="0"/>
                                          </p:stCondLst>
                                        </p:cTn>
                                        <p:tgtEl>
                                          <p:spTgt spid="25395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3955">
                                            <p:txEl>
                                              <p:pRg st="1" end="1"/>
                                            </p:txEl>
                                          </p:spTgt>
                                        </p:tgtEl>
                                        <p:attrNameLst>
                                          <p:attrName>style.visibility</p:attrName>
                                        </p:attrNameLst>
                                      </p:cBhvr>
                                      <p:to>
                                        <p:strVal val="visible"/>
                                      </p:to>
                                    </p:set>
                                    <p:animEffect transition="in" filter="fade">
                                      <p:cBhvr>
                                        <p:cTn id="19" dur="1000">
                                          <p:stCondLst>
                                            <p:cond delay="0"/>
                                          </p:stCondLst>
                                        </p:cTn>
                                        <p:tgtEl>
                                          <p:spTgt spid="25395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3955">
                                            <p:txEl>
                                              <p:pRg st="2" end="2"/>
                                            </p:txEl>
                                          </p:spTgt>
                                        </p:tgtEl>
                                        <p:attrNameLst>
                                          <p:attrName>style.visibility</p:attrName>
                                        </p:attrNameLst>
                                      </p:cBhvr>
                                      <p:to>
                                        <p:strVal val="visible"/>
                                      </p:to>
                                    </p:set>
                                    <p:animEffect transition="in" filter="fade">
                                      <p:cBhvr>
                                        <p:cTn id="24" dur="1000">
                                          <p:stCondLst>
                                            <p:cond delay="0"/>
                                          </p:stCondLst>
                                        </p:cTn>
                                        <p:tgtEl>
                                          <p:spTgt spid="25395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3955">
                                            <p:txEl>
                                              <p:pRg st="3" end="3"/>
                                            </p:txEl>
                                          </p:spTgt>
                                        </p:tgtEl>
                                        <p:attrNameLst>
                                          <p:attrName>style.visibility</p:attrName>
                                        </p:attrNameLst>
                                      </p:cBhvr>
                                      <p:to>
                                        <p:strVal val="visible"/>
                                      </p:to>
                                    </p:set>
                                    <p:animEffect transition="in" filter="fade">
                                      <p:cBhvr>
                                        <p:cTn id="29" dur="1000">
                                          <p:stCondLst>
                                            <p:cond delay="0"/>
                                          </p:stCondLst>
                                        </p:cTn>
                                        <p:tgtEl>
                                          <p:spTgt spid="253955">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3955">
                                            <p:txEl>
                                              <p:pRg st="4" end="4"/>
                                            </p:txEl>
                                          </p:spTgt>
                                        </p:tgtEl>
                                        <p:attrNameLst>
                                          <p:attrName>style.visibility</p:attrName>
                                        </p:attrNameLst>
                                      </p:cBhvr>
                                      <p:to>
                                        <p:strVal val="visible"/>
                                      </p:to>
                                    </p:set>
                                    <p:animEffect transition="in" filter="fade">
                                      <p:cBhvr>
                                        <p:cTn id="34" dur="1000">
                                          <p:stCondLst>
                                            <p:cond delay="0"/>
                                          </p:stCondLst>
                                        </p:cTn>
                                        <p:tgtEl>
                                          <p:spTgt spid="2539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4" grpId="0"/>
      <p:bldP spid="25395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ChangeArrowheads="1"/>
          </p:cNvSpPr>
          <p:nvPr/>
        </p:nvSpPr>
        <p:spPr bwMode="auto">
          <a:xfrm>
            <a:off x="1524000" y="499954"/>
            <a:ext cx="914400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sz="2400">
                <a:latin typeface="Arial Black" panose="020B0A04020102020204" pitchFamily="34" charset="0"/>
              </a:rPr>
              <a:t>Sifat memperoleh hak milik, yaitu;</a:t>
            </a:r>
          </a:p>
          <a:p>
            <a:pPr>
              <a:spcBef>
                <a:spcPct val="0"/>
              </a:spcBef>
              <a:buClrTx/>
              <a:buSzTx/>
              <a:buFontTx/>
              <a:buAutoNum type="arabicPeriod"/>
            </a:pPr>
            <a:r>
              <a:rPr lang="en-US" sz="2400">
                <a:latin typeface="Arial Black" panose="020B0A04020102020204" pitchFamily="34" charset="0"/>
              </a:rPr>
              <a:t>Dapat secara asli (originair)</a:t>
            </a:r>
          </a:p>
          <a:p>
            <a:pPr>
              <a:spcBef>
                <a:spcPct val="0"/>
              </a:spcBef>
              <a:buClrTx/>
              <a:buSzTx/>
              <a:buFontTx/>
              <a:buAutoNum type="arabicPeriod"/>
            </a:pPr>
            <a:r>
              <a:rPr lang="en-US" sz="2400">
                <a:latin typeface="Arial Black" panose="020B0A04020102020204" pitchFamily="34" charset="0"/>
              </a:rPr>
              <a:t>Dapat secara derivatief (berasal dari orang lain).</a:t>
            </a:r>
          </a:p>
          <a:p>
            <a:pPr algn="ctr">
              <a:spcBef>
                <a:spcPct val="0"/>
              </a:spcBef>
              <a:buClrTx/>
              <a:buSzTx/>
              <a:buFontTx/>
              <a:buNone/>
            </a:pPr>
            <a:endParaRPr lang="en-US" sz="2400">
              <a:latin typeface="Arial Black" panose="020B0A04020102020204" pitchFamily="34" charset="0"/>
            </a:endParaRPr>
          </a:p>
          <a:p>
            <a:pPr>
              <a:spcBef>
                <a:spcPct val="0"/>
              </a:spcBef>
              <a:buClrTx/>
              <a:buSzTx/>
              <a:buFontTx/>
              <a:buNone/>
            </a:pPr>
            <a:r>
              <a:rPr lang="en-US" sz="2800">
                <a:solidFill>
                  <a:schemeClr val="accent1"/>
                </a:solidFill>
                <a:latin typeface="Arial Black" panose="020B0A04020102020204" pitchFamily="34" charset="0"/>
              </a:rPr>
              <a:t>Cara hilangnya hak milik, karena;</a:t>
            </a:r>
          </a:p>
          <a:p>
            <a:pPr>
              <a:spcBef>
                <a:spcPct val="0"/>
              </a:spcBef>
              <a:buClrTx/>
              <a:buSzTx/>
              <a:buFontTx/>
              <a:buAutoNum type="arabicPeriod"/>
            </a:pPr>
            <a:r>
              <a:rPr lang="en-US" sz="2800">
                <a:solidFill>
                  <a:schemeClr val="accent1"/>
                </a:solidFill>
                <a:latin typeface="Arial Black" panose="020B0A04020102020204" pitchFamily="34" charset="0"/>
              </a:rPr>
              <a:t>Pindah pada orang lain.</a:t>
            </a:r>
          </a:p>
          <a:p>
            <a:pPr>
              <a:spcBef>
                <a:spcPct val="0"/>
              </a:spcBef>
              <a:buClrTx/>
              <a:buSzTx/>
              <a:buFontTx/>
              <a:buAutoNum type="arabicPeriod"/>
            </a:pPr>
            <a:r>
              <a:rPr lang="en-US" sz="2800">
                <a:solidFill>
                  <a:schemeClr val="accent1"/>
                </a:solidFill>
                <a:latin typeface="Arial Black" panose="020B0A04020102020204" pitchFamily="34" charset="0"/>
              </a:rPr>
              <a:t>Hapusnya benda.</a:t>
            </a:r>
          </a:p>
          <a:p>
            <a:pPr>
              <a:spcBef>
                <a:spcPct val="0"/>
              </a:spcBef>
              <a:buClrTx/>
              <a:buSzTx/>
              <a:buFontTx/>
              <a:buAutoNum type="arabicPeriod"/>
            </a:pPr>
            <a:r>
              <a:rPr lang="en-US" sz="2800">
                <a:solidFill>
                  <a:schemeClr val="accent1"/>
                </a:solidFill>
                <a:latin typeface="Arial Black" panose="020B0A04020102020204" pitchFamily="34" charset="0"/>
              </a:rPr>
              <a:t>Pemilik melepas haknya.</a:t>
            </a:r>
          </a:p>
          <a:p>
            <a:pPr algn="ctr">
              <a:spcBef>
                <a:spcPct val="0"/>
              </a:spcBef>
              <a:buClrTx/>
              <a:buSzTx/>
              <a:buFontTx/>
              <a:buNone/>
            </a:pPr>
            <a:endParaRPr lang="en-US" sz="2800">
              <a:latin typeface="Arial Black" panose="020B0A04020102020204" pitchFamily="34" charset="0"/>
            </a:endParaRPr>
          </a:p>
          <a:p>
            <a:pPr>
              <a:spcBef>
                <a:spcPct val="0"/>
              </a:spcBef>
              <a:buClrTx/>
              <a:buSzTx/>
              <a:buFontTx/>
              <a:buNone/>
            </a:pPr>
            <a:r>
              <a:rPr lang="en-US" sz="2400">
                <a:latin typeface="Arial Black" panose="020B0A04020102020204" pitchFamily="34" charset="0"/>
              </a:rPr>
              <a:t>Hak milik bersama (medeeigendom), dibedakan</a:t>
            </a:r>
          </a:p>
          <a:p>
            <a:pPr>
              <a:spcBef>
                <a:spcPct val="0"/>
              </a:spcBef>
              <a:buClrTx/>
              <a:buSzTx/>
              <a:buFontTx/>
              <a:buAutoNum type="arabicPeriod"/>
            </a:pPr>
            <a:r>
              <a:rPr lang="en-US" sz="2400">
                <a:latin typeface="Arial Black" panose="020B0A04020102020204" pitchFamily="34" charset="0"/>
              </a:rPr>
              <a:t>Hak milik bersama yang bebas, misalnya harta perkawinan.</a:t>
            </a:r>
          </a:p>
          <a:p>
            <a:pPr>
              <a:spcBef>
                <a:spcPct val="0"/>
              </a:spcBef>
              <a:buClrTx/>
              <a:buSzTx/>
              <a:buFontTx/>
              <a:buAutoNum type="arabicPeriod"/>
            </a:pPr>
            <a:r>
              <a:rPr lang="en-US" sz="2400">
                <a:latin typeface="Arial Black" panose="020B0A04020102020204" pitchFamily="34" charset="0"/>
              </a:rPr>
              <a:t>Hak milik bersama yang terikat, misalnya dalam badan hukum.</a:t>
            </a:r>
            <a:endParaRPr lang="en-US" sz="2400">
              <a:latin typeface="Arial" panose="020B0604020202020204" pitchFamily="34" charset="0"/>
            </a:endParaRPr>
          </a:p>
        </p:txBody>
      </p:sp>
    </p:spTree>
    <p:extLst>
      <p:ext uri="{BB962C8B-B14F-4D97-AF65-F5344CB8AC3E}">
        <p14:creationId xmlns:p14="http://schemas.microsoft.com/office/powerpoint/2010/main" val="20373111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TotalTime>
  <Words>790</Words>
  <Application>Microsoft Office PowerPoint</Application>
  <PresentationFormat>Widescreen</PresentationFormat>
  <Paragraphs>96</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Black</vt:lpstr>
      <vt:lpstr>Garamond</vt:lpstr>
      <vt:lpstr>Tahoma</vt:lpstr>
      <vt:lpstr>Times New Roman</vt:lpstr>
      <vt:lpstr>Wingdings</vt:lpstr>
      <vt:lpstr>Organic</vt:lpstr>
      <vt:lpstr>HUKUM BENDA</vt:lpstr>
      <vt:lpstr>PowerPoint Presentation</vt:lpstr>
      <vt:lpstr>PowerPoint Presentation</vt:lpstr>
      <vt:lpstr>PowerPoint Presentation</vt:lpstr>
      <vt:lpstr>PowerPoint Presentation</vt:lpstr>
      <vt:lpstr>PowerPoint Presentation</vt:lpstr>
      <vt:lpstr>Hak milik adalah hak untuk menikmati suatu benda dengan sepenuhnya dan untuk menguasai benda itu dengan sebebas-bebasnya, asal tidak dipergunakan bertentangan dengan undang-undang, kesusilaan dan ketertiban umum (pasal 570 KUHPer). </vt:lpstr>
      <vt:lpstr>Cara memperoleh hak milik (pasal 584 KUHPer), antara lain; </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HUKUM BENDA</dc:title>
  <dc:creator>ThinkPad</dc:creator>
  <cp:lastModifiedBy>ThinkPad</cp:lastModifiedBy>
  <cp:revision>1</cp:revision>
  <dcterms:created xsi:type="dcterms:W3CDTF">2020-10-20T07:30:52Z</dcterms:created>
  <dcterms:modified xsi:type="dcterms:W3CDTF">2020-10-20T07:32:31Z</dcterms:modified>
</cp:coreProperties>
</file>