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31" r:id="rId2"/>
    <p:sldId id="336" r:id="rId3"/>
    <p:sldId id="338" r:id="rId4"/>
    <p:sldId id="332" r:id="rId5"/>
    <p:sldId id="333" r:id="rId6"/>
    <p:sldId id="334" r:id="rId7"/>
    <p:sldId id="337" r:id="rId8"/>
    <p:sldId id="260" r:id="rId9"/>
    <p:sldId id="261" r:id="rId10"/>
    <p:sldId id="262" r:id="rId11"/>
    <p:sldId id="263" r:id="rId12"/>
    <p:sldId id="264" r:id="rId13"/>
    <p:sldId id="265" r:id="rId14"/>
    <p:sldId id="339" r:id="rId15"/>
    <p:sldId id="267" r:id="rId16"/>
    <p:sldId id="34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TRANSFORMASI Z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899"/>
            <a:ext cx="77628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TRANSFORMASI-Z</a:t>
            </a:r>
            <a:r>
              <a:rPr sz="4400" spc="-85" dirty="0"/>
              <a:t> </a:t>
            </a:r>
            <a:r>
              <a:rPr sz="4400" dirty="0"/>
              <a:t>LANGSUNG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4484"/>
            <a:ext cx="1774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Definisi</a:t>
            </a:r>
            <a:r>
              <a:rPr sz="3200" b="1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2225" y="2206432"/>
            <a:ext cx="1943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5602" y="2412331"/>
            <a:ext cx="2895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spc="70" dirty="0">
                <a:latin typeface="Symbol"/>
                <a:cs typeface="Symbol"/>
              </a:rPr>
              <a:t>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14" y="2260283"/>
            <a:ext cx="2349500" cy="1012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80"/>
              </a:spcBef>
              <a:tabLst>
                <a:tab pos="1158875" algn="l"/>
              </a:tabLst>
            </a:pP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2650" i="1" spc="-204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	</a:t>
            </a:r>
            <a:r>
              <a:rPr sz="6000" spc="7" baseline="-8333" dirty="0">
                <a:latin typeface="Symbol"/>
                <a:cs typeface="Symbol"/>
              </a:rPr>
              <a:t></a:t>
            </a:r>
            <a:r>
              <a:rPr sz="6000" spc="-847" baseline="-8333" dirty="0">
                <a:latin typeface="Times New Roman"/>
                <a:cs typeface="Times New Roman"/>
              </a:rPr>
              <a:t> </a:t>
            </a:r>
            <a:r>
              <a:rPr sz="2650" i="1" spc="80" dirty="0">
                <a:latin typeface="Times New Roman"/>
                <a:cs typeface="Times New Roman"/>
              </a:rPr>
              <a:t>x</a:t>
            </a:r>
            <a:r>
              <a:rPr sz="2650" spc="80" dirty="0">
                <a:latin typeface="Times New Roman"/>
                <a:cs typeface="Times New Roman"/>
              </a:rPr>
              <a:t>(</a:t>
            </a:r>
            <a:r>
              <a:rPr sz="2650" i="1" spc="80" dirty="0">
                <a:latin typeface="Times New Roman"/>
                <a:cs typeface="Times New Roman"/>
              </a:rPr>
              <a:t>n</a:t>
            </a:r>
            <a:r>
              <a:rPr sz="2650" spc="80" dirty="0">
                <a:latin typeface="Times New Roman"/>
                <a:cs typeface="Times New Roman"/>
              </a:rPr>
              <a:t>)</a:t>
            </a:r>
            <a:r>
              <a:rPr sz="2650" i="1" spc="80" dirty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  <a:p>
            <a:pPr marL="1036319">
              <a:lnSpc>
                <a:spcPct val="100000"/>
              </a:lnSpc>
              <a:spcBef>
                <a:spcPts val="190"/>
              </a:spcBef>
            </a:pPr>
            <a:r>
              <a:rPr sz="2000" i="1" spc="30" dirty="0">
                <a:latin typeface="Times New Roman"/>
                <a:cs typeface="Times New Roman"/>
              </a:rPr>
              <a:t>n</a:t>
            </a:r>
            <a:r>
              <a:rPr sz="2000" spc="30" dirty="0">
                <a:latin typeface="Symbol"/>
                <a:cs typeface="Symbol"/>
              </a:rPr>
              <a:t>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7696" y="2205227"/>
            <a:ext cx="2788920" cy="1087120"/>
          </a:xfrm>
          <a:custGeom>
            <a:avLst/>
            <a:gdLst/>
            <a:ahLst/>
            <a:cxnLst/>
            <a:rect l="l" t="t" r="r" b="b"/>
            <a:pathLst>
              <a:path w="2788920" h="1087120">
                <a:moveTo>
                  <a:pt x="0" y="1086612"/>
                </a:moveTo>
                <a:lnTo>
                  <a:pt x="2788919" y="1086612"/>
                </a:lnTo>
                <a:lnTo>
                  <a:pt x="2788919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3205" y="5513070"/>
            <a:ext cx="76200" cy="276225"/>
          </a:xfrm>
          <a:custGeom>
            <a:avLst/>
            <a:gdLst/>
            <a:ahLst/>
            <a:cxnLst/>
            <a:rect l="l" t="t" r="r" b="b"/>
            <a:pathLst>
              <a:path w="76200" h="276225">
                <a:moveTo>
                  <a:pt x="48006" y="63499"/>
                </a:moveTo>
                <a:lnTo>
                  <a:pt x="28194" y="63499"/>
                </a:lnTo>
                <a:lnTo>
                  <a:pt x="28194" y="275843"/>
                </a:lnTo>
                <a:lnTo>
                  <a:pt x="48006" y="275843"/>
                </a:lnTo>
                <a:lnTo>
                  <a:pt x="48006" y="63499"/>
                </a:lnTo>
                <a:close/>
              </a:path>
              <a:path w="76200" h="276225">
                <a:moveTo>
                  <a:pt x="38100" y="0"/>
                </a:moveTo>
                <a:lnTo>
                  <a:pt x="0" y="76199"/>
                </a:lnTo>
                <a:lnTo>
                  <a:pt x="28194" y="76199"/>
                </a:lnTo>
                <a:lnTo>
                  <a:pt x="28194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276225">
                <a:moveTo>
                  <a:pt x="69850" y="63499"/>
                </a:moveTo>
                <a:lnTo>
                  <a:pt x="48006" y="63499"/>
                </a:lnTo>
                <a:lnTo>
                  <a:pt x="48006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540" y="3350514"/>
            <a:ext cx="6100445" cy="295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6865" indent="-279400">
              <a:lnSpc>
                <a:spcPts val="3815"/>
              </a:lnSpc>
              <a:spcBef>
                <a:spcPts val="105"/>
              </a:spcBef>
              <a:buClr>
                <a:srgbClr val="C0504D"/>
              </a:buClr>
              <a:buFont typeface="Wingdings"/>
              <a:buChar char=""/>
              <a:tabLst>
                <a:tab pos="3175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 1:</a:t>
            </a:r>
            <a:endParaRPr sz="3200">
              <a:latin typeface="Calibri"/>
              <a:cs typeface="Calibri"/>
            </a:endParaRPr>
          </a:p>
          <a:p>
            <a:pPr marR="1022350" algn="ctr">
              <a:lnSpc>
                <a:spcPts val="4175"/>
              </a:lnSpc>
              <a:tabLst>
                <a:tab pos="377825" algn="l"/>
              </a:tabLst>
            </a:pPr>
            <a:r>
              <a:rPr sz="2650" spc="20" dirty="0">
                <a:latin typeface="Times New Roman"/>
                <a:cs typeface="Times New Roman"/>
              </a:rPr>
              <a:t>a.	</a:t>
            </a: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3000" spc="15" baseline="-18055" dirty="0">
                <a:latin typeface="Times New Roman"/>
                <a:cs typeface="Times New Roman"/>
              </a:rPr>
              <a:t>1</a:t>
            </a:r>
            <a:r>
              <a:rPr sz="265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Times New Roman"/>
                <a:cs typeface="Times New Roman"/>
              </a:rPr>
              <a:t>n</a:t>
            </a:r>
            <a:r>
              <a:rPr sz="2650" spc="10" dirty="0">
                <a:latin typeface="Times New Roman"/>
                <a:cs typeface="Times New Roman"/>
              </a:rPr>
              <a:t>)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185" dirty="0">
                <a:latin typeface="Times New Roman"/>
                <a:cs typeface="Times New Roman"/>
              </a:rPr>
              <a:t> </a:t>
            </a:r>
            <a:r>
              <a:rPr sz="3500" spc="-415" dirty="0">
                <a:latin typeface="Symbol"/>
                <a:cs typeface="Symbol"/>
              </a:rPr>
              <a:t></a:t>
            </a:r>
            <a:r>
              <a:rPr sz="2650" spc="-415" dirty="0">
                <a:latin typeface="Times New Roman"/>
                <a:cs typeface="Times New Roman"/>
              </a:rPr>
              <a:t>1,</a:t>
            </a:r>
            <a:r>
              <a:rPr sz="2650" spc="-325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2,</a:t>
            </a:r>
            <a:r>
              <a:rPr sz="2650" spc="-165" dirty="0">
                <a:latin typeface="Times New Roman"/>
                <a:cs typeface="Times New Roman"/>
              </a:rPr>
              <a:t> </a:t>
            </a:r>
            <a:r>
              <a:rPr sz="2650" spc="-35" dirty="0">
                <a:latin typeface="Times New Roman"/>
                <a:cs typeface="Times New Roman"/>
              </a:rPr>
              <a:t>5,</a:t>
            </a:r>
            <a:r>
              <a:rPr sz="2650" spc="-114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7,</a:t>
            </a:r>
            <a:r>
              <a:rPr sz="2650" spc="-114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-370" dirty="0">
                <a:latin typeface="Times New Roman"/>
                <a:cs typeface="Times New Roman"/>
              </a:rPr>
              <a:t> </a:t>
            </a:r>
            <a:r>
              <a:rPr sz="2650" spc="-360" dirty="0">
                <a:latin typeface="Times New Roman"/>
                <a:cs typeface="Times New Roman"/>
              </a:rPr>
              <a:t>1</a:t>
            </a:r>
            <a:r>
              <a:rPr sz="3500" spc="-360" dirty="0">
                <a:latin typeface="Symbol"/>
                <a:cs typeface="Symbol"/>
              </a:rPr>
              <a:t></a:t>
            </a:r>
            <a:endParaRPr sz="3500">
              <a:latin typeface="Symbol"/>
              <a:cs typeface="Symbol"/>
            </a:endParaRPr>
          </a:p>
          <a:p>
            <a:pPr marL="1230630" algn="ctr">
              <a:lnSpc>
                <a:spcPct val="100000"/>
              </a:lnSpc>
              <a:spcBef>
                <a:spcPts val="1370"/>
              </a:spcBef>
            </a:pPr>
            <a:r>
              <a:rPr sz="2650" i="1" spc="114" dirty="0">
                <a:latin typeface="Times New Roman"/>
                <a:cs typeface="Times New Roman"/>
              </a:rPr>
              <a:t>X</a:t>
            </a:r>
            <a:r>
              <a:rPr sz="3000" spc="172" baseline="-18055" dirty="0">
                <a:latin typeface="Times New Roman"/>
                <a:cs typeface="Times New Roman"/>
              </a:rPr>
              <a:t>1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330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1</a:t>
            </a:r>
            <a:r>
              <a:rPr sz="2650" spc="114" dirty="0">
                <a:latin typeface="Symbol"/>
                <a:cs typeface="Symbol"/>
              </a:rPr>
              <a:t></a:t>
            </a:r>
            <a:r>
              <a:rPr sz="2650" spc="-165" dirty="0">
                <a:latin typeface="Times New Roman"/>
                <a:cs typeface="Times New Roman"/>
              </a:rPr>
              <a:t> </a:t>
            </a:r>
            <a:r>
              <a:rPr sz="2650" spc="95" dirty="0">
                <a:latin typeface="Times New Roman"/>
                <a:cs typeface="Times New Roman"/>
              </a:rPr>
              <a:t>2</a:t>
            </a:r>
            <a:r>
              <a:rPr sz="2650" i="1" spc="95" dirty="0">
                <a:latin typeface="Times New Roman"/>
                <a:cs typeface="Times New Roman"/>
              </a:rPr>
              <a:t>z</a:t>
            </a:r>
            <a:r>
              <a:rPr sz="2650" i="1" spc="-434" dirty="0">
                <a:latin typeface="Times New Roman"/>
                <a:cs typeface="Times New Roman"/>
              </a:rPr>
              <a:t> </a:t>
            </a:r>
            <a:r>
              <a:rPr sz="3000" spc="-112" baseline="33333" dirty="0">
                <a:latin typeface="Symbol"/>
                <a:cs typeface="Symbol"/>
              </a:rPr>
              <a:t></a:t>
            </a:r>
            <a:r>
              <a:rPr sz="3000" spc="-112" baseline="33333" dirty="0">
                <a:latin typeface="Times New Roman"/>
                <a:cs typeface="Times New Roman"/>
              </a:rPr>
              <a:t>1</a:t>
            </a:r>
            <a:r>
              <a:rPr sz="3000" spc="60" baseline="33333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</a:t>
            </a:r>
            <a:r>
              <a:rPr sz="2650" spc="-240" dirty="0">
                <a:latin typeface="Times New Roman"/>
                <a:cs typeface="Times New Roman"/>
              </a:rPr>
              <a:t> </a:t>
            </a:r>
            <a:r>
              <a:rPr sz="2650" spc="110" dirty="0">
                <a:latin typeface="Times New Roman"/>
                <a:cs typeface="Times New Roman"/>
              </a:rPr>
              <a:t>5</a:t>
            </a:r>
            <a:r>
              <a:rPr sz="2650" i="1" spc="110" dirty="0">
                <a:latin typeface="Times New Roman"/>
                <a:cs typeface="Times New Roman"/>
              </a:rPr>
              <a:t>z</a:t>
            </a:r>
            <a:r>
              <a:rPr sz="3000" spc="165" baseline="33333" dirty="0">
                <a:latin typeface="Symbol"/>
                <a:cs typeface="Symbol"/>
              </a:rPr>
              <a:t></a:t>
            </a:r>
            <a:r>
              <a:rPr sz="3000" spc="165" baseline="33333" dirty="0">
                <a:latin typeface="Times New Roman"/>
                <a:cs typeface="Times New Roman"/>
              </a:rPr>
              <a:t>2</a:t>
            </a:r>
            <a:r>
              <a:rPr sz="3000" spc="292" baseline="33333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</a:t>
            </a:r>
            <a:r>
              <a:rPr sz="2650" spc="-204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7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i="1" spc="-430" dirty="0">
                <a:latin typeface="Times New Roman"/>
                <a:cs typeface="Times New Roman"/>
              </a:rPr>
              <a:t> </a:t>
            </a:r>
            <a:r>
              <a:rPr sz="3000" spc="7" baseline="33333" dirty="0">
                <a:latin typeface="Symbol"/>
                <a:cs typeface="Symbol"/>
              </a:rPr>
              <a:t></a:t>
            </a:r>
            <a:r>
              <a:rPr sz="3000" spc="7" baseline="33333" dirty="0">
                <a:latin typeface="Times New Roman"/>
                <a:cs typeface="Times New Roman"/>
              </a:rPr>
              <a:t>3</a:t>
            </a:r>
            <a:r>
              <a:rPr sz="3000" spc="195" baseline="33333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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i="1" spc="5" dirty="0">
                <a:latin typeface="Times New Roman"/>
                <a:cs typeface="Times New Roman"/>
              </a:rPr>
              <a:t>z</a:t>
            </a:r>
            <a:r>
              <a:rPr sz="2650" i="1" spc="-430" dirty="0">
                <a:latin typeface="Times New Roman"/>
                <a:cs typeface="Times New Roman"/>
              </a:rPr>
              <a:t> </a:t>
            </a:r>
            <a:r>
              <a:rPr sz="3000" spc="7" baseline="33333" dirty="0">
                <a:latin typeface="Symbol"/>
                <a:cs typeface="Symbol"/>
              </a:rPr>
              <a:t></a:t>
            </a:r>
            <a:r>
              <a:rPr sz="3000" spc="7" baseline="33333" dirty="0">
                <a:latin typeface="Times New Roman"/>
                <a:cs typeface="Times New Roman"/>
              </a:rPr>
              <a:t>5</a:t>
            </a:r>
            <a:endParaRPr sz="3000" baseline="33333">
              <a:latin typeface="Times New Roman"/>
              <a:cs typeface="Times New Roman"/>
            </a:endParaRPr>
          </a:p>
          <a:p>
            <a:pPr marR="1023619" algn="ctr">
              <a:lnSpc>
                <a:spcPct val="100000"/>
              </a:lnSpc>
              <a:spcBef>
                <a:spcPts val="210"/>
              </a:spcBef>
              <a:tabLst>
                <a:tab pos="393700" algn="l"/>
              </a:tabLst>
            </a:pPr>
            <a:r>
              <a:rPr sz="2700" spc="10" dirty="0">
                <a:latin typeface="Times New Roman"/>
                <a:cs typeface="Times New Roman"/>
              </a:rPr>
              <a:t>b.	</a:t>
            </a:r>
            <a:r>
              <a:rPr sz="2700" i="1" spc="20" dirty="0">
                <a:latin typeface="Times New Roman"/>
                <a:cs typeface="Times New Roman"/>
              </a:rPr>
              <a:t>x</a:t>
            </a:r>
            <a:r>
              <a:rPr sz="3000" spc="30" baseline="-18055" dirty="0">
                <a:latin typeface="Times New Roman"/>
                <a:cs typeface="Times New Roman"/>
              </a:rPr>
              <a:t>2</a:t>
            </a:r>
            <a:r>
              <a:rPr sz="3000" spc="-390" baseline="-180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(</a:t>
            </a:r>
            <a:r>
              <a:rPr sz="2700" i="1" spc="35" dirty="0">
                <a:latin typeface="Times New Roman"/>
                <a:cs typeface="Times New Roman"/>
              </a:rPr>
              <a:t>n</a:t>
            </a:r>
            <a:r>
              <a:rPr sz="2700" spc="35" dirty="0">
                <a:latin typeface="Times New Roman"/>
                <a:cs typeface="Times New Roman"/>
              </a:rPr>
              <a:t>)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Symbol"/>
                <a:cs typeface="Symbol"/>
              </a:rPr>
              <a:t></a:t>
            </a:r>
            <a:r>
              <a:rPr sz="2700" spc="-254" dirty="0">
                <a:latin typeface="Times New Roman"/>
                <a:cs typeface="Times New Roman"/>
              </a:rPr>
              <a:t> </a:t>
            </a:r>
            <a:r>
              <a:rPr sz="3550" spc="-430" dirty="0">
                <a:latin typeface="Symbol"/>
                <a:cs typeface="Symbol"/>
              </a:rPr>
              <a:t></a:t>
            </a:r>
            <a:r>
              <a:rPr sz="2700" spc="-430" dirty="0">
                <a:latin typeface="Times New Roman"/>
                <a:cs typeface="Times New Roman"/>
              </a:rPr>
              <a:t>1,</a:t>
            </a:r>
            <a:r>
              <a:rPr sz="2700" spc="-3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2,</a:t>
            </a:r>
            <a:r>
              <a:rPr sz="2700" spc="-20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5,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7,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0,</a:t>
            </a:r>
            <a:r>
              <a:rPr sz="2700" spc="-405" dirty="0">
                <a:latin typeface="Times New Roman"/>
                <a:cs typeface="Times New Roman"/>
              </a:rPr>
              <a:t> </a:t>
            </a:r>
            <a:r>
              <a:rPr sz="2700" spc="-360" dirty="0">
                <a:latin typeface="Times New Roman"/>
                <a:cs typeface="Times New Roman"/>
              </a:rPr>
              <a:t>1</a:t>
            </a:r>
            <a:r>
              <a:rPr sz="3550" spc="-360" dirty="0">
                <a:latin typeface="Symbol"/>
                <a:cs typeface="Symbol"/>
              </a:rPr>
              <a:t></a:t>
            </a:r>
            <a:endParaRPr sz="3550">
              <a:latin typeface="Symbol"/>
              <a:cs typeface="Symbol"/>
            </a:endParaRPr>
          </a:p>
          <a:p>
            <a:pPr marL="730250" algn="ctr">
              <a:lnSpc>
                <a:spcPct val="100000"/>
              </a:lnSpc>
              <a:spcBef>
                <a:spcPts val="2775"/>
              </a:spcBef>
            </a:pPr>
            <a:r>
              <a:rPr sz="2700" i="1" spc="45" dirty="0">
                <a:latin typeface="Times New Roman"/>
                <a:cs typeface="Times New Roman"/>
              </a:rPr>
              <a:t>X</a:t>
            </a:r>
            <a:r>
              <a:rPr sz="2700" i="1" spc="-415" dirty="0">
                <a:latin typeface="Times New Roman"/>
                <a:cs typeface="Times New Roman"/>
              </a:rPr>
              <a:t> </a:t>
            </a:r>
            <a:r>
              <a:rPr sz="3000" spc="60" baseline="-18055" dirty="0">
                <a:latin typeface="Times New Roman"/>
                <a:cs typeface="Times New Roman"/>
              </a:rPr>
              <a:t>2</a:t>
            </a:r>
            <a:r>
              <a:rPr sz="3000" spc="-382" baseline="-18055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Symbol"/>
                <a:cs typeface="Symbol"/>
              </a:rPr>
              <a:t>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i="1" spc="125" dirty="0">
                <a:latin typeface="Times New Roman"/>
                <a:cs typeface="Times New Roman"/>
              </a:rPr>
              <a:t>z</a:t>
            </a:r>
            <a:r>
              <a:rPr sz="3000" spc="187" baseline="33333" dirty="0">
                <a:latin typeface="Times New Roman"/>
                <a:cs typeface="Times New Roman"/>
              </a:rPr>
              <a:t>2</a:t>
            </a:r>
            <a:r>
              <a:rPr sz="3000" spc="240" baseline="33333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Symbol"/>
                <a:cs typeface="Symbol"/>
              </a:rPr>
              <a:t>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2</a:t>
            </a:r>
            <a:r>
              <a:rPr sz="2700" i="1" spc="65" dirty="0">
                <a:latin typeface="Times New Roman"/>
                <a:cs typeface="Times New Roman"/>
              </a:rPr>
              <a:t>z</a:t>
            </a:r>
            <a:r>
              <a:rPr sz="3000" spc="97" baseline="33333" dirty="0">
                <a:latin typeface="Times New Roman"/>
                <a:cs typeface="Times New Roman"/>
              </a:rPr>
              <a:t>1</a:t>
            </a:r>
            <a:r>
              <a:rPr sz="3000" spc="7" baseline="33333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Symbol"/>
                <a:cs typeface="Symbol"/>
              </a:rPr>
              <a:t></a:t>
            </a:r>
            <a:r>
              <a:rPr sz="2700" spc="-31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5</a:t>
            </a:r>
            <a:r>
              <a:rPr sz="2700" spc="-35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Symbol"/>
                <a:cs typeface="Symbol"/>
              </a:rPr>
              <a:t>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114" dirty="0">
                <a:latin typeface="Times New Roman"/>
                <a:cs typeface="Times New Roman"/>
              </a:rPr>
              <a:t>7</a:t>
            </a:r>
            <a:r>
              <a:rPr sz="2700" i="1" spc="114" dirty="0">
                <a:latin typeface="Times New Roman"/>
                <a:cs typeface="Times New Roman"/>
              </a:rPr>
              <a:t>z</a:t>
            </a:r>
            <a:r>
              <a:rPr sz="3000" spc="172" baseline="33333" dirty="0">
                <a:latin typeface="Symbol"/>
                <a:cs typeface="Symbol"/>
              </a:rPr>
              <a:t></a:t>
            </a:r>
            <a:r>
              <a:rPr sz="3000" spc="172" baseline="33333" dirty="0">
                <a:latin typeface="Times New Roman"/>
                <a:cs typeface="Times New Roman"/>
              </a:rPr>
              <a:t>1</a:t>
            </a:r>
            <a:r>
              <a:rPr sz="3000" spc="7" baseline="33333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Symbol"/>
                <a:cs typeface="Symbol"/>
              </a:rPr>
              <a:t>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i="1" spc="85" dirty="0">
                <a:latin typeface="Times New Roman"/>
                <a:cs typeface="Times New Roman"/>
              </a:rPr>
              <a:t>z</a:t>
            </a:r>
            <a:r>
              <a:rPr sz="3000" spc="127" baseline="33333" dirty="0">
                <a:latin typeface="Symbol"/>
                <a:cs typeface="Symbol"/>
              </a:rPr>
              <a:t></a:t>
            </a:r>
            <a:r>
              <a:rPr sz="3000" spc="127" baseline="33333" dirty="0">
                <a:latin typeface="Times New Roman"/>
                <a:cs typeface="Times New Roman"/>
              </a:rPr>
              <a:t>3</a:t>
            </a:r>
            <a:endParaRPr sz="3000" baseline="333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34461" y="4344161"/>
            <a:ext cx="76200" cy="274320"/>
          </a:xfrm>
          <a:custGeom>
            <a:avLst/>
            <a:gdLst/>
            <a:ahLst/>
            <a:cxnLst/>
            <a:rect l="l" t="t" r="r" b="b"/>
            <a:pathLst>
              <a:path w="76200" h="274320">
                <a:moveTo>
                  <a:pt x="48006" y="63500"/>
                </a:moveTo>
                <a:lnTo>
                  <a:pt x="28193" y="63500"/>
                </a:lnTo>
                <a:lnTo>
                  <a:pt x="28193" y="274319"/>
                </a:lnTo>
                <a:lnTo>
                  <a:pt x="48006" y="274319"/>
                </a:lnTo>
                <a:lnTo>
                  <a:pt x="48006" y="63500"/>
                </a:lnTo>
                <a:close/>
              </a:path>
              <a:path w="76200" h="274320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74320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6588" y="2972527"/>
            <a:ext cx="2704720" cy="121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140" y="40351"/>
            <a:ext cx="7533005" cy="3546475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316865" indent="-279400">
              <a:lnSpc>
                <a:spcPct val="100000"/>
              </a:lnSpc>
              <a:spcBef>
                <a:spcPts val="2245"/>
              </a:spcBef>
              <a:buClr>
                <a:srgbClr val="C0504D"/>
              </a:buClr>
              <a:buFont typeface="Wingdings"/>
              <a:buChar char=""/>
              <a:tabLst>
                <a:tab pos="3175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 2:</a:t>
            </a:r>
            <a:endParaRPr sz="32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  <a:spcBef>
                <a:spcPts val="16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beberapa </a:t>
            </a:r>
            <a:r>
              <a:rPr sz="2400" spc="-20" dirty="0">
                <a:latin typeface="Calibri"/>
                <a:cs typeface="Calibri"/>
              </a:rPr>
              <a:t>sinyal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spc="-10" dirty="0">
                <a:latin typeface="Calibri"/>
                <a:cs typeface="Calibri"/>
              </a:rPr>
              <a:t>bawah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ini:</a:t>
            </a:r>
            <a:endParaRPr sz="2400">
              <a:latin typeface="Calibri"/>
              <a:cs typeface="Calibri"/>
            </a:endParaRPr>
          </a:p>
          <a:p>
            <a:pPr marL="845819">
              <a:lnSpc>
                <a:spcPct val="100000"/>
              </a:lnSpc>
              <a:spcBef>
                <a:spcPts val="1055"/>
              </a:spcBef>
              <a:tabLst>
                <a:tab pos="1218565" algn="l"/>
              </a:tabLst>
            </a:pPr>
            <a:r>
              <a:rPr sz="2650" spc="20" dirty="0">
                <a:latin typeface="Times New Roman"/>
                <a:cs typeface="Times New Roman"/>
              </a:rPr>
              <a:t>a.	</a:t>
            </a:r>
            <a:r>
              <a:rPr sz="2650" i="1" spc="15" dirty="0">
                <a:latin typeface="Times New Roman"/>
                <a:cs typeface="Times New Roman"/>
              </a:rPr>
              <a:t>x</a:t>
            </a:r>
            <a:r>
              <a:rPr sz="3000" spc="22" baseline="-1805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(</a:t>
            </a:r>
            <a:r>
              <a:rPr sz="2650" i="1" spc="15" dirty="0">
                <a:latin typeface="Times New Roman"/>
                <a:cs typeface="Times New Roman"/>
              </a:rPr>
              <a:t>n</a:t>
            </a:r>
            <a:r>
              <a:rPr sz="2650" spc="15" dirty="0">
                <a:latin typeface="Times New Roman"/>
                <a:cs typeface="Times New Roman"/>
              </a:rPr>
              <a:t>)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 </a:t>
            </a:r>
            <a:r>
              <a:rPr sz="2800" i="1" spc="-65" dirty="0">
                <a:latin typeface="Symbol"/>
                <a:cs typeface="Symbol"/>
              </a:rPr>
              <a:t></a:t>
            </a:r>
            <a:r>
              <a:rPr sz="2800" i="1" spc="-550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spc="4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  <a:p>
            <a:pPr marL="851535">
              <a:lnSpc>
                <a:spcPct val="100000"/>
              </a:lnSpc>
              <a:spcBef>
                <a:spcPts val="705"/>
              </a:spcBef>
              <a:tabLst>
                <a:tab pos="1245235" algn="l"/>
              </a:tabLst>
            </a:pPr>
            <a:r>
              <a:rPr sz="2650" spc="15" dirty="0">
                <a:latin typeface="Times New Roman"/>
                <a:cs typeface="Times New Roman"/>
              </a:rPr>
              <a:t>b.	</a:t>
            </a: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3000" spc="15" baseline="-18055" dirty="0">
                <a:latin typeface="Times New Roman"/>
                <a:cs typeface="Times New Roman"/>
              </a:rPr>
              <a:t>2</a:t>
            </a:r>
            <a:r>
              <a:rPr sz="3000" spc="-337" baseline="-1805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spc="45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210" dirty="0">
                <a:latin typeface="Times New Roman"/>
                <a:cs typeface="Times New Roman"/>
              </a:rPr>
              <a:t> </a:t>
            </a:r>
            <a:r>
              <a:rPr sz="2800" i="1" spc="-65" dirty="0">
                <a:latin typeface="Symbol"/>
                <a:cs typeface="Symbol"/>
              </a:rPr>
              <a:t></a:t>
            </a:r>
            <a:r>
              <a:rPr sz="2800" i="1" spc="-260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i="1" spc="-19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</a:t>
            </a:r>
            <a:r>
              <a:rPr sz="2650" spc="-210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k</a:t>
            </a:r>
            <a:r>
              <a:rPr sz="2650" i="1" spc="-430" dirty="0">
                <a:latin typeface="Times New Roman"/>
                <a:cs typeface="Times New Roman"/>
              </a:rPr>
              <a:t> </a:t>
            </a:r>
            <a:r>
              <a:rPr sz="2650" spc="35" dirty="0">
                <a:latin typeface="Times New Roman"/>
                <a:cs typeface="Times New Roman"/>
              </a:rPr>
              <a:t>),</a:t>
            </a:r>
            <a:r>
              <a:rPr sz="2650" spc="-150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k</a:t>
            </a:r>
            <a:r>
              <a:rPr sz="2650" i="1" spc="15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</a:t>
            </a:r>
            <a:r>
              <a:rPr sz="2650" spc="-7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845819">
              <a:lnSpc>
                <a:spcPct val="100000"/>
              </a:lnSpc>
              <a:spcBef>
                <a:spcPts val="700"/>
              </a:spcBef>
              <a:tabLst>
                <a:tab pos="1218565" algn="l"/>
              </a:tabLst>
            </a:pPr>
            <a:r>
              <a:rPr sz="2650" spc="20" dirty="0">
                <a:latin typeface="Times New Roman"/>
                <a:cs typeface="Times New Roman"/>
              </a:rPr>
              <a:t>c.	</a:t>
            </a:r>
            <a:r>
              <a:rPr sz="2650" i="1" spc="-25" dirty="0">
                <a:latin typeface="Times New Roman"/>
                <a:cs typeface="Times New Roman"/>
              </a:rPr>
              <a:t>x</a:t>
            </a:r>
            <a:r>
              <a:rPr sz="3000" spc="-37" baseline="-18055" dirty="0">
                <a:latin typeface="Times New Roman"/>
                <a:cs typeface="Times New Roman"/>
              </a:rPr>
              <a:t>3</a:t>
            </a:r>
            <a:r>
              <a:rPr sz="3000" spc="-427" baseline="-1805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spc="45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210" dirty="0">
                <a:latin typeface="Times New Roman"/>
                <a:cs typeface="Times New Roman"/>
              </a:rPr>
              <a:t> </a:t>
            </a:r>
            <a:r>
              <a:rPr sz="2800" i="1" spc="-65" dirty="0">
                <a:latin typeface="Symbol"/>
                <a:cs typeface="Symbol"/>
              </a:rPr>
              <a:t></a:t>
            </a:r>
            <a:r>
              <a:rPr sz="2800" i="1" spc="-26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i="1" spc="-19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</a:t>
            </a:r>
            <a:r>
              <a:rPr sz="2650" spc="-165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k</a:t>
            </a:r>
            <a:r>
              <a:rPr sz="2650" i="1" spc="-425" dirty="0">
                <a:latin typeface="Times New Roman"/>
                <a:cs typeface="Times New Roman"/>
              </a:rPr>
              <a:t> </a:t>
            </a:r>
            <a:r>
              <a:rPr sz="2650" spc="35" dirty="0">
                <a:latin typeface="Times New Roman"/>
                <a:cs typeface="Times New Roman"/>
              </a:rPr>
              <a:t>),</a:t>
            </a:r>
            <a:r>
              <a:rPr sz="2650" spc="-155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k</a:t>
            </a:r>
            <a:r>
              <a:rPr sz="2650" i="1" spc="16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</a:t>
            </a:r>
            <a:r>
              <a:rPr sz="2650" spc="-8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135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323" y="3678935"/>
            <a:ext cx="4404360" cy="995680"/>
          </a:xfrm>
          <a:custGeom>
            <a:avLst/>
            <a:gdLst/>
            <a:ahLst/>
            <a:cxnLst/>
            <a:rect l="l" t="t" r="r" b="b"/>
            <a:pathLst>
              <a:path w="4404360" h="995679">
                <a:moveTo>
                  <a:pt x="0" y="995171"/>
                </a:moveTo>
                <a:lnTo>
                  <a:pt x="4404360" y="995171"/>
                </a:lnTo>
                <a:lnTo>
                  <a:pt x="4404360" y="0"/>
                </a:lnTo>
                <a:lnTo>
                  <a:pt x="0" y="0"/>
                </a:lnTo>
                <a:lnTo>
                  <a:pt x="0" y="995171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04061" y="3674858"/>
            <a:ext cx="18097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850" spc="5" dirty="0">
                <a:latin typeface="Symbol"/>
                <a:cs typeface="Symbol"/>
              </a:rPr>
              <a:t>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0188" y="3927098"/>
            <a:ext cx="128587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04240" algn="l"/>
              </a:tabLst>
            </a:pP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310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1.</a:t>
            </a:r>
            <a:r>
              <a:rPr sz="2450" spc="-7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z	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38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8780" y="3865030"/>
            <a:ext cx="117729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045844" algn="l"/>
              </a:tabLst>
            </a:pPr>
            <a:r>
              <a:rPr sz="1850" spc="65" dirty="0">
                <a:latin typeface="Symbol"/>
                <a:cs typeface="Symbol"/>
              </a:rPr>
              <a:t></a:t>
            </a:r>
            <a:r>
              <a:rPr sz="1850" i="1" dirty="0">
                <a:latin typeface="Times New Roman"/>
                <a:cs typeface="Times New Roman"/>
              </a:rPr>
              <a:t>n	</a:t>
            </a:r>
            <a:r>
              <a:rPr sz="1850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537" y="3724595"/>
            <a:ext cx="2646045" cy="9372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95"/>
              </a:spcBef>
              <a:tabLst>
                <a:tab pos="378460" algn="l"/>
                <a:tab pos="1517650" algn="l"/>
              </a:tabLst>
            </a:pPr>
            <a:r>
              <a:rPr sz="2450" spc="20" dirty="0">
                <a:latin typeface="Times New Roman"/>
                <a:cs typeface="Times New Roman"/>
              </a:rPr>
              <a:t>a.	</a:t>
            </a:r>
            <a:r>
              <a:rPr sz="2450" i="1" spc="105" dirty="0">
                <a:latin typeface="Times New Roman"/>
                <a:cs typeface="Times New Roman"/>
              </a:rPr>
              <a:t>X</a:t>
            </a:r>
            <a:r>
              <a:rPr sz="2775" spc="157" baseline="-18018" dirty="0">
                <a:latin typeface="Times New Roman"/>
                <a:cs typeface="Times New Roman"/>
              </a:rPr>
              <a:t>1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)</a:t>
            </a:r>
            <a:r>
              <a:rPr sz="2450" spc="-4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10" dirty="0">
                <a:latin typeface="Times New Roman"/>
                <a:cs typeface="Times New Roman"/>
              </a:rPr>
              <a:t>	</a:t>
            </a:r>
            <a:r>
              <a:rPr sz="5475" spc="135" baseline="-8371" dirty="0">
                <a:latin typeface="Symbol"/>
                <a:cs typeface="Symbol"/>
              </a:rPr>
              <a:t></a:t>
            </a:r>
            <a:r>
              <a:rPr sz="2550" i="1" spc="90" dirty="0">
                <a:latin typeface="Symbol"/>
                <a:cs typeface="Symbol"/>
              </a:rPr>
              <a:t></a:t>
            </a:r>
            <a:r>
              <a:rPr sz="2550" i="1" spc="-285" dirty="0">
                <a:latin typeface="Times New Roman"/>
                <a:cs typeface="Times New Roman"/>
              </a:rPr>
              <a:t> </a:t>
            </a:r>
            <a:r>
              <a:rPr sz="2450" spc="75" dirty="0">
                <a:latin typeface="Times New Roman"/>
                <a:cs typeface="Times New Roman"/>
              </a:rPr>
              <a:t>(</a:t>
            </a:r>
            <a:r>
              <a:rPr sz="2450" i="1" spc="75" dirty="0">
                <a:latin typeface="Times New Roman"/>
                <a:cs typeface="Times New Roman"/>
              </a:rPr>
              <a:t>n</a:t>
            </a:r>
            <a:r>
              <a:rPr sz="2450" spc="75" dirty="0">
                <a:latin typeface="Times New Roman"/>
                <a:cs typeface="Times New Roman"/>
              </a:rPr>
              <a:t>)</a:t>
            </a:r>
            <a:r>
              <a:rPr sz="2450" i="1" spc="7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  <a:p>
            <a:pPr marL="1403985">
              <a:lnSpc>
                <a:spcPct val="100000"/>
              </a:lnSpc>
              <a:spcBef>
                <a:spcPts val="185"/>
              </a:spcBef>
            </a:pPr>
            <a:r>
              <a:rPr sz="1850" i="1" spc="25" dirty="0">
                <a:latin typeface="Times New Roman"/>
                <a:cs typeface="Times New Roman"/>
              </a:rPr>
              <a:t>n</a:t>
            </a:r>
            <a:r>
              <a:rPr sz="1850" spc="25" dirty="0">
                <a:latin typeface="Symbol"/>
                <a:cs typeface="Symbol"/>
              </a:rPr>
              <a:t>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8848" y="4690871"/>
            <a:ext cx="4272280" cy="990600"/>
          </a:xfrm>
          <a:custGeom>
            <a:avLst/>
            <a:gdLst/>
            <a:ahLst/>
            <a:cxnLst/>
            <a:rect l="l" t="t" r="r" b="b"/>
            <a:pathLst>
              <a:path w="4272280" h="990600">
                <a:moveTo>
                  <a:pt x="0" y="990599"/>
                </a:moveTo>
                <a:lnTo>
                  <a:pt x="4271772" y="990599"/>
                </a:lnTo>
                <a:lnTo>
                  <a:pt x="4271772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70912" y="4686755"/>
            <a:ext cx="17081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00" spc="-40" dirty="0">
                <a:latin typeface="Symbol"/>
                <a:cs typeface="Symbol"/>
              </a:rPr>
              <a:t>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5981" y="4876053"/>
            <a:ext cx="96901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27075" algn="l"/>
              </a:tabLst>
            </a:pPr>
            <a:r>
              <a:rPr sz="1800" spc="35" dirty="0">
                <a:latin typeface="Symbol"/>
                <a:cs typeface="Symbol"/>
              </a:rPr>
              <a:t></a:t>
            </a:r>
            <a:r>
              <a:rPr sz="1800" i="1" spc="-3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spc="30" dirty="0">
                <a:latin typeface="Symbol"/>
                <a:cs typeface="Symbol"/>
              </a:rPr>
              <a:t></a:t>
            </a:r>
            <a:r>
              <a:rPr sz="1800" i="1" spc="-25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558" y="4736263"/>
            <a:ext cx="3710304" cy="9328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0"/>
              </a:spcBef>
              <a:tabLst>
                <a:tab pos="380365" algn="l"/>
                <a:tab pos="1498600" algn="l"/>
                <a:tab pos="3311525" algn="l"/>
              </a:tabLst>
            </a:pPr>
            <a:r>
              <a:rPr sz="2450" spc="-85" dirty="0">
                <a:latin typeface="Times New Roman"/>
                <a:cs typeface="Times New Roman"/>
              </a:rPr>
              <a:t>b.	</a:t>
            </a:r>
            <a:r>
              <a:rPr sz="2450" i="1" spc="-80" dirty="0">
                <a:latin typeface="Times New Roman"/>
                <a:cs typeface="Times New Roman"/>
              </a:rPr>
              <a:t>X</a:t>
            </a:r>
            <a:r>
              <a:rPr sz="2450" i="1" spc="-495" dirty="0">
                <a:latin typeface="Times New Roman"/>
                <a:cs typeface="Times New Roman"/>
              </a:rPr>
              <a:t> </a:t>
            </a:r>
            <a:r>
              <a:rPr sz="2700" spc="-44" baseline="-18518" dirty="0">
                <a:latin typeface="Times New Roman"/>
                <a:cs typeface="Times New Roman"/>
              </a:rPr>
              <a:t>2 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50" dirty="0">
                <a:latin typeface="Times New Roman"/>
                <a:cs typeface="Times New Roman"/>
              </a:rPr>
              <a:t>z</a:t>
            </a:r>
            <a:r>
              <a:rPr sz="2450" spc="50" dirty="0">
                <a:latin typeface="Times New Roman"/>
                <a:cs typeface="Times New Roman"/>
              </a:rPr>
              <a:t>)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-70" dirty="0">
                <a:latin typeface="Symbol"/>
                <a:cs typeface="Symbol"/>
              </a:rPr>
              <a:t></a:t>
            </a:r>
            <a:r>
              <a:rPr sz="2450" spc="-70" dirty="0">
                <a:latin typeface="Times New Roman"/>
                <a:cs typeface="Times New Roman"/>
              </a:rPr>
              <a:t>	</a:t>
            </a:r>
            <a:r>
              <a:rPr sz="5475" spc="-44" baseline="-8371" dirty="0">
                <a:latin typeface="Symbol"/>
                <a:cs typeface="Symbol"/>
              </a:rPr>
              <a:t></a:t>
            </a:r>
            <a:r>
              <a:rPr sz="2550" i="1" spc="-30" dirty="0">
                <a:latin typeface="Symbol"/>
                <a:cs typeface="Symbol"/>
              </a:rPr>
              <a:t></a:t>
            </a:r>
            <a:r>
              <a:rPr sz="2550" i="1" spc="-254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(</a:t>
            </a:r>
            <a:r>
              <a:rPr sz="2450" i="1" spc="-25" dirty="0">
                <a:latin typeface="Times New Roman"/>
                <a:cs typeface="Times New Roman"/>
              </a:rPr>
              <a:t>n</a:t>
            </a:r>
            <a:r>
              <a:rPr sz="2450" i="1" spc="-200" dirty="0">
                <a:latin typeface="Times New Roman"/>
                <a:cs typeface="Times New Roman"/>
              </a:rPr>
              <a:t> </a:t>
            </a:r>
            <a:r>
              <a:rPr sz="2450" spc="-70" dirty="0">
                <a:latin typeface="Symbol"/>
                <a:cs typeface="Symbol"/>
              </a:rPr>
              <a:t></a:t>
            </a:r>
            <a:r>
              <a:rPr sz="2450" spc="-210" dirty="0">
                <a:latin typeface="Times New Roman"/>
                <a:cs typeface="Times New Roman"/>
              </a:rPr>
              <a:t> </a:t>
            </a:r>
            <a:r>
              <a:rPr sz="2450" i="1" spc="-60" dirty="0">
                <a:latin typeface="Times New Roman"/>
                <a:cs typeface="Times New Roman"/>
              </a:rPr>
              <a:t>k</a:t>
            </a:r>
            <a:r>
              <a:rPr sz="2450" i="1" spc="-40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)</a:t>
            </a:r>
            <a:r>
              <a:rPr sz="2450" i="1" spc="40" dirty="0">
                <a:latin typeface="Times New Roman"/>
                <a:cs typeface="Times New Roman"/>
              </a:rPr>
              <a:t>z	</a:t>
            </a:r>
            <a:r>
              <a:rPr sz="2450" spc="-70" dirty="0">
                <a:latin typeface="Symbol"/>
                <a:cs typeface="Symbol"/>
              </a:rPr>
              <a:t></a:t>
            </a:r>
            <a:r>
              <a:rPr sz="2450" spc="-25" dirty="0">
                <a:latin typeface="Times New Roman"/>
                <a:cs typeface="Times New Roman"/>
              </a:rPr>
              <a:t> </a:t>
            </a:r>
            <a:r>
              <a:rPr sz="2450" i="1" spc="-50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  <a:p>
            <a:pPr marR="393065" algn="ctr">
              <a:lnSpc>
                <a:spcPct val="100000"/>
              </a:lnSpc>
              <a:spcBef>
                <a:spcPts val="215"/>
              </a:spcBef>
            </a:pPr>
            <a:r>
              <a:rPr sz="1800" i="1" spc="-1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Symbol"/>
                <a:cs typeface="Symbol"/>
              </a:rPr>
              <a:t>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6468" y="5693664"/>
            <a:ext cx="4267200" cy="989330"/>
          </a:xfrm>
          <a:custGeom>
            <a:avLst/>
            <a:gdLst/>
            <a:ahLst/>
            <a:cxnLst/>
            <a:rect l="l" t="t" r="r" b="b"/>
            <a:pathLst>
              <a:path w="4267200" h="989329">
                <a:moveTo>
                  <a:pt x="0" y="989076"/>
                </a:moveTo>
                <a:lnTo>
                  <a:pt x="4267200" y="989076"/>
                </a:lnTo>
                <a:lnTo>
                  <a:pt x="4267200" y="0"/>
                </a:lnTo>
                <a:lnTo>
                  <a:pt x="0" y="0"/>
                </a:lnTo>
                <a:lnTo>
                  <a:pt x="0" y="9890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4900" y="5878491"/>
            <a:ext cx="11493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00" i="1" dirty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4416" y="5689473"/>
            <a:ext cx="17653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Symbol"/>
                <a:cs typeface="Symbol"/>
              </a:rPr>
              <a:t>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2216" y="5878491"/>
            <a:ext cx="26225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00" spc="65" dirty="0">
                <a:latin typeface="Symbol"/>
                <a:cs typeface="Symbol"/>
              </a:rPr>
              <a:t>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9803" y="5738909"/>
            <a:ext cx="3816350" cy="93154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  <a:tabLst>
                <a:tab pos="383540" algn="l"/>
                <a:tab pos="1525270" algn="l"/>
                <a:tab pos="3404235" algn="l"/>
              </a:tabLst>
            </a:pPr>
            <a:r>
              <a:rPr sz="2400" spc="15" dirty="0">
                <a:latin typeface="Times New Roman"/>
                <a:cs typeface="Times New Roman"/>
              </a:rPr>
              <a:t>c.	</a:t>
            </a: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i="1" spc="-365" dirty="0">
                <a:latin typeface="Times New Roman"/>
                <a:cs typeface="Times New Roman"/>
              </a:rPr>
              <a:t> </a:t>
            </a:r>
            <a:r>
              <a:rPr sz="2700" baseline="-18518" dirty="0">
                <a:latin typeface="Times New Roman"/>
                <a:cs typeface="Times New Roman"/>
              </a:rPr>
              <a:t>3</a:t>
            </a:r>
            <a:r>
              <a:rPr sz="2700" spc="-375" baseline="-18518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(</a:t>
            </a:r>
            <a:r>
              <a:rPr sz="2400" i="1" spc="100" dirty="0">
                <a:latin typeface="Times New Roman"/>
                <a:cs typeface="Times New Roman"/>
              </a:rPr>
              <a:t>z</a:t>
            </a:r>
            <a:r>
              <a:rPr sz="2400" spc="100" dirty="0">
                <a:latin typeface="Times New Roman"/>
                <a:cs typeface="Times New Roman"/>
              </a:rPr>
              <a:t>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5475" spc="60" baseline="-8371" dirty="0">
                <a:latin typeface="Symbol"/>
                <a:cs typeface="Symbol"/>
              </a:rPr>
              <a:t></a:t>
            </a:r>
            <a:r>
              <a:rPr sz="2550" i="1" spc="40" dirty="0">
                <a:latin typeface="Symbol"/>
                <a:cs typeface="Symbol"/>
              </a:rPr>
              <a:t></a:t>
            </a:r>
            <a:r>
              <a:rPr sz="2550" i="1" spc="-24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(</a:t>
            </a:r>
            <a:r>
              <a:rPr sz="2400" i="1" spc="30" dirty="0">
                <a:latin typeface="Times New Roman"/>
                <a:cs typeface="Times New Roman"/>
              </a:rPr>
              <a:t>n</a:t>
            </a:r>
            <a:r>
              <a:rPr sz="2400" i="1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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-38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)</a:t>
            </a:r>
            <a:r>
              <a:rPr sz="2400" i="1" spc="90" dirty="0">
                <a:latin typeface="Times New Roman"/>
                <a:cs typeface="Times New Roman"/>
              </a:rPr>
              <a:t>z	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z</a:t>
            </a:r>
            <a:endParaRPr sz="2400">
              <a:latin typeface="Times New Roman"/>
              <a:cs typeface="Times New Roman"/>
            </a:endParaRPr>
          </a:p>
          <a:p>
            <a:pPr marR="436245" algn="ctr">
              <a:lnSpc>
                <a:spcPct val="100000"/>
              </a:lnSpc>
              <a:spcBef>
                <a:spcPts val="215"/>
              </a:spcBef>
            </a:pPr>
            <a:r>
              <a:rPr sz="1800" i="1" spc="25" dirty="0">
                <a:latin typeface="Times New Roman"/>
                <a:cs typeface="Times New Roman"/>
              </a:rPr>
              <a:t>n</a:t>
            </a:r>
            <a:r>
              <a:rPr sz="1800" spc="25" dirty="0">
                <a:latin typeface="Symbol"/>
                <a:cs typeface="Symbol"/>
              </a:rPr>
              <a:t>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01511" y="4314825"/>
            <a:ext cx="2980565" cy="1247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0555" y="5744304"/>
            <a:ext cx="2704720" cy="1075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86509"/>
            <a:ext cx="104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2800" b="1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b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0351"/>
            <a:ext cx="4593590" cy="135509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224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 3:</a:t>
            </a:r>
            <a:endParaRPr sz="32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16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sinyal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0098" y="964481"/>
            <a:ext cx="1532890" cy="431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i="1" spc="60" dirty="0">
                <a:latin typeface="Times New Roman"/>
                <a:cs typeface="Times New Roman"/>
              </a:rPr>
              <a:t>x</a:t>
            </a:r>
            <a:r>
              <a:rPr sz="2650" spc="60" dirty="0">
                <a:latin typeface="Times New Roman"/>
                <a:cs typeface="Times New Roman"/>
              </a:rPr>
              <a:t>(</a:t>
            </a:r>
            <a:r>
              <a:rPr sz="2650" i="1" spc="60" dirty="0">
                <a:latin typeface="Times New Roman"/>
                <a:cs typeface="Times New Roman"/>
              </a:rPr>
              <a:t>n</a:t>
            </a:r>
            <a:r>
              <a:rPr sz="2650" spc="60" dirty="0">
                <a:latin typeface="Times New Roman"/>
                <a:cs typeface="Times New Roman"/>
              </a:rPr>
              <a:t>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-315" dirty="0">
                <a:latin typeface="Times New Roman"/>
                <a:cs typeface="Times New Roman"/>
              </a:rPr>
              <a:t> </a:t>
            </a:r>
            <a:r>
              <a:rPr sz="2650" i="1" spc="75" dirty="0">
                <a:latin typeface="Times New Roman"/>
                <a:cs typeface="Times New Roman"/>
              </a:rPr>
              <a:t>u</a:t>
            </a:r>
            <a:r>
              <a:rPr sz="2650" spc="75" dirty="0">
                <a:latin typeface="Times New Roman"/>
                <a:cs typeface="Times New Roman"/>
              </a:rPr>
              <a:t>(</a:t>
            </a:r>
            <a:r>
              <a:rPr sz="2650" i="1" spc="75" dirty="0">
                <a:latin typeface="Times New Roman"/>
                <a:cs typeface="Times New Roman"/>
              </a:rPr>
              <a:t>n</a:t>
            </a:r>
            <a:r>
              <a:rPr sz="2650" spc="7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4755" y="3601211"/>
            <a:ext cx="6497320" cy="1885314"/>
          </a:xfrm>
          <a:custGeom>
            <a:avLst/>
            <a:gdLst/>
            <a:ahLst/>
            <a:cxnLst/>
            <a:rect l="l" t="t" r="r" b="b"/>
            <a:pathLst>
              <a:path w="6497320" h="1885314">
                <a:moveTo>
                  <a:pt x="0" y="1885188"/>
                </a:moveTo>
                <a:lnTo>
                  <a:pt x="6496812" y="1885188"/>
                </a:lnTo>
                <a:lnTo>
                  <a:pt x="6496812" y="0"/>
                </a:lnTo>
                <a:lnTo>
                  <a:pt x="0" y="0"/>
                </a:lnTo>
                <a:lnTo>
                  <a:pt x="0" y="1885188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2942" y="5054217"/>
            <a:ext cx="814705" cy="0"/>
          </a:xfrm>
          <a:custGeom>
            <a:avLst/>
            <a:gdLst/>
            <a:ahLst/>
            <a:cxnLst/>
            <a:rect l="l" t="t" r="r" b="b"/>
            <a:pathLst>
              <a:path w="814705">
                <a:moveTo>
                  <a:pt x="0" y="0"/>
                </a:moveTo>
                <a:lnTo>
                  <a:pt x="814560" y="0"/>
                </a:lnTo>
              </a:path>
            </a:pathLst>
          </a:custGeom>
          <a:ln w="13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1889" y="4786178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462"/>
                </a:lnTo>
              </a:path>
            </a:pathLst>
          </a:custGeom>
          <a:ln w="13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8821" y="4786178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462"/>
                </a:lnTo>
              </a:path>
            </a:pathLst>
          </a:custGeom>
          <a:ln w="13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6403" y="4866012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783"/>
                </a:lnTo>
              </a:path>
            </a:pathLst>
          </a:custGeom>
          <a:ln w="13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7828" y="4866012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783"/>
                </a:lnTo>
              </a:path>
            </a:pathLst>
          </a:custGeom>
          <a:ln w="13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82583" y="4806307"/>
            <a:ext cx="18542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450" spc="1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2860" y="3603433"/>
            <a:ext cx="18097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latin typeface="Symbol"/>
                <a:cs typeface="Symbol"/>
              </a:rPr>
              <a:t>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5036" y="4806307"/>
            <a:ext cx="4196715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1233805" algn="l"/>
                <a:tab pos="2230755" algn="l"/>
                <a:tab pos="3789045" algn="l"/>
              </a:tabLst>
            </a:pPr>
            <a:r>
              <a:rPr sz="2450" spc="5" dirty="0">
                <a:latin typeface="Times New Roman"/>
                <a:cs typeface="Times New Roman"/>
              </a:rPr>
              <a:t>,</a:t>
            </a:r>
            <a:r>
              <a:rPr sz="2450" spc="-34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dimana	</a:t>
            </a:r>
            <a:r>
              <a:rPr sz="2450" i="1" spc="5" dirty="0">
                <a:latin typeface="Times New Roman"/>
                <a:cs typeface="Times New Roman"/>
              </a:rPr>
              <a:t>z </a:t>
            </a:r>
            <a:r>
              <a:rPr sz="2775" spc="-104" baseline="33033" dirty="0">
                <a:latin typeface="Symbol"/>
                <a:cs typeface="Symbol"/>
              </a:rPr>
              <a:t></a:t>
            </a:r>
            <a:r>
              <a:rPr sz="2775" spc="-104" baseline="33033" dirty="0">
                <a:latin typeface="Times New Roman"/>
                <a:cs typeface="Times New Roman"/>
              </a:rPr>
              <a:t>1</a:t>
            </a:r>
            <a:r>
              <a:rPr sz="2775" spc="157" baseline="33033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</a:t>
            </a:r>
            <a:r>
              <a:rPr sz="2450" spc="-31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1	</a:t>
            </a:r>
            <a:r>
              <a:rPr sz="2450" spc="25" dirty="0">
                <a:latin typeface="Symbol"/>
                <a:cs typeface="Symbol"/>
              </a:rPr>
              <a:t>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ROC</a:t>
            </a:r>
            <a:r>
              <a:rPr sz="2450" i="1" spc="14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:</a:t>
            </a:r>
            <a:r>
              <a:rPr sz="2450" spc="254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z	</a:t>
            </a:r>
            <a:r>
              <a:rPr sz="2450" spc="10" dirty="0">
                <a:latin typeface="Symbol"/>
                <a:cs typeface="Symbol"/>
              </a:rPr>
              <a:t>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4819" y="5087654"/>
            <a:ext cx="864869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450" spc="105" dirty="0">
                <a:latin typeface="Times New Roman"/>
                <a:cs typeface="Times New Roman"/>
              </a:rPr>
              <a:t>1</a:t>
            </a:r>
            <a:r>
              <a:rPr sz="2450" spc="105" dirty="0">
                <a:latin typeface="Symbol"/>
                <a:cs typeface="Symbol"/>
              </a:rPr>
              <a:t></a:t>
            </a:r>
            <a:r>
              <a:rPr sz="2450" spc="-135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z</a:t>
            </a:r>
            <a:r>
              <a:rPr sz="2775" spc="37" baseline="33033" dirty="0">
                <a:latin typeface="Symbol"/>
                <a:cs typeface="Symbol"/>
              </a:rPr>
              <a:t></a:t>
            </a:r>
            <a:r>
              <a:rPr sz="2775" spc="37" baseline="33033" dirty="0">
                <a:latin typeface="Times New Roman"/>
                <a:cs typeface="Times New Roman"/>
              </a:rPr>
              <a:t>1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4204" y="3857035"/>
            <a:ext cx="232664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320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1</a:t>
            </a:r>
            <a:r>
              <a:rPr sz="2450" spc="105" dirty="0">
                <a:latin typeface="Symbol"/>
                <a:cs typeface="Symbol"/>
              </a:rPr>
              <a:t>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z</a:t>
            </a:r>
            <a:r>
              <a:rPr sz="2775" spc="37" baseline="33033" dirty="0">
                <a:latin typeface="Symbol"/>
                <a:cs typeface="Symbol"/>
              </a:rPr>
              <a:t></a:t>
            </a:r>
            <a:r>
              <a:rPr sz="2775" spc="37" baseline="33033" dirty="0">
                <a:latin typeface="Times New Roman"/>
                <a:cs typeface="Times New Roman"/>
              </a:rPr>
              <a:t>1</a:t>
            </a:r>
            <a:r>
              <a:rPr sz="2775" spc="44" baseline="33033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5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405" dirty="0">
                <a:latin typeface="Times New Roman"/>
                <a:cs typeface="Times New Roman"/>
              </a:rPr>
              <a:t> </a:t>
            </a:r>
            <a:r>
              <a:rPr sz="2775" spc="52" baseline="33033" dirty="0">
                <a:latin typeface="Symbol"/>
                <a:cs typeface="Symbol"/>
              </a:rPr>
              <a:t></a:t>
            </a:r>
            <a:r>
              <a:rPr sz="2775" spc="52" baseline="33033" dirty="0">
                <a:latin typeface="Times New Roman"/>
                <a:cs typeface="Times New Roman"/>
              </a:rPr>
              <a:t>2</a:t>
            </a:r>
            <a:r>
              <a:rPr sz="2775" spc="247" baseline="33033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3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...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153" y="3654585"/>
            <a:ext cx="2118995" cy="13563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9"/>
              </a:spcBef>
            </a:pPr>
            <a:r>
              <a:rPr sz="2450" i="1" spc="15" dirty="0">
                <a:latin typeface="Times New Roman"/>
                <a:cs typeface="Times New Roman"/>
              </a:rPr>
              <a:t>X 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) 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5550" spc="150" baseline="-8258" dirty="0">
                <a:latin typeface="Symbol"/>
                <a:cs typeface="Symbol"/>
              </a:rPr>
              <a:t></a:t>
            </a:r>
            <a:r>
              <a:rPr sz="2450" i="1" spc="100" dirty="0">
                <a:latin typeface="Times New Roman"/>
                <a:cs typeface="Times New Roman"/>
              </a:rPr>
              <a:t>u</a:t>
            </a:r>
            <a:r>
              <a:rPr sz="2450" spc="100" dirty="0">
                <a:latin typeface="Times New Roman"/>
                <a:cs typeface="Times New Roman"/>
              </a:rPr>
              <a:t>(</a:t>
            </a:r>
            <a:r>
              <a:rPr sz="2450" i="1" spc="100" dirty="0">
                <a:latin typeface="Times New Roman"/>
                <a:cs typeface="Times New Roman"/>
              </a:rPr>
              <a:t>n</a:t>
            </a:r>
            <a:r>
              <a:rPr sz="2450" spc="100" dirty="0">
                <a:latin typeface="Times New Roman"/>
                <a:cs typeface="Times New Roman"/>
              </a:rPr>
              <a:t>)</a:t>
            </a:r>
            <a:r>
              <a:rPr sz="2450" spc="-459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spcBef>
                <a:spcPts val="180"/>
              </a:spcBef>
            </a:pPr>
            <a:r>
              <a:rPr sz="1850" i="1" spc="35" dirty="0">
                <a:latin typeface="Times New Roman"/>
                <a:cs typeface="Times New Roman"/>
              </a:rPr>
              <a:t>n</a:t>
            </a:r>
            <a:r>
              <a:rPr sz="1850" spc="35" dirty="0">
                <a:latin typeface="Symbol"/>
                <a:cs typeface="Symbol"/>
              </a:rPr>
              <a:t></a:t>
            </a:r>
            <a:r>
              <a:rPr sz="1850" spc="35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  <a:p>
            <a:pPr marR="253365" algn="r">
              <a:lnSpc>
                <a:spcPct val="100000"/>
              </a:lnSpc>
              <a:spcBef>
                <a:spcPts val="330"/>
              </a:spcBef>
            </a:pPr>
            <a:r>
              <a:rPr sz="2450" spc="1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8709" y="3794812"/>
            <a:ext cx="26797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850" spc="60" dirty="0">
                <a:latin typeface="Symbol"/>
                <a:cs typeface="Symbol"/>
              </a:rPr>
              <a:t></a:t>
            </a:r>
            <a:r>
              <a:rPr sz="1850" i="1" dirty="0"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38855" y="2295525"/>
            <a:ext cx="2742820" cy="113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7522" y="5970918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45" y="0"/>
                </a:lnTo>
              </a:path>
            </a:pathLst>
          </a:custGeom>
          <a:ln w="12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3076" y="5781964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12"/>
                </a:lnTo>
              </a:path>
            </a:pathLst>
          </a:custGeom>
          <a:ln w="13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745" y="5781964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12"/>
                </a:lnTo>
              </a:path>
            </a:pathLst>
          </a:custGeom>
          <a:ln w="13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68388" y="5722215"/>
            <a:ext cx="1707514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450" spc="20" dirty="0">
                <a:latin typeface="Times New Roman"/>
                <a:cs typeface="Times New Roman"/>
              </a:rPr>
              <a:t>, </a:t>
            </a:r>
            <a:r>
              <a:rPr sz="2450" i="1" spc="10" dirty="0">
                <a:latin typeface="Times New Roman"/>
                <a:cs typeface="Times New Roman"/>
              </a:rPr>
              <a:t>ROC </a:t>
            </a:r>
            <a:r>
              <a:rPr sz="2450" spc="25" dirty="0">
                <a:latin typeface="Times New Roman"/>
                <a:cs typeface="Times New Roman"/>
              </a:rPr>
              <a:t>: </a:t>
            </a:r>
            <a:r>
              <a:rPr sz="2450" i="1" spc="35" dirty="0">
                <a:latin typeface="Times New Roman"/>
                <a:cs typeface="Times New Roman"/>
              </a:rPr>
              <a:t>z </a:t>
            </a:r>
            <a:r>
              <a:rPr sz="2450" spc="50" dirty="0">
                <a:latin typeface="Symbol"/>
                <a:cs typeface="Symbol"/>
              </a:rPr>
              <a:t></a:t>
            </a:r>
            <a:r>
              <a:rPr sz="2450" spc="-495" dirty="0">
                <a:latin typeface="Times New Roman"/>
                <a:cs typeface="Times New Roman"/>
              </a:rPr>
              <a:t> </a:t>
            </a:r>
            <a:r>
              <a:rPr sz="2450" spc="4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69369" y="5419759"/>
            <a:ext cx="865505" cy="98933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944"/>
              </a:spcBef>
            </a:pPr>
            <a:r>
              <a:rPr sz="2450" spc="4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855"/>
              </a:spcBef>
            </a:pPr>
            <a:r>
              <a:rPr sz="2450" spc="125" dirty="0">
                <a:latin typeface="Times New Roman"/>
                <a:cs typeface="Times New Roman"/>
              </a:rPr>
              <a:t>1</a:t>
            </a:r>
            <a:r>
              <a:rPr sz="2450" spc="125" dirty="0">
                <a:latin typeface="Symbol"/>
                <a:cs typeface="Symbol"/>
              </a:rPr>
              <a:t>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i="1" spc="30" dirty="0">
                <a:latin typeface="Times New Roman"/>
                <a:cs typeface="Times New Roman"/>
              </a:rPr>
              <a:t>z</a:t>
            </a:r>
            <a:r>
              <a:rPr sz="2775" spc="44" baseline="33033" dirty="0">
                <a:latin typeface="Symbol"/>
                <a:cs typeface="Symbol"/>
              </a:rPr>
              <a:t></a:t>
            </a:r>
            <a:r>
              <a:rPr sz="2775" spc="44" baseline="33033" dirty="0">
                <a:latin typeface="Times New Roman"/>
                <a:cs typeface="Times New Roman"/>
              </a:rPr>
              <a:t>1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1332" y="5722215"/>
            <a:ext cx="3637279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59740" algn="l"/>
                <a:tab pos="2134235" algn="l"/>
                <a:tab pos="2760345" algn="l"/>
              </a:tabLst>
            </a:pPr>
            <a:r>
              <a:rPr sz="2450" spc="80" dirty="0">
                <a:latin typeface="Symbol"/>
                <a:cs typeface="Symbol"/>
              </a:rPr>
              <a:t></a:t>
            </a:r>
            <a:r>
              <a:rPr sz="2450" spc="80" dirty="0">
                <a:latin typeface="Times New Roman"/>
                <a:cs typeface="Times New Roman"/>
              </a:rPr>
              <a:t>	</a:t>
            </a:r>
            <a:r>
              <a:rPr sz="2450" i="1" spc="50" dirty="0">
                <a:latin typeface="Times New Roman"/>
                <a:cs typeface="Times New Roman"/>
              </a:rPr>
              <a:t>x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50" dirty="0">
                <a:latin typeface="Times New Roman"/>
                <a:cs typeface="Times New Roman"/>
              </a:rPr>
              <a:t>n</a:t>
            </a:r>
            <a:r>
              <a:rPr sz="2450" spc="50" dirty="0">
                <a:latin typeface="Times New Roman"/>
                <a:cs typeface="Times New Roman"/>
              </a:rPr>
              <a:t>)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Symbol"/>
                <a:cs typeface="Symbol"/>
              </a:rPr>
              <a:t></a:t>
            </a:r>
            <a:r>
              <a:rPr sz="2450" spc="-160" dirty="0">
                <a:latin typeface="Times New Roman"/>
                <a:cs typeface="Times New Roman"/>
              </a:rPr>
              <a:t> </a:t>
            </a:r>
            <a:r>
              <a:rPr sz="2450" i="1" spc="65" dirty="0">
                <a:latin typeface="Times New Roman"/>
                <a:cs typeface="Times New Roman"/>
              </a:rPr>
              <a:t>u</a:t>
            </a:r>
            <a:r>
              <a:rPr sz="2450" spc="65" dirty="0">
                <a:latin typeface="Times New Roman"/>
                <a:cs typeface="Times New Roman"/>
              </a:rPr>
              <a:t>(</a:t>
            </a:r>
            <a:r>
              <a:rPr sz="2450" i="1" spc="65" dirty="0">
                <a:latin typeface="Times New Roman"/>
                <a:cs typeface="Times New Roman"/>
              </a:rPr>
              <a:t>n</a:t>
            </a:r>
            <a:r>
              <a:rPr sz="2450" spc="65" dirty="0">
                <a:latin typeface="Times New Roman"/>
                <a:cs typeface="Times New Roman"/>
              </a:rPr>
              <a:t>)	</a:t>
            </a:r>
            <a:r>
              <a:rPr sz="2450" spc="95" dirty="0">
                <a:latin typeface="Symbol"/>
                <a:cs typeface="Symbol"/>
              </a:rPr>
              <a:t></a:t>
            </a:r>
            <a:r>
              <a:rPr sz="2450" spc="95" dirty="0">
                <a:latin typeface="Times New Roman"/>
                <a:cs typeface="Times New Roman"/>
              </a:rPr>
              <a:t>	</a:t>
            </a:r>
            <a:r>
              <a:rPr sz="2450" i="1" spc="55" dirty="0">
                <a:latin typeface="Times New Roman"/>
                <a:cs typeface="Times New Roman"/>
              </a:rPr>
              <a:t>X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</a:t>
            </a:r>
            <a:r>
              <a:rPr sz="2450" spc="-445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8659" y="5545835"/>
            <a:ext cx="6482080" cy="843280"/>
          </a:xfrm>
          <a:custGeom>
            <a:avLst/>
            <a:gdLst/>
            <a:ahLst/>
            <a:cxnLst/>
            <a:rect l="l" t="t" r="r" b="b"/>
            <a:pathLst>
              <a:path w="6482080" h="843279">
                <a:moveTo>
                  <a:pt x="0" y="842771"/>
                </a:moveTo>
                <a:lnTo>
                  <a:pt x="6481571" y="842771"/>
                </a:lnTo>
                <a:lnTo>
                  <a:pt x="6481571" y="0"/>
                </a:lnTo>
                <a:lnTo>
                  <a:pt x="0" y="0"/>
                </a:lnTo>
                <a:lnTo>
                  <a:pt x="0" y="842771"/>
                </a:lnTo>
                <a:close/>
              </a:path>
            </a:pathLst>
          </a:custGeom>
          <a:ln w="91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86509"/>
            <a:ext cx="104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2800" b="1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b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0351"/>
            <a:ext cx="4593590" cy="135509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224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 4:</a:t>
            </a:r>
            <a:endParaRPr sz="32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16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sinyal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396" y="928767"/>
            <a:ext cx="203327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i="1" spc="40" dirty="0">
                <a:latin typeface="Times New Roman"/>
                <a:cs typeface="Times New Roman"/>
              </a:rPr>
              <a:t>x</a:t>
            </a:r>
            <a:r>
              <a:rPr sz="2700" spc="40" dirty="0">
                <a:latin typeface="Times New Roman"/>
                <a:cs typeface="Times New Roman"/>
              </a:rPr>
              <a:t>(</a:t>
            </a:r>
            <a:r>
              <a:rPr sz="2700" i="1" spc="40" dirty="0">
                <a:latin typeface="Times New Roman"/>
                <a:cs typeface="Times New Roman"/>
              </a:rPr>
              <a:t>n</a:t>
            </a:r>
            <a:r>
              <a:rPr sz="2700" spc="40" dirty="0">
                <a:latin typeface="Times New Roman"/>
                <a:cs typeface="Times New Roman"/>
              </a:rPr>
              <a:t>)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r>
              <a:rPr sz="2700" spc="-320" dirty="0">
                <a:latin typeface="Times New Roman"/>
                <a:cs typeface="Times New Roman"/>
              </a:rPr>
              <a:t> </a:t>
            </a:r>
            <a:r>
              <a:rPr sz="2850" i="1" spc="-55" dirty="0">
                <a:latin typeface="Symbol"/>
                <a:cs typeface="Symbol"/>
              </a:rPr>
              <a:t></a:t>
            </a:r>
            <a:r>
              <a:rPr sz="2850" i="1" spc="-365" dirty="0">
                <a:latin typeface="Times New Roman"/>
                <a:cs typeface="Times New Roman"/>
              </a:rPr>
              <a:t> </a:t>
            </a:r>
            <a:r>
              <a:rPr sz="3000" i="1" spc="52" baseline="33333" dirty="0">
                <a:latin typeface="Times New Roman"/>
                <a:cs typeface="Times New Roman"/>
              </a:rPr>
              <a:t>n</a:t>
            </a:r>
            <a:r>
              <a:rPr sz="3000" i="1" spc="15" baseline="33333" dirty="0">
                <a:latin typeface="Times New Roman"/>
                <a:cs typeface="Times New Roman"/>
              </a:rPr>
              <a:t> </a:t>
            </a:r>
            <a:r>
              <a:rPr sz="2700" i="1" spc="55" dirty="0">
                <a:latin typeface="Times New Roman"/>
                <a:cs typeface="Times New Roman"/>
              </a:rPr>
              <a:t>u</a:t>
            </a:r>
            <a:r>
              <a:rPr sz="2700" spc="55" dirty="0">
                <a:latin typeface="Times New Roman"/>
                <a:cs typeface="Times New Roman"/>
              </a:rPr>
              <a:t>(</a:t>
            </a:r>
            <a:r>
              <a:rPr sz="2700" i="1" spc="55" dirty="0">
                <a:latin typeface="Times New Roman"/>
                <a:cs typeface="Times New Roman"/>
              </a:rPr>
              <a:t>n</a:t>
            </a:r>
            <a:r>
              <a:rPr sz="2700" spc="5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59" y="2450592"/>
            <a:ext cx="6628130" cy="2959735"/>
          </a:xfrm>
          <a:custGeom>
            <a:avLst/>
            <a:gdLst/>
            <a:ahLst/>
            <a:cxnLst/>
            <a:rect l="l" t="t" r="r" b="b"/>
            <a:pathLst>
              <a:path w="6628130" h="2959735">
                <a:moveTo>
                  <a:pt x="0" y="2959607"/>
                </a:moveTo>
                <a:lnTo>
                  <a:pt x="6627876" y="2959607"/>
                </a:lnTo>
                <a:lnTo>
                  <a:pt x="6627876" y="0"/>
                </a:lnTo>
                <a:lnTo>
                  <a:pt x="0" y="0"/>
                </a:lnTo>
                <a:lnTo>
                  <a:pt x="0" y="295960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14809" y="2594268"/>
            <a:ext cx="387350" cy="523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69875" algn="l"/>
              </a:tabLst>
            </a:pPr>
            <a:r>
              <a:rPr sz="3250" spc="-265" dirty="0">
                <a:latin typeface="Symbol"/>
                <a:cs typeface="Symbol"/>
              </a:rPr>
              <a:t></a:t>
            </a:r>
            <a:r>
              <a:rPr sz="3250" spc="-265" dirty="0">
                <a:latin typeface="Times New Roman"/>
                <a:cs typeface="Times New Roman"/>
              </a:rPr>
              <a:t>	</a:t>
            </a:r>
            <a:r>
              <a:rPr sz="3250" spc="-265" dirty="0">
                <a:latin typeface="Symbol"/>
                <a:cs typeface="Symbol"/>
              </a:rPr>
              <a:t>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3041" y="2416692"/>
            <a:ext cx="104139" cy="7366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4650" spc="-1160" dirty="0">
                <a:latin typeface="Symbol"/>
                <a:cs typeface="Symbol"/>
              </a:rPr>
              <a:t>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37620" y="4927808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291" y="0"/>
                </a:lnTo>
              </a:path>
            </a:pathLst>
          </a:custGeom>
          <a:ln w="13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5218" y="4658728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125"/>
                </a:lnTo>
              </a:path>
            </a:pathLst>
          </a:custGeom>
          <a:ln w="13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2863" y="4658728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125"/>
                </a:lnTo>
              </a:path>
            </a:pathLst>
          </a:custGeom>
          <a:ln w="13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9884" y="4739135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321"/>
                </a:lnTo>
              </a:path>
            </a:pathLst>
          </a:custGeom>
          <a:ln w="13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1434" y="4739135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321"/>
                </a:lnTo>
              </a:path>
            </a:pathLst>
          </a:custGeom>
          <a:ln w="13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87134" y="4678825"/>
            <a:ext cx="1866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450" spc="2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1010" y="2696661"/>
            <a:ext cx="1866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450" spc="2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4892" y="3470805"/>
            <a:ext cx="1822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spc="10" dirty="0">
                <a:latin typeface="Symbol"/>
                <a:cs typeface="Symbol"/>
              </a:rPr>
              <a:t>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8689" y="2442612"/>
            <a:ext cx="1822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spc="10" dirty="0">
                <a:latin typeface="Symbol"/>
                <a:cs typeface="Symbol"/>
              </a:rPr>
              <a:t>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9989" y="2442612"/>
            <a:ext cx="1822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spc="10" dirty="0">
                <a:latin typeface="Symbol"/>
                <a:cs typeface="Symbol"/>
              </a:rPr>
              <a:t>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97390" y="2612096"/>
            <a:ext cx="351790" cy="592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3700" spc="25" dirty="0">
                <a:latin typeface="Symbol"/>
                <a:cs typeface="Symbol"/>
              </a:rPr>
              <a:t>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3232" y="2679442"/>
            <a:ext cx="425450" cy="4241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2600" i="1" spc="-70" dirty="0">
                <a:latin typeface="Symbol"/>
                <a:cs typeface="Symbol"/>
              </a:rPr>
              <a:t></a:t>
            </a:r>
            <a:r>
              <a:rPr sz="2600" i="1" spc="-3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9841" y="2634508"/>
            <a:ext cx="26924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spc="60" dirty="0">
                <a:latin typeface="Symbol"/>
                <a:cs typeface="Symbol"/>
              </a:rPr>
              <a:t></a:t>
            </a:r>
            <a:r>
              <a:rPr sz="1850" i="1" spc="5" dirty="0"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6201" y="2539277"/>
            <a:ext cx="2516505" cy="592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354580" algn="l"/>
              </a:tabLst>
            </a:pPr>
            <a:r>
              <a:rPr sz="2450" i="1" spc="25" dirty="0">
                <a:latin typeface="Times New Roman"/>
                <a:cs typeface="Times New Roman"/>
              </a:rPr>
              <a:t>X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5550" spc="60" baseline="-8258" dirty="0">
                <a:latin typeface="Symbol"/>
                <a:cs typeface="Symbol"/>
              </a:rPr>
              <a:t></a:t>
            </a:r>
            <a:r>
              <a:rPr sz="2600" i="1" spc="40" dirty="0">
                <a:latin typeface="Symbol"/>
                <a:cs typeface="Symbol"/>
              </a:rPr>
              <a:t></a:t>
            </a:r>
            <a:r>
              <a:rPr sz="2600" i="1" spc="-525" dirty="0">
                <a:latin typeface="Times New Roman"/>
                <a:cs typeface="Times New Roman"/>
              </a:rPr>
              <a:t> </a:t>
            </a:r>
            <a:r>
              <a:rPr sz="2775" i="1" spc="7" baseline="33033" dirty="0">
                <a:latin typeface="Times New Roman"/>
                <a:cs typeface="Times New Roman"/>
              </a:rPr>
              <a:t>n </a:t>
            </a:r>
            <a:r>
              <a:rPr sz="2450" i="1" spc="20" dirty="0">
                <a:latin typeface="Times New Roman"/>
                <a:cs typeface="Times New Roman"/>
              </a:rPr>
              <a:t>u</a:t>
            </a:r>
            <a:r>
              <a:rPr sz="2450" i="1" spc="260" dirty="0">
                <a:latin typeface="Times New Roman"/>
                <a:cs typeface="Times New Roman"/>
              </a:rPr>
              <a:t> </a:t>
            </a:r>
            <a:r>
              <a:rPr sz="2450" i="1" spc="20" dirty="0">
                <a:latin typeface="Times New Roman"/>
                <a:cs typeface="Times New Roman"/>
              </a:rPr>
              <a:t>n	</a:t>
            </a:r>
            <a:r>
              <a:rPr sz="2450" i="1" spc="1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79509" y="3971039"/>
            <a:ext cx="4437380" cy="1114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96540">
              <a:lnSpc>
                <a:spcPct val="100000"/>
              </a:lnSpc>
              <a:spcBef>
                <a:spcPts val="125"/>
              </a:spcBef>
            </a:pPr>
            <a:r>
              <a:rPr sz="2450" spc="110" dirty="0">
                <a:latin typeface="Times New Roman"/>
                <a:cs typeface="Times New Roman"/>
              </a:rPr>
              <a:t>1</a:t>
            </a:r>
            <a:r>
              <a:rPr sz="2450" spc="110" dirty="0">
                <a:latin typeface="Symbol"/>
                <a:cs typeface="Symbol"/>
              </a:rPr>
              <a:t>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A</a:t>
            </a:r>
            <a:endParaRPr sz="24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485"/>
              </a:spcBef>
              <a:tabLst>
                <a:tab pos="1193800" algn="l"/>
                <a:tab pos="3978275" algn="l"/>
              </a:tabLst>
            </a:pPr>
            <a:r>
              <a:rPr sz="2450" spc="10" dirty="0">
                <a:latin typeface="Times New Roman"/>
                <a:cs typeface="Times New Roman"/>
              </a:rPr>
              <a:t>,</a:t>
            </a:r>
            <a:r>
              <a:rPr sz="2450" spc="-35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dimana	</a:t>
            </a:r>
            <a:r>
              <a:rPr sz="2600" i="1" spc="-70" dirty="0">
                <a:latin typeface="Symbol"/>
                <a:cs typeface="Symbol"/>
              </a:rPr>
              <a:t></a:t>
            </a:r>
            <a:r>
              <a:rPr sz="2600" i="1" spc="-70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z</a:t>
            </a:r>
            <a:r>
              <a:rPr sz="2775" spc="37" baseline="33033" dirty="0">
                <a:latin typeface="Symbol"/>
                <a:cs typeface="Symbol"/>
              </a:rPr>
              <a:t></a:t>
            </a:r>
            <a:r>
              <a:rPr sz="2775" spc="37" baseline="33033" dirty="0">
                <a:latin typeface="Times New Roman"/>
                <a:cs typeface="Times New Roman"/>
              </a:rPr>
              <a:t>1  </a:t>
            </a:r>
            <a:r>
              <a:rPr sz="2450" spc="20" dirty="0">
                <a:latin typeface="Symbol"/>
                <a:cs typeface="Symbol"/>
              </a:rPr>
              <a:t></a:t>
            </a:r>
            <a:r>
              <a:rPr sz="2450" spc="20" dirty="0">
                <a:latin typeface="Times New Roman"/>
                <a:cs typeface="Times New Roman"/>
              </a:rPr>
              <a:t> 1 </a:t>
            </a:r>
            <a:r>
              <a:rPr sz="2450" spc="40" dirty="0">
                <a:latin typeface="Symbol"/>
                <a:cs typeface="Symbol"/>
              </a:rPr>
              <a:t>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ROC</a:t>
            </a:r>
            <a:r>
              <a:rPr sz="2450" i="1" spc="-2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:</a:t>
            </a:r>
            <a:r>
              <a:rPr sz="2450" spc="24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z	</a:t>
            </a:r>
            <a:r>
              <a:rPr sz="2450" spc="20" dirty="0">
                <a:latin typeface="Symbol"/>
                <a:cs typeface="Symbol"/>
              </a:rPr>
              <a:t></a:t>
            </a:r>
            <a:r>
              <a:rPr sz="2450" spc="-295" dirty="0">
                <a:latin typeface="Times New Roman"/>
                <a:cs typeface="Times New Roman"/>
              </a:rPr>
              <a:t> </a:t>
            </a:r>
            <a:r>
              <a:rPr sz="2600" i="1" spc="-70" dirty="0">
                <a:latin typeface="Symbol"/>
                <a:cs typeface="Symbol"/>
              </a:rPr>
              <a:t>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8862" y="4399530"/>
            <a:ext cx="1115695" cy="9683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765"/>
              </a:spcBef>
            </a:pPr>
            <a:r>
              <a:rPr sz="2450" spc="2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695"/>
              </a:spcBef>
            </a:pPr>
            <a:r>
              <a:rPr sz="2450" spc="114" dirty="0">
                <a:latin typeface="Times New Roman"/>
                <a:cs typeface="Times New Roman"/>
              </a:rPr>
              <a:t>1</a:t>
            </a:r>
            <a:r>
              <a:rPr sz="2450" spc="114" dirty="0">
                <a:latin typeface="Symbol"/>
                <a:cs typeface="Symbol"/>
              </a:rPr>
              <a:t></a:t>
            </a:r>
            <a:r>
              <a:rPr sz="2450" spc="-345" dirty="0">
                <a:latin typeface="Times New Roman"/>
                <a:cs typeface="Times New Roman"/>
              </a:rPr>
              <a:t> </a:t>
            </a:r>
            <a:r>
              <a:rPr sz="2600" i="1" spc="-70" dirty="0">
                <a:latin typeface="Symbol"/>
                <a:cs typeface="Symbol"/>
              </a:rPr>
              <a:t></a:t>
            </a:r>
            <a:r>
              <a:rPr sz="2600" i="1" spc="-70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z</a:t>
            </a:r>
            <a:r>
              <a:rPr sz="2775" spc="37" baseline="33033" dirty="0">
                <a:latin typeface="Symbol"/>
                <a:cs typeface="Symbol"/>
              </a:rPr>
              <a:t></a:t>
            </a:r>
            <a:r>
              <a:rPr sz="2775" spc="37" baseline="33033" dirty="0">
                <a:latin typeface="Times New Roman"/>
                <a:cs typeface="Times New Roman"/>
              </a:rPr>
              <a:t>1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1734" y="3567392"/>
            <a:ext cx="4883150" cy="592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4457065" algn="l"/>
                <a:tab pos="4844415" algn="l"/>
              </a:tabLst>
            </a:pP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5550" spc="-44" baseline="-8258" dirty="0">
                <a:latin typeface="Symbol"/>
                <a:cs typeface="Symbol"/>
              </a:rPr>
              <a:t></a:t>
            </a:r>
            <a:r>
              <a:rPr sz="3250" spc="-30" dirty="0">
                <a:latin typeface="Symbol"/>
                <a:cs typeface="Symbol"/>
              </a:rPr>
              <a:t></a:t>
            </a:r>
            <a:r>
              <a:rPr sz="2450" i="1" spc="-30" dirty="0">
                <a:latin typeface="Times New Roman"/>
                <a:cs typeface="Times New Roman"/>
              </a:rPr>
              <a:t>A</a:t>
            </a:r>
            <a:r>
              <a:rPr sz="3250" spc="-30" dirty="0">
                <a:latin typeface="Symbol"/>
                <a:cs typeface="Symbol"/>
              </a:rPr>
              <a:t></a:t>
            </a:r>
            <a:r>
              <a:rPr sz="2775" i="1" spc="-44" baseline="36036" dirty="0">
                <a:latin typeface="Times New Roman"/>
                <a:cs typeface="Times New Roman"/>
              </a:rPr>
              <a:t>n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14" dirty="0">
                <a:latin typeface="Times New Roman"/>
                <a:cs typeface="Times New Roman"/>
              </a:rPr>
              <a:t>1</a:t>
            </a:r>
            <a:r>
              <a:rPr sz="2450" spc="114" dirty="0">
                <a:latin typeface="Symbol"/>
                <a:cs typeface="Symbol"/>
              </a:rPr>
              <a:t></a:t>
            </a:r>
            <a:r>
              <a:rPr sz="2450" spc="114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A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i="1" spc="30" dirty="0">
                <a:latin typeface="Times New Roman"/>
                <a:cs typeface="Times New Roman"/>
              </a:rPr>
              <a:t>A</a:t>
            </a:r>
            <a:r>
              <a:rPr sz="2775" spc="44" baseline="33033" dirty="0">
                <a:latin typeface="Times New Roman"/>
                <a:cs typeface="Times New Roman"/>
              </a:rPr>
              <a:t>2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A</a:t>
            </a:r>
            <a:r>
              <a:rPr sz="2775" spc="7" baseline="33033" dirty="0">
                <a:latin typeface="Times New Roman"/>
                <a:cs typeface="Times New Roman"/>
              </a:rPr>
              <a:t>3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-24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...</a:t>
            </a:r>
            <a:r>
              <a:rPr sz="2450" spc="-21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3675" u="heavy" spc="30" baseline="3514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3675" u="heavy" spc="30" baseline="3514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3675" baseline="35147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4431" y="4157696"/>
            <a:ext cx="39179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i="1" spc="65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Symbol"/>
                <a:cs typeface="Symbol"/>
              </a:rPr>
              <a:t></a:t>
            </a:r>
            <a:r>
              <a:rPr sz="1850" spc="5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48200" y="2278045"/>
            <a:ext cx="685800" cy="7296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850" spc="-145" dirty="0">
                <a:latin typeface="Symbol"/>
                <a:cs typeface="Symbol"/>
              </a:rPr>
              <a:t></a:t>
            </a:r>
            <a:r>
              <a:rPr sz="1850" spc="5" dirty="0">
                <a:latin typeface="Times New Roman"/>
                <a:cs typeface="Times New Roman"/>
              </a:rPr>
              <a:t>1</a:t>
            </a:r>
            <a:r>
              <a:rPr sz="1850" spc="-275" dirty="0">
                <a:latin typeface="Times New Roman"/>
                <a:cs typeface="Times New Roman"/>
              </a:rPr>
              <a:t> </a:t>
            </a:r>
            <a:r>
              <a:rPr sz="6975" spc="-1477" baseline="-13142" dirty="0" smtClean="0">
                <a:latin typeface="Symbol"/>
                <a:cs typeface="Symbol"/>
              </a:rPr>
              <a:t></a:t>
            </a:r>
            <a:r>
              <a:rPr lang="en-US" sz="6975" spc="-1477" baseline="-13142" dirty="0" smtClean="0">
                <a:latin typeface="Symbol"/>
                <a:cs typeface="Symbol"/>
              </a:rPr>
              <a:t>    </a:t>
            </a:r>
            <a:r>
              <a:rPr sz="2775" i="1" spc="7" baseline="21021" dirty="0" smtClean="0">
                <a:latin typeface="Times New Roman"/>
                <a:cs typeface="Times New Roman"/>
              </a:rPr>
              <a:t>n</a:t>
            </a:r>
            <a:endParaRPr sz="2775" baseline="21021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38901" y="3129581"/>
            <a:ext cx="253111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138045" algn="l"/>
              </a:tabLst>
            </a:pPr>
            <a:r>
              <a:rPr sz="1850" i="1" spc="70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Symbol"/>
                <a:cs typeface="Symbol"/>
              </a:rPr>
              <a:t></a:t>
            </a:r>
            <a:r>
              <a:rPr sz="1850" spc="5" dirty="0">
                <a:latin typeface="Times New Roman"/>
                <a:cs typeface="Times New Roman"/>
              </a:rPr>
              <a:t>0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i="1" spc="70" dirty="0">
                <a:latin typeface="Times New Roman"/>
                <a:cs typeface="Times New Roman"/>
              </a:rPr>
              <a:t>n</a:t>
            </a:r>
            <a:r>
              <a:rPr sz="1850" spc="30" dirty="0">
                <a:latin typeface="Symbol"/>
                <a:cs typeface="Symbol"/>
              </a:rPr>
              <a:t></a:t>
            </a:r>
            <a:r>
              <a:rPr sz="1850" spc="5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37887" y="5925872"/>
            <a:ext cx="1060450" cy="0"/>
          </a:xfrm>
          <a:custGeom>
            <a:avLst/>
            <a:gdLst/>
            <a:ahLst/>
            <a:cxnLst/>
            <a:rect l="l" t="t" r="r" b="b"/>
            <a:pathLst>
              <a:path w="1060450">
                <a:moveTo>
                  <a:pt x="0" y="0"/>
                </a:moveTo>
                <a:lnTo>
                  <a:pt x="1059960" y="0"/>
                </a:lnTo>
              </a:path>
            </a:pathLst>
          </a:custGeom>
          <a:ln w="13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0634" y="5739817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1463"/>
                </a:lnTo>
              </a:path>
            </a:pathLst>
          </a:custGeom>
          <a:ln w="13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70695" y="5739817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1463"/>
                </a:lnTo>
              </a:path>
            </a:pathLst>
          </a:custGeom>
          <a:ln w="13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46622" y="5664067"/>
            <a:ext cx="1750695" cy="417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320165" algn="l"/>
              </a:tabLst>
            </a:pPr>
            <a:r>
              <a:rPr sz="2400" spc="10" dirty="0">
                <a:latin typeface="Times New Roman"/>
                <a:cs typeface="Times New Roman"/>
              </a:rPr>
              <a:t>,  </a:t>
            </a:r>
            <a:r>
              <a:rPr sz="2400" i="1" spc="25" dirty="0">
                <a:latin typeface="Times New Roman"/>
                <a:cs typeface="Times New Roman"/>
              </a:rPr>
              <a:t>ROC</a:t>
            </a:r>
            <a:r>
              <a:rPr sz="2400" i="1" spc="-42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: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z	</a:t>
            </a:r>
            <a:r>
              <a:rPr sz="2400" spc="30" dirty="0">
                <a:latin typeface="Symbol"/>
                <a:cs typeface="Symbol"/>
              </a:rPr>
              <a:t>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550" i="1" spc="-60" dirty="0">
                <a:latin typeface="Symbol"/>
                <a:cs typeface="Symbol"/>
              </a:rPr>
              <a:t>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78059" y="5681113"/>
            <a:ext cx="149479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625475" algn="l"/>
              </a:tabLst>
            </a:pPr>
            <a:r>
              <a:rPr sz="2400" spc="55" dirty="0">
                <a:latin typeface="Symbol"/>
                <a:cs typeface="Symbol"/>
              </a:rPr>
              <a:t></a:t>
            </a:r>
            <a:r>
              <a:rPr sz="2400" spc="55" dirty="0">
                <a:latin typeface="Times New Roman"/>
                <a:cs typeface="Times New Roman"/>
              </a:rPr>
              <a:t>	</a:t>
            </a:r>
            <a:r>
              <a:rPr sz="2400" i="1" spc="35" dirty="0">
                <a:latin typeface="Times New Roman"/>
                <a:cs typeface="Times New Roman"/>
              </a:rPr>
              <a:t>X </a:t>
            </a:r>
            <a:r>
              <a:rPr sz="2400" spc="120" dirty="0">
                <a:latin typeface="Times New Roman"/>
                <a:cs typeface="Times New Roman"/>
              </a:rPr>
              <a:t>(</a:t>
            </a:r>
            <a:r>
              <a:rPr sz="2400" i="1" spc="120" dirty="0">
                <a:latin typeface="Times New Roman"/>
                <a:cs typeface="Times New Roman"/>
              </a:rPr>
              <a:t>z</a:t>
            </a:r>
            <a:r>
              <a:rPr sz="2400" spc="120" dirty="0">
                <a:latin typeface="Times New Roman"/>
                <a:cs typeface="Times New Roman"/>
              </a:rPr>
              <a:t>)</a:t>
            </a:r>
            <a:r>
              <a:rPr sz="2400" spc="-34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5159" y="5664067"/>
            <a:ext cx="2319020" cy="417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485140" algn="l"/>
              </a:tabLst>
            </a:pPr>
            <a:r>
              <a:rPr sz="2400" spc="50" dirty="0">
                <a:latin typeface="Symbol"/>
                <a:cs typeface="Symbol"/>
              </a:rPr>
              <a:t></a:t>
            </a:r>
            <a:r>
              <a:rPr sz="2400" spc="50" dirty="0">
                <a:latin typeface="Times New Roman"/>
                <a:cs typeface="Times New Roman"/>
              </a:rPr>
              <a:t>	</a:t>
            </a:r>
            <a:r>
              <a:rPr sz="2400" i="1" spc="65" dirty="0">
                <a:latin typeface="Times New Roman"/>
                <a:cs typeface="Times New Roman"/>
              </a:rPr>
              <a:t>x</a:t>
            </a:r>
            <a:r>
              <a:rPr sz="2400" spc="65" dirty="0">
                <a:latin typeface="Times New Roman"/>
                <a:cs typeface="Times New Roman"/>
              </a:rPr>
              <a:t>(</a:t>
            </a:r>
            <a:r>
              <a:rPr sz="2400" i="1" spc="65" dirty="0">
                <a:latin typeface="Times New Roman"/>
                <a:cs typeface="Times New Roman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Symbol"/>
                <a:cs typeface="Symbol"/>
              </a:rPr>
              <a:t>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550" i="1" spc="-60" dirty="0">
                <a:latin typeface="Symbol"/>
                <a:cs typeface="Symbol"/>
              </a:rPr>
              <a:t></a:t>
            </a:r>
            <a:r>
              <a:rPr sz="2550" i="1" spc="-265" dirty="0">
                <a:latin typeface="Times New Roman"/>
                <a:cs typeface="Times New Roman"/>
              </a:rPr>
              <a:t> </a:t>
            </a:r>
            <a:r>
              <a:rPr sz="2700" i="1" spc="30" baseline="33950" dirty="0">
                <a:latin typeface="Times New Roman"/>
                <a:cs typeface="Times New Roman"/>
              </a:rPr>
              <a:t>n</a:t>
            </a:r>
            <a:r>
              <a:rPr sz="2700" i="1" spc="67" baseline="33950" dirty="0">
                <a:latin typeface="Times New Roman"/>
                <a:cs typeface="Times New Roman"/>
              </a:rPr>
              <a:t> </a:t>
            </a:r>
            <a:r>
              <a:rPr sz="2400" i="1" spc="75" dirty="0">
                <a:latin typeface="Times New Roman"/>
                <a:cs typeface="Times New Roman"/>
              </a:rPr>
              <a:t>u</a:t>
            </a:r>
            <a:r>
              <a:rPr sz="2400" spc="75" dirty="0">
                <a:latin typeface="Times New Roman"/>
                <a:cs typeface="Times New Roman"/>
              </a:rPr>
              <a:t>(</a:t>
            </a:r>
            <a:r>
              <a:rPr sz="2400" i="1" spc="75" dirty="0">
                <a:latin typeface="Times New Roman"/>
                <a:cs typeface="Times New Roman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9201" y="5405076"/>
            <a:ext cx="1110615" cy="9544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770"/>
              </a:spcBef>
            </a:pPr>
            <a:r>
              <a:rPr sz="2400" spc="25" dirty="0">
                <a:latin typeface="Times New Roman"/>
                <a:cs typeface="Times New Roman"/>
              </a:rPr>
              <a:t>1</a:t>
            </a:r>
            <a:endParaRPr sz="2400" dirty="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695"/>
              </a:spcBef>
            </a:pPr>
            <a:r>
              <a:rPr sz="2400" spc="125" dirty="0">
                <a:latin typeface="Times New Roman"/>
                <a:cs typeface="Times New Roman"/>
              </a:rPr>
              <a:t>1</a:t>
            </a:r>
            <a:r>
              <a:rPr sz="2400" spc="125" dirty="0">
                <a:latin typeface="Symbol"/>
                <a:cs typeface="Symbol"/>
              </a:rPr>
              <a:t>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550" i="1" spc="-60" dirty="0">
                <a:latin typeface="Symbol"/>
                <a:cs typeface="Symbol"/>
              </a:rPr>
              <a:t></a:t>
            </a:r>
            <a:r>
              <a:rPr sz="2550" i="1" spc="40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z</a:t>
            </a:r>
            <a:r>
              <a:rPr sz="2400" i="1" spc="-405" dirty="0">
                <a:latin typeface="Times New Roman"/>
                <a:cs typeface="Times New Roman"/>
              </a:rPr>
              <a:t> </a:t>
            </a:r>
            <a:r>
              <a:rPr sz="2700" spc="-75" baseline="33950" dirty="0">
                <a:latin typeface="Symbol"/>
                <a:cs typeface="Symbol"/>
              </a:rPr>
              <a:t></a:t>
            </a:r>
            <a:r>
              <a:rPr sz="2700" spc="-75" baseline="33950" dirty="0">
                <a:latin typeface="Times New Roman"/>
                <a:cs typeface="Times New Roman"/>
              </a:rPr>
              <a:t>1</a:t>
            </a:r>
            <a:endParaRPr sz="2700" baseline="3395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7887" y="5507735"/>
            <a:ext cx="7263765" cy="920750"/>
          </a:xfrm>
          <a:custGeom>
            <a:avLst/>
            <a:gdLst/>
            <a:ahLst/>
            <a:cxnLst/>
            <a:rect l="l" t="t" r="r" b="b"/>
            <a:pathLst>
              <a:path w="7263765" h="920750">
                <a:moveTo>
                  <a:pt x="0" y="920495"/>
                </a:moveTo>
                <a:lnTo>
                  <a:pt x="7263383" y="920495"/>
                </a:lnTo>
                <a:lnTo>
                  <a:pt x="7263383" y="0"/>
                </a:lnTo>
                <a:lnTo>
                  <a:pt x="0" y="0"/>
                </a:lnTo>
                <a:lnTo>
                  <a:pt x="0" y="920495"/>
                </a:lnTo>
                <a:close/>
              </a:path>
            </a:pathLst>
          </a:custGeom>
          <a:ln w="91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Bidang</a:t>
            </a:r>
            <a:r>
              <a:rPr lang="en-US" dirty="0" smtClean="0"/>
              <a:t> ROC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209800" y="1981200"/>
            <a:ext cx="4953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144626"/>
            <a:ext cx="7221220" cy="19939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29565" indent="-279400">
              <a:lnSpc>
                <a:spcPct val="100000"/>
              </a:lnSpc>
              <a:spcBef>
                <a:spcPts val="1420"/>
              </a:spcBef>
              <a:buClr>
                <a:srgbClr val="C0504D"/>
              </a:buClr>
              <a:buFont typeface="Wingdings"/>
              <a:buChar char=""/>
              <a:tabLst>
                <a:tab pos="3302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 5:</a:t>
            </a:r>
            <a:endParaRPr sz="320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205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spc="-135" dirty="0">
                <a:latin typeface="Calibri"/>
                <a:cs typeface="Calibri"/>
              </a:rPr>
              <a:t>sinya</a:t>
            </a:r>
            <a:r>
              <a:rPr sz="4050" i="1" spc="-202" baseline="5144" dirty="0">
                <a:latin typeface="Times New Roman"/>
                <a:cs typeface="Times New Roman"/>
              </a:rPr>
              <a:t>x</a:t>
            </a:r>
            <a:r>
              <a:rPr sz="2400" spc="-135" dirty="0">
                <a:latin typeface="Calibri"/>
                <a:cs typeface="Calibri"/>
              </a:rPr>
              <a:t>l</a:t>
            </a:r>
            <a:r>
              <a:rPr sz="4050" spc="-202" baseline="5144" dirty="0">
                <a:latin typeface="Times New Roman"/>
                <a:cs typeface="Times New Roman"/>
              </a:rPr>
              <a:t>(</a:t>
            </a:r>
            <a:r>
              <a:rPr sz="4050" i="1" spc="-202" baseline="5144" dirty="0">
                <a:latin typeface="Times New Roman"/>
                <a:cs typeface="Times New Roman"/>
              </a:rPr>
              <a:t>n</a:t>
            </a:r>
            <a:r>
              <a:rPr sz="4050" spc="-202" baseline="5144" dirty="0">
                <a:latin typeface="Times New Roman"/>
                <a:cs typeface="Times New Roman"/>
              </a:rPr>
              <a:t>) </a:t>
            </a:r>
            <a:r>
              <a:rPr sz="4050" spc="-22" baseline="5144" dirty="0">
                <a:latin typeface="Symbol"/>
                <a:cs typeface="Symbol"/>
              </a:rPr>
              <a:t></a:t>
            </a:r>
            <a:r>
              <a:rPr sz="4050" spc="-22" baseline="5144" dirty="0">
                <a:latin typeface="Times New Roman"/>
                <a:cs typeface="Times New Roman"/>
              </a:rPr>
              <a:t> </a:t>
            </a:r>
            <a:r>
              <a:rPr sz="4050" spc="-442" baseline="5144" dirty="0">
                <a:latin typeface="Symbol"/>
                <a:cs typeface="Symbol"/>
              </a:rPr>
              <a:t></a:t>
            </a:r>
            <a:r>
              <a:rPr sz="4200" i="1" spc="-442" baseline="4960" dirty="0">
                <a:latin typeface="Symbol"/>
                <a:cs typeface="Symbol"/>
              </a:rPr>
              <a:t></a:t>
            </a:r>
            <a:r>
              <a:rPr sz="2325" i="1" spc="-442" baseline="51971" dirty="0">
                <a:latin typeface="Times New Roman"/>
                <a:cs typeface="Times New Roman"/>
              </a:rPr>
              <a:t>n </a:t>
            </a:r>
            <a:r>
              <a:rPr sz="4050" i="1" spc="82" baseline="5144" dirty="0">
                <a:latin typeface="Times New Roman"/>
                <a:cs typeface="Times New Roman"/>
              </a:rPr>
              <a:t>u</a:t>
            </a:r>
            <a:r>
              <a:rPr sz="4050" spc="82" baseline="5144" dirty="0">
                <a:latin typeface="Times New Roman"/>
                <a:cs typeface="Times New Roman"/>
              </a:rPr>
              <a:t>(</a:t>
            </a:r>
            <a:r>
              <a:rPr sz="4050" spc="82" baseline="5144" dirty="0">
                <a:latin typeface="Symbol"/>
                <a:cs typeface="Symbol"/>
              </a:rPr>
              <a:t></a:t>
            </a:r>
            <a:r>
              <a:rPr sz="4050" i="1" spc="82" baseline="5144" dirty="0">
                <a:latin typeface="Times New Roman"/>
                <a:cs typeface="Times New Roman"/>
              </a:rPr>
              <a:t>n</a:t>
            </a:r>
            <a:r>
              <a:rPr sz="4050" i="1" spc="-165" baseline="5144" dirty="0">
                <a:latin typeface="Times New Roman"/>
                <a:cs typeface="Times New Roman"/>
              </a:rPr>
              <a:t> </a:t>
            </a:r>
            <a:r>
              <a:rPr sz="4050" spc="-44" baseline="5144" dirty="0">
                <a:latin typeface="Symbol"/>
                <a:cs typeface="Symbol"/>
              </a:rPr>
              <a:t></a:t>
            </a:r>
            <a:r>
              <a:rPr sz="4050" spc="-44" baseline="5144" dirty="0">
                <a:latin typeface="Times New Roman"/>
                <a:cs typeface="Times New Roman"/>
              </a:rPr>
              <a:t>1)</a:t>
            </a:r>
            <a:endParaRPr sz="4050" baseline="5144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41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1011" y="2514600"/>
            <a:ext cx="6959148" cy="4031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Bidang</a:t>
            </a:r>
            <a:r>
              <a:rPr lang="en-US" dirty="0" smtClean="0"/>
              <a:t> ROC 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85800" y="2209800"/>
            <a:ext cx="3862503" cy="47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2133600" y="2895600"/>
            <a:ext cx="38100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521" y="268442"/>
            <a:ext cx="7726777" cy="6458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581" y="685800"/>
            <a:ext cx="8283516" cy="4949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691" y="471757"/>
            <a:ext cx="8509548" cy="563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Z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57200" y="1552813"/>
            <a:ext cx="838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Transformasi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Z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sinyal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digital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Laplace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Fourier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rangkaian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analog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Transformasi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Z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sinyal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digital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tool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Spectral Analysis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menganalisa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spektrum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sinyal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intuisi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kadang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990" y="957913"/>
            <a:ext cx="6621719" cy="5170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875538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472" y="1255394"/>
            <a:ext cx="8449822" cy="525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361" y="328422"/>
            <a:ext cx="8686800" cy="815340"/>
          </a:xfrm>
          <a:custGeom>
            <a:avLst/>
            <a:gdLst/>
            <a:ahLst/>
            <a:cxnLst/>
            <a:rect l="l" t="t" r="r" b="b"/>
            <a:pathLst>
              <a:path w="8686800" h="815340">
                <a:moveTo>
                  <a:pt x="8550910" y="0"/>
                </a:moveTo>
                <a:lnTo>
                  <a:pt x="135890" y="0"/>
                </a:lnTo>
                <a:lnTo>
                  <a:pt x="92935" y="6927"/>
                </a:lnTo>
                <a:lnTo>
                  <a:pt x="55632" y="26216"/>
                </a:lnTo>
                <a:lnTo>
                  <a:pt x="26216" y="55632"/>
                </a:lnTo>
                <a:lnTo>
                  <a:pt x="6927" y="92935"/>
                </a:lnTo>
                <a:lnTo>
                  <a:pt x="0" y="135889"/>
                </a:lnTo>
                <a:lnTo>
                  <a:pt x="0" y="679450"/>
                </a:lnTo>
                <a:lnTo>
                  <a:pt x="6927" y="722404"/>
                </a:lnTo>
                <a:lnTo>
                  <a:pt x="26216" y="759707"/>
                </a:lnTo>
                <a:lnTo>
                  <a:pt x="55632" y="789123"/>
                </a:lnTo>
                <a:lnTo>
                  <a:pt x="92935" y="808412"/>
                </a:lnTo>
                <a:lnTo>
                  <a:pt x="135890" y="815339"/>
                </a:lnTo>
                <a:lnTo>
                  <a:pt x="8550910" y="815339"/>
                </a:lnTo>
                <a:lnTo>
                  <a:pt x="8593864" y="808412"/>
                </a:lnTo>
                <a:lnTo>
                  <a:pt x="8631167" y="789123"/>
                </a:lnTo>
                <a:lnTo>
                  <a:pt x="8660583" y="759707"/>
                </a:lnTo>
                <a:lnTo>
                  <a:pt x="8679872" y="722404"/>
                </a:lnTo>
                <a:lnTo>
                  <a:pt x="8686800" y="679450"/>
                </a:lnTo>
                <a:lnTo>
                  <a:pt x="8686800" y="135889"/>
                </a:lnTo>
                <a:lnTo>
                  <a:pt x="8679872" y="92935"/>
                </a:lnTo>
                <a:lnTo>
                  <a:pt x="8660583" y="55632"/>
                </a:lnTo>
                <a:lnTo>
                  <a:pt x="8631167" y="26216"/>
                </a:lnTo>
                <a:lnTo>
                  <a:pt x="8593864" y="6927"/>
                </a:lnTo>
                <a:lnTo>
                  <a:pt x="855091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361" y="328422"/>
            <a:ext cx="8686800" cy="815340"/>
          </a:xfrm>
          <a:custGeom>
            <a:avLst/>
            <a:gdLst/>
            <a:ahLst/>
            <a:cxnLst/>
            <a:rect l="l" t="t" r="r" b="b"/>
            <a:pathLst>
              <a:path w="8686800" h="815340">
                <a:moveTo>
                  <a:pt x="0" y="135889"/>
                </a:moveTo>
                <a:lnTo>
                  <a:pt x="6927" y="92935"/>
                </a:lnTo>
                <a:lnTo>
                  <a:pt x="26216" y="55632"/>
                </a:lnTo>
                <a:lnTo>
                  <a:pt x="55632" y="26216"/>
                </a:lnTo>
                <a:lnTo>
                  <a:pt x="92935" y="6927"/>
                </a:lnTo>
                <a:lnTo>
                  <a:pt x="135890" y="0"/>
                </a:lnTo>
                <a:lnTo>
                  <a:pt x="8550910" y="0"/>
                </a:lnTo>
                <a:lnTo>
                  <a:pt x="8593864" y="6927"/>
                </a:lnTo>
                <a:lnTo>
                  <a:pt x="8631167" y="26216"/>
                </a:lnTo>
                <a:lnTo>
                  <a:pt x="8660583" y="55632"/>
                </a:lnTo>
                <a:lnTo>
                  <a:pt x="8679872" y="92935"/>
                </a:lnTo>
                <a:lnTo>
                  <a:pt x="8686800" y="135889"/>
                </a:lnTo>
                <a:lnTo>
                  <a:pt x="8686800" y="679450"/>
                </a:lnTo>
                <a:lnTo>
                  <a:pt x="8679872" y="722404"/>
                </a:lnTo>
                <a:lnTo>
                  <a:pt x="8660583" y="759707"/>
                </a:lnTo>
                <a:lnTo>
                  <a:pt x="8631167" y="789123"/>
                </a:lnTo>
                <a:lnTo>
                  <a:pt x="8593864" y="808412"/>
                </a:lnTo>
                <a:lnTo>
                  <a:pt x="8550910" y="815339"/>
                </a:lnTo>
                <a:lnTo>
                  <a:pt x="135890" y="815339"/>
                </a:lnTo>
                <a:lnTo>
                  <a:pt x="92935" y="808412"/>
                </a:lnTo>
                <a:lnTo>
                  <a:pt x="55632" y="789123"/>
                </a:lnTo>
                <a:lnTo>
                  <a:pt x="26216" y="759707"/>
                </a:lnTo>
                <a:lnTo>
                  <a:pt x="6927" y="722404"/>
                </a:lnTo>
                <a:lnTo>
                  <a:pt x="0" y="679450"/>
                </a:lnTo>
                <a:lnTo>
                  <a:pt x="0" y="1358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5368" y="410336"/>
            <a:ext cx="43072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55" dirty="0">
                <a:solidFill>
                  <a:srgbClr val="FFFFFF"/>
                </a:solidFill>
                <a:latin typeface="Calibri"/>
                <a:cs typeface="Calibri"/>
              </a:rPr>
              <a:t>TABEL </a:t>
            </a:r>
            <a:r>
              <a:rPr sz="3400" b="0" spc="-5" dirty="0">
                <a:solidFill>
                  <a:srgbClr val="FFFFFF"/>
                </a:solidFill>
                <a:latin typeface="Calibri"/>
                <a:cs typeface="Calibri"/>
              </a:rPr>
              <a:t>FUNGSI </a:t>
            </a:r>
            <a:r>
              <a:rPr sz="3400" b="0" spc="-20" dirty="0">
                <a:solidFill>
                  <a:srgbClr val="FFFFFF"/>
                </a:solidFill>
                <a:latin typeface="Calibri"/>
                <a:cs typeface="Calibri"/>
              </a:rPr>
              <a:t>DASAR</a:t>
            </a:r>
            <a:r>
              <a:rPr sz="340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TZ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9143999" cy="594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765" y="555280"/>
            <a:ext cx="5838013" cy="5820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568" y="553034"/>
            <a:ext cx="46640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90" dirty="0">
                <a:solidFill>
                  <a:srgbClr val="FFFFFF"/>
                </a:solidFill>
                <a:latin typeface="Calibri"/>
                <a:cs typeface="Calibri"/>
              </a:rPr>
              <a:t>SIFAT-SIFAT </a:t>
            </a:r>
            <a:r>
              <a:rPr sz="3400" b="0" spc="-15" dirty="0">
                <a:solidFill>
                  <a:srgbClr val="FFFFFF"/>
                </a:solidFill>
                <a:latin typeface="Calibri"/>
                <a:cs typeface="Calibri"/>
              </a:rPr>
              <a:t>(PROPERTY)</a:t>
            </a:r>
            <a:r>
              <a:rPr sz="3400" b="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alibri"/>
                <a:cs typeface="Calibri"/>
              </a:rPr>
              <a:t>TZ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299" y="1508234"/>
            <a:ext cx="8726481" cy="3384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51473"/>
            <a:ext cx="7411720" cy="1565275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130300">
              <a:lnSpc>
                <a:spcPct val="100000"/>
              </a:lnSpc>
              <a:spcBef>
                <a:spcPts val="2025"/>
              </a:spcBef>
            </a:pPr>
            <a:r>
              <a:rPr sz="4000" b="1" spc="-105" dirty="0">
                <a:latin typeface="Calibri"/>
                <a:cs typeface="Calibri"/>
              </a:rPr>
              <a:t>SIFAT-SIFAT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TRANSFORMASI-Z</a:t>
            </a:r>
            <a:endParaRPr sz="4000">
              <a:latin typeface="Calibri"/>
              <a:cs typeface="Calibri"/>
            </a:endParaRPr>
          </a:p>
          <a:p>
            <a:pPr marL="291465" indent="-279400">
              <a:lnSpc>
                <a:spcPct val="100000"/>
              </a:lnSpc>
              <a:spcBef>
                <a:spcPts val="155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Linieritas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3027" y="4038135"/>
            <a:ext cx="1058545" cy="0"/>
          </a:xfrm>
          <a:custGeom>
            <a:avLst/>
            <a:gdLst/>
            <a:ahLst/>
            <a:cxnLst/>
            <a:rect l="l" t="t" r="r" b="b"/>
            <a:pathLst>
              <a:path w="1058545">
                <a:moveTo>
                  <a:pt x="0" y="0"/>
                </a:moveTo>
                <a:lnTo>
                  <a:pt x="1058047" y="0"/>
                </a:lnTo>
              </a:path>
            </a:pathLst>
          </a:custGeom>
          <a:ln w="14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5885" y="383484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586"/>
                </a:lnTo>
              </a:path>
            </a:pathLst>
          </a:custGeom>
          <a:ln w="14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4001" y="3834842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586"/>
                </a:lnTo>
              </a:path>
            </a:pathLst>
          </a:custGeom>
          <a:ln w="14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7147" y="4984488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112" y="0"/>
                </a:lnTo>
              </a:path>
            </a:pathLst>
          </a:custGeom>
          <a:ln w="14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8788" y="478189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881"/>
                </a:lnTo>
              </a:path>
            </a:pathLst>
          </a:custGeom>
          <a:ln w="14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7752" y="478189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881"/>
                </a:lnTo>
              </a:path>
            </a:pathLst>
          </a:custGeom>
          <a:ln w="14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31459" y="4718256"/>
            <a:ext cx="188912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50340" algn="l"/>
              </a:tabLst>
            </a:pPr>
            <a:r>
              <a:rPr sz="2650" spc="5" dirty="0">
                <a:latin typeface="Times New Roman"/>
                <a:cs typeface="Times New Roman"/>
              </a:rPr>
              <a:t>,  </a:t>
            </a:r>
            <a:r>
              <a:rPr sz="2650" i="1" spc="5" dirty="0">
                <a:latin typeface="Times New Roman"/>
                <a:cs typeface="Times New Roman"/>
              </a:rPr>
              <a:t>ROC</a:t>
            </a:r>
            <a:r>
              <a:rPr sz="2650" i="1" spc="-48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:</a:t>
            </a:r>
            <a:r>
              <a:rPr sz="2650" spc="270" dirty="0">
                <a:latin typeface="Times New Roman"/>
                <a:cs typeface="Times New Roman"/>
              </a:rPr>
              <a:t> </a:t>
            </a:r>
            <a:r>
              <a:rPr sz="2650" i="1" spc="5" dirty="0">
                <a:latin typeface="Times New Roman"/>
                <a:cs typeface="Times New Roman"/>
              </a:rPr>
              <a:t>z	</a:t>
            </a:r>
            <a:r>
              <a:rPr sz="2650" spc="10" dirty="0">
                <a:latin typeface="Symbol"/>
                <a:cs typeface="Symbol"/>
              </a:rPr>
              <a:t></a:t>
            </a:r>
            <a:r>
              <a:rPr sz="2650" spc="-19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3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5468" y="4393979"/>
            <a:ext cx="1097915" cy="105981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985"/>
              </a:spcBef>
            </a:pPr>
            <a:r>
              <a:rPr sz="2650" spc="10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2650" spc="114" dirty="0">
                <a:latin typeface="Times New Roman"/>
                <a:cs typeface="Times New Roman"/>
              </a:rPr>
              <a:t>1</a:t>
            </a:r>
            <a:r>
              <a:rPr sz="2650" spc="114" dirty="0">
                <a:latin typeface="Symbol"/>
                <a:cs typeface="Symbol"/>
              </a:rPr>
              <a:t></a:t>
            </a:r>
            <a:r>
              <a:rPr sz="2650" spc="-320" dirty="0">
                <a:latin typeface="Times New Roman"/>
                <a:cs typeface="Times New Roman"/>
              </a:rPr>
              <a:t> </a:t>
            </a:r>
            <a:r>
              <a:rPr sz="2650" spc="50" dirty="0">
                <a:latin typeface="Times New Roman"/>
                <a:cs typeface="Times New Roman"/>
              </a:rPr>
              <a:t>3</a:t>
            </a:r>
            <a:r>
              <a:rPr sz="2650" i="1" spc="50" dirty="0">
                <a:latin typeface="Times New Roman"/>
                <a:cs typeface="Times New Roman"/>
              </a:rPr>
              <a:t>z</a:t>
            </a:r>
            <a:r>
              <a:rPr sz="2650" i="1" spc="-450" dirty="0">
                <a:latin typeface="Times New Roman"/>
                <a:cs typeface="Times New Roman"/>
              </a:rPr>
              <a:t> </a:t>
            </a:r>
            <a:r>
              <a:rPr sz="3000" spc="-120" baseline="33333" dirty="0">
                <a:latin typeface="Symbol"/>
                <a:cs typeface="Symbol"/>
              </a:rPr>
              <a:t></a:t>
            </a:r>
            <a:r>
              <a:rPr sz="3000" spc="-120" baseline="33333" dirty="0">
                <a:latin typeface="Times New Roman"/>
                <a:cs typeface="Times New Roman"/>
              </a:rPr>
              <a:t>1</a:t>
            </a:r>
            <a:endParaRPr sz="3000" baseline="333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7991" y="3771199"/>
            <a:ext cx="190055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50340" algn="l"/>
              </a:tabLst>
            </a:pPr>
            <a:r>
              <a:rPr sz="2650" spc="5" dirty="0">
                <a:latin typeface="Times New Roman"/>
                <a:cs typeface="Times New Roman"/>
              </a:rPr>
              <a:t>,  </a:t>
            </a:r>
            <a:r>
              <a:rPr sz="2650" i="1" spc="5" dirty="0">
                <a:latin typeface="Times New Roman"/>
                <a:cs typeface="Times New Roman"/>
              </a:rPr>
              <a:t>ROC</a:t>
            </a:r>
            <a:r>
              <a:rPr sz="2650" i="1" spc="-48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:</a:t>
            </a:r>
            <a:r>
              <a:rPr sz="2650" spc="270" dirty="0">
                <a:latin typeface="Times New Roman"/>
                <a:cs typeface="Times New Roman"/>
              </a:rPr>
              <a:t> </a:t>
            </a:r>
            <a:r>
              <a:rPr sz="2650" i="1" spc="5" dirty="0">
                <a:latin typeface="Times New Roman"/>
                <a:cs typeface="Times New Roman"/>
              </a:rPr>
              <a:t>z	</a:t>
            </a:r>
            <a:r>
              <a:rPr sz="2650" spc="10" dirty="0">
                <a:latin typeface="Symbol"/>
                <a:cs typeface="Symbol"/>
              </a:rPr>
              <a:t></a:t>
            </a:r>
            <a:r>
              <a:rPr sz="2650" spc="-11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2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0499" y="3446223"/>
            <a:ext cx="1120140" cy="106108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995"/>
              </a:spcBef>
            </a:pPr>
            <a:r>
              <a:rPr sz="2650" spc="10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2650" spc="120" dirty="0">
                <a:latin typeface="Times New Roman"/>
                <a:cs typeface="Times New Roman"/>
              </a:rPr>
              <a:t>1</a:t>
            </a:r>
            <a:r>
              <a:rPr sz="2650" spc="120" dirty="0">
                <a:latin typeface="Symbol"/>
                <a:cs typeface="Symbol"/>
              </a:rPr>
              <a:t></a:t>
            </a:r>
            <a:r>
              <a:rPr sz="2650" spc="-260" dirty="0">
                <a:latin typeface="Times New Roman"/>
                <a:cs typeface="Times New Roman"/>
              </a:rPr>
              <a:t> </a:t>
            </a:r>
            <a:r>
              <a:rPr sz="2650" spc="65" dirty="0">
                <a:latin typeface="Times New Roman"/>
                <a:cs typeface="Times New Roman"/>
              </a:rPr>
              <a:t>2</a:t>
            </a:r>
            <a:r>
              <a:rPr sz="2650" i="1" spc="65" dirty="0">
                <a:latin typeface="Times New Roman"/>
                <a:cs typeface="Times New Roman"/>
              </a:rPr>
              <a:t>z</a:t>
            </a:r>
            <a:r>
              <a:rPr sz="3000" spc="97" baseline="33333" dirty="0">
                <a:latin typeface="Symbol"/>
                <a:cs typeface="Symbol"/>
              </a:rPr>
              <a:t></a:t>
            </a:r>
            <a:r>
              <a:rPr sz="3000" spc="97" baseline="33333" dirty="0">
                <a:latin typeface="Times New Roman"/>
                <a:cs typeface="Times New Roman"/>
              </a:rPr>
              <a:t>1</a:t>
            </a:r>
            <a:endParaRPr sz="3000" baseline="3333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6126" y="4609914"/>
            <a:ext cx="382524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3000" spc="15" baseline="-18055" dirty="0">
                <a:latin typeface="Times New Roman"/>
                <a:cs typeface="Times New Roman"/>
              </a:rPr>
              <a:t>2</a:t>
            </a:r>
            <a:r>
              <a:rPr sz="3000" spc="-337" baseline="-1805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spc="45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90" dirty="0">
                <a:latin typeface="Times New Roman"/>
                <a:cs typeface="Times New Roman"/>
              </a:rPr>
              <a:t> </a:t>
            </a:r>
            <a:r>
              <a:rPr sz="3500" spc="-195" dirty="0">
                <a:latin typeface="Symbol"/>
                <a:cs typeface="Symbol"/>
              </a:rPr>
              <a:t></a:t>
            </a:r>
            <a:r>
              <a:rPr sz="2650" spc="-195" dirty="0">
                <a:latin typeface="Times New Roman"/>
                <a:cs typeface="Times New Roman"/>
              </a:rPr>
              <a:t>3</a:t>
            </a:r>
            <a:r>
              <a:rPr sz="3500" spc="-195" dirty="0">
                <a:latin typeface="Symbol"/>
                <a:cs typeface="Symbol"/>
              </a:rPr>
              <a:t></a:t>
            </a:r>
            <a:r>
              <a:rPr sz="3000" i="1" spc="-292" baseline="36111" dirty="0">
                <a:latin typeface="Times New Roman"/>
                <a:cs typeface="Times New Roman"/>
              </a:rPr>
              <a:t>n</a:t>
            </a:r>
            <a:r>
              <a:rPr sz="3000" i="1" spc="-337" baseline="36111" dirty="0">
                <a:latin typeface="Times New Roman"/>
                <a:cs typeface="Times New Roman"/>
              </a:rPr>
              <a:t> </a:t>
            </a:r>
            <a:r>
              <a:rPr sz="2650" i="1" spc="-90" dirty="0">
                <a:latin typeface="Times New Roman"/>
                <a:cs typeface="Times New Roman"/>
              </a:rPr>
              <a:t>u</a:t>
            </a:r>
            <a:r>
              <a:rPr sz="3500" spc="-90" dirty="0">
                <a:latin typeface="Symbol"/>
                <a:cs typeface="Symbol"/>
              </a:rPr>
              <a:t></a:t>
            </a:r>
            <a:r>
              <a:rPr sz="2650" i="1" spc="-90" dirty="0">
                <a:latin typeface="Times New Roman"/>
                <a:cs typeface="Times New Roman"/>
              </a:rPr>
              <a:t>n</a:t>
            </a:r>
            <a:r>
              <a:rPr sz="3500" spc="-90" dirty="0">
                <a:latin typeface="Symbol"/>
                <a:cs typeface="Symbol"/>
              </a:rPr>
              <a:t></a:t>
            </a:r>
            <a:r>
              <a:rPr sz="3500" spc="-515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</a:t>
            </a:r>
            <a:r>
              <a:rPr sz="2650" spc="130" dirty="0">
                <a:latin typeface="Times New Roman"/>
                <a:cs typeface="Times New Roman"/>
              </a:rPr>
              <a:t> </a:t>
            </a:r>
            <a:r>
              <a:rPr sz="2650" i="1" spc="15" dirty="0">
                <a:latin typeface="Times New Roman"/>
                <a:cs typeface="Times New Roman"/>
              </a:rPr>
              <a:t>X</a:t>
            </a:r>
            <a:r>
              <a:rPr sz="2650" i="1" spc="-340" dirty="0">
                <a:latin typeface="Times New Roman"/>
                <a:cs typeface="Times New Roman"/>
              </a:rPr>
              <a:t> </a:t>
            </a:r>
            <a:r>
              <a:rPr sz="3000" baseline="-18055" dirty="0">
                <a:latin typeface="Times New Roman"/>
                <a:cs typeface="Times New Roman"/>
              </a:rPr>
              <a:t>2</a:t>
            </a:r>
            <a:r>
              <a:rPr sz="3000" spc="-330" baseline="-18055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6126" y="3662857"/>
            <a:ext cx="3749675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3000" spc="15" baseline="-18055" dirty="0">
                <a:latin typeface="Times New Roman"/>
                <a:cs typeface="Times New Roman"/>
              </a:rPr>
              <a:t>1</a:t>
            </a:r>
            <a:r>
              <a:rPr sz="265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Times New Roman"/>
                <a:cs typeface="Times New Roman"/>
              </a:rPr>
              <a:t>n</a:t>
            </a:r>
            <a:r>
              <a:rPr sz="2650" spc="10" dirty="0">
                <a:latin typeface="Times New Roman"/>
                <a:cs typeface="Times New Roman"/>
              </a:rPr>
              <a:t>)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 </a:t>
            </a:r>
            <a:r>
              <a:rPr sz="3500" spc="-85" dirty="0">
                <a:latin typeface="Symbol"/>
                <a:cs typeface="Symbol"/>
              </a:rPr>
              <a:t></a:t>
            </a:r>
            <a:r>
              <a:rPr sz="2650" spc="-85" dirty="0">
                <a:latin typeface="Times New Roman"/>
                <a:cs typeface="Times New Roman"/>
              </a:rPr>
              <a:t>2</a:t>
            </a:r>
            <a:r>
              <a:rPr sz="3500" spc="-85" dirty="0">
                <a:latin typeface="Symbol"/>
                <a:cs typeface="Symbol"/>
              </a:rPr>
              <a:t></a:t>
            </a:r>
            <a:r>
              <a:rPr sz="3000" i="1" spc="-127" baseline="36111" dirty="0">
                <a:latin typeface="Times New Roman"/>
                <a:cs typeface="Times New Roman"/>
              </a:rPr>
              <a:t>n</a:t>
            </a:r>
            <a:r>
              <a:rPr sz="2650" i="1" spc="-85" dirty="0">
                <a:latin typeface="Times New Roman"/>
                <a:cs typeface="Times New Roman"/>
              </a:rPr>
              <a:t>u</a:t>
            </a:r>
            <a:r>
              <a:rPr sz="3500" spc="-85" dirty="0">
                <a:latin typeface="Symbol"/>
                <a:cs typeface="Symbol"/>
              </a:rPr>
              <a:t></a:t>
            </a:r>
            <a:r>
              <a:rPr sz="2650" i="1" spc="-85" dirty="0">
                <a:latin typeface="Times New Roman"/>
                <a:cs typeface="Times New Roman"/>
              </a:rPr>
              <a:t>n</a:t>
            </a:r>
            <a:r>
              <a:rPr sz="3500" spc="-85" dirty="0">
                <a:latin typeface="Symbol"/>
                <a:cs typeface="Symbol"/>
              </a:rPr>
              <a:t></a:t>
            </a:r>
            <a:r>
              <a:rPr sz="3500" spc="-765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</a:t>
            </a:r>
            <a:r>
              <a:rPr sz="2650" spc="25" dirty="0">
                <a:latin typeface="Times New Roman"/>
                <a:cs typeface="Times New Roman"/>
              </a:rPr>
              <a:t> </a:t>
            </a:r>
            <a:r>
              <a:rPr sz="2650" i="1" spc="120" dirty="0">
                <a:latin typeface="Times New Roman"/>
                <a:cs typeface="Times New Roman"/>
              </a:rPr>
              <a:t>X</a:t>
            </a:r>
            <a:r>
              <a:rPr sz="3000" spc="179" baseline="-18055" dirty="0">
                <a:latin typeface="Times New Roman"/>
                <a:cs typeface="Times New Roman"/>
              </a:rPr>
              <a:t>1</a:t>
            </a:r>
            <a:r>
              <a:rPr sz="2650" spc="120" dirty="0">
                <a:latin typeface="Times New Roman"/>
                <a:cs typeface="Times New Roman"/>
              </a:rPr>
              <a:t>(</a:t>
            </a:r>
            <a:r>
              <a:rPr sz="2650" i="1" spc="120" dirty="0">
                <a:latin typeface="Times New Roman"/>
                <a:cs typeface="Times New Roman"/>
              </a:rPr>
              <a:t>z</a:t>
            </a:r>
            <a:r>
              <a:rPr sz="2650" spc="120" dirty="0">
                <a:latin typeface="Times New Roman"/>
                <a:cs typeface="Times New Roman"/>
              </a:rPr>
              <a:t>) </a:t>
            </a:r>
            <a:r>
              <a:rPr sz="2650" spc="10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17165" y="5863173"/>
            <a:ext cx="1765935" cy="0"/>
          </a:xfrm>
          <a:custGeom>
            <a:avLst/>
            <a:gdLst/>
            <a:ahLst/>
            <a:cxnLst/>
            <a:rect l="l" t="t" r="r" b="b"/>
            <a:pathLst>
              <a:path w="1765934">
                <a:moveTo>
                  <a:pt x="0" y="0"/>
                </a:moveTo>
                <a:lnTo>
                  <a:pt x="1765596" y="0"/>
                </a:lnTo>
              </a:path>
            </a:pathLst>
          </a:custGeom>
          <a:ln w="12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9025" y="636193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22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1296" y="636193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22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7335" y="636193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22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9606" y="636193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22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1860" y="636193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22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24130" y="636193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222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61213" y="5625669"/>
            <a:ext cx="525145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-70" dirty="0">
                <a:latin typeface="Times New Roman"/>
                <a:cs typeface="Times New Roman"/>
              </a:rPr>
              <a:t>3</a:t>
            </a:r>
            <a:r>
              <a:rPr sz="2350" spc="65" dirty="0">
                <a:latin typeface="Times New Roman"/>
                <a:cs typeface="Times New Roman"/>
              </a:rPr>
              <a:t>(</a:t>
            </a:r>
            <a:r>
              <a:rPr sz="2350" dirty="0">
                <a:latin typeface="Times New Roman"/>
                <a:cs typeface="Times New Roman"/>
              </a:rPr>
              <a:t>2</a:t>
            </a:r>
            <a:r>
              <a:rPr sz="2350" spc="10" dirty="0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097" y="5530046"/>
            <a:ext cx="3139440" cy="500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47345" algn="l"/>
                <a:tab pos="1125220" algn="l"/>
                <a:tab pos="1661160" algn="l"/>
                <a:tab pos="2328545" algn="l"/>
                <a:tab pos="2854960" algn="l"/>
              </a:tabLst>
            </a:pPr>
            <a:r>
              <a:rPr sz="3100" spc="-254" dirty="0">
                <a:latin typeface="Symbol"/>
                <a:cs typeface="Symbol"/>
              </a:rPr>
              <a:t></a:t>
            </a:r>
            <a:r>
              <a:rPr sz="3100" spc="-254" dirty="0">
                <a:latin typeface="Times New Roman"/>
                <a:cs typeface="Times New Roman"/>
              </a:rPr>
              <a:t>	</a:t>
            </a:r>
            <a:r>
              <a:rPr sz="3100" spc="-254" dirty="0">
                <a:latin typeface="Symbol"/>
                <a:cs typeface="Symbol"/>
              </a:rPr>
              <a:t></a:t>
            </a:r>
            <a:r>
              <a:rPr sz="3100" spc="-43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Symbol"/>
                <a:cs typeface="Symbol"/>
              </a:rPr>
              <a:t></a:t>
            </a:r>
            <a:r>
              <a:rPr sz="3525" u="sng" spc="22" baseline="3546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3525" u="sng" spc="22" baseline="354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	</a:t>
            </a:r>
            <a:r>
              <a:rPr sz="2350" spc="15" dirty="0" smtClean="0">
                <a:latin typeface="Symbol"/>
                <a:cs typeface="Symbol"/>
              </a:rPr>
              <a:t></a:t>
            </a:r>
            <a:r>
              <a:rPr sz="3525" u="sng" spc="22" baseline="3546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</a:t>
            </a:r>
            <a:r>
              <a:rPr lang="en-US" sz="3525" u="sng" spc="22" baseline="3546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 </a:t>
            </a:r>
            <a:r>
              <a:rPr sz="3525" u="sng" spc="22" baseline="3546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</a:t>
            </a:r>
            <a:r>
              <a:rPr sz="3525" u="sng" spc="22" baseline="354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	</a:t>
            </a:r>
            <a:r>
              <a:rPr sz="2350" spc="15" dirty="0">
                <a:latin typeface="Symbol"/>
                <a:cs typeface="Symbol"/>
              </a:rPr>
              <a:t></a:t>
            </a:r>
            <a:endParaRPr sz="2350" dirty="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9390" y="6304548"/>
            <a:ext cx="4372610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i="1" spc="-5" dirty="0">
                <a:latin typeface="Times New Roman"/>
                <a:cs typeface="Times New Roman"/>
              </a:rPr>
              <a:t>ROC </a:t>
            </a:r>
            <a:r>
              <a:rPr sz="2350" spc="5" dirty="0">
                <a:latin typeface="Times New Roman"/>
                <a:cs typeface="Times New Roman"/>
              </a:rPr>
              <a:t>: </a:t>
            </a:r>
            <a:r>
              <a:rPr sz="2350" i="1" spc="10" dirty="0">
                <a:latin typeface="Times New Roman"/>
                <a:cs typeface="Times New Roman"/>
              </a:rPr>
              <a:t>z </a:t>
            </a:r>
            <a:r>
              <a:rPr sz="2350" spc="15" dirty="0">
                <a:latin typeface="Symbol"/>
                <a:cs typeface="Symbol"/>
              </a:rPr>
              <a:t></a:t>
            </a:r>
            <a:r>
              <a:rPr sz="2350" spc="15" dirty="0">
                <a:latin typeface="Times New Roman"/>
                <a:cs typeface="Times New Roman"/>
              </a:rPr>
              <a:t> 2 </a:t>
            </a:r>
            <a:r>
              <a:rPr sz="2350" spc="25" dirty="0">
                <a:latin typeface="Symbol"/>
                <a:cs typeface="Symbol"/>
              </a:rPr>
              <a:t></a:t>
            </a:r>
            <a:r>
              <a:rPr sz="2350" spc="25" dirty="0">
                <a:latin typeface="Times New Roman"/>
                <a:cs typeface="Times New Roman"/>
              </a:rPr>
              <a:t> </a:t>
            </a:r>
            <a:r>
              <a:rPr sz="2350" i="1" spc="10" dirty="0">
                <a:latin typeface="Times New Roman"/>
                <a:cs typeface="Times New Roman"/>
              </a:rPr>
              <a:t>z </a:t>
            </a:r>
            <a:r>
              <a:rPr sz="2350" spc="15" dirty="0">
                <a:latin typeface="Symbol"/>
                <a:cs typeface="Symbol"/>
              </a:rPr>
              <a:t></a:t>
            </a:r>
            <a:r>
              <a:rPr sz="2350" spc="15" dirty="0">
                <a:latin typeface="Times New Roman"/>
                <a:cs typeface="Times New Roman"/>
              </a:rPr>
              <a:t> 3 </a:t>
            </a:r>
            <a:r>
              <a:rPr sz="2350" spc="30" dirty="0">
                <a:latin typeface="Symbol"/>
                <a:cs typeface="Symbol"/>
              </a:rPr>
              <a:t>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i="1" spc="-5" dirty="0">
                <a:latin typeface="Times New Roman"/>
                <a:cs typeface="Times New Roman"/>
              </a:rPr>
              <a:t>ROC </a:t>
            </a:r>
            <a:r>
              <a:rPr sz="2350" spc="5" dirty="0">
                <a:latin typeface="Times New Roman"/>
                <a:cs typeface="Times New Roman"/>
              </a:rPr>
              <a:t>: </a:t>
            </a:r>
            <a:r>
              <a:rPr sz="2350" i="1" spc="10" dirty="0">
                <a:latin typeface="Times New Roman"/>
                <a:cs typeface="Times New Roman"/>
              </a:rPr>
              <a:t>z </a:t>
            </a:r>
            <a:r>
              <a:rPr sz="2350" spc="15" dirty="0">
                <a:latin typeface="Symbol"/>
                <a:cs typeface="Symbol"/>
              </a:rPr>
              <a:t></a:t>
            </a:r>
            <a:r>
              <a:rPr sz="2350" spc="57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3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6846" y="5337616"/>
            <a:ext cx="1812925" cy="9423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885"/>
              </a:spcBef>
            </a:pPr>
            <a:r>
              <a:rPr sz="2350" spc="114" dirty="0">
                <a:latin typeface="Symbol"/>
                <a:cs typeface="Symbol"/>
              </a:rPr>
              <a:t></a:t>
            </a:r>
            <a:r>
              <a:rPr sz="2350" spc="114" dirty="0">
                <a:latin typeface="Times New Roman"/>
                <a:cs typeface="Times New Roman"/>
              </a:rPr>
              <a:t>1</a:t>
            </a:r>
            <a:r>
              <a:rPr sz="2350" spc="114" dirty="0">
                <a:latin typeface="Symbol"/>
                <a:cs typeface="Symbol"/>
              </a:rPr>
              <a:t></a:t>
            </a:r>
            <a:r>
              <a:rPr sz="2350" spc="-100" dirty="0">
                <a:latin typeface="Times New Roman"/>
                <a:cs typeface="Times New Roman"/>
              </a:rPr>
              <a:t> </a:t>
            </a:r>
            <a:r>
              <a:rPr sz="2350" i="1" spc="75" dirty="0">
                <a:latin typeface="Times New Roman"/>
                <a:cs typeface="Times New Roman"/>
              </a:rPr>
              <a:t>z</a:t>
            </a:r>
            <a:r>
              <a:rPr sz="2625" spc="112" baseline="33333" dirty="0">
                <a:latin typeface="Symbol"/>
                <a:cs typeface="Symbol"/>
              </a:rPr>
              <a:t></a:t>
            </a:r>
            <a:r>
              <a:rPr sz="2625" spc="112" baseline="33333" dirty="0">
                <a:latin typeface="Times New Roman"/>
                <a:cs typeface="Times New Roman"/>
              </a:rPr>
              <a:t>1</a:t>
            </a:r>
            <a:endParaRPr sz="2625" baseline="33333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2350" spc="100" dirty="0">
                <a:latin typeface="Times New Roman"/>
                <a:cs typeface="Times New Roman"/>
              </a:rPr>
              <a:t>1</a:t>
            </a:r>
            <a:r>
              <a:rPr sz="2350" spc="100" dirty="0">
                <a:latin typeface="Symbol"/>
                <a:cs typeface="Symbol"/>
              </a:rPr>
              <a:t></a:t>
            </a:r>
            <a:r>
              <a:rPr sz="2350" spc="-295" dirty="0">
                <a:latin typeface="Times New Roman"/>
                <a:cs typeface="Times New Roman"/>
              </a:rPr>
              <a:t> </a:t>
            </a:r>
            <a:r>
              <a:rPr sz="2350" spc="50" dirty="0">
                <a:latin typeface="Times New Roman"/>
                <a:cs typeface="Times New Roman"/>
              </a:rPr>
              <a:t>5</a:t>
            </a:r>
            <a:r>
              <a:rPr sz="2350" i="1" spc="50" dirty="0">
                <a:latin typeface="Times New Roman"/>
                <a:cs typeface="Times New Roman"/>
              </a:rPr>
              <a:t>z</a:t>
            </a:r>
            <a:r>
              <a:rPr sz="2625" spc="75" baseline="33333" dirty="0">
                <a:latin typeface="Symbol"/>
                <a:cs typeface="Symbol"/>
              </a:rPr>
              <a:t></a:t>
            </a:r>
            <a:r>
              <a:rPr sz="2625" spc="75" baseline="33333" dirty="0">
                <a:latin typeface="Times New Roman"/>
                <a:cs typeface="Times New Roman"/>
              </a:rPr>
              <a:t>1</a:t>
            </a:r>
            <a:r>
              <a:rPr sz="2625" spc="7" baseline="33333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Symbol"/>
                <a:cs typeface="Symbol"/>
              </a:rPr>
              <a:t></a:t>
            </a:r>
            <a:r>
              <a:rPr sz="2350" spc="-220" dirty="0">
                <a:latin typeface="Times New Roman"/>
                <a:cs typeface="Times New Roman"/>
              </a:rPr>
              <a:t> </a:t>
            </a:r>
            <a:r>
              <a:rPr sz="2350" spc="110" dirty="0">
                <a:latin typeface="Times New Roman"/>
                <a:cs typeface="Times New Roman"/>
              </a:rPr>
              <a:t>6</a:t>
            </a:r>
            <a:r>
              <a:rPr sz="2350" i="1" spc="110" dirty="0">
                <a:latin typeface="Times New Roman"/>
                <a:cs typeface="Times New Roman"/>
              </a:rPr>
              <a:t>z</a:t>
            </a:r>
            <a:r>
              <a:rPr sz="2625" spc="165" baseline="33333" dirty="0">
                <a:latin typeface="Symbol"/>
                <a:cs typeface="Symbol"/>
              </a:rPr>
              <a:t></a:t>
            </a:r>
            <a:r>
              <a:rPr sz="2625" spc="165" baseline="33333" dirty="0">
                <a:latin typeface="Times New Roman"/>
                <a:cs typeface="Times New Roman"/>
              </a:rPr>
              <a:t>2</a:t>
            </a:r>
            <a:endParaRPr sz="2625" baseline="3333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11320" y="5894316"/>
            <a:ext cx="2189480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249680" algn="l"/>
              </a:tabLst>
            </a:pPr>
            <a:r>
              <a:rPr sz="2350" spc="100" dirty="0">
                <a:latin typeface="Times New Roman"/>
                <a:cs typeface="Times New Roman"/>
              </a:rPr>
              <a:t>1</a:t>
            </a:r>
            <a:r>
              <a:rPr sz="2350" spc="100" dirty="0">
                <a:latin typeface="Symbol"/>
                <a:cs typeface="Symbol"/>
              </a:rPr>
              <a:t></a:t>
            </a:r>
            <a:r>
              <a:rPr sz="2350" spc="-200" dirty="0">
                <a:latin typeface="Times New Roman"/>
                <a:cs typeface="Times New Roman"/>
              </a:rPr>
              <a:t> </a:t>
            </a:r>
            <a:r>
              <a:rPr sz="2350" spc="60" dirty="0">
                <a:latin typeface="Times New Roman"/>
                <a:cs typeface="Times New Roman"/>
              </a:rPr>
              <a:t>2</a:t>
            </a:r>
            <a:r>
              <a:rPr sz="2350" i="1" spc="60" dirty="0">
                <a:latin typeface="Times New Roman"/>
                <a:cs typeface="Times New Roman"/>
              </a:rPr>
              <a:t>z</a:t>
            </a:r>
            <a:r>
              <a:rPr sz="2625" spc="89" baseline="33333" dirty="0">
                <a:latin typeface="Symbol"/>
                <a:cs typeface="Symbol"/>
              </a:rPr>
              <a:t></a:t>
            </a:r>
            <a:r>
              <a:rPr sz="2625" spc="89" baseline="33333" dirty="0" smtClean="0">
                <a:latin typeface="Times New Roman"/>
                <a:cs typeface="Times New Roman"/>
              </a:rPr>
              <a:t>1</a:t>
            </a:r>
            <a:r>
              <a:rPr sz="2350" spc="100" dirty="0" smtClean="0">
                <a:latin typeface="Times New Roman"/>
                <a:cs typeface="Times New Roman"/>
              </a:rPr>
              <a:t>1</a:t>
            </a:r>
            <a:r>
              <a:rPr sz="2350" spc="100" dirty="0">
                <a:latin typeface="Symbol"/>
                <a:cs typeface="Symbol"/>
              </a:rPr>
              <a:t></a:t>
            </a:r>
            <a:r>
              <a:rPr sz="2350" spc="-31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3</a:t>
            </a:r>
            <a:r>
              <a:rPr sz="2350" i="1" spc="40" dirty="0">
                <a:latin typeface="Times New Roman"/>
                <a:cs typeface="Times New Roman"/>
              </a:rPr>
              <a:t>z</a:t>
            </a:r>
            <a:r>
              <a:rPr sz="2625" spc="60" baseline="33333" dirty="0">
                <a:latin typeface="Symbol"/>
                <a:cs typeface="Symbol"/>
              </a:rPr>
              <a:t></a:t>
            </a:r>
            <a:r>
              <a:rPr sz="2625" spc="60" baseline="33333" dirty="0">
                <a:latin typeface="Times New Roman"/>
                <a:cs typeface="Times New Roman"/>
              </a:rPr>
              <a:t>1</a:t>
            </a:r>
            <a:endParaRPr sz="2625" baseline="33333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4311" y="5625669"/>
            <a:ext cx="2292985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04545" algn="l"/>
                <a:tab pos="2111375" algn="l"/>
              </a:tabLst>
            </a:pPr>
            <a:r>
              <a:rPr sz="2350" dirty="0">
                <a:latin typeface="Times New Roman"/>
                <a:cs typeface="Times New Roman"/>
              </a:rPr>
              <a:t>4</a:t>
            </a:r>
            <a:r>
              <a:rPr sz="2350" spc="-10" dirty="0">
                <a:latin typeface="Times New Roman"/>
                <a:cs typeface="Times New Roman"/>
              </a:rPr>
              <a:t>(</a:t>
            </a:r>
            <a:r>
              <a:rPr sz="2350" spc="-70" dirty="0">
                <a:latin typeface="Times New Roman"/>
                <a:cs typeface="Times New Roman"/>
              </a:rPr>
              <a:t>3</a:t>
            </a:r>
            <a:r>
              <a:rPr sz="2350" spc="10" dirty="0">
                <a:latin typeface="Times New Roman"/>
                <a:cs typeface="Times New Roman"/>
              </a:rPr>
              <a:t>)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i="1" spc="110" dirty="0">
                <a:latin typeface="Times New Roman"/>
                <a:cs typeface="Times New Roman"/>
              </a:rPr>
              <a:t>u</a:t>
            </a:r>
            <a:r>
              <a:rPr sz="2350" spc="65" dirty="0">
                <a:latin typeface="Times New Roman"/>
                <a:cs typeface="Times New Roman"/>
              </a:rPr>
              <a:t>(</a:t>
            </a:r>
            <a:r>
              <a:rPr sz="2350" i="1" spc="40" dirty="0">
                <a:latin typeface="Times New Roman"/>
                <a:cs typeface="Times New Roman"/>
              </a:rPr>
              <a:t>n</a:t>
            </a:r>
            <a:r>
              <a:rPr sz="2350" spc="10" dirty="0">
                <a:latin typeface="Times New Roman"/>
                <a:cs typeface="Times New Roman"/>
              </a:rPr>
              <a:t>)</a:t>
            </a:r>
            <a:r>
              <a:rPr sz="2350" spc="-95" dirty="0">
                <a:latin typeface="Times New Roman"/>
                <a:cs typeface="Times New Roman"/>
              </a:rPr>
              <a:t> </a:t>
            </a:r>
            <a:r>
              <a:rPr sz="2350" spc="30" dirty="0">
                <a:latin typeface="Symbol"/>
                <a:cs typeface="Symbol"/>
              </a:rPr>
              <a:t></a:t>
            </a:r>
            <a:r>
              <a:rPr sz="2350" spc="85" dirty="0">
                <a:latin typeface="Times New Roman"/>
                <a:cs typeface="Times New Roman"/>
              </a:rPr>
              <a:t> </a:t>
            </a:r>
            <a:r>
              <a:rPr sz="2350" i="1" spc="20" dirty="0">
                <a:latin typeface="Times New Roman"/>
                <a:cs typeface="Times New Roman"/>
              </a:rPr>
              <a:t>X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i="1" spc="15" dirty="0">
                <a:latin typeface="Times New Roman"/>
                <a:cs typeface="Times New Roman"/>
              </a:rPr>
              <a:t>Z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176" y="5340604"/>
            <a:ext cx="893444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i="1" spc="-100" dirty="0">
                <a:latin typeface="Times New Roman"/>
                <a:cs typeface="Times New Roman"/>
              </a:rPr>
              <a:t>x</a:t>
            </a:r>
            <a:r>
              <a:rPr sz="3100" spc="-100" dirty="0">
                <a:latin typeface="Symbol"/>
                <a:cs typeface="Symbol"/>
              </a:rPr>
              <a:t></a:t>
            </a:r>
            <a:r>
              <a:rPr sz="2350" i="1" spc="-100" dirty="0">
                <a:latin typeface="Times New Roman"/>
                <a:cs typeface="Times New Roman"/>
              </a:rPr>
              <a:t>n</a:t>
            </a:r>
            <a:r>
              <a:rPr sz="3100" spc="-100" dirty="0">
                <a:latin typeface="Symbol"/>
                <a:cs typeface="Symbol"/>
              </a:rPr>
              <a:t></a:t>
            </a:r>
            <a:r>
              <a:rPr sz="3100" spc="-61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Symbol"/>
                <a:cs typeface="Symbol"/>
              </a:rPr>
              <a:t>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4600" spc="-750" dirty="0">
                <a:latin typeface="Symbol"/>
                <a:cs typeface="Symbol"/>
              </a:rPr>
              <a:t></a:t>
            </a:r>
            <a:endParaRPr sz="46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35610" y="5205662"/>
            <a:ext cx="126682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963930" algn="l"/>
              </a:tabLst>
            </a:pPr>
            <a:r>
              <a:rPr sz="1750" i="1" spc="15" dirty="0">
                <a:latin typeface="Times New Roman"/>
                <a:cs typeface="Times New Roman"/>
              </a:rPr>
              <a:t>n</a:t>
            </a:r>
            <a:r>
              <a:rPr sz="1750" i="1" spc="200" dirty="0">
                <a:latin typeface="Times New Roman"/>
                <a:cs typeface="Times New Roman"/>
              </a:rPr>
              <a:t> </a:t>
            </a:r>
            <a:r>
              <a:rPr sz="3525" spc="22" baseline="-24822" dirty="0">
                <a:latin typeface="Symbol"/>
                <a:cs typeface="Symbol"/>
              </a:rPr>
              <a:t></a:t>
            </a:r>
            <a:r>
              <a:rPr sz="3525" spc="22" baseline="-24822" dirty="0">
                <a:latin typeface="Times New Roman"/>
                <a:cs typeface="Times New Roman"/>
              </a:rPr>
              <a:t>	</a:t>
            </a:r>
            <a:r>
              <a:rPr sz="1750" i="1" spc="15" dirty="0">
                <a:latin typeface="Times New Roman"/>
                <a:cs typeface="Times New Roman"/>
              </a:rPr>
              <a:t>n</a:t>
            </a:r>
            <a:r>
              <a:rPr sz="1750" i="1" spc="-175" dirty="0">
                <a:latin typeface="Times New Roman"/>
                <a:cs typeface="Times New Roman"/>
              </a:rPr>
              <a:t> </a:t>
            </a:r>
            <a:r>
              <a:rPr sz="6900" spc="-1125" baseline="-12681" dirty="0">
                <a:latin typeface="Symbol"/>
                <a:cs typeface="Symbol"/>
              </a:rPr>
              <a:t></a:t>
            </a:r>
            <a:endParaRPr sz="6900" baseline="-12681">
              <a:latin typeface="Symbol"/>
              <a:cs typeface="Symbo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868" y="5376670"/>
            <a:ext cx="8955405" cy="1409700"/>
          </a:xfrm>
          <a:custGeom>
            <a:avLst/>
            <a:gdLst/>
            <a:ahLst/>
            <a:cxnLst/>
            <a:rect l="l" t="t" r="r" b="b"/>
            <a:pathLst>
              <a:path w="8955405" h="1409700">
                <a:moveTo>
                  <a:pt x="0" y="1409700"/>
                </a:moveTo>
                <a:lnTo>
                  <a:pt x="8955024" y="1409700"/>
                </a:lnTo>
                <a:lnTo>
                  <a:pt x="8955024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078" y="3671696"/>
            <a:ext cx="958378" cy="73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23544" y="1976627"/>
            <a:ext cx="7615555" cy="492759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0"/>
              </a:spcBef>
              <a:tabLst>
                <a:tab pos="3482975" algn="l"/>
                <a:tab pos="4164329" algn="l"/>
              </a:tabLst>
            </a:pPr>
            <a:r>
              <a:rPr sz="2700" i="1" spc="40" dirty="0">
                <a:latin typeface="Times New Roman"/>
                <a:cs typeface="Times New Roman"/>
              </a:rPr>
              <a:t>x</a:t>
            </a:r>
            <a:r>
              <a:rPr sz="2700" spc="40" dirty="0">
                <a:latin typeface="Times New Roman"/>
                <a:cs typeface="Times New Roman"/>
              </a:rPr>
              <a:t>(</a:t>
            </a:r>
            <a:r>
              <a:rPr sz="2700" i="1" spc="40" dirty="0">
                <a:latin typeface="Times New Roman"/>
                <a:cs typeface="Times New Roman"/>
              </a:rPr>
              <a:t>n</a:t>
            </a:r>
            <a:r>
              <a:rPr sz="2700" spc="40" dirty="0">
                <a:latin typeface="Times New Roman"/>
                <a:cs typeface="Times New Roman"/>
              </a:rPr>
              <a:t>)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Symbol"/>
                <a:cs typeface="Symbol"/>
              </a:rPr>
              <a:t>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a</a:t>
            </a:r>
            <a:r>
              <a:rPr sz="2700" i="1" spc="-17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x</a:t>
            </a:r>
            <a:r>
              <a:rPr sz="3000" baseline="-18055" dirty="0">
                <a:latin typeface="Times New Roman"/>
                <a:cs typeface="Times New Roman"/>
              </a:rPr>
              <a:t>1</a:t>
            </a:r>
            <a:r>
              <a:rPr sz="2700" dirty="0">
                <a:latin typeface="Times New Roman"/>
                <a:cs typeface="Times New Roman"/>
              </a:rPr>
              <a:t>(</a:t>
            </a:r>
            <a:r>
              <a:rPr sz="2700" i="1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)</a:t>
            </a:r>
            <a:r>
              <a:rPr sz="2700" spc="-254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Symbol"/>
                <a:cs typeface="Symbol"/>
              </a:rPr>
              <a:t></a:t>
            </a:r>
            <a:r>
              <a:rPr sz="2700" spc="-315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b</a:t>
            </a:r>
            <a:r>
              <a:rPr sz="2700" i="1" spc="-225" dirty="0">
                <a:latin typeface="Times New Roman"/>
                <a:cs typeface="Times New Roman"/>
              </a:rPr>
              <a:t> </a:t>
            </a:r>
            <a:r>
              <a:rPr sz="2700" i="1" spc="20" dirty="0">
                <a:latin typeface="Times New Roman"/>
                <a:cs typeface="Times New Roman"/>
              </a:rPr>
              <a:t>x</a:t>
            </a:r>
            <a:r>
              <a:rPr sz="3000" spc="30" baseline="-18055" dirty="0">
                <a:latin typeface="Times New Roman"/>
                <a:cs typeface="Times New Roman"/>
              </a:rPr>
              <a:t>2</a:t>
            </a:r>
            <a:r>
              <a:rPr sz="3000" spc="-390" baseline="-18055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(</a:t>
            </a:r>
            <a:r>
              <a:rPr sz="2700" i="1" spc="40" dirty="0">
                <a:latin typeface="Times New Roman"/>
                <a:cs typeface="Times New Roman"/>
              </a:rPr>
              <a:t>n</a:t>
            </a:r>
            <a:r>
              <a:rPr sz="2700" spc="40" dirty="0">
                <a:latin typeface="Times New Roman"/>
                <a:cs typeface="Times New Roman"/>
              </a:rPr>
              <a:t>)	</a:t>
            </a:r>
            <a:r>
              <a:rPr sz="2700" spc="80" dirty="0">
                <a:latin typeface="Symbol"/>
                <a:cs typeface="Symbol"/>
              </a:rPr>
              <a:t></a:t>
            </a:r>
            <a:r>
              <a:rPr sz="2700" spc="80" dirty="0">
                <a:latin typeface="Times New Roman"/>
                <a:cs typeface="Times New Roman"/>
              </a:rPr>
              <a:t>	</a:t>
            </a:r>
            <a:r>
              <a:rPr sz="2700" i="1" spc="50" dirty="0">
                <a:latin typeface="Times New Roman"/>
                <a:cs typeface="Times New Roman"/>
              </a:rPr>
              <a:t>X</a:t>
            </a:r>
            <a:r>
              <a:rPr sz="2700" i="1" spc="-285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Symbol"/>
                <a:cs typeface="Symbol"/>
              </a:rPr>
              <a:t>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a</a:t>
            </a:r>
            <a:r>
              <a:rPr sz="2700" i="1" spc="-110" dirty="0">
                <a:latin typeface="Times New Roman"/>
                <a:cs typeface="Times New Roman"/>
              </a:rPr>
              <a:t> </a:t>
            </a:r>
            <a:r>
              <a:rPr sz="2700" i="1" spc="110" dirty="0">
                <a:latin typeface="Times New Roman"/>
                <a:cs typeface="Times New Roman"/>
              </a:rPr>
              <a:t>X</a:t>
            </a:r>
            <a:r>
              <a:rPr sz="3000" spc="165" baseline="-18055" dirty="0">
                <a:latin typeface="Times New Roman"/>
                <a:cs typeface="Times New Roman"/>
              </a:rPr>
              <a:t>1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Symbol"/>
                <a:cs typeface="Symbol"/>
              </a:rPr>
              <a:t></a:t>
            </a:r>
            <a:r>
              <a:rPr sz="2700" spc="-325" dirty="0">
                <a:latin typeface="Times New Roman"/>
                <a:cs typeface="Times New Roman"/>
              </a:rPr>
              <a:t> </a:t>
            </a:r>
            <a:r>
              <a:rPr sz="2700" i="1" spc="40" dirty="0">
                <a:latin typeface="Times New Roman"/>
                <a:cs typeface="Times New Roman"/>
              </a:rPr>
              <a:t>b</a:t>
            </a:r>
            <a:r>
              <a:rPr sz="2700" i="1" spc="-145" dirty="0">
                <a:latin typeface="Times New Roman"/>
                <a:cs typeface="Times New Roman"/>
              </a:rPr>
              <a:t> </a:t>
            </a:r>
            <a:r>
              <a:rPr sz="2700" i="1" spc="50" dirty="0">
                <a:latin typeface="Times New Roman"/>
                <a:cs typeface="Times New Roman"/>
              </a:rPr>
              <a:t>X</a:t>
            </a:r>
            <a:r>
              <a:rPr sz="2700" i="1" spc="-425" dirty="0">
                <a:latin typeface="Times New Roman"/>
                <a:cs typeface="Times New Roman"/>
              </a:rPr>
              <a:t> </a:t>
            </a:r>
            <a:r>
              <a:rPr sz="3000" spc="60" baseline="-18055" dirty="0">
                <a:latin typeface="Times New Roman"/>
                <a:cs typeface="Times New Roman"/>
              </a:rPr>
              <a:t>2</a:t>
            </a:r>
            <a:r>
              <a:rPr sz="3000" spc="-390" baseline="-18055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4640" y="2601594"/>
            <a:ext cx="797560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165" indent="-279400">
              <a:lnSpc>
                <a:spcPts val="2895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3048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5:</a:t>
            </a:r>
            <a:endParaRPr sz="2800">
              <a:latin typeface="Calibri"/>
              <a:cs typeface="Calibri"/>
            </a:endParaRPr>
          </a:p>
          <a:p>
            <a:pPr marL="302895">
              <a:lnSpc>
                <a:spcPts val="5295"/>
              </a:lnSpc>
              <a:tabLst>
                <a:tab pos="4717415" algn="l"/>
              </a:tabLst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si</a:t>
            </a:r>
            <a:r>
              <a:rPr sz="2400" spc="-5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al	</a:t>
            </a:r>
            <a:r>
              <a:rPr sz="3675" i="1" spc="89" baseline="3401" dirty="0">
                <a:latin typeface="Times New Roman"/>
                <a:cs typeface="Times New Roman"/>
              </a:rPr>
              <a:t>x</a:t>
            </a:r>
            <a:r>
              <a:rPr sz="4875" spc="-472" baseline="2564" dirty="0">
                <a:latin typeface="Symbol"/>
                <a:cs typeface="Symbol"/>
              </a:rPr>
              <a:t></a:t>
            </a:r>
            <a:r>
              <a:rPr sz="3675" i="1" spc="179" baseline="3401" dirty="0">
                <a:latin typeface="Times New Roman"/>
                <a:cs typeface="Times New Roman"/>
              </a:rPr>
              <a:t>n</a:t>
            </a:r>
            <a:r>
              <a:rPr sz="4875" spc="-367" baseline="2564" dirty="0">
                <a:latin typeface="Symbol"/>
                <a:cs typeface="Symbol"/>
              </a:rPr>
              <a:t></a:t>
            </a:r>
            <a:r>
              <a:rPr sz="4875" spc="-705" baseline="2564" dirty="0">
                <a:latin typeface="Times New Roman"/>
                <a:cs typeface="Times New Roman"/>
              </a:rPr>
              <a:t> </a:t>
            </a:r>
            <a:r>
              <a:rPr sz="3675" spc="89" baseline="3401" dirty="0">
                <a:latin typeface="Symbol"/>
                <a:cs typeface="Symbol"/>
              </a:rPr>
              <a:t></a:t>
            </a:r>
            <a:r>
              <a:rPr sz="3675" spc="-232" baseline="3401" dirty="0">
                <a:latin typeface="Times New Roman"/>
                <a:cs typeface="Times New Roman"/>
              </a:rPr>
              <a:t> </a:t>
            </a:r>
            <a:r>
              <a:rPr sz="7200" spc="-1732" baseline="1736" dirty="0">
                <a:latin typeface="Symbol"/>
                <a:cs typeface="Symbol"/>
              </a:rPr>
              <a:t></a:t>
            </a:r>
            <a:r>
              <a:rPr sz="3675" spc="-104" baseline="3401" dirty="0">
                <a:latin typeface="Times New Roman"/>
                <a:cs typeface="Times New Roman"/>
              </a:rPr>
              <a:t>3</a:t>
            </a:r>
            <a:r>
              <a:rPr sz="3675" spc="97" baseline="3401" dirty="0">
                <a:latin typeface="Times New Roman"/>
                <a:cs typeface="Times New Roman"/>
              </a:rPr>
              <a:t>(</a:t>
            </a:r>
            <a:r>
              <a:rPr sz="3675" spc="15" baseline="3401" dirty="0">
                <a:latin typeface="Times New Roman"/>
                <a:cs typeface="Times New Roman"/>
              </a:rPr>
              <a:t>2</a:t>
            </a:r>
            <a:r>
              <a:rPr sz="3675" spc="172" baseline="3401" dirty="0">
                <a:latin typeface="Times New Roman"/>
                <a:cs typeface="Times New Roman"/>
              </a:rPr>
              <a:t>)</a:t>
            </a:r>
            <a:r>
              <a:rPr sz="2775" i="1" spc="52" baseline="37537" dirty="0">
                <a:latin typeface="Times New Roman"/>
                <a:cs typeface="Times New Roman"/>
              </a:rPr>
              <a:t>n</a:t>
            </a:r>
            <a:r>
              <a:rPr sz="2775" i="1" spc="262" baseline="37537" dirty="0">
                <a:latin typeface="Times New Roman"/>
                <a:cs typeface="Times New Roman"/>
              </a:rPr>
              <a:t> </a:t>
            </a:r>
            <a:r>
              <a:rPr sz="3675" spc="89" baseline="3401" dirty="0">
                <a:latin typeface="Symbol"/>
                <a:cs typeface="Symbol"/>
              </a:rPr>
              <a:t></a:t>
            </a:r>
            <a:r>
              <a:rPr sz="3675" spc="-375" baseline="3401" dirty="0">
                <a:latin typeface="Times New Roman"/>
                <a:cs typeface="Times New Roman"/>
              </a:rPr>
              <a:t> </a:t>
            </a:r>
            <a:r>
              <a:rPr sz="3675" spc="7" baseline="3401" dirty="0">
                <a:latin typeface="Times New Roman"/>
                <a:cs typeface="Times New Roman"/>
              </a:rPr>
              <a:t>4</a:t>
            </a:r>
            <a:r>
              <a:rPr sz="3675" spc="-15" baseline="3401" dirty="0">
                <a:latin typeface="Times New Roman"/>
                <a:cs typeface="Times New Roman"/>
              </a:rPr>
              <a:t>(</a:t>
            </a:r>
            <a:r>
              <a:rPr sz="3675" spc="-104" baseline="3401" dirty="0">
                <a:latin typeface="Times New Roman"/>
                <a:cs typeface="Times New Roman"/>
              </a:rPr>
              <a:t>3</a:t>
            </a:r>
            <a:r>
              <a:rPr sz="3675" spc="179" baseline="3401" dirty="0">
                <a:latin typeface="Times New Roman"/>
                <a:cs typeface="Times New Roman"/>
              </a:rPr>
              <a:t>)</a:t>
            </a:r>
            <a:r>
              <a:rPr sz="2775" i="1" spc="52" baseline="37537" dirty="0">
                <a:latin typeface="Times New Roman"/>
                <a:cs typeface="Times New Roman"/>
              </a:rPr>
              <a:t>n</a:t>
            </a:r>
            <a:r>
              <a:rPr sz="2775" i="1" spc="-262" baseline="37537" dirty="0">
                <a:latin typeface="Times New Roman"/>
                <a:cs typeface="Times New Roman"/>
              </a:rPr>
              <a:t> </a:t>
            </a:r>
            <a:r>
              <a:rPr sz="7200" spc="-719" baseline="1736" dirty="0">
                <a:latin typeface="Symbol"/>
                <a:cs typeface="Symbol"/>
              </a:rPr>
              <a:t></a:t>
            </a:r>
            <a:r>
              <a:rPr sz="3675" i="1" spc="179" baseline="3401" dirty="0">
                <a:latin typeface="Times New Roman"/>
                <a:cs typeface="Times New Roman"/>
              </a:rPr>
              <a:t>u</a:t>
            </a:r>
            <a:r>
              <a:rPr sz="3675" spc="104" baseline="3401" dirty="0">
                <a:latin typeface="Times New Roman"/>
                <a:cs typeface="Times New Roman"/>
              </a:rPr>
              <a:t>(</a:t>
            </a:r>
            <a:r>
              <a:rPr sz="3675" i="1" spc="67" baseline="3401" dirty="0">
                <a:latin typeface="Times New Roman"/>
                <a:cs typeface="Times New Roman"/>
              </a:rPr>
              <a:t>n</a:t>
            </a:r>
            <a:r>
              <a:rPr sz="3675" spc="52" baseline="3401" dirty="0">
                <a:latin typeface="Times New Roman"/>
                <a:cs typeface="Times New Roman"/>
              </a:rPr>
              <a:t>)</a:t>
            </a:r>
            <a:endParaRPr sz="3675" baseline="340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SIFAT-SIFAT</a:t>
            </a:r>
            <a:r>
              <a:rPr spc="-35" dirty="0"/>
              <a:t> </a:t>
            </a:r>
            <a:r>
              <a:rPr spc="-10" dirty="0"/>
              <a:t>TRANSFORMASI-Z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02765"/>
            <a:ext cx="217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25" dirty="0">
                <a:solidFill>
                  <a:srgbClr val="008000"/>
                </a:solidFill>
                <a:latin typeface="Calibri"/>
                <a:cs typeface="Calibri"/>
              </a:rPr>
              <a:t>Pergeseran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1185" y="4801582"/>
            <a:ext cx="881380" cy="0"/>
          </a:xfrm>
          <a:custGeom>
            <a:avLst/>
            <a:gdLst/>
            <a:ahLst/>
            <a:cxnLst/>
            <a:rect l="l" t="t" r="r" b="b"/>
            <a:pathLst>
              <a:path w="881379">
                <a:moveTo>
                  <a:pt x="0" y="0"/>
                </a:moveTo>
                <a:lnTo>
                  <a:pt x="880868" y="0"/>
                </a:lnTo>
              </a:path>
            </a:pathLst>
          </a:custGeom>
          <a:ln w="14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7554" y="4595703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1763"/>
                </a:lnTo>
              </a:path>
            </a:pathLst>
          </a:custGeom>
          <a:ln w="14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5720" y="4595703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1763"/>
                </a:lnTo>
              </a:path>
            </a:pathLst>
          </a:custGeom>
          <a:ln w="14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08653" y="4202193"/>
            <a:ext cx="947419" cy="107505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990"/>
              </a:spcBef>
            </a:pPr>
            <a:r>
              <a:rPr sz="2700" spc="3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2700" spc="114" dirty="0">
                <a:latin typeface="Times New Roman"/>
                <a:cs typeface="Times New Roman"/>
              </a:rPr>
              <a:t>1</a:t>
            </a:r>
            <a:r>
              <a:rPr sz="2700" spc="114" dirty="0">
                <a:latin typeface="Symbol"/>
                <a:cs typeface="Symbol"/>
              </a:rPr>
              <a:t></a:t>
            </a:r>
            <a:r>
              <a:rPr sz="2700" spc="-210" dirty="0">
                <a:latin typeface="Times New Roman"/>
                <a:cs typeface="Times New Roman"/>
              </a:rPr>
              <a:t> </a:t>
            </a:r>
            <a:r>
              <a:rPr sz="2700" i="1" spc="35" dirty="0">
                <a:latin typeface="Times New Roman"/>
                <a:cs typeface="Times New Roman"/>
              </a:rPr>
              <a:t>z</a:t>
            </a:r>
            <a:r>
              <a:rPr sz="3000" spc="52" baseline="33333" dirty="0">
                <a:latin typeface="Symbol"/>
                <a:cs typeface="Symbol"/>
              </a:rPr>
              <a:t></a:t>
            </a:r>
            <a:r>
              <a:rPr sz="3000" spc="52" baseline="33333" dirty="0">
                <a:latin typeface="Times New Roman"/>
                <a:cs typeface="Times New Roman"/>
              </a:rPr>
              <a:t>1</a:t>
            </a:r>
            <a:endParaRPr sz="3000" baseline="333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1491" y="4531740"/>
            <a:ext cx="25717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57375" algn="l"/>
                <a:tab pos="2128520" algn="l"/>
              </a:tabLst>
            </a:pPr>
            <a:r>
              <a:rPr sz="2700" spc="15" dirty="0">
                <a:latin typeface="Times New Roman"/>
                <a:cs typeface="Times New Roman"/>
              </a:rPr>
              <a:t>,</a:t>
            </a:r>
            <a:r>
              <a:rPr sz="2700" spc="-280" dirty="0">
                <a:latin typeface="Times New Roman"/>
                <a:cs typeface="Times New Roman"/>
              </a:rPr>
              <a:t> </a:t>
            </a:r>
            <a:r>
              <a:rPr sz="2700" i="1" spc="-15" dirty="0">
                <a:latin typeface="Times New Roman"/>
                <a:cs typeface="Times New Roman"/>
              </a:rPr>
              <a:t>ROC</a:t>
            </a:r>
            <a:r>
              <a:rPr sz="2700" i="1" spc="-140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:</a:t>
            </a:r>
            <a:r>
              <a:rPr sz="2700" spc="-185" dirty="0">
                <a:latin typeface="Times New Roman"/>
                <a:cs typeface="Times New Roman"/>
              </a:rPr>
              <a:t> </a:t>
            </a:r>
            <a:r>
              <a:rPr sz="2700" i="1" spc="25" dirty="0">
                <a:latin typeface="Times New Roman"/>
                <a:cs typeface="Times New Roman"/>
              </a:rPr>
              <a:t>R</a:t>
            </a:r>
            <a:r>
              <a:rPr sz="3000" i="1" spc="37" baseline="-19444" dirty="0">
                <a:latin typeface="Times New Roman"/>
                <a:cs typeface="Times New Roman"/>
              </a:rPr>
              <a:t>x</a:t>
            </a:r>
            <a:r>
              <a:rPr sz="3000" i="1" spc="577" baseline="-19444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r>
              <a:rPr sz="2700" spc="35" dirty="0">
                <a:latin typeface="Times New Roman"/>
                <a:cs typeface="Times New Roman"/>
              </a:rPr>
              <a:t>	</a:t>
            </a:r>
            <a:r>
              <a:rPr sz="2700" i="1" spc="25" dirty="0">
                <a:latin typeface="Times New Roman"/>
                <a:cs typeface="Times New Roman"/>
              </a:rPr>
              <a:t>z	</a:t>
            </a:r>
            <a:r>
              <a:rPr sz="2700" spc="35" dirty="0">
                <a:latin typeface="Symbol"/>
                <a:cs typeface="Symbol"/>
              </a:rPr>
              <a:t></a:t>
            </a:r>
            <a:r>
              <a:rPr sz="2700" spc="-44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3602913"/>
            <a:ext cx="3850004" cy="138874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50"/>
              </a:spcBef>
            </a:pPr>
            <a:r>
              <a:rPr sz="28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654050" algn="ctr">
              <a:lnSpc>
                <a:spcPct val="100000"/>
              </a:lnSpc>
              <a:spcBef>
                <a:spcPts val="1755"/>
              </a:spcBef>
            </a:pPr>
            <a:r>
              <a:rPr sz="2700" i="1" spc="-125" dirty="0">
                <a:latin typeface="Times New Roman"/>
                <a:cs typeface="Times New Roman"/>
              </a:rPr>
              <a:t>x</a:t>
            </a:r>
            <a:r>
              <a:rPr sz="3000" spc="-187" baseline="-19444" dirty="0">
                <a:latin typeface="Times New Roman"/>
                <a:cs typeface="Times New Roman"/>
              </a:rPr>
              <a:t>1</a:t>
            </a:r>
            <a:r>
              <a:rPr sz="3550" spc="-125" dirty="0">
                <a:latin typeface="Symbol"/>
                <a:cs typeface="Symbol"/>
              </a:rPr>
              <a:t></a:t>
            </a:r>
            <a:r>
              <a:rPr sz="2700" i="1" spc="-125" dirty="0">
                <a:latin typeface="Times New Roman"/>
                <a:cs typeface="Times New Roman"/>
              </a:rPr>
              <a:t>n</a:t>
            </a:r>
            <a:r>
              <a:rPr sz="3550" spc="-125" dirty="0">
                <a:latin typeface="Symbol"/>
                <a:cs typeface="Symbol"/>
              </a:rPr>
              <a:t></a:t>
            </a:r>
            <a:r>
              <a:rPr sz="3550" spc="-52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r>
              <a:rPr sz="2700" spc="-190" dirty="0">
                <a:latin typeface="Times New Roman"/>
                <a:cs typeface="Times New Roman"/>
              </a:rPr>
              <a:t> </a:t>
            </a:r>
            <a:r>
              <a:rPr sz="2700" i="1" spc="-105" dirty="0">
                <a:latin typeface="Times New Roman"/>
                <a:cs typeface="Times New Roman"/>
              </a:rPr>
              <a:t>u</a:t>
            </a:r>
            <a:r>
              <a:rPr sz="3550" spc="-105" dirty="0">
                <a:latin typeface="Symbol"/>
                <a:cs typeface="Symbol"/>
              </a:rPr>
              <a:t></a:t>
            </a:r>
            <a:r>
              <a:rPr sz="2700" i="1" spc="-105" dirty="0">
                <a:latin typeface="Times New Roman"/>
                <a:cs typeface="Times New Roman"/>
              </a:rPr>
              <a:t>n</a:t>
            </a:r>
            <a:r>
              <a:rPr sz="3550" spc="-105" dirty="0">
                <a:latin typeface="Symbol"/>
                <a:cs typeface="Symbol"/>
              </a:rPr>
              <a:t></a:t>
            </a:r>
            <a:r>
              <a:rPr sz="3550" spc="-560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Symbol"/>
                <a:cs typeface="Symbol"/>
              </a:rPr>
              <a:t>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i="1" spc="-20" dirty="0">
                <a:latin typeface="Times New Roman"/>
                <a:cs typeface="Times New Roman"/>
              </a:rPr>
              <a:t>X</a:t>
            </a:r>
            <a:r>
              <a:rPr sz="3000" spc="-30" baseline="-19444" dirty="0">
                <a:latin typeface="Times New Roman"/>
                <a:cs typeface="Times New Roman"/>
              </a:rPr>
              <a:t>1</a:t>
            </a:r>
            <a:r>
              <a:rPr sz="3550" spc="-20" dirty="0">
                <a:latin typeface="Symbol"/>
                <a:cs typeface="Symbol"/>
              </a:rPr>
              <a:t></a:t>
            </a:r>
            <a:r>
              <a:rPr sz="2700" i="1" spc="-20" dirty="0">
                <a:latin typeface="Times New Roman"/>
                <a:cs typeface="Times New Roman"/>
              </a:rPr>
              <a:t>Z</a:t>
            </a:r>
            <a:r>
              <a:rPr sz="2700" i="1" spc="-335" dirty="0">
                <a:latin typeface="Times New Roman"/>
                <a:cs typeface="Times New Roman"/>
              </a:rPr>
              <a:t> </a:t>
            </a:r>
            <a:r>
              <a:rPr sz="3550" spc="-275" dirty="0">
                <a:latin typeface="Symbol"/>
                <a:cs typeface="Symbol"/>
              </a:rPr>
              <a:t></a:t>
            </a:r>
            <a:r>
              <a:rPr sz="3550" spc="-52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839" y="1921764"/>
            <a:ext cx="3641090" cy="60388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4025"/>
              </a:lnSpc>
              <a:tabLst>
                <a:tab pos="1582420" algn="l"/>
                <a:tab pos="2251710" algn="l"/>
              </a:tabLst>
            </a:pPr>
            <a:r>
              <a:rPr sz="2600" i="1" spc="70" dirty="0">
                <a:latin typeface="Times New Roman"/>
                <a:cs typeface="Times New Roman"/>
              </a:rPr>
              <a:t>x</a:t>
            </a:r>
            <a:r>
              <a:rPr sz="2600" spc="70" dirty="0">
                <a:latin typeface="Times New Roman"/>
                <a:cs typeface="Times New Roman"/>
              </a:rPr>
              <a:t>(</a:t>
            </a:r>
            <a:r>
              <a:rPr sz="2600" i="1" spc="70" dirty="0">
                <a:latin typeface="Times New Roman"/>
                <a:cs typeface="Times New Roman"/>
              </a:rPr>
              <a:t>n </a:t>
            </a:r>
            <a:r>
              <a:rPr sz="2600" spc="40" dirty="0">
                <a:latin typeface="Symbol"/>
                <a:cs typeface="Symbol"/>
              </a:rPr>
              <a:t></a:t>
            </a:r>
            <a:r>
              <a:rPr sz="2600" spc="-455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n</a:t>
            </a:r>
            <a:r>
              <a:rPr sz="2925" spc="7" baseline="-18518" dirty="0">
                <a:latin typeface="Times New Roman"/>
                <a:cs typeface="Times New Roman"/>
              </a:rPr>
              <a:t>0</a:t>
            </a:r>
            <a:r>
              <a:rPr sz="2925" spc="-322" baseline="-18518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)	</a:t>
            </a:r>
            <a:r>
              <a:rPr sz="2600" spc="75" dirty="0">
                <a:latin typeface="Symbol"/>
                <a:cs typeface="Symbol"/>
              </a:rPr>
              <a:t></a:t>
            </a:r>
            <a:r>
              <a:rPr sz="2600" spc="75" dirty="0">
                <a:latin typeface="Times New Roman"/>
                <a:cs typeface="Times New Roman"/>
              </a:rPr>
              <a:t>	</a:t>
            </a:r>
            <a:r>
              <a:rPr sz="2600" i="1" spc="90" dirty="0">
                <a:latin typeface="Times New Roman"/>
                <a:cs typeface="Times New Roman"/>
              </a:rPr>
              <a:t>z</a:t>
            </a:r>
            <a:r>
              <a:rPr sz="2925" spc="135" baseline="35612" dirty="0">
                <a:latin typeface="Symbol"/>
                <a:cs typeface="Symbol"/>
              </a:rPr>
              <a:t></a:t>
            </a:r>
            <a:r>
              <a:rPr sz="2925" i="1" spc="135" baseline="35612" dirty="0">
                <a:latin typeface="Times New Roman"/>
                <a:cs typeface="Times New Roman"/>
              </a:rPr>
              <a:t>n</a:t>
            </a:r>
            <a:r>
              <a:rPr sz="2625" spc="135" baseline="23809" dirty="0">
                <a:latin typeface="Times New Roman"/>
                <a:cs typeface="Times New Roman"/>
              </a:rPr>
              <a:t>0 </a:t>
            </a:r>
            <a:r>
              <a:rPr sz="2600" i="1" spc="45" dirty="0">
                <a:latin typeface="Times New Roman"/>
                <a:cs typeface="Times New Roman"/>
              </a:rPr>
              <a:t>X</a:t>
            </a:r>
            <a:r>
              <a:rPr sz="2600" i="1" spc="-430" dirty="0">
                <a:latin typeface="Times New Roman"/>
                <a:cs typeface="Times New Roman"/>
              </a:rPr>
              <a:t> </a:t>
            </a:r>
            <a:r>
              <a:rPr sz="3450" spc="-120" dirty="0">
                <a:latin typeface="Symbol"/>
                <a:cs typeface="Symbol"/>
              </a:rPr>
              <a:t></a:t>
            </a:r>
            <a:r>
              <a:rPr sz="2600" i="1" spc="-120" dirty="0">
                <a:latin typeface="Times New Roman"/>
                <a:cs typeface="Times New Roman"/>
              </a:rPr>
              <a:t>Z </a:t>
            </a:r>
            <a:r>
              <a:rPr sz="3450" spc="-270" dirty="0">
                <a:latin typeface="Symbol"/>
                <a:cs typeface="Symbol"/>
              </a:rPr>
              <a:t></a:t>
            </a:r>
            <a:endParaRPr sz="34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2384278"/>
            <a:ext cx="4584065" cy="122174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8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5:</a:t>
            </a:r>
            <a:endParaRPr sz="2800">
              <a:latin typeface="Calibri"/>
              <a:cs typeface="Calibri"/>
            </a:endParaRPr>
          </a:p>
          <a:p>
            <a:pPr marL="290195">
              <a:lnSpc>
                <a:spcPct val="100000"/>
              </a:lnSpc>
              <a:spcBef>
                <a:spcPts val="147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sinyal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5134" y="3097425"/>
            <a:ext cx="1796414" cy="527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i="1" spc="-95" dirty="0">
                <a:latin typeface="Times New Roman"/>
                <a:cs typeface="Times New Roman"/>
              </a:rPr>
              <a:t>x</a:t>
            </a:r>
            <a:r>
              <a:rPr sz="3250" spc="-95" dirty="0">
                <a:latin typeface="Symbol"/>
                <a:cs typeface="Symbol"/>
              </a:rPr>
              <a:t></a:t>
            </a:r>
            <a:r>
              <a:rPr sz="2450" i="1" spc="-95" dirty="0">
                <a:latin typeface="Times New Roman"/>
                <a:cs typeface="Times New Roman"/>
              </a:rPr>
              <a:t>n</a:t>
            </a:r>
            <a:r>
              <a:rPr sz="3250" spc="-95" dirty="0">
                <a:latin typeface="Symbol"/>
                <a:cs typeface="Symbol"/>
              </a:rPr>
              <a:t></a:t>
            </a:r>
            <a:r>
              <a:rPr sz="3250" spc="-484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Symbol"/>
                <a:cs typeface="Symbol"/>
              </a:rPr>
              <a:t></a:t>
            </a:r>
            <a:r>
              <a:rPr sz="2450" spc="-185" dirty="0">
                <a:latin typeface="Times New Roman"/>
                <a:cs typeface="Times New Roman"/>
              </a:rPr>
              <a:t> </a:t>
            </a:r>
            <a:r>
              <a:rPr sz="2450" i="1" spc="80" dirty="0">
                <a:latin typeface="Times New Roman"/>
                <a:cs typeface="Times New Roman"/>
              </a:rPr>
              <a:t>u</a:t>
            </a:r>
            <a:r>
              <a:rPr sz="2450" spc="80" dirty="0">
                <a:latin typeface="Times New Roman"/>
                <a:cs typeface="Times New Roman"/>
              </a:rPr>
              <a:t>(</a:t>
            </a:r>
            <a:r>
              <a:rPr sz="2450" i="1" spc="80" dirty="0">
                <a:latin typeface="Times New Roman"/>
                <a:cs typeface="Times New Roman"/>
              </a:rPr>
              <a:t>n</a:t>
            </a:r>
            <a:r>
              <a:rPr sz="2450" i="1" spc="-250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Symbol"/>
                <a:cs typeface="Symbol"/>
              </a:rPr>
              <a:t></a:t>
            </a:r>
            <a:r>
              <a:rPr sz="2450" spc="-33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3)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00537" y="5933329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578" y="0"/>
                </a:lnTo>
              </a:path>
            </a:pathLst>
          </a:custGeom>
          <a:ln w="14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17116" y="5734594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8149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32161" y="5734594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0"/>
                </a:moveTo>
                <a:lnTo>
                  <a:pt x="0" y="398149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73673" y="5606412"/>
            <a:ext cx="27686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950" spc="15" dirty="0">
                <a:latin typeface="Symbol"/>
                <a:cs typeface="Symbol"/>
              </a:rPr>
              <a:t></a:t>
            </a:r>
            <a:r>
              <a:rPr sz="1950" spc="10" dirty="0"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0949" y="5314165"/>
            <a:ext cx="916305" cy="1078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10"/>
              </a:spcBef>
            </a:pPr>
            <a:r>
              <a:rPr sz="3900" i="1" spc="7" baseline="-24572" dirty="0">
                <a:latin typeface="Times New Roman"/>
                <a:cs typeface="Times New Roman"/>
              </a:rPr>
              <a:t>z</a:t>
            </a:r>
            <a:r>
              <a:rPr sz="3900" i="1" spc="-660" baseline="-24572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Symbol"/>
                <a:cs typeface="Symbol"/>
              </a:rPr>
              <a:t></a:t>
            </a:r>
            <a:r>
              <a:rPr sz="1950" spc="10" dirty="0"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2039"/>
              </a:spcBef>
            </a:pPr>
            <a:r>
              <a:rPr sz="2600" spc="114" dirty="0">
                <a:latin typeface="Times New Roman"/>
                <a:cs typeface="Times New Roman"/>
              </a:rPr>
              <a:t>1</a:t>
            </a:r>
            <a:r>
              <a:rPr sz="2600" spc="114" dirty="0">
                <a:latin typeface="Symbol"/>
                <a:cs typeface="Symbol"/>
              </a:rPr>
              <a:t>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z</a:t>
            </a:r>
            <a:r>
              <a:rPr sz="2600" i="1" spc="-440" dirty="0">
                <a:latin typeface="Times New Roman"/>
                <a:cs typeface="Times New Roman"/>
              </a:rPr>
              <a:t> </a:t>
            </a:r>
            <a:r>
              <a:rPr sz="2925" spc="-104" baseline="32763" dirty="0">
                <a:latin typeface="Symbol"/>
                <a:cs typeface="Symbol"/>
              </a:rPr>
              <a:t></a:t>
            </a:r>
            <a:r>
              <a:rPr sz="2925" spc="-104" baseline="32763" dirty="0">
                <a:latin typeface="Times New Roman"/>
                <a:cs typeface="Times New Roman"/>
              </a:rPr>
              <a:t>1</a:t>
            </a:r>
            <a:endParaRPr sz="2925" baseline="3276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1252" y="5671892"/>
            <a:ext cx="372237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767080" algn="l"/>
                <a:tab pos="1518920" algn="l"/>
                <a:tab pos="1889760" algn="l"/>
                <a:tab pos="2562860" algn="l"/>
                <a:tab pos="3018155" algn="l"/>
              </a:tabLst>
            </a:pPr>
            <a:r>
              <a:rPr sz="2600" i="1" spc="10" dirty="0">
                <a:latin typeface="Times New Roman"/>
                <a:cs typeface="Times New Roman"/>
              </a:rPr>
              <a:t>u</a:t>
            </a:r>
            <a:r>
              <a:rPr sz="2600" i="1" spc="295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n	</a:t>
            </a:r>
            <a:r>
              <a:rPr sz="2600" spc="10" dirty="0">
                <a:latin typeface="Times New Roman"/>
                <a:cs typeface="Times New Roman"/>
              </a:rPr>
              <a:t>3	</a:t>
            </a:r>
            <a:r>
              <a:rPr sz="2600" i="1" spc="15" dirty="0">
                <a:latin typeface="Times New Roman"/>
                <a:cs typeface="Times New Roman"/>
              </a:rPr>
              <a:t>X	</a:t>
            </a:r>
            <a:r>
              <a:rPr sz="2600" i="1" spc="10" dirty="0">
                <a:latin typeface="Times New Roman"/>
                <a:cs typeface="Times New Roman"/>
              </a:rPr>
              <a:t>Z	</a:t>
            </a:r>
            <a:r>
              <a:rPr sz="2600" i="1" spc="5" dirty="0">
                <a:latin typeface="Times New Roman"/>
                <a:cs typeface="Times New Roman"/>
              </a:rPr>
              <a:t>z	</a:t>
            </a:r>
            <a:r>
              <a:rPr sz="2600" i="1" spc="60" dirty="0">
                <a:latin typeface="Times New Roman"/>
                <a:cs typeface="Times New Roman"/>
              </a:rPr>
              <a:t>X</a:t>
            </a:r>
            <a:r>
              <a:rPr sz="2925" spc="89" baseline="-18518" dirty="0">
                <a:latin typeface="Times New Roman"/>
                <a:cs typeface="Times New Roman"/>
              </a:rPr>
              <a:t>1</a:t>
            </a:r>
            <a:r>
              <a:rPr sz="2925" spc="652" baseline="-18518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938" y="5565611"/>
            <a:ext cx="5306060" cy="55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29259" algn="l"/>
                <a:tab pos="1435100" algn="l"/>
                <a:tab pos="1765300" algn="l"/>
                <a:tab pos="2162810" algn="l"/>
                <a:tab pos="3008630" algn="l"/>
                <a:tab pos="3353435" algn="l"/>
                <a:tab pos="4604385" algn="l"/>
                <a:tab pos="4949825" algn="l"/>
              </a:tabLst>
            </a:pPr>
            <a:r>
              <a:rPr sz="2600" spc="20" dirty="0">
                <a:latin typeface="Symbol"/>
                <a:cs typeface="Symbol"/>
              </a:rPr>
              <a:t></a:t>
            </a:r>
            <a:r>
              <a:rPr sz="2600" spc="20" dirty="0">
                <a:latin typeface="Times New Roman"/>
                <a:cs typeface="Times New Roman"/>
              </a:rPr>
              <a:t>	</a:t>
            </a:r>
            <a:r>
              <a:rPr sz="2600" i="1" spc="-105" dirty="0">
                <a:latin typeface="Times New Roman"/>
                <a:cs typeface="Times New Roman"/>
              </a:rPr>
              <a:t>x</a:t>
            </a:r>
            <a:r>
              <a:rPr sz="3450" spc="-105" dirty="0">
                <a:latin typeface="Symbol"/>
                <a:cs typeface="Symbol"/>
              </a:rPr>
              <a:t></a:t>
            </a:r>
            <a:r>
              <a:rPr sz="2600" i="1" spc="-105" dirty="0">
                <a:latin typeface="Times New Roman"/>
                <a:cs typeface="Times New Roman"/>
              </a:rPr>
              <a:t>n</a:t>
            </a:r>
            <a:r>
              <a:rPr sz="3450" spc="-105" dirty="0">
                <a:latin typeface="Symbol"/>
                <a:cs typeface="Symbol"/>
              </a:rPr>
              <a:t></a:t>
            </a:r>
            <a:r>
              <a:rPr sz="3450" spc="-4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3450" spc="-290" dirty="0">
                <a:latin typeface="Symbol"/>
                <a:cs typeface="Symbol"/>
              </a:rPr>
              <a:t></a:t>
            </a:r>
            <a:r>
              <a:rPr sz="3450" spc="-290" dirty="0">
                <a:latin typeface="Times New Roman"/>
                <a:cs typeface="Times New Roman"/>
              </a:rPr>
              <a:t>	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3450" spc="-290" dirty="0">
                <a:latin typeface="Symbol"/>
                <a:cs typeface="Symbol"/>
              </a:rPr>
              <a:t></a:t>
            </a:r>
            <a:r>
              <a:rPr sz="3450" spc="-5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Symbol"/>
                <a:cs typeface="Symbol"/>
              </a:rPr>
              <a:t></a:t>
            </a:r>
            <a:r>
              <a:rPr sz="2600" spc="25" dirty="0">
                <a:latin typeface="Times New Roman"/>
                <a:cs typeface="Times New Roman"/>
              </a:rPr>
              <a:t>	</a:t>
            </a:r>
            <a:r>
              <a:rPr sz="3450" spc="-290" dirty="0">
                <a:latin typeface="Symbol"/>
                <a:cs typeface="Symbol"/>
              </a:rPr>
              <a:t></a:t>
            </a:r>
            <a:r>
              <a:rPr sz="3450" spc="-290" dirty="0">
                <a:latin typeface="Times New Roman"/>
                <a:cs typeface="Times New Roman"/>
              </a:rPr>
              <a:t>	</a:t>
            </a:r>
            <a:r>
              <a:rPr sz="3450" spc="-290" dirty="0">
                <a:latin typeface="Symbol"/>
                <a:cs typeface="Symbol"/>
              </a:rPr>
              <a:t></a:t>
            </a:r>
            <a:r>
              <a:rPr sz="3450" spc="-459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3450" spc="-290" dirty="0">
                <a:latin typeface="Symbol"/>
                <a:cs typeface="Symbol"/>
              </a:rPr>
              <a:t></a:t>
            </a:r>
            <a:r>
              <a:rPr sz="3450" spc="-290" dirty="0">
                <a:latin typeface="Times New Roman"/>
                <a:cs typeface="Times New Roman"/>
              </a:rPr>
              <a:t>	</a:t>
            </a:r>
            <a:r>
              <a:rPr sz="3450" spc="-290" dirty="0">
                <a:latin typeface="Symbol"/>
                <a:cs typeface="Symbol"/>
              </a:rPr>
              <a:t></a:t>
            </a:r>
            <a:r>
              <a:rPr sz="3450" spc="-54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9287" y="5671892"/>
            <a:ext cx="257556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878330" algn="l"/>
                <a:tab pos="2145665" algn="l"/>
              </a:tabLst>
            </a:pPr>
            <a:r>
              <a:rPr sz="2600" spc="5" dirty="0">
                <a:latin typeface="Times New Roman"/>
                <a:cs typeface="Times New Roman"/>
              </a:rPr>
              <a:t>, </a:t>
            </a:r>
            <a:r>
              <a:rPr sz="2600" i="1" spc="5" dirty="0">
                <a:latin typeface="Times New Roman"/>
                <a:cs typeface="Times New Roman"/>
              </a:rPr>
              <a:t>ROC </a:t>
            </a:r>
            <a:r>
              <a:rPr sz="2600" spc="5" dirty="0">
                <a:latin typeface="Times New Roman"/>
                <a:cs typeface="Times New Roman"/>
              </a:rPr>
              <a:t>: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i="1" spc="35" dirty="0">
                <a:latin typeface="Times New Roman"/>
                <a:cs typeface="Times New Roman"/>
              </a:rPr>
              <a:t>R</a:t>
            </a:r>
            <a:r>
              <a:rPr sz="2925" i="1" spc="52" baseline="-18518" dirty="0">
                <a:latin typeface="Times New Roman"/>
                <a:cs typeface="Times New Roman"/>
              </a:rPr>
              <a:t>x</a:t>
            </a:r>
            <a:r>
              <a:rPr sz="2925" i="1" spc="622" baseline="-18518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2600" i="1" spc="5" dirty="0">
                <a:latin typeface="Times New Roman"/>
                <a:cs typeface="Times New Roman"/>
              </a:rPr>
              <a:t>z	</a:t>
            </a:r>
            <a:r>
              <a:rPr sz="2600" spc="10" dirty="0">
                <a:latin typeface="Symbol"/>
                <a:cs typeface="Symbol"/>
              </a:rPr>
              <a:t></a:t>
            </a:r>
            <a:r>
              <a:rPr sz="2600" spc="-3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0395" y="5402579"/>
            <a:ext cx="8906510" cy="986155"/>
          </a:xfrm>
          <a:custGeom>
            <a:avLst/>
            <a:gdLst/>
            <a:ahLst/>
            <a:cxnLst/>
            <a:rect l="l" t="t" r="r" b="b"/>
            <a:pathLst>
              <a:path w="8906510" h="986154">
                <a:moveTo>
                  <a:pt x="0" y="986028"/>
                </a:moveTo>
                <a:lnTo>
                  <a:pt x="8906256" y="986028"/>
                </a:lnTo>
                <a:lnTo>
                  <a:pt x="8906256" y="0"/>
                </a:lnTo>
                <a:lnTo>
                  <a:pt x="0" y="0"/>
                </a:lnTo>
                <a:lnTo>
                  <a:pt x="0" y="986028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SIFAT-SIFAT</a:t>
            </a:r>
            <a:r>
              <a:rPr spc="-35" dirty="0"/>
              <a:t> </a:t>
            </a:r>
            <a:r>
              <a:rPr spc="-10" dirty="0"/>
              <a:t>TRANSFORMASI-Z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02765"/>
            <a:ext cx="2654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Time</a:t>
            </a:r>
            <a:r>
              <a:rPr sz="32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Reversal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1185" y="4801582"/>
            <a:ext cx="881380" cy="0"/>
          </a:xfrm>
          <a:custGeom>
            <a:avLst/>
            <a:gdLst/>
            <a:ahLst/>
            <a:cxnLst/>
            <a:rect l="l" t="t" r="r" b="b"/>
            <a:pathLst>
              <a:path w="881379">
                <a:moveTo>
                  <a:pt x="0" y="0"/>
                </a:moveTo>
                <a:lnTo>
                  <a:pt x="880868" y="0"/>
                </a:lnTo>
              </a:path>
            </a:pathLst>
          </a:custGeom>
          <a:ln w="14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7554" y="4595703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1763"/>
                </a:lnTo>
              </a:path>
            </a:pathLst>
          </a:custGeom>
          <a:ln w="14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5720" y="4595703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1763"/>
                </a:lnTo>
              </a:path>
            </a:pathLst>
          </a:custGeom>
          <a:ln w="14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08653" y="4202193"/>
            <a:ext cx="947419" cy="107505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990"/>
              </a:spcBef>
            </a:pPr>
            <a:r>
              <a:rPr sz="2700" spc="3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2700" spc="114" dirty="0">
                <a:latin typeface="Times New Roman"/>
                <a:cs typeface="Times New Roman"/>
              </a:rPr>
              <a:t>1</a:t>
            </a:r>
            <a:r>
              <a:rPr sz="2700" spc="114" dirty="0">
                <a:latin typeface="Symbol"/>
                <a:cs typeface="Symbol"/>
              </a:rPr>
              <a:t></a:t>
            </a:r>
            <a:r>
              <a:rPr sz="2700" spc="-210" dirty="0">
                <a:latin typeface="Times New Roman"/>
                <a:cs typeface="Times New Roman"/>
              </a:rPr>
              <a:t> </a:t>
            </a:r>
            <a:r>
              <a:rPr sz="2700" i="1" spc="35" dirty="0">
                <a:latin typeface="Times New Roman"/>
                <a:cs typeface="Times New Roman"/>
              </a:rPr>
              <a:t>z</a:t>
            </a:r>
            <a:r>
              <a:rPr sz="3000" spc="52" baseline="33333" dirty="0">
                <a:latin typeface="Symbol"/>
                <a:cs typeface="Symbol"/>
              </a:rPr>
              <a:t></a:t>
            </a:r>
            <a:r>
              <a:rPr sz="3000" spc="52" baseline="33333" dirty="0">
                <a:latin typeface="Times New Roman"/>
                <a:cs typeface="Times New Roman"/>
              </a:rPr>
              <a:t>1</a:t>
            </a:r>
            <a:endParaRPr sz="3000" baseline="333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1491" y="4531740"/>
            <a:ext cx="25717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57375" algn="l"/>
                <a:tab pos="2128520" algn="l"/>
              </a:tabLst>
            </a:pPr>
            <a:r>
              <a:rPr sz="2700" spc="15" dirty="0">
                <a:latin typeface="Times New Roman"/>
                <a:cs typeface="Times New Roman"/>
              </a:rPr>
              <a:t>,</a:t>
            </a:r>
            <a:r>
              <a:rPr sz="2700" spc="-280" dirty="0">
                <a:latin typeface="Times New Roman"/>
                <a:cs typeface="Times New Roman"/>
              </a:rPr>
              <a:t> </a:t>
            </a:r>
            <a:r>
              <a:rPr sz="2700" i="1" spc="-15" dirty="0">
                <a:latin typeface="Times New Roman"/>
                <a:cs typeface="Times New Roman"/>
              </a:rPr>
              <a:t>ROC</a:t>
            </a:r>
            <a:r>
              <a:rPr sz="2700" i="1" spc="-140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:</a:t>
            </a:r>
            <a:r>
              <a:rPr sz="2700" spc="-185" dirty="0">
                <a:latin typeface="Times New Roman"/>
                <a:cs typeface="Times New Roman"/>
              </a:rPr>
              <a:t> </a:t>
            </a:r>
            <a:r>
              <a:rPr sz="2700" i="1" spc="25" dirty="0">
                <a:latin typeface="Times New Roman"/>
                <a:cs typeface="Times New Roman"/>
              </a:rPr>
              <a:t>R</a:t>
            </a:r>
            <a:r>
              <a:rPr sz="3000" i="1" spc="37" baseline="-19444" dirty="0">
                <a:latin typeface="Times New Roman"/>
                <a:cs typeface="Times New Roman"/>
              </a:rPr>
              <a:t>x</a:t>
            </a:r>
            <a:r>
              <a:rPr sz="3000" i="1" spc="577" baseline="-19444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r>
              <a:rPr sz="2700" spc="35" dirty="0">
                <a:latin typeface="Times New Roman"/>
                <a:cs typeface="Times New Roman"/>
              </a:rPr>
              <a:t>	</a:t>
            </a:r>
            <a:r>
              <a:rPr sz="2700" i="1" spc="25" dirty="0">
                <a:latin typeface="Times New Roman"/>
                <a:cs typeface="Times New Roman"/>
              </a:rPr>
              <a:t>z	</a:t>
            </a:r>
            <a:r>
              <a:rPr sz="2700" spc="35" dirty="0">
                <a:latin typeface="Symbol"/>
                <a:cs typeface="Symbol"/>
              </a:rPr>
              <a:t></a:t>
            </a:r>
            <a:r>
              <a:rPr sz="2700" spc="-44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3602913"/>
            <a:ext cx="3850004" cy="138874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50"/>
              </a:spcBef>
            </a:pPr>
            <a:r>
              <a:rPr sz="28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654050" algn="ctr">
              <a:lnSpc>
                <a:spcPct val="100000"/>
              </a:lnSpc>
              <a:spcBef>
                <a:spcPts val="1755"/>
              </a:spcBef>
            </a:pPr>
            <a:r>
              <a:rPr sz="2700" i="1" spc="-125" dirty="0">
                <a:latin typeface="Times New Roman"/>
                <a:cs typeface="Times New Roman"/>
              </a:rPr>
              <a:t>x</a:t>
            </a:r>
            <a:r>
              <a:rPr sz="3000" spc="-187" baseline="-19444" dirty="0">
                <a:latin typeface="Times New Roman"/>
                <a:cs typeface="Times New Roman"/>
              </a:rPr>
              <a:t>1</a:t>
            </a:r>
            <a:r>
              <a:rPr sz="3550" spc="-125" dirty="0">
                <a:latin typeface="Symbol"/>
                <a:cs typeface="Symbol"/>
              </a:rPr>
              <a:t></a:t>
            </a:r>
            <a:r>
              <a:rPr sz="2700" i="1" spc="-125" dirty="0">
                <a:latin typeface="Times New Roman"/>
                <a:cs typeface="Times New Roman"/>
              </a:rPr>
              <a:t>n</a:t>
            </a:r>
            <a:r>
              <a:rPr sz="3550" spc="-125" dirty="0">
                <a:latin typeface="Symbol"/>
                <a:cs typeface="Symbol"/>
              </a:rPr>
              <a:t></a:t>
            </a:r>
            <a:r>
              <a:rPr sz="3550" spc="-52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r>
              <a:rPr sz="2700" spc="-190" dirty="0">
                <a:latin typeface="Times New Roman"/>
                <a:cs typeface="Times New Roman"/>
              </a:rPr>
              <a:t> </a:t>
            </a:r>
            <a:r>
              <a:rPr sz="2700" i="1" spc="-105" dirty="0">
                <a:latin typeface="Times New Roman"/>
                <a:cs typeface="Times New Roman"/>
              </a:rPr>
              <a:t>u</a:t>
            </a:r>
            <a:r>
              <a:rPr sz="3550" spc="-105" dirty="0">
                <a:latin typeface="Symbol"/>
                <a:cs typeface="Symbol"/>
              </a:rPr>
              <a:t></a:t>
            </a:r>
            <a:r>
              <a:rPr sz="2700" i="1" spc="-105" dirty="0">
                <a:latin typeface="Times New Roman"/>
                <a:cs typeface="Times New Roman"/>
              </a:rPr>
              <a:t>n</a:t>
            </a:r>
            <a:r>
              <a:rPr sz="3550" spc="-105" dirty="0">
                <a:latin typeface="Symbol"/>
                <a:cs typeface="Symbol"/>
              </a:rPr>
              <a:t></a:t>
            </a:r>
            <a:r>
              <a:rPr sz="3550" spc="-560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Symbol"/>
                <a:cs typeface="Symbol"/>
              </a:rPr>
              <a:t>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i="1" spc="-20" dirty="0">
                <a:latin typeface="Times New Roman"/>
                <a:cs typeface="Times New Roman"/>
              </a:rPr>
              <a:t>X</a:t>
            </a:r>
            <a:r>
              <a:rPr sz="3000" spc="-30" baseline="-19444" dirty="0">
                <a:latin typeface="Times New Roman"/>
                <a:cs typeface="Times New Roman"/>
              </a:rPr>
              <a:t>1</a:t>
            </a:r>
            <a:r>
              <a:rPr sz="3550" spc="-20" dirty="0">
                <a:latin typeface="Symbol"/>
                <a:cs typeface="Symbol"/>
              </a:rPr>
              <a:t></a:t>
            </a:r>
            <a:r>
              <a:rPr sz="2700" i="1" spc="-20" dirty="0">
                <a:latin typeface="Times New Roman"/>
                <a:cs typeface="Times New Roman"/>
              </a:rPr>
              <a:t>Z</a:t>
            </a:r>
            <a:r>
              <a:rPr sz="2700" i="1" spc="-335" dirty="0">
                <a:latin typeface="Times New Roman"/>
                <a:cs typeface="Times New Roman"/>
              </a:rPr>
              <a:t> </a:t>
            </a:r>
            <a:r>
              <a:rPr sz="3550" spc="-275" dirty="0">
                <a:latin typeface="Symbol"/>
                <a:cs typeface="Symbol"/>
              </a:rPr>
              <a:t></a:t>
            </a:r>
            <a:r>
              <a:rPr sz="3550" spc="-52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2384278"/>
            <a:ext cx="4584065" cy="122174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8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6:</a:t>
            </a:r>
            <a:endParaRPr sz="2800">
              <a:latin typeface="Calibri"/>
              <a:cs typeface="Calibri"/>
            </a:endParaRPr>
          </a:p>
          <a:p>
            <a:pPr marL="290195">
              <a:lnSpc>
                <a:spcPct val="100000"/>
              </a:lnSpc>
              <a:spcBef>
                <a:spcPts val="147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sinyal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1910" y="3097425"/>
            <a:ext cx="1563370" cy="527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i="1" spc="-95" dirty="0">
                <a:latin typeface="Times New Roman"/>
                <a:cs typeface="Times New Roman"/>
              </a:rPr>
              <a:t>x</a:t>
            </a:r>
            <a:r>
              <a:rPr sz="3250" spc="-95" dirty="0">
                <a:latin typeface="Symbol"/>
                <a:cs typeface="Symbol"/>
              </a:rPr>
              <a:t></a:t>
            </a:r>
            <a:r>
              <a:rPr sz="2450" i="1" spc="-95" dirty="0">
                <a:latin typeface="Times New Roman"/>
                <a:cs typeface="Times New Roman"/>
              </a:rPr>
              <a:t>n</a:t>
            </a:r>
            <a:r>
              <a:rPr sz="3250" spc="-95" dirty="0">
                <a:latin typeface="Symbol"/>
                <a:cs typeface="Symbol"/>
              </a:rPr>
              <a:t></a:t>
            </a:r>
            <a:r>
              <a:rPr sz="3250" spc="-505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Symbol"/>
                <a:cs typeface="Symbol"/>
              </a:rPr>
              <a:t></a:t>
            </a:r>
            <a:r>
              <a:rPr sz="2450" spc="-204" dirty="0">
                <a:latin typeface="Times New Roman"/>
                <a:cs typeface="Times New Roman"/>
              </a:rPr>
              <a:t> </a:t>
            </a:r>
            <a:r>
              <a:rPr sz="2450" i="1" spc="70" dirty="0">
                <a:latin typeface="Times New Roman"/>
                <a:cs typeface="Times New Roman"/>
              </a:rPr>
              <a:t>u</a:t>
            </a:r>
            <a:r>
              <a:rPr sz="2450" spc="70" dirty="0">
                <a:latin typeface="Times New Roman"/>
                <a:cs typeface="Times New Roman"/>
              </a:rPr>
              <a:t>(</a:t>
            </a:r>
            <a:r>
              <a:rPr sz="2450" spc="70" dirty="0">
                <a:latin typeface="Symbol"/>
                <a:cs typeface="Symbol"/>
              </a:rPr>
              <a:t></a:t>
            </a:r>
            <a:r>
              <a:rPr sz="2450" i="1" spc="70" dirty="0">
                <a:latin typeface="Times New Roman"/>
                <a:cs typeface="Times New Roman"/>
              </a:rPr>
              <a:t>n</a:t>
            </a:r>
            <a:r>
              <a:rPr sz="2450" spc="70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42241" y="5937861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493" y="0"/>
                </a:lnTo>
              </a:path>
            </a:pathLst>
          </a:custGeom>
          <a:ln w="143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6343" y="5937861"/>
            <a:ext cx="60452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002" y="0"/>
                </a:lnTo>
              </a:path>
            </a:pathLst>
          </a:custGeom>
          <a:ln w="143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1626" y="5678907"/>
            <a:ext cx="435609" cy="607060"/>
          </a:xfrm>
          <a:custGeom>
            <a:avLst/>
            <a:gdLst/>
            <a:ahLst/>
            <a:cxnLst/>
            <a:rect l="l" t="t" r="r" b="b"/>
            <a:pathLst>
              <a:path w="435609" h="607060">
                <a:moveTo>
                  <a:pt x="435232" y="0"/>
                </a:moveTo>
                <a:lnTo>
                  <a:pt x="0" y="606972"/>
                </a:lnTo>
              </a:path>
            </a:pathLst>
          </a:custGeom>
          <a:ln w="14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90562" y="5735068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586"/>
                </a:lnTo>
              </a:path>
            </a:pathLst>
          </a:custGeom>
          <a:ln w="14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8037" y="5735068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586"/>
                </a:lnTo>
              </a:path>
            </a:pathLst>
          </a:custGeom>
          <a:ln w="14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45066" y="5672253"/>
            <a:ext cx="200025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650" spc="15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11639" y="5672253"/>
            <a:ext cx="100711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29565" algn="l"/>
                <a:tab pos="594995" algn="l"/>
              </a:tabLst>
            </a:pP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	</a:t>
            </a:r>
            <a:r>
              <a:rPr sz="2650" i="1" spc="10" dirty="0">
                <a:latin typeface="Times New Roman"/>
                <a:cs typeface="Times New Roman"/>
              </a:rPr>
              <a:t>z	</a:t>
            </a:r>
            <a:r>
              <a:rPr sz="2650" spc="15" dirty="0">
                <a:latin typeface="Symbol"/>
                <a:cs typeface="Symbol"/>
              </a:rPr>
              <a:t></a:t>
            </a:r>
            <a:r>
              <a:rPr sz="2650" spc="-409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3084" y="5672253"/>
            <a:ext cx="14351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226185" algn="l"/>
              </a:tabLst>
            </a:pPr>
            <a:r>
              <a:rPr sz="2650" spc="5" dirty="0">
                <a:latin typeface="Times New Roman"/>
                <a:cs typeface="Times New Roman"/>
              </a:rPr>
              <a:t>,</a:t>
            </a:r>
            <a:r>
              <a:rPr sz="2650" spc="254" dirty="0">
                <a:latin typeface="Times New Roman"/>
                <a:cs typeface="Times New Roman"/>
              </a:rPr>
              <a:t> </a:t>
            </a:r>
            <a:r>
              <a:rPr sz="2650" i="1" spc="5" dirty="0">
                <a:latin typeface="Times New Roman"/>
                <a:cs typeface="Times New Roman"/>
              </a:rPr>
              <a:t>ROC</a:t>
            </a:r>
            <a:r>
              <a:rPr sz="2650" i="1" spc="-80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:	</a:t>
            </a:r>
            <a:r>
              <a:rPr sz="3975" spc="15" baseline="13626" dirty="0">
                <a:latin typeface="Times New Roman"/>
                <a:cs typeface="Times New Roman"/>
              </a:rPr>
              <a:t>1</a:t>
            </a:r>
            <a:endParaRPr sz="3975" baseline="1362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1902" y="5385742"/>
            <a:ext cx="602615" cy="98234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680"/>
              </a:spcBef>
            </a:pPr>
            <a:r>
              <a:rPr sz="2650" spc="10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585"/>
              </a:spcBef>
            </a:pPr>
            <a:r>
              <a:rPr sz="2650" spc="120" dirty="0">
                <a:latin typeface="Times New Roman"/>
                <a:cs typeface="Times New Roman"/>
              </a:rPr>
              <a:t>1</a:t>
            </a:r>
            <a:r>
              <a:rPr sz="2650" spc="120" dirty="0">
                <a:latin typeface="Symbol"/>
                <a:cs typeface="Symbol"/>
              </a:rPr>
              <a:t></a:t>
            </a:r>
            <a:r>
              <a:rPr sz="2650" spc="-185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02965" y="5458492"/>
            <a:ext cx="1361440" cy="1104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575" algn="ctr">
              <a:lnSpc>
                <a:spcPts val="2830"/>
              </a:lnSpc>
              <a:spcBef>
                <a:spcPts val="110"/>
              </a:spcBef>
            </a:pPr>
            <a:r>
              <a:rPr sz="2650" spc="10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  <a:p>
            <a:pPr marR="5080" algn="ctr">
              <a:lnSpc>
                <a:spcPts val="5650"/>
              </a:lnSpc>
            </a:pPr>
            <a:r>
              <a:rPr sz="2650" spc="21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Symbol"/>
                <a:cs typeface="Symbol"/>
              </a:rPr>
              <a:t></a:t>
            </a:r>
            <a:r>
              <a:rPr sz="2650" spc="-225" dirty="0">
                <a:latin typeface="Times New Roman"/>
                <a:cs typeface="Times New Roman"/>
              </a:rPr>
              <a:t> </a:t>
            </a:r>
            <a:r>
              <a:rPr sz="5000" spc="-910" dirty="0">
                <a:latin typeface="Symbol"/>
                <a:cs typeface="Symbol"/>
              </a:rPr>
              <a:t></a:t>
            </a:r>
            <a:r>
              <a:rPr sz="2650" i="1" spc="235" dirty="0">
                <a:latin typeface="Times New Roman"/>
                <a:cs typeface="Times New Roman"/>
              </a:rPr>
              <a:t>z</a:t>
            </a:r>
            <a:r>
              <a:rPr sz="3000" spc="-225" baseline="33333" dirty="0">
                <a:latin typeface="Symbol"/>
                <a:cs typeface="Symbol"/>
              </a:rPr>
              <a:t></a:t>
            </a:r>
            <a:r>
              <a:rPr sz="3000" spc="7" baseline="33333" dirty="0">
                <a:latin typeface="Times New Roman"/>
                <a:cs typeface="Times New Roman"/>
              </a:rPr>
              <a:t>1</a:t>
            </a:r>
            <a:r>
              <a:rPr sz="3000" spc="-442" baseline="33333" dirty="0">
                <a:latin typeface="Times New Roman"/>
                <a:cs typeface="Times New Roman"/>
              </a:rPr>
              <a:t> </a:t>
            </a:r>
            <a:r>
              <a:rPr sz="5000" spc="-1050" dirty="0">
                <a:latin typeface="Symbol"/>
                <a:cs typeface="Symbol"/>
              </a:rPr>
              <a:t></a:t>
            </a:r>
            <a:r>
              <a:rPr sz="3000" spc="-232" baseline="54166" dirty="0">
                <a:latin typeface="Symbol"/>
                <a:cs typeface="Symbol"/>
              </a:rPr>
              <a:t></a:t>
            </a:r>
            <a:r>
              <a:rPr sz="3000" spc="7" baseline="54166" dirty="0">
                <a:latin typeface="Times New Roman"/>
                <a:cs typeface="Times New Roman"/>
              </a:rPr>
              <a:t>1</a:t>
            </a:r>
            <a:endParaRPr sz="3000" baseline="541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665" y="5563503"/>
            <a:ext cx="3531235" cy="561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36245" algn="l"/>
              </a:tabLst>
            </a:pPr>
            <a:r>
              <a:rPr sz="2650" spc="20" dirty="0">
                <a:latin typeface="Symbol"/>
                <a:cs typeface="Symbol"/>
              </a:rPr>
              <a:t></a:t>
            </a:r>
            <a:r>
              <a:rPr sz="2650" spc="20" dirty="0">
                <a:latin typeface="Times New Roman"/>
                <a:cs typeface="Times New Roman"/>
              </a:rPr>
              <a:t>	</a:t>
            </a:r>
            <a:r>
              <a:rPr sz="2650" i="1" spc="-105" dirty="0">
                <a:latin typeface="Times New Roman"/>
                <a:cs typeface="Times New Roman"/>
              </a:rPr>
              <a:t>x</a:t>
            </a:r>
            <a:r>
              <a:rPr sz="3500" spc="-105" dirty="0">
                <a:latin typeface="Symbol"/>
                <a:cs typeface="Symbol"/>
              </a:rPr>
              <a:t></a:t>
            </a:r>
            <a:r>
              <a:rPr sz="2650" i="1" spc="-105" dirty="0">
                <a:latin typeface="Times New Roman"/>
                <a:cs typeface="Times New Roman"/>
              </a:rPr>
              <a:t>n</a:t>
            </a:r>
            <a:r>
              <a:rPr sz="3500" spc="-105" dirty="0">
                <a:latin typeface="Symbol"/>
                <a:cs typeface="Symbol"/>
              </a:rPr>
              <a:t></a:t>
            </a:r>
            <a:r>
              <a:rPr sz="3500" spc="-484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-135" dirty="0">
                <a:latin typeface="Times New Roman"/>
                <a:cs typeface="Times New Roman"/>
              </a:rPr>
              <a:t> </a:t>
            </a:r>
            <a:r>
              <a:rPr sz="2650" i="1" spc="-65" dirty="0">
                <a:latin typeface="Times New Roman"/>
                <a:cs typeface="Times New Roman"/>
              </a:rPr>
              <a:t>u</a:t>
            </a:r>
            <a:r>
              <a:rPr sz="3500" spc="-65" dirty="0">
                <a:latin typeface="Symbol"/>
                <a:cs typeface="Symbol"/>
              </a:rPr>
              <a:t></a:t>
            </a:r>
            <a:r>
              <a:rPr sz="2650" spc="-65" dirty="0">
                <a:latin typeface="Symbol"/>
                <a:cs typeface="Symbol"/>
              </a:rPr>
              <a:t></a:t>
            </a:r>
            <a:r>
              <a:rPr sz="2650" spc="-220" dirty="0">
                <a:latin typeface="Times New Roman"/>
                <a:cs typeface="Times New Roman"/>
              </a:rPr>
              <a:t> </a:t>
            </a:r>
            <a:r>
              <a:rPr sz="2650" i="1" spc="-75" dirty="0">
                <a:latin typeface="Times New Roman"/>
                <a:cs typeface="Times New Roman"/>
              </a:rPr>
              <a:t>n</a:t>
            </a:r>
            <a:r>
              <a:rPr sz="3500" spc="-75" dirty="0">
                <a:latin typeface="Symbol"/>
                <a:cs typeface="Symbol"/>
              </a:rPr>
              <a:t></a:t>
            </a:r>
            <a:r>
              <a:rPr sz="3500" spc="-52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</a:t>
            </a:r>
            <a:r>
              <a:rPr sz="2650" spc="105" dirty="0">
                <a:latin typeface="Times New Roman"/>
                <a:cs typeface="Times New Roman"/>
              </a:rPr>
              <a:t> </a:t>
            </a:r>
            <a:r>
              <a:rPr sz="2650" i="1" spc="15" dirty="0">
                <a:latin typeface="Times New Roman"/>
                <a:cs typeface="Times New Roman"/>
              </a:rPr>
              <a:t>X</a:t>
            </a:r>
            <a:r>
              <a:rPr sz="2650" i="1" spc="-225" dirty="0">
                <a:latin typeface="Times New Roman"/>
                <a:cs typeface="Times New Roman"/>
              </a:rPr>
              <a:t> </a:t>
            </a:r>
            <a:r>
              <a:rPr sz="3500" spc="-90" dirty="0">
                <a:latin typeface="Symbol"/>
                <a:cs typeface="Symbol"/>
              </a:rPr>
              <a:t></a:t>
            </a:r>
            <a:r>
              <a:rPr sz="2650" i="1" spc="-90" dirty="0">
                <a:latin typeface="Times New Roman"/>
                <a:cs typeface="Times New Roman"/>
              </a:rPr>
              <a:t>z</a:t>
            </a:r>
            <a:r>
              <a:rPr sz="3500" spc="-90" dirty="0">
                <a:latin typeface="Symbol"/>
                <a:cs typeface="Symbol"/>
              </a:rPr>
              <a:t></a:t>
            </a:r>
            <a:r>
              <a:rPr sz="3500" spc="-49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43927" y="5846952"/>
            <a:ext cx="38989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650" i="1" spc="30" dirty="0">
                <a:latin typeface="Times New Roman"/>
                <a:cs typeface="Times New Roman"/>
              </a:rPr>
              <a:t>R</a:t>
            </a:r>
            <a:r>
              <a:rPr sz="3000" i="1" spc="44" baseline="-18055" dirty="0">
                <a:latin typeface="Times New Roman"/>
                <a:cs typeface="Times New Roman"/>
              </a:rPr>
              <a:t>x</a:t>
            </a:r>
            <a:endParaRPr sz="3000" baseline="-18055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7160" y="5481828"/>
            <a:ext cx="8859520" cy="1088390"/>
          </a:xfrm>
          <a:custGeom>
            <a:avLst/>
            <a:gdLst/>
            <a:ahLst/>
            <a:cxnLst/>
            <a:rect l="l" t="t" r="r" b="b"/>
            <a:pathLst>
              <a:path w="8859520" h="1088390">
                <a:moveTo>
                  <a:pt x="0" y="1088136"/>
                </a:moveTo>
                <a:lnTo>
                  <a:pt x="8859012" y="1088136"/>
                </a:lnTo>
                <a:lnTo>
                  <a:pt x="8859012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04972" y="1947672"/>
            <a:ext cx="2874645" cy="57912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720"/>
              </a:spcBef>
              <a:tabLst>
                <a:tab pos="1155700" algn="l"/>
                <a:tab pos="1836420" algn="l"/>
              </a:tabLst>
            </a:pPr>
            <a:r>
              <a:rPr sz="2700" i="1" spc="45" dirty="0">
                <a:latin typeface="Times New Roman"/>
                <a:cs typeface="Times New Roman"/>
              </a:rPr>
              <a:t>x</a:t>
            </a:r>
            <a:r>
              <a:rPr sz="2700" spc="45" dirty="0">
                <a:latin typeface="Times New Roman"/>
                <a:cs typeface="Times New Roman"/>
              </a:rPr>
              <a:t>(</a:t>
            </a:r>
            <a:r>
              <a:rPr sz="2700" spc="45" dirty="0">
                <a:latin typeface="Symbol"/>
                <a:cs typeface="Symbol"/>
              </a:rPr>
              <a:t></a:t>
            </a:r>
            <a:r>
              <a:rPr sz="2700" i="1" spc="45" dirty="0">
                <a:latin typeface="Times New Roman"/>
                <a:cs typeface="Times New Roman"/>
              </a:rPr>
              <a:t>n</a:t>
            </a:r>
            <a:r>
              <a:rPr sz="2700" spc="45" dirty="0">
                <a:latin typeface="Times New Roman"/>
                <a:cs typeface="Times New Roman"/>
              </a:rPr>
              <a:t>)	</a:t>
            </a:r>
            <a:r>
              <a:rPr sz="2700" spc="70" dirty="0">
                <a:latin typeface="Symbol"/>
                <a:cs typeface="Symbol"/>
              </a:rPr>
              <a:t></a:t>
            </a:r>
            <a:r>
              <a:rPr sz="2700" spc="70" dirty="0">
                <a:latin typeface="Times New Roman"/>
                <a:cs typeface="Times New Roman"/>
              </a:rPr>
              <a:t>	</a:t>
            </a:r>
            <a:r>
              <a:rPr sz="2700" i="1" spc="40" dirty="0">
                <a:latin typeface="Times New Roman"/>
                <a:cs typeface="Times New Roman"/>
              </a:rPr>
              <a:t>X</a:t>
            </a:r>
            <a:r>
              <a:rPr sz="2700" i="1" spc="-320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3000" spc="165" baseline="33333" dirty="0">
                <a:latin typeface="Symbol"/>
                <a:cs typeface="Symbol"/>
              </a:rPr>
              <a:t></a:t>
            </a:r>
            <a:r>
              <a:rPr sz="3000" spc="165" baseline="33333" dirty="0">
                <a:latin typeface="Times New Roman"/>
                <a:cs typeface="Times New Roman"/>
              </a:rPr>
              <a:t>1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51473"/>
            <a:ext cx="7411720" cy="1565275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130300">
              <a:lnSpc>
                <a:spcPct val="100000"/>
              </a:lnSpc>
              <a:spcBef>
                <a:spcPts val="2025"/>
              </a:spcBef>
            </a:pPr>
            <a:r>
              <a:rPr sz="4000" b="1" spc="-105" dirty="0">
                <a:latin typeface="Calibri"/>
                <a:cs typeface="Calibri"/>
              </a:rPr>
              <a:t>SIFAT-SIFAT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TRANSFORMASI-Z</a:t>
            </a:r>
            <a:endParaRPr sz="4000">
              <a:latin typeface="Calibri"/>
              <a:cs typeface="Calibri"/>
            </a:endParaRPr>
          </a:p>
          <a:p>
            <a:pPr marL="291465" indent="-279400">
              <a:lnSpc>
                <a:spcPct val="100000"/>
              </a:lnSpc>
              <a:spcBef>
                <a:spcPts val="155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Diferensiasi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dalam domain</a:t>
            </a:r>
            <a:r>
              <a:rPr sz="3200" b="1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z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723" y="3654933"/>
            <a:ext cx="940059" cy="775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2601594"/>
            <a:ext cx="1731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7: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33745" y="2285599"/>
            <a:ext cx="875665" cy="0"/>
          </a:xfrm>
          <a:custGeom>
            <a:avLst/>
            <a:gdLst/>
            <a:ahLst/>
            <a:cxnLst/>
            <a:rect l="l" t="t" r="r" b="b"/>
            <a:pathLst>
              <a:path w="875664">
                <a:moveTo>
                  <a:pt x="0" y="0"/>
                </a:moveTo>
                <a:lnTo>
                  <a:pt x="875273" y="0"/>
                </a:lnTo>
              </a:path>
            </a:pathLst>
          </a:custGeom>
          <a:ln w="142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1470" y="1727602"/>
            <a:ext cx="1382395" cy="9925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85750" indent="-260985">
              <a:lnSpc>
                <a:spcPct val="100000"/>
              </a:lnSpc>
              <a:spcBef>
                <a:spcPts val="715"/>
              </a:spcBef>
              <a:buFont typeface="Symbol"/>
              <a:buChar char=""/>
              <a:tabLst>
                <a:tab pos="286385" algn="l"/>
              </a:tabLst>
            </a:pPr>
            <a:r>
              <a:rPr sz="3975" i="1" spc="37" baseline="-35639" dirty="0">
                <a:latin typeface="Times New Roman"/>
                <a:cs typeface="Times New Roman"/>
              </a:rPr>
              <a:t>z </a:t>
            </a:r>
            <a:r>
              <a:rPr sz="2650" i="1" spc="35" dirty="0">
                <a:latin typeface="Times New Roman"/>
                <a:cs typeface="Times New Roman"/>
              </a:rPr>
              <a:t>dX</a:t>
            </a:r>
            <a:r>
              <a:rPr sz="2650" i="1" spc="-350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</a:t>
            </a:r>
            <a:r>
              <a:rPr sz="2650" i="1" spc="120" dirty="0">
                <a:latin typeface="Times New Roman"/>
                <a:cs typeface="Times New Roman"/>
              </a:rPr>
              <a:t>z</a:t>
            </a:r>
            <a:r>
              <a:rPr sz="2650" spc="120" dirty="0">
                <a:latin typeface="Times New Roman"/>
                <a:cs typeface="Times New Roman"/>
              </a:rPr>
              <a:t>)</a:t>
            </a:r>
            <a:endParaRPr sz="2650" dirty="0">
              <a:latin typeface="Times New Roman"/>
              <a:cs typeface="Times New Roman"/>
            </a:endParaRPr>
          </a:p>
          <a:p>
            <a:pPr marL="765810">
              <a:lnSpc>
                <a:spcPct val="100000"/>
              </a:lnSpc>
              <a:spcBef>
                <a:spcPts val="625"/>
              </a:spcBef>
            </a:pPr>
            <a:r>
              <a:rPr sz="2650" i="1" spc="20" dirty="0">
                <a:latin typeface="Times New Roman"/>
                <a:cs typeface="Times New Roman"/>
              </a:rPr>
              <a:t>dz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6129" y="2016884"/>
            <a:ext cx="1412240" cy="43560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1057275" algn="l"/>
              </a:tabLst>
            </a:pPr>
            <a:r>
              <a:rPr sz="2650" i="1" spc="25" dirty="0">
                <a:latin typeface="Times New Roman"/>
                <a:cs typeface="Times New Roman"/>
              </a:rPr>
              <a:t>n</a:t>
            </a:r>
            <a:r>
              <a:rPr sz="2650" i="1" spc="50" dirty="0">
                <a:latin typeface="Times New Roman"/>
                <a:cs typeface="Times New Roman"/>
              </a:rPr>
              <a:t>x</a:t>
            </a:r>
            <a:r>
              <a:rPr sz="2650" spc="80" dirty="0">
                <a:latin typeface="Times New Roman"/>
                <a:cs typeface="Times New Roman"/>
              </a:rPr>
              <a:t>(</a:t>
            </a:r>
            <a:r>
              <a:rPr sz="2650" i="1" spc="50" dirty="0">
                <a:latin typeface="Times New Roman"/>
                <a:cs typeface="Times New Roman"/>
              </a:rPr>
              <a:t>n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75" dirty="0">
                <a:latin typeface="Symbol"/>
                <a:cs typeface="Symbol"/>
              </a:rPr>
              <a:t>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0027" y="1824227"/>
            <a:ext cx="3187065" cy="891540"/>
          </a:xfrm>
          <a:custGeom>
            <a:avLst/>
            <a:gdLst/>
            <a:ahLst/>
            <a:cxnLst/>
            <a:rect l="l" t="t" r="r" b="b"/>
            <a:pathLst>
              <a:path w="3187065" h="891539">
                <a:moveTo>
                  <a:pt x="0" y="891539"/>
                </a:moveTo>
                <a:lnTo>
                  <a:pt x="3186683" y="891539"/>
                </a:lnTo>
                <a:lnTo>
                  <a:pt x="3186683" y="0"/>
                </a:lnTo>
                <a:lnTo>
                  <a:pt x="0" y="0"/>
                </a:lnTo>
                <a:lnTo>
                  <a:pt x="0" y="89153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17201" y="3169616"/>
            <a:ext cx="1971039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50" i="1" spc="50" dirty="0">
                <a:latin typeface="Times New Roman"/>
                <a:cs typeface="Times New Roman"/>
              </a:rPr>
              <a:t>x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50" dirty="0">
                <a:latin typeface="Times New Roman"/>
                <a:cs typeface="Times New Roman"/>
              </a:rPr>
              <a:t>n</a:t>
            </a:r>
            <a:r>
              <a:rPr sz="2450" spc="50" dirty="0">
                <a:latin typeface="Times New Roman"/>
                <a:cs typeface="Times New Roman"/>
              </a:rPr>
              <a:t>) </a:t>
            </a:r>
            <a:r>
              <a:rPr sz="2450" spc="60" dirty="0">
                <a:latin typeface="Symbol"/>
                <a:cs typeface="Symbol"/>
              </a:rPr>
              <a:t></a:t>
            </a:r>
            <a:r>
              <a:rPr sz="2450" spc="-280" dirty="0">
                <a:latin typeface="Times New Roman"/>
                <a:cs typeface="Times New Roman"/>
              </a:rPr>
              <a:t> </a:t>
            </a:r>
            <a:r>
              <a:rPr sz="2450" i="1" spc="114" dirty="0">
                <a:latin typeface="Times New Roman"/>
                <a:cs typeface="Times New Roman"/>
              </a:rPr>
              <a:t>na</a:t>
            </a:r>
            <a:r>
              <a:rPr sz="2775" i="1" spc="172" baseline="33033" dirty="0">
                <a:latin typeface="Times New Roman"/>
                <a:cs typeface="Times New Roman"/>
              </a:rPr>
              <a:t>n</a:t>
            </a:r>
            <a:r>
              <a:rPr sz="2450" i="1" spc="114" dirty="0">
                <a:latin typeface="Times New Roman"/>
                <a:cs typeface="Times New Roman"/>
              </a:rPr>
              <a:t>u</a:t>
            </a:r>
            <a:r>
              <a:rPr sz="2450" spc="114" dirty="0">
                <a:latin typeface="Times New Roman"/>
                <a:cs typeface="Times New Roman"/>
              </a:rPr>
              <a:t>(</a:t>
            </a:r>
            <a:r>
              <a:rPr sz="2450" i="1" spc="114" dirty="0">
                <a:latin typeface="Times New Roman"/>
                <a:cs typeface="Times New Roman"/>
              </a:rPr>
              <a:t>n</a:t>
            </a:r>
            <a:r>
              <a:rPr sz="2450" spc="114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12929" y="4080416"/>
            <a:ext cx="955675" cy="0"/>
          </a:xfrm>
          <a:custGeom>
            <a:avLst/>
            <a:gdLst/>
            <a:ahLst/>
            <a:cxnLst/>
            <a:rect l="l" t="t" r="r" b="b"/>
            <a:pathLst>
              <a:path w="955675">
                <a:moveTo>
                  <a:pt x="0" y="0"/>
                </a:moveTo>
                <a:lnTo>
                  <a:pt x="955188" y="0"/>
                </a:lnTo>
              </a:path>
            </a:pathLst>
          </a:custGeom>
          <a:ln w="13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4406" y="3890426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4">
                <a:moveTo>
                  <a:pt x="0" y="0"/>
                </a:moveTo>
                <a:lnTo>
                  <a:pt x="0" y="379985"/>
                </a:lnTo>
              </a:path>
            </a:pathLst>
          </a:custGeom>
          <a:ln w="13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063" y="3890426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4">
                <a:moveTo>
                  <a:pt x="0" y="0"/>
                </a:moveTo>
                <a:lnTo>
                  <a:pt x="0" y="379985"/>
                </a:lnTo>
              </a:path>
            </a:pathLst>
          </a:custGeom>
          <a:ln w="13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74743" y="3830419"/>
            <a:ext cx="241427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10" dirty="0">
                <a:latin typeface="Times New Roman"/>
                <a:cs typeface="Times New Roman"/>
              </a:rPr>
              <a:t>, </a:t>
            </a:r>
            <a:r>
              <a:rPr sz="2500" i="1" spc="-15" dirty="0">
                <a:latin typeface="Times New Roman"/>
                <a:cs typeface="Times New Roman"/>
              </a:rPr>
              <a:t>ROC </a:t>
            </a:r>
            <a:r>
              <a:rPr sz="2500" spc="15" dirty="0">
                <a:latin typeface="Times New Roman"/>
                <a:cs typeface="Times New Roman"/>
              </a:rPr>
              <a:t>: </a:t>
            </a:r>
            <a:r>
              <a:rPr sz="2500" i="1" spc="25" dirty="0">
                <a:latin typeface="Times New Roman"/>
                <a:cs typeface="Times New Roman"/>
              </a:rPr>
              <a:t>R</a:t>
            </a:r>
            <a:r>
              <a:rPr sz="2775" i="1" spc="37" baseline="-19519" dirty="0">
                <a:latin typeface="Times New Roman"/>
                <a:cs typeface="Times New Roman"/>
              </a:rPr>
              <a:t>x </a:t>
            </a:r>
            <a:r>
              <a:rPr sz="2500" spc="30" dirty="0">
                <a:latin typeface="Symbol"/>
                <a:cs typeface="Symbol"/>
              </a:rPr>
              <a:t>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i="1" spc="20" dirty="0">
                <a:latin typeface="Times New Roman"/>
                <a:cs typeface="Times New Roman"/>
              </a:rPr>
              <a:t>z </a:t>
            </a:r>
            <a:r>
              <a:rPr sz="2500" spc="30" dirty="0">
                <a:latin typeface="Symbol"/>
                <a:cs typeface="Symbol"/>
              </a:rPr>
              <a:t></a:t>
            </a:r>
            <a:r>
              <a:rPr sz="2500" spc="-265" dirty="0">
                <a:latin typeface="Times New Roman"/>
                <a:cs typeface="Times New Roman"/>
              </a:rPr>
              <a:t> </a:t>
            </a:r>
            <a:r>
              <a:rPr sz="2500" i="1" spc="25" dirty="0"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1228" y="3526305"/>
            <a:ext cx="1023619" cy="9944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915"/>
              </a:spcBef>
            </a:pPr>
            <a:r>
              <a:rPr sz="2500" spc="25" dirty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500" spc="105" dirty="0">
                <a:latin typeface="Times New Roman"/>
                <a:cs typeface="Times New Roman"/>
              </a:rPr>
              <a:t>1</a:t>
            </a:r>
            <a:r>
              <a:rPr sz="2500" spc="105" dirty="0">
                <a:latin typeface="Symbol"/>
                <a:cs typeface="Symbol"/>
              </a:rPr>
              <a:t></a:t>
            </a:r>
            <a:r>
              <a:rPr sz="2500" spc="-305" dirty="0">
                <a:latin typeface="Times New Roman"/>
                <a:cs typeface="Times New Roman"/>
              </a:rPr>
              <a:t> </a:t>
            </a:r>
            <a:r>
              <a:rPr sz="2500" i="1" spc="15" dirty="0">
                <a:latin typeface="Times New Roman"/>
                <a:cs typeface="Times New Roman"/>
              </a:rPr>
              <a:t>az</a:t>
            </a:r>
            <a:r>
              <a:rPr sz="2775" spc="22" baseline="33033" dirty="0">
                <a:latin typeface="Symbol"/>
                <a:cs typeface="Symbol"/>
              </a:rPr>
              <a:t></a:t>
            </a:r>
            <a:r>
              <a:rPr sz="2775" spc="22" baseline="33033" dirty="0">
                <a:latin typeface="Times New Roman"/>
                <a:cs typeface="Times New Roman"/>
              </a:rPr>
              <a:t>1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612" y="3214242"/>
            <a:ext cx="4357370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sinyal</a:t>
            </a:r>
            <a:endParaRPr sz="2400">
              <a:latin typeface="Calibri"/>
              <a:cs typeface="Calibri"/>
            </a:endParaRPr>
          </a:p>
          <a:p>
            <a:pPr marL="528320" algn="ctr">
              <a:lnSpc>
                <a:spcPct val="100000"/>
              </a:lnSpc>
              <a:spcBef>
                <a:spcPts val="1964"/>
              </a:spcBef>
              <a:tabLst>
                <a:tab pos="2619375" algn="l"/>
                <a:tab pos="3248025" algn="l"/>
              </a:tabLst>
            </a:pP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775" baseline="-19519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(</a:t>
            </a:r>
            <a:r>
              <a:rPr sz="2500" i="1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30" dirty="0">
                <a:latin typeface="Symbol"/>
                <a:cs typeface="Symbol"/>
              </a:rPr>
              <a:t>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i="1" spc="65" dirty="0">
                <a:latin typeface="Times New Roman"/>
                <a:cs typeface="Times New Roman"/>
              </a:rPr>
              <a:t>a</a:t>
            </a:r>
            <a:r>
              <a:rPr sz="2775" i="1" spc="97" baseline="33033" dirty="0">
                <a:latin typeface="Times New Roman"/>
                <a:cs typeface="Times New Roman"/>
              </a:rPr>
              <a:t>n</a:t>
            </a:r>
            <a:r>
              <a:rPr sz="2500" i="1" spc="65" dirty="0">
                <a:latin typeface="Times New Roman"/>
                <a:cs typeface="Times New Roman"/>
              </a:rPr>
              <a:t>u</a:t>
            </a:r>
            <a:r>
              <a:rPr sz="2500" spc="65" dirty="0">
                <a:latin typeface="Times New Roman"/>
                <a:cs typeface="Times New Roman"/>
              </a:rPr>
              <a:t>(</a:t>
            </a:r>
            <a:r>
              <a:rPr sz="2500" i="1" spc="65" dirty="0">
                <a:latin typeface="Times New Roman"/>
                <a:cs typeface="Times New Roman"/>
              </a:rPr>
              <a:t>n</a:t>
            </a:r>
            <a:r>
              <a:rPr sz="2500" spc="65" dirty="0">
                <a:latin typeface="Times New Roman"/>
                <a:cs typeface="Times New Roman"/>
              </a:rPr>
              <a:t>)	</a:t>
            </a:r>
            <a:r>
              <a:rPr sz="2500" spc="55" dirty="0">
                <a:latin typeface="Symbol"/>
                <a:cs typeface="Symbol"/>
              </a:rPr>
              <a:t></a:t>
            </a:r>
            <a:r>
              <a:rPr sz="2500" spc="55" dirty="0">
                <a:latin typeface="Times New Roman"/>
                <a:cs typeface="Times New Roman"/>
              </a:rPr>
              <a:t>	</a:t>
            </a:r>
            <a:r>
              <a:rPr sz="2500" i="1" spc="95" dirty="0">
                <a:latin typeface="Times New Roman"/>
                <a:cs typeface="Times New Roman"/>
              </a:rPr>
              <a:t>X</a:t>
            </a:r>
            <a:r>
              <a:rPr sz="2775" spc="142" baseline="-19519" dirty="0">
                <a:latin typeface="Times New Roman"/>
                <a:cs typeface="Times New Roman"/>
              </a:rPr>
              <a:t>1</a:t>
            </a:r>
            <a:r>
              <a:rPr sz="2500" spc="95" dirty="0">
                <a:latin typeface="Times New Roman"/>
                <a:cs typeface="Times New Roman"/>
              </a:rPr>
              <a:t>(</a:t>
            </a:r>
            <a:r>
              <a:rPr sz="2500" i="1" spc="95" dirty="0">
                <a:latin typeface="Times New Roman"/>
                <a:cs typeface="Times New Roman"/>
              </a:rPr>
              <a:t>z</a:t>
            </a:r>
            <a:r>
              <a:rPr sz="2500" spc="95" dirty="0">
                <a:latin typeface="Times New Roman"/>
                <a:cs typeface="Times New Roman"/>
              </a:rPr>
              <a:t>)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spc="30" dirty="0">
                <a:latin typeface="Symbol"/>
                <a:cs typeface="Symbol"/>
              </a:rPr>
              <a:t>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31210" y="5059487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>
                <a:moveTo>
                  <a:pt x="0" y="0"/>
                </a:moveTo>
                <a:lnTo>
                  <a:pt x="927338" y="0"/>
                </a:lnTo>
              </a:path>
            </a:pathLst>
          </a:custGeom>
          <a:ln w="13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7979" y="5059487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385" y="0"/>
                </a:lnTo>
              </a:path>
            </a:pathLst>
          </a:custGeom>
          <a:ln w="13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8082" y="5059487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768" y="0"/>
                </a:lnTo>
              </a:path>
            </a:pathLst>
          </a:custGeom>
          <a:ln w="13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4892" y="6076063"/>
            <a:ext cx="1301115" cy="0"/>
          </a:xfrm>
          <a:custGeom>
            <a:avLst/>
            <a:gdLst/>
            <a:ahLst/>
            <a:cxnLst/>
            <a:rect l="l" t="t" r="r" b="b"/>
            <a:pathLst>
              <a:path w="1301114">
                <a:moveTo>
                  <a:pt x="0" y="0"/>
                </a:moveTo>
                <a:lnTo>
                  <a:pt x="1300535" y="0"/>
                </a:lnTo>
              </a:path>
            </a:pathLst>
          </a:custGeom>
          <a:ln w="13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9813" y="6076063"/>
            <a:ext cx="1301115" cy="0"/>
          </a:xfrm>
          <a:custGeom>
            <a:avLst/>
            <a:gdLst/>
            <a:ahLst/>
            <a:cxnLst/>
            <a:rect l="l" t="t" r="r" b="b"/>
            <a:pathLst>
              <a:path w="1301115">
                <a:moveTo>
                  <a:pt x="0" y="0"/>
                </a:moveTo>
                <a:lnTo>
                  <a:pt x="1300804" y="0"/>
                </a:lnTo>
              </a:path>
            </a:pathLst>
          </a:custGeom>
          <a:ln w="13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95785" y="6046796"/>
            <a:ext cx="14732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5" dirty="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37353" y="4600935"/>
            <a:ext cx="187960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8730" y="5773680"/>
            <a:ext cx="534670" cy="755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900" spc="-140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1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7125" spc="-1492" baseline="-12865" dirty="0">
                <a:latin typeface="Symbol"/>
                <a:cs typeface="Symbol"/>
              </a:rPr>
              <a:t></a:t>
            </a:r>
            <a:r>
              <a:rPr sz="2850" spc="7" baseline="21929" dirty="0">
                <a:latin typeface="Times New Roman"/>
                <a:cs typeface="Times New Roman"/>
              </a:rPr>
              <a:t>2</a:t>
            </a:r>
            <a:endParaRPr sz="2850" baseline="2192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59208" y="6139326"/>
            <a:ext cx="26225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140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47812" y="5030220"/>
            <a:ext cx="26289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140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9161" y="5821457"/>
            <a:ext cx="20383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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51539" y="4826389"/>
            <a:ext cx="15049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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1539" y="5100742"/>
            <a:ext cx="15049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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51539" y="4619178"/>
            <a:ext cx="15049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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58439" y="4826389"/>
            <a:ext cx="15049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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8439" y="5100742"/>
            <a:ext cx="15049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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6770" y="5918358"/>
            <a:ext cx="779145" cy="755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750" spc="-355" dirty="0">
                <a:latin typeface="Symbol"/>
                <a:cs typeface="Symbol"/>
              </a:rPr>
              <a:t></a:t>
            </a:r>
            <a:r>
              <a:rPr sz="2550" spc="-355" dirty="0">
                <a:latin typeface="Times New Roman"/>
                <a:cs typeface="Times New Roman"/>
              </a:rPr>
              <a:t>1</a:t>
            </a:r>
            <a:r>
              <a:rPr sz="2550" spc="-355" dirty="0">
                <a:latin typeface="Symbol"/>
                <a:cs typeface="Symbol"/>
              </a:rPr>
              <a:t></a:t>
            </a:r>
            <a:r>
              <a:rPr sz="2550" spc="-280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az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3026" y="5472843"/>
            <a:ext cx="62928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825" i="1" spc="30" baseline="-25054" dirty="0">
                <a:latin typeface="Times New Roman"/>
                <a:cs typeface="Times New Roman"/>
              </a:rPr>
              <a:t>az</a:t>
            </a:r>
            <a:r>
              <a:rPr sz="1900" spc="20" dirty="0">
                <a:latin typeface="Symbol"/>
                <a:cs typeface="Symbol"/>
              </a:rPr>
              <a:t></a:t>
            </a:r>
            <a:r>
              <a:rPr sz="1900" spc="2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81849" y="5918358"/>
            <a:ext cx="1158875" cy="755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51560" algn="l"/>
              </a:tabLst>
            </a:pPr>
            <a:r>
              <a:rPr sz="4750" spc="-355" dirty="0">
                <a:latin typeface="Symbol"/>
                <a:cs typeface="Symbol"/>
              </a:rPr>
              <a:t></a:t>
            </a:r>
            <a:r>
              <a:rPr sz="2550" spc="-355" dirty="0">
                <a:latin typeface="Times New Roman"/>
                <a:cs typeface="Times New Roman"/>
              </a:rPr>
              <a:t>1</a:t>
            </a:r>
            <a:r>
              <a:rPr sz="2550" spc="-355" dirty="0">
                <a:latin typeface="Symbol"/>
                <a:cs typeface="Symbol"/>
              </a:rPr>
              <a:t></a:t>
            </a:r>
            <a:r>
              <a:rPr sz="2550" spc="-210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az	</a:t>
            </a:r>
            <a:r>
              <a:rPr sz="4750" spc="-1000" dirty="0">
                <a:latin typeface="Symbol"/>
                <a:cs typeface="Symbol"/>
              </a:rPr>
              <a:t></a:t>
            </a:r>
            <a:endParaRPr sz="47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69166" y="5617510"/>
            <a:ext cx="889000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0510" indent="-233045">
              <a:lnSpc>
                <a:spcPct val="100000"/>
              </a:lnSpc>
              <a:spcBef>
                <a:spcPts val="90"/>
              </a:spcBef>
              <a:buFont typeface="Symbol"/>
              <a:buChar char=""/>
              <a:tabLst>
                <a:tab pos="271145" algn="l"/>
              </a:tabLst>
            </a:pPr>
            <a:r>
              <a:rPr sz="2550" i="1" spc="75" dirty="0">
                <a:latin typeface="Times New Roman"/>
                <a:cs typeface="Times New Roman"/>
              </a:rPr>
              <a:t>az</a:t>
            </a:r>
            <a:r>
              <a:rPr sz="2850" spc="112" baseline="33625" dirty="0">
                <a:latin typeface="Symbol"/>
                <a:cs typeface="Symbol"/>
              </a:rPr>
              <a:t></a:t>
            </a:r>
            <a:r>
              <a:rPr sz="2850" spc="112" baseline="33625" dirty="0">
                <a:latin typeface="Times New Roman"/>
                <a:cs typeface="Times New Roman"/>
              </a:rPr>
              <a:t>2</a:t>
            </a:r>
            <a:endParaRPr sz="2850" baseline="3362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96515" y="5821457"/>
            <a:ext cx="843280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latin typeface="Symbol"/>
                <a:cs typeface="Symbol"/>
              </a:rPr>
              <a:t></a:t>
            </a:r>
            <a:r>
              <a:rPr sz="2550" spc="-170" dirty="0">
                <a:latin typeface="Times New Roman"/>
                <a:cs typeface="Times New Roman"/>
              </a:rPr>
              <a:t> </a:t>
            </a:r>
            <a:r>
              <a:rPr sz="2550" spc="95" dirty="0">
                <a:latin typeface="Times New Roman"/>
                <a:cs typeface="Times New Roman"/>
              </a:rPr>
              <a:t>(</a:t>
            </a:r>
            <a:r>
              <a:rPr sz="2550" spc="95" dirty="0">
                <a:latin typeface="Symbol"/>
                <a:cs typeface="Symbol"/>
              </a:rPr>
              <a:t></a:t>
            </a:r>
            <a:r>
              <a:rPr sz="2550" i="1" spc="95" dirty="0">
                <a:latin typeface="Times New Roman"/>
                <a:cs typeface="Times New Roman"/>
              </a:rPr>
              <a:t>z</a:t>
            </a:r>
            <a:r>
              <a:rPr sz="2550" spc="9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11649" y="5094215"/>
            <a:ext cx="737870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100" dirty="0">
                <a:latin typeface="Times New Roman"/>
                <a:cs typeface="Times New Roman"/>
              </a:rPr>
              <a:t>1</a:t>
            </a:r>
            <a:r>
              <a:rPr sz="2550" spc="100" dirty="0">
                <a:latin typeface="Symbol"/>
                <a:cs typeface="Symbol"/>
              </a:rPr>
              <a:t></a:t>
            </a:r>
            <a:r>
              <a:rPr sz="2550" spc="-280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az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34893" y="5057086"/>
            <a:ext cx="167957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74775" algn="l"/>
              </a:tabLst>
            </a:pPr>
            <a:r>
              <a:rPr sz="2550" i="1" spc="10" dirty="0">
                <a:latin typeface="Times New Roman"/>
                <a:cs typeface="Times New Roman"/>
              </a:rPr>
              <a:t>d</a:t>
            </a:r>
            <a:r>
              <a:rPr sz="2550" i="1" dirty="0">
                <a:latin typeface="Times New Roman"/>
                <a:cs typeface="Times New Roman"/>
              </a:rPr>
              <a:t>z	</a:t>
            </a:r>
            <a:r>
              <a:rPr sz="2550" i="1" spc="10" dirty="0">
                <a:latin typeface="Times New Roman"/>
                <a:cs typeface="Times New Roman"/>
              </a:rPr>
              <a:t>dz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3248" y="4804881"/>
            <a:ext cx="425386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85165" algn="l"/>
                <a:tab pos="3769360" algn="l"/>
                <a:tab pos="4077335" algn="l"/>
              </a:tabLst>
            </a:pPr>
            <a:r>
              <a:rPr sz="2550" spc="5" dirty="0">
                <a:latin typeface="Symbol"/>
                <a:cs typeface="Symbol"/>
              </a:rPr>
              <a:t></a:t>
            </a:r>
            <a:r>
              <a:rPr sz="2550" spc="5" dirty="0">
                <a:latin typeface="Times New Roman"/>
                <a:cs typeface="Times New Roman"/>
              </a:rPr>
              <a:t>	</a:t>
            </a:r>
            <a:r>
              <a:rPr sz="2550" i="1" dirty="0">
                <a:latin typeface="Times New Roman"/>
                <a:cs typeface="Times New Roman"/>
              </a:rPr>
              <a:t>X </a:t>
            </a:r>
            <a:r>
              <a:rPr sz="2550" spc="100" dirty="0">
                <a:latin typeface="Times New Roman"/>
                <a:cs typeface="Times New Roman"/>
              </a:rPr>
              <a:t>(</a:t>
            </a:r>
            <a:r>
              <a:rPr sz="2550" i="1" spc="100" dirty="0">
                <a:latin typeface="Times New Roman"/>
                <a:cs typeface="Times New Roman"/>
              </a:rPr>
              <a:t>z</a:t>
            </a:r>
            <a:r>
              <a:rPr sz="2550" spc="100" dirty="0">
                <a:latin typeface="Times New Roman"/>
                <a:cs typeface="Times New Roman"/>
              </a:rPr>
              <a:t>) </a:t>
            </a:r>
            <a:r>
              <a:rPr sz="2550" dirty="0">
                <a:latin typeface="Symbol"/>
                <a:cs typeface="Symbol"/>
              </a:rPr>
              <a:t>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sz="2550" spc="95" dirty="0">
                <a:latin typeface="Symbol"/>
                <a:cs typeface="Symbol"/>
              </a:rPr>
              <a:t></a:t>
            </a:r>
            <a:r>
              <a:rPr sz="2550" i="1" spc="95" dirty="0">
                <a:latin typeface="Times New Roman"/>
                <a:cs typeface="Times New Roman"/>
              </a:rPr>
              <a:t>z </a:t>
            </a:r>
            <a:r>
              <a:rPr sz="3825" i="1" spc="127" baseline="34858" dirty="0">
                <a:latin typeface="Times New Roman"/>
                <a:cs typeface="Times New Roman"/>
              </a:rPr>
              <a:t>dX</a:t>
            </a:r>
            <a:r>
              <a:rPr sz="2850" spc="127" baseline="27777" dirty="0">
                <a:latin typeface="Times New Roman"/>
                <a:cs typeface="Times New Roman"/>
              </a:rPr>
              <a:t>1</a:t>
            </a:r>
            <a:r>
              <a:rPr sz="3825" spc="127" baseline="34858" dirty="0">
                <a:latin typeface="Times New Roman"/>
                <a:cs typeface="Times New Roman"/>
              </a:rPr>
              <a:t>(</a:t>
            </a:r>
            <a:r>
              <a:rPr sz="3825" i="1" spc="127" baseline="34858" dirty="0">
                <a:latin typeface="Times New Roman"/>
                <a:cs typeface="Times New Roman"/>
              </a:rPr>
              <a:t>z</a:t>
            </a:r>
            <a:r>
              <a:rPr sz="3825" spc="127" baseline="34858" dirty="0">
                <a:latin typeface="Times New Roman"/>
                <a:cs typeface="Times New Roman"/>
              </a:rPr>
              <a:t>)</a:t>
            </a:r>
            <a:r>
              <a:rPr sz="3825" spc="-442" baseline="34858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Symbol"/>
                <a:cs typeface="Symbol"/>
              </a:rPr>
              <a:t>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spc="95" dirty="0">
                <a:latin typeface="Symbol"/>
                <a:cs typeface="Symbol"/>
              </a:rPr>
              <a:t></a:t>
            </a:r>
            <a:r>
              <a:rPr sz="2550" i="1" spc="95" dirty="0">
                <a:latin typeface="Times New Roman"/>
                <a:cs typeface="Times New Roman"/>
              </a:rPr>
              <a:t>z	</a:t>
            </a:r>
            <a:r>
              <a:rPr sz="3825" i="1" baseline="34858" dirty="0">
                <a:latin typeface="Times New Roman"/>
                <a:cs typeface="Times New Roman"/>
              </a:rPr>
              <a:t>d	</a:t>
            </a:r>
            <a:r>
              <a:rPr sz="3825" baseline="31590" dirty="0">
                <a:latin typeface="Symbol"/>
                <a:cs typeface="Symbol"/>
              </a:rPr>
              <a:t></a:t>
            </a:r>
            <a:endParaRPr sz="3825" baseline="3159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5883" y="4804881"/>
            <a:ext cx="236156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50" spc="5" dirty="0">
                <a:latin typeface="Symbol"/>
                <a:cs typeface="Symbol"/>
              </a:rPr>
              <a:t>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i="1" spc="40" dirty="0">
                <a:latin typeface="Times New Roman"/>
                <a:cs typeface="Times New Roman"/>
              </a:rPr>
              <a:t>x</a:t>
            </a:r>
            <a:r>
              <a:rPr sz="2550" spc="40" dirty="0">
                <a:latin typeface="Times New Roman"/>
                <a:cs typeface="Times New Roman"/>
              </a:rPr>
              <a:t>(</a:t>
            </a:r>
            <a:r>
              <a:rPr sz="2550" i="1" spc="40" dirty="0">
                <a:latin typeface="Times New Roman"/>
                <a:cs typeface="Times New Roman"/>
              </a:rPr>
              <a:t>n</a:t>
            </a:r>
            <a:r>
              <a:rPr sz="2550" spc="40" dirty="0">
                <a:latin typeface="Times New Roman"/>
                <a:cs typeface="Times New Roman"/>
              </a:rPr>
              <a:t>)</a:t>
            </a:r>
            <a:r>
              <a:rPr sz="2550" spc="-46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Symbol"/>
                <a:cs typeface="Symbol"/>
              </a:rPr>
              <a:t>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sz="2550" i="1" spc="114" dirty="0">
                <a:latin typeface="Times New Roman"/>
                <a:cs typeface="Times New Roman"/>
              </a:rPr>
              <a:t>na</a:t>
            </a:r>
            <a:r>
              <a:rPr sz="2850" i="1" spc="172" baseline="33625" dirty="0">
                <a:latin typeface="Times New Roman"/>
                <a:cs typeface="Times New Roman"/>
              </a:rPr>
              <a:t>n</a:t>
            </a:r>
            <a:r>
              <a:rPr sz="2550" i="1" spc="114" dirty="0">
                <a:latin typeface="Times New Roman"/>
                <a:cs typeface="Times New Roman"/>
              </a:rPr>
              <a:t>u</a:t>
            </a:r>
            <a:r>
              <a:rPr sz="2550" spc="114" dirty="0">
                <a:latin typeface="Times New Roman"/>
                <a:cs typeface="Times New Roman"/>
              </a:rPr>
              <a:t>(</a:t>
            </a:r>
            <a:r>
              <a:rPr sz="2550" i="1" spc="114" dirty="0">
                <a:latin typeface="Times New Roman"/>
                <a:cs typeface="Times New Roman"/>
              </a:rPr>
              <a:t>n</a:t>
            </a:r>
            <a:r>
              <a:rPr sz="2550" spc="114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1905" y="6011256"/>
            <a:ext cx="10350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050" spc="-640" dirty="0">
                <a:latin typeface="Symbol"/>
                <a:cs typeface="Symbol"/>
              </a:rPr>
              <a:t></a:t>
            </a:r>
            <a:endParaRPr sz="405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65237" y="6148666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471" y="0"/>
                </a:lnTo>
              </a:path>
            </a:pathLst>
          </a:custGeom>
          <a:ln w="11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6859" y="5890683"/>
            <a:ext cx="45275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00" spc="-120" dirty="0">
                <a:latin typeface="Symbol"/>
                <a:cs typeface="Symbol"/>
              </a:rPr>
              <a:t>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6075" spc="-1275" baseline="-13031" dirty="0">
                <a:latin typeface="Symbol"/>
                <a:cs typeface="Symbol"/>
              </a:rPr>
              <a:t></a:t>
            </a:r>
            <a:r>
              <a:rPr sz="2400" spc="15" baseline="20833" dirty="0">
                <a:latin typeface="Times New Roman"/>
                <a:cs typeface="Times New Roman"/>
              </a:rPr>
              <a:t>2</a:t>
            </a:r>
            <a:endParaRPr sz="2400" baseline="20833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16886" y="6255322"/>
            <a:ext cx="61976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50" spc="90" dirty="0">
                <a:latin typeface="Times New Roman"/>
                <a:cs typeface="Times New Roman"/>
              </a:rPr>
              <a:t>1</a:t>
            </a:r>
            <a:r>
              <a:rPr sz="2150" spc="90" dirty="0">
                <a:latin typeface="Symbol"/>
                <a:cs typeface="Symbol"/>
              </a:rPr>
              <a:t></a:t>
            </a:r>
            <a:r>
              <a:rPr sz="2150" spc="-240" dirty="0">
                <a:latin typeface="Times New Roman"/>
                <a:cs typeface="Times New Roman"/>
              </a:rPr>
              <a:t> </a:t>
            </a:r>
            <a:r>
              <a:rPr sz="2150" i="1" spc="20" dirty="0">
                <a:latin typeface="Times New Roman"/>
                <a:cs typeface="Times New Roman"/>
              </a:rPr>
              <a:t>az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48093" y="5635841"/>
            <a:ext cx="54800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225" i="1" spc="75" baseline="-24547" dirty="0">
                <a:latin typeface="Times New Roman"/>
                <a:cs typeface="Times New Roman"/>
              </a:rPr>
              <a:t>az</a:t>
            </a:r>
            <a:r>
              <a:rPr sz="1600" spc="50" dirty="0">
                <a:latin typeface="Symbol"/>
                <a:cs typeface="Symbol"/>
              </a:rPr>
              <a:t></a:t>
            </a:r>
            <a:r>
              <a:rPr sz="1600" spc="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1046" y="5931211"/>
            <a:ext cx="175450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30250" algn="l"/>
                <a:tab pos="1470025" algn="l"/>
              </a:tabLst>
            </a:pPr>
            <a:r>
              <a:rPr sz="2150" spc="10" dirty="0">
                <a:latin typeface="Symbol"/>
                <a:cs typeface="Symbol"/>
              </a:rPr>
              <a:t>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i="1" spc="310" dirty="0">
                <a:latin typeface="Times New Roman"/>
                <a:cs typeface="Times New Roman"/>
              </a:rPr>
              <a:t>n</a:t>
            </a:r>
            <a:r>
              <a:rPr sz="2150" i="1" spc="5" dirty="0">
                <a:latin typeface="Times New Roman"/>
                <a:cs typeface="Times New Roman"/>
              </a:rPr>
              <a:t>a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i="1" spc="105" dirty="0">
                <a:latin typeface="Times New Roman"/>
                <a:cs typeface="Times New Roman"/>
              </a:rPr>
              <a:t>u</a:t>
            </a:r>
            <a:r>
              <a:rPr sz="2150" spc="55" dirty="0">
                <a:latin typeface="Times New Roman"/>
                <a:cs typeface="Times New Roman"/>
              </a:rPr>
              <a:t>(</a:t>
            </a:r>
            <a:r>
              <a:rPr sz="2150" i="1" spc="40" dirty="0">
                <a:latin typeface="Times New Roman"/>
                <a:cs typeface="Times New Roman"/>
              </a:rPr>
              <a:t>n</a:t>
            </a:r>
            <a:r>
              <a:rPr sz="2150" dirty="0">
                <a:latin typeface="Times New Roman"/>
                <a:cs typeface="Times New Roman"/>
              </a:rPr>
              <a:t>)	</a:t>
            </a:r>
            <a:r>
              <a:rPr sz="2150" spc="10" dirty="0">
                <a:latin typeface="Symbol"/>
                <a:cs typeface="Symbol"/>
              </a:rPr>
              <a:t>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1919" y="5876901"/>
            <a:ext cx="116205" cy="271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i="1" spc="1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8140" y="5710428"/>
            <a:ext cx="3175000" cy="949960"/>
          </a:xfrm>
          <a:custGeom>
            <a:avLst/>
            <a:gdLst/>
            <a:ahLst/>
            <a:cxnLst/>
            <a:rect l="l" t="t" r="r" b="b"/>
            <a:pathLst>
              <a:path w="3175000" h="949959">
                <a:moveTo>
                  <a:pt x="0" y="949452"/>
                </a:moveTo>
                <a:lnTo>
                  <a:pt x="3174492" y="949452"/>
                </a:lnTo>
                <a:lnTo>
                  <a:pt x="3174492" y="0"/>
                </a:lnTo>
                <a:lnTo>
                  <a:pt x="0" y="0"/>
                </a:lnTo>
                <a:lnTo>
                  <a:pt x="0" y="94945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Z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57200" y="1404878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konvolusi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domain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dipetakan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perkalian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domain Z. 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transfer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respons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table - look- up.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sistem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SIFAT-SIFAT</a:t>
            </a:r>
            <a:r>
              <a:rPr spc="-35" dirty="0"/>
              <a:t> </a:t>
            </a:r>
            <a:r>
              <a:rPr spc="-10" dirty="0"/>
              <a:t>TRANSFORMASI-Z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02765"/>
            <a:ext cx="4897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Konvolusi </a:t>
            </a:r>
            <a:r>
              <a:rPr sz="3200" b="1" spc="-25" dirty="0">
                <a:solidFill>
                  <a:srgbClr val="008000"/>
                </a:solidFill>
                <a:latin typeface="Calibri"/>
                <a:cs typeface="Calibri"/>
              </a:rPr>
              <a:t>antara 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dua</a:t>
            </a:r>
            <a:r>
              <a:rPr sz="3200" b="1" spc="-5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sinyal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128" y="4112133"/>
            <a:ext cx="940054" cy="775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6839" y="1976627"/>
            <a:ext cx="6390640" cy="49403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0"/>
              </a:spcBef>
              <a:tabLst>
                <a:tab pos="2983865" algn="l"/>
                <a:tab pos="3664585" algn="l"/>
              </a:tabLst>
            </a:pPr>
            <a:r>
              <a:rPr sz="2700" i="1" spc="40" dirty="0">
                <a:latin typeface="Times New Roman"/>
                <a:cs typeface="Times New Roman"/>
              </a:rPr>
              <a:t>x</a:t>
            </a:r>
            <a:r>
              <a:rPr sz="2700" spc="40" dirty="0">
                <a:latin typeface="Times New Roman"/>
                <a:cs typeface="Times New Roman"/>
              </a:rPr>
              <a:t>(</a:t>
            </a:r>
            <a:r>
              <a:rPr sz="2700" i="1" spc="40" dirty="0">
                <a:latin typeface="Times New Roman"/>
                <a:cs typeface="Times New Roman"/>
              </a:rPr>
              <a:t>n</a:t>
            </a:r>
            <a:r>
              <a:rPr sz="2700" spc="40" dirty="0">
                <a:latin typeface="Times New Roman"/>
                <a:cs typeface="Times New Roman"/>
              </a:rPr>
              <a:t>)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Symbol"/>
                <a:cs typeface="Symbol"/>
              </a:rPr>
              <a:t>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x</a:t>
            </a:r>
            <a:r>
              <a:rPr sz="3000" baseline="-18055" dirty="0">
                <a:latin typeface="Times New Roman"/>
                <a:cs typeface="Times New Roman"/>
              </a:rPr>
              <a:t>1</a:t>
            </a:r>
            <a:r>
              <a:rPr sz="2700" dirty="0">
                <a:latin typeface="Times New Roman"/>
                <a:cs typeface="Times New Roman"/>
              </a:rPr>
              <a:t>(</a:t>
            </a:r>
            <a:r>
              <a:rPr sz="2700" i="1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)</a:t>
            </a:r>
            <a:r>
              <a:rPr sz="2700" spc="-425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*</a:t>
            </a:r>
            <a:r>
              <a:rPr sz="2700" spc="-310" dirty="0">
                <a:latin typeface="Times New Roman"/>
                <a:cs typeface="Times New Roman"/>
              </a:rPr>
              <a:t> </a:t>
            </a:r>
            <a:r>
              <a:rPr sz="2700" i="1" spc="20" dirty="0">
                <a:latin typeface="Times New Roman"/>
                <a:cs typeface="Times New Roman"/>
              </a:rPr>
              <a:t>x</a:t>
            </a:r>
            <a:r>
              <a:rPr sz="3000" spc="30" baseline="-18055" dirty="0">
                <a:latin typeface="Times New Roman"/>
                <a:cs typeface="Times New Roman"/>
              </a:rPr>
              <a:t>2</a:t>
            </a:r>
            <a:r>
              <a:rPr sz="3000" spc="-390" baseline="-180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(</a:t>
            </a:r>
            <a:r>
              <a:rPr sz="2700" i="1" spc="35" dirty="0">
                <a:latin typeface="Times New Roman"/>
                <a:cs typeface="Times New Roman"/>
              </a:rPr>
              <a:t>n</a:t>
            </a:r>
            <a:r>
              <a:rPr sz="2700" spc="35" dirty="0">
                <a:latin typeface="Times New Roman"/>
                <a:cs typeface="Times New Roman"/>
              </a:rPr>
              <a:t>)	</a:t>
            </a:r>
            <a:r>
              <a:rPr sz="2700" spc="80" dirty="0">
                <a:latin typeface="Symbol"/>
                <a:cs typeface="Symbol"/>
              </a:rPr>
              <a:t></a:t>
            </a:r>
            <a:r>
              <a:rPr sz="2700" spc="80" dirty="0">
                <a:latin typeface="Times New Roman"/>
                <a:cs typeface="Times New Roman"/>
              </a:rPr>
              <a:t>	</a:t>
            </a:r>
            <a:r>
              <a:rPr sz="2700" i="1" spc="50" dirty="0">
                <a:latin typeface="Times New Roman"/>
                <a:cs typeface="Times New Roman"/>
              </a:rPr>
              <a:t>X</a:t>
            </a:r>
            <a:r>
              <a:rPr sz="2700" i="1" spc="-295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Symbol"/>
                <a:cs typeface="Symbol"/>
              </a:rPr>
              <a:t>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i="1" spc="105" dirty="0">
                <a:latin typeface="Times New Roman"/>
                <a:cs typeface="Times New Roman"/>
              </a:rPr>
              <a:t>X</a:t>
            </a:r>
            <a:r>
              <a:rPr sz="3000" spc="157" baseline="-18055" dirty="0">
                <a:latin typeface="Times New Roman"/>
                <a:cs typeface="Times New Roman"/>
              </a:rPr>
              <a:t>1</a:t>
            </a:r>
            <a:r>
              <a:rPr sz="2700" spc="105" dirty="0">
                <a:latin typeface="Times New Roman"/>
                <a:cs typeface="Times New Roman"/>
              </a:rPr>
              <a:t>(</a:t>
            </a:r>
            <a:r>
              <a:rPr sz="2700" i="1" spc="105" dirty="0">
                <a:latin typeface="Times New Roman"/>
                <a:cs typeface="Times New Roman"/>
              </a:rPr>
              <a:t>z</a:t>
            </a:r>
            <a:r>
              <a:rPr sz="2700" spc="105" dirty="0">
                <a:latin typeface="Times New Roman"/>
                <a:cs typeface="Times New Roman"/>
              </a:rPr>
              <a:t>)</a:t>
            </a:r>
            <a:r>
              <a:rPr sz="2700" spc="-440" dirty="0">
                <a:latin typeface="Times New Roman"/>
                <a:cs typeface="Times New Roman"/>
              </a:rPr>
              <a:t> </a:t>
            </a:r>
            <a:r>
              <a:rPr sz="2700" i="1" spc="50" dirty="0">
                <a:latin typeface="Times New Roman"/>
                <a:cs typeface="Times New Roman"/>
              </a:rPr>
              <a:t>X</a:t>
            </a:r>
            <a:r>
              <a:rPr sz="2700" i="1" spc="-420" dirty="0">
                <a:latin typeface="Times New Roman"/>
                <a:cs typeface="Times New Roman"/>
              </a:rPr>
              <a:t> </a:t>
            </a:r>
            <a:r>
              <a:rPr sz="3000" spc="60" baseline="-18055" dirty="0">
                <a:latin typeface="Times New Roman"/>
                <a:cs typeface="Times New Roman"/>
              </a:rPr>
              <a:t>2</a:t>
            </a:r>
            <a:r>
              <a:rPr sz="3000" spc="-397" baseline="-18055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(</a:t>
            </a:r>
            <a:r>
              <a:rPr sz="2700" i="1" spc="110" dirty="0">
                <a:latin typeface="Times New Roman"/>
                <a:cs typeface="Times New Roman"/>
              </a:rPr>
              <a:t>z</a:t>
            </a:r>
            <a:r>
              <a:rPr sz="2700" spc="1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0250" y="3900294"/>
            <a:ext cx="165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" dirty="0">
                <a:latin typeface="Symbol"/>
                <a:cs typeface="Symbol"/>
              </a:rPr>
              <a:t>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150" y="4066300"/>
            <a:ext cx="1551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46430" algn="l"/>
              </a:tabLst>
            </a:pPr>
            <a:r>
              <a:rPr sz="3300" spc="-30" baseline="-13888" dirty="0">
                <a:latin typeface="Symbol"/>
                <a:cs typeface="Symbol"/>
              </a:rPr>
              <a:t></a:t>
            </a:r>
            <a:r>
              <a:rPr sz="2200" spc="-20" dirty="0">
                <a:latin typeface="Times New Roman"/>
                <a:cs typeface="Times New Roman"/>
              </a:rPr>
              <a:t>0,	</a:t>
            </a:r>
            <a:r>
              <a:rPr sz="2200" i="1" spc="25" dirty="0">
                <a:latin typeface="Times New Roman"/>
                <a:cs typeface="Times New Roman"/>
              </a:rPr>
              <a:t>lainnya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40" y="2473051"/>
            <a:ext cx="6541770" cy="15347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16865" indent="-279400">
              <a:lnSpc>
                <a:spcPct val="100000"/>
              </a:lnSpc>
              <a:spcBef>
                <a:spcPts val="1105"/>
              </a:spcBef>
              <a:buClr>
                <a:srgbClr val="C0504D"/>
              </a:buClr>
              <a:buFont typeface="Wingdings"/>
              <a:buChar char=""/>
              <a:tabLst>
                <a:tab pos="3175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8:</a:t>
            </a:r>
            <a:endParaRPr sz="2800">
              <a:latin typeface="Calibri"/>
              <a:cs typeface="Calibri"/>
            </a:endParaRPr>
          </a:p>
          <a:p>
            <a:pPr marL="315595">
              <a:lnSpc>
                <a:spcPct val="100000"/>
              </a:lnSpc>
              <a:spcBef>
                <a:spcPts val="869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25" dirty="0">
                <a:latin typeface="Calibri"/>
                <a:cs typeface="Calibri"/>
              </a:rPr>
              <a:t>konvolusi </a:t>
            </a:r>
            <a:r>
              <a:rPr sz="2400" spc="-20" dirty="0">
                <a:latin typeface="Calibri"/>
                <a:cs typeface="Calibri"/>
              </a:rPr>
              <a:t>antara 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7" baseline="-20833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(n) dan x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(n) </a:t>
            </a:r>
            <a:r>
              <a:rPr sz="2400" spc="-15" dirty="0">
                <a:latin typeface="Calibri"/>
                <a:cs typeface="Calibri"/>
              </a:rPr>
              <a:t>dengan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R="720725" algn="r">
              <a:lnSpc>
                <a:spcPct val="100000"/>
              </a:lnSpc>
              <a:spcBef>
                <a:spcPts val="1125"/>
              </a:spcBef>
            </a:pPr>
            <a:r>
              <a:rPr sz="2200" spc="15" dirty="0">
                <a:latin typeface="Times New Roman"/>
                <a:cs typeface="Times New Roman"/>
              </a:rPr>
              <a:t>0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Symbol"/>
                <a:cs typeface="Symbol"/>
              </a:rPr>
              <a:t>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i="1" spc="15" dirty="0">
                <a:latin typeface="Times New Roman"/>
                <a:cs typeface="Times New Roman"/>
              </a:rPr>
              <a:t>n</a:t>
            </a:r>
            <a:r>
              <a:rPr sz="2200" i="1" spc="-11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Symbol"/>
                <a:cs typeface="Symbol"/>
              </a:rPr>
              <a:t>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3519" y="3852062"/>
            <a:ext cx="12528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2200" i="1" spc="10" dirty="0">
                <a:latin typeface="Times New Roman"/>
                <a:cs typeface="Times New Roman"/>
              </a:rPr>
              <a:t>x	</a:t>
            </a:r>
            <a:r>
              <a:rPr sz="2200" spc="35" dirty="0">
                <a:latin typeface="Times New Roman"/>
                <a:cs typeface="Times New Roman"/>
              </a:rPr>
              <a:t>(</a:t>
            </a:r>
            <a:r>
              <a:rPr sz="2200" i="1" spc="35" dirty="0">
                <a:latin typeface="Times New Roman"/>
                <a:cs typeface="Times New Roman"/>
              </a:rPr>
              <a:t>n</a:t>
            </a:r>
            <a:r>
              <a:rPr sz="2200" spc="35" dirty="0">
                <a:latin typeface="Times New Roman"/>
                <a:cs typeface="Times New Roman"/>
              </a:rPr>
              <a:t>) </a:t>
            </a:r>
            <a:r>
              <a:rPr sz="2200" spc="15" dirty="0">
                <a:latin typeface="Symbol"/>
                <a:cs typeface="Symbol"/>
              </a:rPr>
              <a:t></a:t>
            </a:r>
            <a:r>
              <a:rPr sz="2200" spc="-210" dirty="0">
                <a:latin typeface="Times New Roman"/>
                <a:cs typeface="Times New Roman"/>
              </a:rPr>
              <a:t> </a:t>
            </a:r>
            <a:r>
              <a:rPr sz="3300" spc="-217" baseline="36616" dirty="0">
                <a:latin typeface="Symbol"/>
                <a:cs typeface="Symbol"/>
              </a:rPr>
              <a:t></a:t>
            </a:r>
            <a:r>
              <a:rPr sz="3300" spc="-217" baseline="40404" dirty="0">
                <a:latin typeface="Times New Roman"/>
                <a:cs typeface="Times New Roman"/>
              </a:rPr>
              <a:t>1,</a:t>
            </a:r>
            <a:endParaRPr sz="3300" baseline="404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358" y="3762483"/>
            <a:ext cx="1847214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i="1" spc="10" dirty="0">
                <a:latin typeface="Times New Roman"/>
                <a:cs typeface="Times New Roman"/>
              </a:rPr>
              <a:t>x </a:t>
            </a:r>
            <a:r>
              <a:rPr sz="2200" spc="30" dirty="0">
                <a:latin typeface="Times New Roman"/>
                <a:cs typeface="Times New Roman"/>
              </a:rPr>
              <a:t>(</a:t>
            </a:r>
            <a:r>
              <a:rPr sz="2200" i="1" spc="30" dirty="0">
                <a:latin typeface="Times New Roman"/>
                <a:cs typeface="Times New Roman"/>
              </a:rPr>
              <a:t>n</a:t>
            </a:r>
            <a:r>
              <a:rPr sz="2200" spc="30" dirty="0">
                <a:latin typeface="Times New Roman"/>
                <a:cs typeface="Times New Roman"/>
              </a:rPr>
              <a:t>) </a:t>
            </a:r>
            <a:r>
              <a:rPr sz="2200" spc="15" dirty="0">
                <a:latin typeface="Symbol"/>
                <a:cs typeface="Symbol"/>
              </a:rPr>
              <a:t>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900" spc="-350" dirty="0">
                <a:latin typeface="Symbol"/>
                <a:cs typeface="Symbol"/>
              </a:rPr>
              <a:t></a:t>
            </a:r>
            <a:r>
              <a:rPr sz="2200" spc="-350" dirty="0">
                <a:latin typeface="Times New Roman"/>
                <a:cs typeface="Times New Roman"/>
              </a:rPr>
              <a:t>1, </a:t>
            </a:r>
            <a:r>
              <a:rPr sz="2200" spc="15" dirty="0">
                <a:latin typeface="Symbol"/>
                <a:cs typeface="Symbol"/>
              </a:rPr>
              <a:t>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2,</a:t>
            </a:r>
            <a:r>
              <a:rPr sz="2200" spc="-405" dirty="0">
                <a:latin typeface="Times New Roman"/>
                <a:cs typeface="Times New Roman"/>
              </a:rPr>
              <a:t> </a:t>
            </a:r>
            <a:r>
              <a:rPr sz="2200" spc="-300" dirty="0">
                <a:latin typeface="Times New Roman"/>
                <a:cs typeface="Times New Roman"/>
              </a:rPr>
              <a:t>1</a:t>
            </a:r>
            <a:r>
              <a:rPr sz="2900" spc="-300" dirty="0">
                <a:latin typeface="Symbol"/>
                <a:cs typeface="Symbol"/>
              </a:rPr>
              <a:t>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4323" y="3992154"/>
            <a:ext cx="13208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1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0589" y="3992154"/>
            <a:ext cx="13208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1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753" y="4709962"/>
            <a:ext cx="7836534" cy="1918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6275">
              <a:lnSpc>
                <a:spcPct val="100000"/>
              </a:lnSpc>
              <a:spcBef>
                <a:spcPts val="90"/>
              </a:spcBef>
              <a:tabLst>
                <a:tab pos="3561079" algn="l"/>
              </a:tabLst>
            </a:pPr>
            <a:r>
              <a:rPr sz="2150" i="1" spc="85" dirty="0">
                <a:latin typeface="Times New Roman"/>
                <a:cs typeface="Times New Roman"/>
              </a:rPr>
              <a:t>X</a:t>
            </a:r>
            <a:r>
              <a:rPr sz="2400" spc="127" baseline="-19097" dirty="0">
                <a:latin typeface="Times New Roman"/>
                <a:cs typeface="Times New Roman"/>
              </a:rPr>
              <a:t>1</a:t>
            </a:r>
            <a:r>
              <a:rPr sz="2150" spc="85" dirty="0">
                <a:latin typeface="Times New Roman"/>
                <a:cs typeface="Times New Roman"/>
              </a:rPr>
              <a:t>(</a:t>
            </a:r>
            <a:r>
              <a:rPr sz="2150" i="1" spc="85" dirty="0">
                <a:latin typeface="Times New Roman"/>
                <a:cs typeface="Times New Roman"/>
              </a:rPr>
              <a:t>z</a:t>
            </a:r>
            <a:r>
              <a:rPr sz="2150" spc="85" dirty="0">
                <a:latin typeface="Times New Roman"/>
                <a:cs typeface="Times New Roman"/>
              </a:rPr>
              <a:t>)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315" dirty="0">
                <a:latin typeface="Times New Roman"/>
                <a:cs typeface="Times New Roman"/>
              </a:rPr>
              <a:t> </a:t>
            </a:r>
            <a:r>
              <a:rPr sz="2150" spc="95" dirty="0">
                <a:latin typeface="Times New Roman"/>
                <a:cs typeface="Times New Roman"/>
              </a:rPr>
              <a:t>1</a:t>
            </a:r>
            <a:r>
              <a:rPr sz="2150" spc="95" dirty="0">
                <a:latin typeface="Symbol"/>
                <a:cs typeface="Symbol"/>
              </a:rPr>
              <a:t></a:t>
            </a:r>
            <a:r>
              <a:rPr sz="2150" spc="-215" dirty="0">
                <a:latin typeface="Times New Roman"/>
                <a:cs typeface="Times New Roman"/>
              </a:rPr>
              <a:t> </a:t>
            </a:r>
            <a:r>
              <a:rPr sz="2150" spc="75" dirty="0">
                <a:latin typeface="Times New Roman"/>
                <a:cs typeface="Times New Roman"/>
              </a:rPr>
              <a:t>2</a:t>
            </a:r>
            <a:r>
              <a:rPr sz="2150" i="1" spc="75" dirty="0">
                <a:latin typeface="Times New Roman"/>
                <a:cs typeface="Times New Roman"/>
              </a:rPr>
              <a:t>z</a:t>
            </a:r>
            <a:r>
              <a:rPr sz="2400" spc="112" baseline="32986" dirty="0">
                <a:latin typeface="Symbol"/>
                <a:cs typeface="Symbol"/>
              </a:rPr>
              <a:t></a:t>
            </a:r>
            <a:r>
              <a:rPr sz="2400" spc="112" baseline="32986" dirty="0">
                <a:latin typeface="Times New Roman"/>
                <a:cs typeface="Times New Roman"/>
              </a:rPr>
              <a:t>1</a:t>
            </a:r>
            <a:r>
              <a:rPr sz="2400" spc="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i="1" spc="60" dirty="0">
                <a:latin typeface="Times New Roman"/>
                <a:cs typeface="Times New Roman"/>
              </a:rPr>
              <a:t>z</a:t>
            </a:r>
            <a:r>
              <a:rPr sz="2400" spc="89" baseline="32986" dirty="0">
                <a:latin typeface="Symbol"/>
                <a:cs typeface="Symbol"/>
              </a:rPr>
              <a:t></a:t>
            </a:r>
            <a:r>
              <a:rPr sz="2400" spc="89" baseline="32986" dirty="0">
                <a:latin typeface="Times New Roman"/>
                <a:cs typeface="Times New Roman"/>
              </a:rPr>
              <a:t>2	</a:t>
            </a:r>
            <a:r>
              <a:rPr sz="2150" i="1" spc="40" dirty="0">
                <a:latin typeface="Times New Roman"/>
                <a:cs typeface="Times New Roman"/>
              </a:rPr>
              <a:t>X</a:t>
            </a:r>
            <a:r>
              <a:rPr sz="2150" i="1" spc="-335" dirty="0">
                <a:latin typeface="Times New Roman"/>
                <a:cs typeface="Times New Roman"/>
              </a:rPr>
              <a:t> </a:t>
            </a:r>
            <a:r>
              <a:rPr sz="2400" spc="44" baseline="-19097" dirty="0">
                <a:latin typeface="Times New Roman"/>
                <a:cs typeface="Times New Roman"/>
              </a:rPr>
              <a:t>2</a:t>
            </a:r>
            <a:r>
              <a:rPr sz="2400" spc="-322" baseline="-19097" dirty="0">
                <a:latin typeface="Times New Roman"/>
                <a:cs typeface="Times New Roman"/>
              </a:rPr>
              <a:t> </a:t>
            </a:r>
            <a:r>
              <a:rPr sz="2150" spc="90" dirty="0">
                <a:latin typeface="Times New Roman"/>
                <a:cs typeface="Times New Roman"/>
              </a:rPr>
              <a:t>(</a:t>
            </a:r>
            <a:r>
              <a:rPr sz="2150" i="1" spc="90" dirty="0">
                <a:latin typeface="Times New Roman"/>
                <a:cs typeface="Times New Roman"/>
              </a:rPr>
              <a:t>z</a:t>
            </a:r>
            <a:r>
              <a:rPr sz="2150" spc="90" dirty="0">
                <a:latin typeface="Times New Roman"/>
                <a:cs typeface="Times New Roman"/>
              </a:rPr>
              <a:t>)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325" dirty="0">
                <a:latin typeface="Times New Roman"/>
                <a:cs typeface="Times New Roman"/>
              </a:rPr>
              <a:t> </a:t>
            </a:r>
            <a:r>
              <a:rPr sz="2150" spc="95" dirty="0">
                <a:latin typeface="Times New Roman"/>
                <a:cs typeface="Times New Roman"/>
              </a:rPr>
              <a:t>1</a:t>
            </a:r>
            <a:r>
              <a:rPr sz="2150" spc="95" dirty="0">
                <a:latin typeface="Symbol"/>
                <a:cs typeface="Symbol"/>
              </a:rPr>
              <a:t></a:t>
            </a:r>
            <a:r>
              <a:rPr sz="2150" spc="-95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1</a:t>
            </a:r>
            <a:r>
              <a:rPr sz="2400" spc="-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2</a:t>
            </a:r>
            <a:r>
              <a:rPr sz="2400" spc="172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0" dirty="0">
                <a:latin typeface="Times New Roman"/>
                <a:cs typeface="Times New Roman"/>
              </a:rPr>
              <a:t>z</a:t>
            </a:r>
            <a:r>
              <a:rPr sz="2400" spc="89" baseline="32986" dirty="0">
                <a:latin typeface="Symbol"/>
                <a:cs typeface="Symbol"/>
              </a:rPr>
              <a:t></a:t>
            </a:r>
            <a:r>
              <a:rPr sz="2400" spc="89" baseline="32986" dirty="0">
                <a:latin typeface="Times New Roman"/>
                <a:cs typeface="Times New Roman"/>
              </a:rPr>
              <a:t>3</a:t>
            </a:r>
            <a:r>
              <a:rPr sz="2400" spc="9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0" dirty="0">
                <a:latin typeface="Times New Roman"/>
                <a:cs typeface="Times New Roman"/>
              </a:rPr>
              <a:t>z</a:t>
            </a:r>
            <a:r>
              <a:rPr sz="2400" spc="89" baseline="32986" dirty="0">
                <a:latin typeface="Symbol"/>
                <a:cs typeface="Symbol"/>
              </a:rPr>
              <a:t></a:t>
            </a:r>
            <a:r>
              <a:rPr sz="2400" spc="89" baseline="32986" dirty="0">
                <a:latin typeface="Times New Roman"/>
                <a:cs typeface="Times New Roman"/>
              </a:rPr>
              <a:t>4</a:t>
            </a:r>
            <a:r>
              <a:rPr sz="2400" spc="179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5</a:t>
            </a:r>
            <a:endParaRPr sz="2400" baseline="32986">
              <a:latin typeface="Times New Roman"/>
              <a:cs typeface="Times New Roman"/>
            </a:endParaRPr>
          </a:p>
          <a:p>
            <a:pPr marL="374650">
              <a:lnSpc>
                <a:spcPct val="100000"/>
              </a:lnSpc>
              <a:spcBef>
                <a:spcPts val="1580"/>
              </a:spcBef>
            </a:pPr>
            <a:r>
              <a:rPr sz="2150" i="1" spc="40" dirty="0">
                <a:latin typeface="Times New Roman"/>
                <a:cs typeface="Times New Roman"/>
              </a:rPr>
              <a:t>X</a:t>
            </a:r>
            <a:r>
              <a:rPr sz="2150" i="1" spc="-225" dirty="0">
                <a:latin typeface="Times New Roman"/>
                <a:cs typeface="Times New Roman"/>
              </a:rPr>
              <a:t> </a:t>
            </a:r>
            <a:r>
              <a:rPr sz="2150" spc="90" dirty="0">
                <a:latin typeface="Times New Roman"/>
                <a:cs typeface="Times New Roman"/>
              </a:rPr>
              <a:t>(</a:t>
            </a:r>
            <a:r>
              <a:rPr sz="2150" i="1" spc="90" dirty="0">
                <a:latin typeface="Times New Roman"/>
                <a:cs typeface="Times New Roman"/>
              </a:rPr>
              <a:t>z</a:t>
            </a:r>
            <a:r>
              <a:rPr sz="2150" spc="90" dirty="0">
                <a:latin typeface="Times New Roman"/>
                <a:cs typeface="Times New Roman"/>
              </a:rPr>
              <a:t>)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i="1" spc="85" dirty="0">
                <a:latin typeface="Times New Roman"/>
                <a:cs typeface="Times New Roman"/>
              </a:rPr>
              <a:t>X</a:t>
            </a:r>
            <a:r>
              <a:rPr sz="2400" spc="127" baseline="-19097" dirty="0">
                <a:latin typeface="Times New Roman"/>
                <a:cs typeface="Times New Roman"/>
              </a:rPr>
              <a:t>1</a:t>
            </a:r>
            <a:r>
              <a:rPr sz="2150" spc="85" dirty="0">
                <a:latin typeface="Times New Roman"/>
                <a:cs typeface="Times New Roman"/>
              </a:rPr>
              <a:t>(</a:t>
            </a:r>
            <a:r>
              <a:rPr sz="2150" i="1" spc="85" dirty="0">
                <a:latin typeface="Times New Roman"/>
                <a:cs typeface="Times New Roman"/>
              </a:rPr>
              <a:t>z</a:t>
            </a:r>
            <a:r>
              <a:rPr sz="2150" spc="85" dirty="0">
                <a:latin typeface="Times New Roman"/>
                <a:cs typeface="Times New Roman"/>
              </a:rPr>
              <a:t>)</a:t>
            </a:r>
            <a:r>
              <a:rPr sz="2150" spc="-345" dirty="0">
                <a:latin typeface="Times New Roman"/>
                <a:cs typeface="Times New Roman"/>
              </a:rPr>
              <a:t> </a:t>
            </a:r>
            <a:r>
              <a:rPr sz="2150" i="1" spc="40" dirty="0">
                <a:latin typeface="Times New Roman"/>
                <a:cs typeface="Times New Roman"/>
              </a:rPr>
              <a:t>X</a:t>
            </a:r>
            <a:r>
              <a:rPr sz="2150" i="1" spc="-330" dirty="0">
                <a:latin typeface="Times New Roman"/>
                <a:cs typeface="Times New Roman"/>
              </a:rPr>
              <a:t> </a:t>
            </a:r>
            <a:r>
              <a:rPr sz="2400" spc="44" baseline="-19097" dirty="0">
                <a:latin typeface="Times New Roman"/>
                <a:cs typeface="Times New Roman"/>
              </a:rPr>
              <a:t>2</a:t>
            </a:r>
            <a:r>
              <a:rPr sz="2400" spc="-315" baseline="-19097" dirty="0">
                <a:latin typeface="Times New Roman"/>
                <a:cs typeface="Times New Roman"/>
              </a:rPr>
              <a:t> </a:t>
            </a:r>
            <a:r>
              <a:rPr sz="2150" spc="90" dirty="0">
                <a:latin typeface="Times New Roman"/>
                <a:cs typeface="Times New Roman"/>
              </a:rPr>
              <a:t>(</a:t>
            </a:r>
            <a:r>
              <a:rPr sz="2150" i="1" spc="90" dirty="0">
                <a:latin typeface="Times New Roman"/>
                <a:cs typeface="Times New Roman"/>
              </a:rPr>
              <a:t>z</a:t>
            </a:r>
            <a:r>
              <a:rPr sz="2150" spc="90" dirty="0">
                <a:latin typeface="Times New Roman"/>
                <a:cs typeface="Times New Roman"/>
              </a:rPr>
              <a:t>)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12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(1</a:t>
            </a:r>
            <a:r>
              <a:rPr sz="2150" spc="5" dirty="0">
                <a:latin typeface="Symbol"/>
                <a:cs typeface="Symbol"/>
              </a:rPr>
              <a:t></a:t>
            </a:r>
            <a:r>
              <a:rPr sz="2150" spc="-220" dirty="0">
                <a:latin typeface="Times New Roman"/>
                <a:cs typeface="Times New Roman"/>
              </a:rPr>
              <a:t> </a:t>
            </a:r>
            <a:r>
              <a:rPr sz="2150" spc="75" dirty="0">
                <a:latin typeface="Times New Roman"/>
                <a:cs typeface="Times New Roman"/>
              </a:rPr>
              <a:t>2</a:t>
            </a:r>
            <a:r>
              <a:rPr sz="2150" i="1" spc="75" dirty="0">
                <a:latin typeface="Times New Roman"/>
                <a:cs typeface="Times New Roman"/>
              </a:rPr>
              <a:t>z</a:t>
            </a:r>
            <a:r>
              <a:rPr sz="2400" spc="112" baseline="32986" dirty="0">
                <a:latin typeface="Symbol"/>
                <a:cs typeface="Symbol"/>
              </a:rPr>
              <a:t></a:t>
            </a:r>
            <a:r>
              <a:rPr sz="2400" spc="112" baseline="32986" dirty="0">
                <a:latin typeface="Times New Roman"/>
                <a:cs typeface="Times New Roman"/>
              </a:rPr>
              <a:t>1</a:t>
            </a:r>
            <a:r>
              <a:rPr sz="2400" spc="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2</a:t>
            </a:r>
            <a:r>
              <a:rPr sz="2400" spc="-322" baseline="32986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)(1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1</a:t>
            </a:r>
            <a:r>
              <a:rPr sz="2400" spc="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2</a:t>
            </a:r>
            <a:r>
              <a:rPr sz="2400" spc="179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3</a:t>
            </a:r>
            <a:r>
              <a:rPr sz="2400" spc="112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4</a:t>
            </a:r>
            <a:r>
              <a:rPr sz="2400" spc="179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5</a:t>
            </a:r>
            <a:r>
              <a:rPr sz="2400" spc="-345" baseline="32986" dirty="0">
                <a:latin typeface="Times New Roman"/>
                <a:cs typeface="Times New Roman"/>
              </a:rPr>
              <a:t> </a:t>
            </a:r>
            <a:r>
              <a:rPr sz="2150" spc="2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R="2825115" algn="ctr">
              <a:lnSpc>
                <a:spcPct val="100000"/>
              </a:lnSpc>
              <a:spcBef>
                <a:spcPts val="1620"/>
              </a:spcBef>
            </a:pPr>
            <a:r>
              <a:rPr sz="2150" i="1" spc="35" dirty="0">
                <a:latin typeface="Times New Roman"/>
                <a:cs typeface="Times New Roman"/>
              </a:rPr>
              <a:t>X</a:t>
            </a:r>
            <a:r>
              <a:rPr sz="2150" i="1" spc="-225" dirty="0">
                <a:latin typeface="Times New Roman"/>
                <a:cs typeface="Times New Roman"/>
              </a:rPr>
              <a:t> </a:t>
            </a:r>
            <a:r>
              <a:rPr sz="2150" spc="90" dirty="0">
                <a:latin typeface="Times New Roman"/>
                <a:cs typeface="Times New Roman"/>
              </a:rPr>
              <a:t>(</a:t>
            </a:r>
            <a:r>
              <a:rPr sz="2150" i="1" spc="90" dirty="0">
                <a:latin typeface="Times New Roman"/>
                <a:cs typeface="Times New Roman"/>
              </a:rPr>
              <a:t>z</a:t>
            </a:r>
            <a:r>
              <a:rPr sz="2150" spc="90" dirty="0">
                <a:latin typeface="Times New Roman"/>
                <a:cs typeface="Times New Roman"/>
              </a:rPr>
              <a:t>)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i="1" spc="85" dirty="0">
                <a:latin typeface="Times New Roman"/>
                <a:cs typeface="Times New Roman"/>
              </a:rPr>
              <a:t>X</a:t>
            </a:r>
            <a:r>
              <a:rPr sz="2400" spc="127" baseline="-19097" dirty="0">
                <a:latin typeface="Times New Roman"/>
                <a:cs typeface="Times New Roman"/>
              </a:rPr>
              <a:t>1</a:t>
            </a:r>
            <a:r>
              <a:rPr sz="2150" spc="85" dirty="0">
                <a:latin typeface="Times New Roman"/>
                <a:cs typeface="Times New Roman"/>
              </a:rPr>
              <a:t>(</a:t>
            </a:r>
            <a:r>
              <a:rPr sz="2150" i="1" spc="85" dirty="0">
                <a:latin typeface="Times New Roman"/>
                <a:cs typeface="Times New Roman"/>
              </a:rPr>
              <a:t>z</a:t>
            </a:r>
            <a:r>
              <a:rPr sz="2150" spc="85" dirty="0">
                <a:latin typeface="Times New Roman"/>
                <a:cs typeface="Times New Roman"/>
              </a:rPr>
              <a:t>)</a:t>
            </a:r>
            <a:r>
              <a:rPr sz="2150" spc="-340" dirty="0">
                <a:latin typeface="Times New Roman"/>
                <a:cs typeface="Times New Roman"/>
              </a:rPr>
              <a:t> </a:t>
            </a:r>
            <a:r>
              <a:rPr sz="2150" i="1" spc="35" dirty="0">
                <a:latin typeface="Times New Roman"/>
                <a:cs typeface="Times New Roman"/>
              </a:rPr>
              <a:t>X</a:t>
            </a:r>
            <a:r>
              <a:rPr sz="2150" i="1" spc="-325" dirty="0">
                <a:latin typeface="Times New Roman"/>
                <a:cs typeface="Times New Roman"/>
              </a:rPr>
              <a:t> </a:t>
            </a:r>
            <a:r>
              <a:rPr sz="2400" spc="44" baseline="-19097" dirty="0">
                <a:latin typeface="Times New Roman"/>
                <a:cs typeface="Times New Roman"/>
              </a:rPr>
              <a:t>2</a:t>
            </a:r>
            <a:r>
              <a:rPr sz="2400" spc="-315" baseline="-19097" dirty="0">
                <a:latin typeface="Times New Roman"/>
                <a:cs typeface="Times New Roman"/>
              </a:rPr>
              <a:t> </a:t>
            </a:r>
            <a:r>
              <a:rPr sz="2150" spc="90" dirty="0">
                <a:latin typeface="Times New Roman"/>
                <a:cs typeface="Times New Roman"/>
              </a:rPr>
              <a:t>(</a:t>
            </a:r>
            <a:r>
              <a:rPr sz="2150" i="1" spc="90" dirty="0">
                <a:latin typeface="Times New Roman"/>
                <a:cs typeface="Times New Roman"/>
              </a:rPr>
              <a:t>z</a:t>
            </a:r>
            <a:r>
              <a:rPr sz="2150" spc="90" dirty="0">
                <a:latin typeface="Times New Roman"/>
                <a:cs typeface="Times New Roman"/>
              </a:rPr>
              <a:t>)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320" dirty="0">
                <a:latin typeface="Times New Roman"/>
                <a:cs typeface="Times New Roman"/>
              </a:rPr>
              <a:t> </a:t>
            </a:r>
            <a:r>
              <a:rPr sz="2150" spc="95" dirty="0">
                <a:latin typeface="Times New Roman"/>
                <a:cs typeface="Times New Roman"/>
              </a:rPr>
              <a:t>1</a:t>
            </a:r>
            <a:r>
              <a:rPr sz="2150" spc="95" dirty="0">
                <a:latin typeface="Symbol"/>
                <a:cs typeface="Symbol"/>
              </a:rPr>
              <a:t></a:t>
            </a:r>
            <a:r>
              <a:rPr sz="2150" spc="-125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1</a:t>
            </a:r>
            <a:r>
              <a:rPr sz="2400" spc="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</a:t>
            </a:r>
            <a:r>
              <a:rPr sz="2150" spc="-120" dirty="0">
                <a:latin typeface="Times New Roman"/>
                <a:cs typeface="Times New Roman"/>
              </a:rPr>
              <a:t> </a:t>
            </a:r>
            <a:r>
              <a:rPr sz="2150" i="1" spc="60" dirty="0">
                <a:latin typeface="Times New Roman"/>
                <a:cs typeface="Times New Roman"/>
              </a:rPr>
              <a:t>z</a:t>
            </a:r>
            <a:r>
              <a:rPr sz="2400" spc="89" baseline="32986" dirty="0">
                <a:latin typeface="Symbol"/>
                <a:cs typeface="Symbol"/>
              </a:rPr>
              <a:t></a:t>
            </a:r>
            <a:r>
              <a:rPr sz="2400" spc="89" baseline="32986" dirty="0">
                <a:latin typeface="Times New Roman"/>
                <a:cs typeface="Times New Roman"/>
              </a:rPr>
              <a:t>6</a:t>
            </a:r>
            <a:r>
              <a:rPr sz="2400" spc="187" baseline="32986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</a:t>
            </a:r>
            <a:r>
              <a:rPr sz="2150" spc="-85" dirty="0">
                <a:latin typeface="Times New Roman"/>
                <a:cs typeface="Times New Roman"/>
              </a:rPr>
              <a:t> </a:t>
            </a:r>
            <a:r>
              <a:rPr sz="2150" i="1" spc="65" dirty="0">
                <a:latin typeface="Times New Roman"/>
                <a:cs typeface="Times New Roman"/>
              </a:rPr>
              <a:t>z</a:t>
            </a:r>
            <a:r>
              <a:rPr sz="2400" spc="97" baseline="32986" dirty="0">
                <a:latin typeface="Symbol"/>
                <a:cs typeface="Symbol"/>
              </a:rPr>
              <a:t></a:t>
            </a:r>
            <a:r>
              <a:rPr sz="2400" spc="97" baseline="32986" dirty="0">
                <a:latin typeface="Times New Roman"/>
                <a:cs typeface="Times New Roman"/>
              </a:rPr>
              <a:t>7</a:t>
            </a:r>
            <a:endParaRPr sz="2400" baseline="32986">
              <a:latin typeface="Times New Roman"/>
              <a:cs typeface="Times New Roman"/>
            </a:endParaRPr>
          </a:p>
          <a:p>
            <a:pPr marR="2917190" algn="ctr">
              <a:lnSpc>
                <a:spcPct val="100000"/>
              </a:lnSpc>
              <a:spcBef>
                <a:spcPts val="605"/>
              </a:spcBef>
            </a:pPr>
            <a:r>
              <a:rPr sz="2150" spc="60" dirty="0">
                <a:latin typeface="Symbol"/>
                <a:cs typeface="Symbol"/>
              </a:rPr>
              <a:t></a:t>
            </a:r>
            <a:r>
              <a:rPr sz="2150" spc="-120" dirty="0">
                <a:latin typeface="Times New Roman"/>
                <a:cs typeface="Times New Roman"/>
              </a:rPr>
              <a:t> </a:t>
            </a:r>
            <a:r>
              <a:rPr sz="2150" i="1" spc="30" dirty="0">
                <a:latin typeface="Times New Roman"/>
                <a:cs typeface="Times New Roman"/>
              </a:rPr>
              <a:t>x</a:t>
            </a:r>
            <a:r>
              <a:rPr sz="2150" spc="30" dirty="0">
                <a:latin typeface="Times New Roman"/>
                <a:cs typeface="Times New Roman"/>
              </a:rPr>
              <a:t>(</a:t>
            </a:r>
            <a:r>
              <a:rPr sz="2150" i="1" spc="30" dirty="0">
                <a:latin typeface="Times New Roman"/>
                <a:cs typeface="Times New Roman"/>
              </a:rPr>
              <a:t>n</a:t>
            </a:r>
            <a:r>
              <a:rPr sz="2150" spc="30" dirty="0">
                <a:latin typeface="Times New Roman"/>
                <a:cs typeface="Times New Roman"/>
              </a:rPr>
              <a:t>)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i="1" spc="40" dirty="0">
                <a:latin typeface="Times New Roman"/>
                <a:cs typeface="Times New Roman"/>
              </a:rPr>
              <a:t>x</a:t>
            </a:r>
            <a:r>
              <a:rPr sz="2400" spc="60" baseline="-19097" dirty="0">
                <a:latin typeface="Times New Roman"/>
                <a:cs typeface="Times New Roman"/>
              </a:rPr>
              <a:t>1</a:t>
            </a:r>
            <a:r>
              <a:rPr sz="2150" spc="40" dirty="0">
                <a:latin typeface="Times New Roman"/>
                <a:cs typeface="Times New Roman"/>
              </a:rPr>
              <a:t>(</a:t>
            </a:r>
            <a:r>
              <a:rPr sz="2150" i="1" spc="40" dirty="0">
                <a:latin typeface="Times New Roman"/>
                <a:cs typeface="Times New Roman"/>
              </a:rPr>
              <a:t>n</a:t>
            </a:r>
            <a:r>
              <a:rPr sz="2150" spc="40" dirty="0">
                <a:latin typeface="Times New Roman"/>
                <a:cs typeface="Times New Roman"/>
              </a:rPr>
              <a:t>)*</a:t>
            </a:r>
            <a:r>
              <a:rPr sz="2150" spc="-250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x</a:t>
            </a:r>
            <a:r>
              <a:rPr sz="2400" spc="15" baseline="-19097" dirty="0">
                <a:latin typeface="Times New Roman"/>
                <a:cs typeface="Times New Roman"/>
              </a:rPr>
              <a:t>2</a:t>
            </a:r>
            <a:r>
              <a:rPr sz="2400" spc="-315" baseline="-19097" dirty="0">
                <a:latin typeface="Times New Roman"/>
                <a:cs typeface="Times New Roman"/>
              </a:rPr>
              <a:t> </a:t>
            </a:r>
            <a:r>
              <a:rPr sz="2150" spc="30" dirty="0">
                <a:latin typeface="Times New Roman"/>
                <a:cs typeface="Times New Roman"/>
              </a:rPr>
              <a:t>(</a:t>
            </a:r>
            <a:r>
              <a:rPr sz="2150" i="1" spc="30" dirty="0">
                <a:latin typeface="Times New Roman"/>
                <a:cs typeface="Times New Roman"/>
              </a:rPr>
              <a:t>n</a:t>
            </a:r>
            <a:r>
              <a:rPr sz="2150" spc="30" dirty="0">
                <a:latin typeface="Times New Roman"/>
                <a:cs typeface="Times New Roman"/>
              </a:rPr>
              <a:t>)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spc="35" dirty="0">
                <a:latin typeface="Symbol"/>
                <a:cs typeface="Symbol"/>
              </a:rPr>
              <a:t></a:t>
            </a:r>
            <a:r>
              <a:rPr sz="2150" spc="-204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Symbol"/>
                <a:cs typeface="Symbol"/>
              </a:rPr>
              <a:t></a:t>
            </a:r>
            <a:r>
              <a:rPr sz="2150" spc="-340" dirty="0">
                <a:latin typeface="Times New Roman"/>
                <a:cs typeface="Times New Roman"/>
              </a:rPr>
              <a:t>1,</a:t>
            </a:r>
            <a:r>
              <a:rPr sz="2150" spc="-295" dirty="0">
                <a:latin typeface="Times New Roman"/>
                <a:cs typeface="Times New Roman"/>
              </a:rPr>
              <a:t> </a:t>
            </a:r>
            <a:r>
              <a:rPr sz="2150" spc="50" dirty="0">
                <a:latin typeface="Symbol"/>
                <a:cs typeface="Symbol"/>
              </a:rPr>
              <a:t></a:t>
            </a:r>
            <a:r>
              <a:rPr sz="2150" spc="50" dirty="0">
                <a:latin typeface="Times New Roman"/>
                <a:cs typeface="Times New Roman"/>
              </a:rPr>
              <a:t>1,</a:t>
            </a:r>
            <a:r>
              <a:rPr sz="2150" spc="-330" dirty="0">
                <a:latin typeface="Times New Roman"/>
                <a:cs typeface="Times New Roman"/>
              </a:rPr>
              <a:t> </a:t>
            </a:r>
            <a:r>
              <a:rPr sz="2150" spc="-15" dirty="0">
                <a:latin typeface="Times New Roman"/>
                <a:cs typeface="Times New Roman"/>
              </a:rPr>
              <a:t>0,</a:t>
            </a:r>
            <a:r>
              <a:rPr sz="2150" spc="-330" dirty="0">
                <a:latin typeface="Times New Roman"/>
                <a:cs typeface="Times New Roman"/>
              </a:rPr>
              <a:t> </a:t>
            </a:r>
            <a:r>
              <a:rPr sz="2150" spc="-15" dirty="0">
                <a:latin typeface="Times New Roman"/>
                <a:cs typeface="Times New Roman"/>
              </a:rPr>
              <a:t>0,</a:t>
            </a:r>
            <a:r>
              <a:rPr sz="2150" spc="-325" dirty="0">
                <a:latin typeface="Times New Roman"/>
                <a:cs typeface="Times New Roman"/>
              </a:rPr>
              <a:t> </a:t>
            </a:r>
            <a:r>
              <a:rPr sz="2150" spc="-15" dirty="0">
                <a:latin typeface="Times New Roman"/>
                <a:cs typeface="Times New Roman"/>
              </a:rPr>
              <a:t>0,</a:t>
            </a:r>
            <a:r>
              <a:rPr sz="2150" spc="-325" dirty="0">
                <a:latin typeface="Times New Roman"/>
                <a:cs typeface="Times New Roman"/>
              </a:rPr>
              <a:t> </a:t>
            </a:r>
            <a:r>
              <a:rPr sz="2150" spc="-15" dirty="0">
                <a:latin typeface="Times New Roman"/>
                <a:cs typeface="Times New Roman"/>
              </a:rPr>
              <a:t>0,</a:t>
            </a:r>
            <a:r>
              <a:rPr sz="2150" spc="-295" dirty="0">
                <a:latin typeface="Times New Roman"/>
                <a:cs typeface="Times New Roman"/>
              </a:rPr>
              <a:t> </a:t>
            </a:r>
            <a:r>
              <a:rPr sz="2150" spc="-125" dirty="0">
                <a:latin typeface="Symbol"/>
                <a:cs typeface="Symbol"/>
              </a:rPr>
              <a:t></a:t>
            </a:r>
            <a:r>
              <a:rPr sz="2150" spc="-125" dirty="0">
                <a:latin typeface="Times New Roman"/>
                <a:cs typeface="Times New Roman"/>
              </a:rPr>
              <a:t>1,1</a:t>
            </a:r>
            <a:r>
              <a:rPr sz="2800" spc="-125" dirty="0">
                <a:latin typeface="Symbol"/>
                <a:cs typeface="Symbol"/>
              </a:rPr>
              <a:t>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2627" y="6266688"/>
            <a:ext cx="4826635" cy="393700"/>
          </a:xfrm>
          <a:custGeom>
            <a:avLst/>
            <a:gdLst/>
            <a:ahLst/>
            <a:cxnLst/>
            <a:rect l="l" t="t" r="r" b="b"/>
            <a:pathLst>
              <a:path w="4826635" h="393700">
                <a:moveTo>
                  <a:pt x="0" y="393192"/>
                </a:moveTo>
                <a:lnTo>
                  <a:pt x="4826508" y="393192"/>
                </a:lnTo>
                <a:lnTo>
                  <a:pt x="4826508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56446"/>
            <a:ext cx="722490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TRANSFORMASI </a:t>
            </a:r>
            <a:r>
              <a:rPr spc="-5" dirty="0"/>
              <a:t>Z</a:t>
            </a:r>
            <a:r>
              <a:rPr spc="-25" dirty="0"/>
              <a:t> </a:t>
            </a:r>
            <a:r>
              <a:rPr spc="-10" dirty="0"/>
              <a:t>RASIONAL</a:t>
            </a:r>
          </a:p>
        </p:txBody>
      </p:sp>
      <p:sp>
        <p:nvSpPr>
          <p:cNvPr id="3" name="object 3"/>
          <p:cNvSpPr/>
          <p:nvPr/>
        </p:nvSpPr>
        <p:spPr>
          <a:xfrm>
            <a:off x="1607937" y="3867537"/>
            <a:ext cx="614045" cy="0"/>
          </a:xfrm>
          <a:custGeom>
            <a:avLst/>
            <a:gdLst/>
            <a:ahLst/>
            <a:cxnLst/>
            <a:rect l="l" t="t" r="r" b="b"/>
            <a:pathLst>
              <a:path w="614044">
                <a:moveTo>
                  <a:pt x="0" y="0"/>
                </a:moveTo>
                <a:lnTo>
                  <a:pt x="613749" y="0"/>
                </a:lnTo>
              </a:path>
            </a:pathLst>
          </a:custGeom>
          <a:ln w="126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05377" y="3851483"/>
            <a:ext cx="628015" cy="821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9855">
              <a:lnSpc>
                <a:spcPts val="1220"/>
              </a:lnSpc>
              <a:spcBef>
                <a:spcPts val="114"/>
              </a:spcBef>
            </a:pPr>
            <a:r>
              <a:rPr sz="1350" spc="1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3600"/>
              </a:lnSpc>
              <a:tabLst>
                <a:tab pos="527685" algn="l"/>
              </a:tabLst>
            </a:pPr>
            <a:r>
              <a:rPr sz="3500" spc="15" dirty="0">
                <a:latin typeface="Symbol"/>
                <a:cs typeface="Symbol"/>
              </a:rPr>
              <a:t></a:t>
            </a:r>
            <a:r>
              <a:rPr sz="3500" spc="15" dirty="0">
                <a:latin typeface="Times New Roman"/>
                <a:cs typeface="Times New Roman"/>
              </a:rPr>
              <a:t>	</a:t>
            </a:r>
            <a:r>
              <a:rPr sz="1350" spc="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  <a:p>
            <a:pPr marL="26034">
              <a:lnSpc>
                <a:spcPts val="1420"/>
              </a:lnSpc>
            </a:pPr>
            <a:r>
              <a:rPr sz="1350" spc="65" dirty="0">
                <a:latin typeface="Times New Roman"/>
                <a:cs typeface="Times New Roman"/>
              </a:rPr>
              <a:t>k</a:t>
            </a:r>
            <a:r>
              <a:rPr sz="1350" spc="65" dirty="0">
                <a:latin typeface="Symbol"/>
                <a:cs typeface="Symbol"/>
              </a:rPr>
              <a:t></a:t>
            </a:r>
            <a:r>
              <a:rPr sz="1350" spc="65" dirty="0">
                <a:latin typeface="Times New Roman"/>
                <a:cs typeface="Times New Roman"/>
              </a:rPr>
              <a:t>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0811" y="3054367"/>
            <a:ext cx="18034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15" dirty="0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7514" y="3223327"/>
            <a:ext cx="21844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90" dirty="0">
                <a:latin typeface="Symbol"/>
                <a:cs typeface="Symbol"/>
              </a:rPr>
              <a:t></a:t>
            </a:r>
            <a:r>
              <a:rPr sz="1350" spc="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0662" y="3158586"/>
            <a:ext cx="637540" cy="561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37210" algn="l"/>
              </a:tabLst>
            </a:pPr>
            <a:r>
              <a:rPr sz="3500" spc="15" dirty="0">
                <a:latin typeface="Symbol"/>
                <a:cs typeface="Symbol"/>
              </a:rPr>
              <a:t></a:t>
            </a:r>
            <a:r>
              <a:rPr sz="3500" spc="15" dirty="0">
                <a:latin typeface="Times New Roman"/>
                <a:cs typeface="Times New Roman"/>
              </a:rPr>
              <a:t>	</a:t>
            </a:r>
            <a:r>
              <a:rPr sz="1350" spc="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3239" y="3517412"/>
            <a:ext cx="44208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57834" algn="l"/>
                <a:tab pos="993775" algn="l"/>
                <a:tab pos="2376170" algn="l"/>
                <a:tab pos="3014980" algn="l"/>
                <a:tab pos="4382135" algn="l"/>
              </a:tabLst>
            </a:pPr>
            <a:r>
              <a:rPr sz="3525" spc="-7" baseline="-21276" dirty="0">
                <a:latin typeface="Symbol"/>
                <a:cs typeface="Symbol"/>
              </a:rPr>
              <a:t></a:t>
            </a:r>
            <a:r>
              <a:rPr sz="235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	1	</a:t>
            </a:r>
            <a:r>
              <a:rPr sz="13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	</a:t>
            </a:r>
            <a:r>
              <a:rPr sz="3525" spc="-7" baseline="-21276" dirty="0">
                <a:latin typeface="Symbol"/>
                <a:cs typeface="Symbol"/>
              </a:rPr>
              <a:t></a:t>
            </a:r>
            <a:r>
              <a:rPr sz="2350" u="sng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350" u="sng" spc="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1350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4321" y="3896352"/>
            <a:ext cx="69215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09245" algn="l"/>
              </a:tabLst>
            </a:pPr>
            <a:r>
              <a:rPr sz="3525" spc="-7" baseline="-24822" dirty="0">
                <a:latin typeface="Times New Roman"/>
                <a:cs typeface="Times New Roman"/>
              </a:rPr>
              <a:t>a	</a:t>
            </a:r>
            <a:r>
              <a:rPr sz="3525" spc="120" baseline="-24822" dirty="0">
                <a:latin typeface="Times New Roman"/>
                <a:cs typeface="Times New Roman"/>
              </a:rPr>
              <a:t>z</a:t>
            </a:r>
            <a:r>
              <a:rPr sz="1350" spc="80" dirty="0">
                <a:latin typeface="Symbol"/>
                <a:cs typeface="Symbol"/>
              </a:rPr>
              <a:t></a:t>
            </a:r>
            <a:r>
              <a:rPr sz="1350" spc="80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9721" y="3232600"/>
            <a:ext cx="433705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5" dirty="0">
                <a:latin typeface="Times New Roman"/>
                <a:cs typeface="Times New Roman"/>
              </a:rPr>
              <a:t>b</a:t>
            </a:r>
            <a:r>
              <a:rPr sz="2350" spc="320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z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2384" y="3864373"/>
            <a:ext cx="591185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25" dirty="0">
                <a:latin typeface="Times New Roman"/>
                <a:cs typeface="Times New Roman"/>
              </a:rPr>
              <a:t>D</a:t>
            </a:r>
            <a:r>
              <a:rPr sz="2350" spc="55" dirty="0">
                <a:latin typeface="Times New Roman"/>
                <a:cs typeface="Times New Roman"/>
              </a:rPr>
              <a:t>(z</a:t>
            </a:r>
            <a:r>
              <a:rPr sz="2350" spc="-5" dirty="0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363" y="3631456"/>
            <a:ext cx="828675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40" dirty="0">
                <a:latin typeface="Times New Roman"/>
                <a:cs typeface="Times New Roman"/>
              </a:rPr>
              <a:t>X(z)</a:t>
            </a:r>
            <a:r>
              <a:rPr sz="2350" spc="-114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5945" y="3855099"/>
            <a:ext cx="2671445" cy="391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62025">
              <a:lnSpc>
                <a:spcPts val="835"/>
              </a:lnSpc>
              <a:spcBef>
                <a:spcPts val="114"/>
              </a:spcBef>
              <a:tabLst>
                <a:tab pos="2397760" algn="l"/>
              </a:tabLst>
            </a:pPr>
            <a:r>
              <a:rPr sz="1350" spc="-30" dirty="0">
                <a:latin typeface="Symbol"/>
                <a:cs typeface="Symbol"/>
              </a:rPr>
              <a:t></a:t>
            </a:r>
            <a:r>
              <a:rPr sz="1350" spc="-30" dirty="0">
                <a:latin typeface="Times New Roman"/>
                <a:cs typeface="Times New Roman"/>
              </a:rPr>
              <a:t>1	</a:t>
            </a:r>
            <a:r>
              <a:rPr sz="1350" spc="65" dirty="0">
                <a:latin typeface="Symbol"/>
                <a:cs typeface="Symbol"/>
              </a:rPr>
              <a:t></a:t>
            </a:r>
            <a:r>
              <a:rPr sz="1350" spc="65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  <a:p>
            <a:pPr marL="38100">
              <a:lnSpc>
                <a:spcPts val="2035"/>
              </a:lnSpc>
              <a:tabLst>
                <a:tab pos="1202690" algn="l"/>
              </a:tabLst>
            </a:pPr>
            <a:r>
              <a:rPr sz="2350" spc="100" dirty="0">
                <a:latin typeface="Times New Roman"/>
                <a:cs typeface="Times New Roman"/>
              </a:rPr>
              <a:t>a</a:t>
            </a:r>
            <a:r>
              <a:rPr sz="2025" spc="150" baseline="-24691" dirty="0">
                <a:latin typeface="Times New Roman"/>
                <a:cs typeface="Times New Roman"/>
              </a:rPr>
              <a:t>o</a:t>
            </a:r>
            <a:r>
              <a:rPr sz="2025" spc="480" baseline="-24691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Symbol"/>
                <a:cs typeface="Symbol"/>
              </a:rPr>
              <a:t></a:t>
            </a:r>
            <a:r>
              <a:rPr sz="2350" spc="-190" dirty="0">
                <a:latin typeface="Times New Roman"/>
                <a:cs typeface="Times New Roman"/>
              </a:rPr>
              <a:t> </a:t>
            </a:r>
            <a:r>
              <a:rPr sz="2350" spc="30" dirty="0">
                <a:latin typeface="Times New Roman"/>
                <a:cs typeface="Times New Roman"/>
              </a:rPr>
              <a:t>a</a:t>
            </a:r>
            <a:r>
              <a:rPr sz="2025" spc="44" baseline="-24691" dirty="0">
                <a:latin typeface="Times New Roman"/>
                <a:cs typeface="Times New Roman"/>
              </a:rPr>
              <a:t>1</a:t>
            </a:r>
            <a:r>
              <a:rPr sz="2350" spc="30" dirty="0">
                <a:latin typeface="Times New Roman"/>
                <a:cs typeface="Times New Roman"/>
              </a:rPr>
              <a:t>z	</a:t>
            </a:r>
            <a:r>
              <a:rPr sz="2350" spc="140" dirty="0">
                <a:latin typeface="Symbol"/>
                <a:cs typeface="Symbol"/>
              </a:rPr>
              <a:t></a:t>
            </a:r>
            <a:r>
              <a:rPr sz="2350" spc="140" dirty="0">
                <a:latin typeface="MT Extra"/>
                <a:cs typeface="MT Extra"/>
              </a:rPr>
              <a:t></a:t>
            </a:r>
            <a:r>
              <a:rPr sz="2350" spc="140" dirty="0">
                <a:latin typeface="Symbol"/>
                <a:cs typeface="Symbol"/>
              </a:rPr>
              <a:t></a:t>
            </a:r>
            <a:r>
              <a:rPr sz="2350" spc="-200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a</a:t>
            </a:r>
            <a:r>
              <a:rPr sz="2350" spc="-335" dirty="0">
                <a:latin typeface="Times New Roman"/>
                <a:cs typeface="Times New Roman"/>
              </a:rPr>
              <a:t> </a:t>
            </a:r>
            <a:r>
              <a:rPr sz="2025" spc="120" baseline="-24691" dirty="0">
                <a:latin typeface="Times New Roman"/>
                <a:cs typeface="Times New Roman"/>
              </a:rPr>
              <a:t>N</a:t>
            </a:r>
            <a:r>
              <a:rPr sz="2350" spc="80" dirty="0">
                <a:latin typeface="Times New Roman"/>
                <a:cs typeface="Times New Roman"/>
              </a:rPr>
              <a:t>z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9415" y="3443794"/>
            <a:ext cx="367919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959485" algn="l"/>
                <a:tab pos="1292225" algn="l"/>
                <a:tab pos="3216275" algn="l"/>
              </a:tabLst>
            </a:pPr>
            <a:r>
              <a:rPr sz="2350" spc="40" dirty="0">
                <a:latin typeface="Times New Roman"/>
                <a:cs typeface="Times New Roman"/>
              </a:rPr>
              <a:t>N(z)	</a:t>
            </a:r>
            <a:r>
              <a:rPr sz="2350" spc="-5" dirty="0">
                <a:latin typeface="Times New Roman"/>
                <a:cs typeface="Times New Roman"/>
              </a:rPr>
              <a:t>b	</a:t>
            </a:r>
            <a:r>
              <a:rPr sz="2350" spc="-5" dirty="0">
                <a:latin typeface="Symbol"/>
                <a:cs typeface="Symbol"/>
              </a:rPr>
              <a:t></a:t>
            </a:r>
            <a:r>
              <a:rPr sz="2350" spc="-5" dirty="0">
                <a:latin typeface="Times New Roman"/>
                <a:cs typeface="Times New Roman"/>
              </a:rPr>
              <a:t> b </a:t>
            </a:r>
            <a:r>
              <a:rPr sz="2350" spc="30" dirty="0">
                <a:latin typeface="Times New Roman"/>
                <a:cs typeface="Times New Roman"/>
              </a:rPr>
              <a:t>z</a:t>
            </a:r>
            <a:r>
              <a:rPr sz="2025" spc="44" baseline="43209" dirty="0">
                <a:latin typeface="Symbol"/>
                <a:cs typeface="Symbol"/>
              </a:rPr>
              <a:t></a:t>
            </a:r>
            <a:r>
              <a:rPr sz="2025" spc="44" baseline="43209" dirty="0">
                <a:latin typeface="Times New Roman"/>
                <a:cs typeface="Times New Roman"/>
              </a:rPr>
              <a:t>1</a:t>
            </a:r>
            <a:r>
              <a:rPr sz="2025" spc="202" baseline="43209" dirty="0">
                <a:latin typeface="Times New Roman"/>
                <a:cs typeface="Times New Roman"/>
              </a:rPr>
              <a:t> </a:t>
            </a:r>
            <a:r>
              <a:rPr sz="2350" spc="140" dirty="0">
                <a:latin typeface="Symbol"/>
                <a:cs typeface="Symbol"/>
              </a:rPr>
              <a:t></a:t>
            </a:r>
            <a:r>
              <a:rPr sz="2350" spc="140" dirty="0">
                <a:latin typeface="MT Extra"/>
                <a:cs typeface="MT Extra"/>
              </a:rPr>
              <a:t></a:t>
            </a:r>
            <a:r>
              <a:rPr sz="2350" spc="140" dirty="0">
                <a:latin typeface="Symbol"/>
                <a:cs typeface="Symbol"/>
              </a:rPr>
              <a:t></a:t>
            </a:r>
            <a:r>
              <a:rPr sz="2350" spc="-150" dirty="0">
                <a:latin typeface="Times New Roman"/>
                <a:cs typeface="Times New Roman"/>
              </a:rPr>
              <a:t> </a:t>
            </a:r>
            <a:r>
              <a:rPr sz="2350" spc="-5" dirty="0">
                <a:latin typeface="Times New Roman"/>
                <a:cs typeface="Times New Roman"/>
              </a:rPr>
              <a:t>b	</a:t>
            </a:r>
            <a:r>
              <a:rPr sz="2350" spc="80" dirty="0">
                <a:latin typeface="Times New Roman"/>
                <a:cs typeface="Times New Roman"/>
              </a:rPr>
              <a:t>z</a:t>
            </a:r>
            <a:r>
              <a:rPr sz="2025" spc="120" baseline="43209" dirty="0">
                <a:latin typeface="Symbol"/>
                <a:cs typeface="Symbol"/>
              </a:rPr>
              <a:t></a:t>
            </a:r>
            <a:r>
              <a:rPr sz="2025" spc="120" baseline="43209" dirty="0">
                <a:latin typeface="Times New Roman"/>
                <a:cs typeface="Times New Roman"/>
              </a:rPr>
              <a:t>M</a:t>
            </a:r>
            <a:endParaRPr sz="2025" baseline="4320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140" y="1087373"/>
            <a:ext cx="5687060" cy="211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865" indent="-27940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3175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Pole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dan</a:t>
            </a:r>
            <a:r>
              <a:rPr sz="2800" b="1" spc="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8000"/>
                </a:solidFill>
                <a:latin typeface="Calibri"/>
                <a:cs typeface="Calibri"/>
              </a:rPr>
              <a:t>Zero</a:t>
            </a:r>
            <a:endParaRPr sz="2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  <a:spcBef>
                <a:spcPts val="1855"/>
              </a:spcBef>
            </a:pPr>
            <a:r>
              <a:rPr sz="2000" spc="-15" dirty="0">
                <a:latin typeface="Calibri"/>
                <a:cs typeface="Calibri"/>
              </a:rPr>
              <a:t>Pole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harga-harga </a:t>
            </a:r>
            <a:r>
              <a:rPr sz="2000" dirty="0">
                <a:latin typeface="Calibri"/>
                <a:cs typeface="Calibri"/>
              </a:rPr>
              <a:t>z =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1950" spc="7" baseline="-21367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yang menyebabkan </a:t>
            </a:r>
            <a:r>
              <a:rPr sz="2000" dirty="0">
                <a:latin typeface="Calibri"/>
                <a:cs typeface="Calibri"/>
              </a:rPr>
              <a:t>X(z) =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  <a:p>
            <a:pPr marL="297180">
              <a:lnSpc>
                <a:spcPct val="100000"/>
              </a:lnSpc>
              <a:spcBef>
                <a:spcPts val="1175"/>
              </a:spcBef>
            </a:pPr>
            <a:r>
              <a:rPr sz="2000" spc="-20" dirty="0">
                <a:latin typeface="Calibri"/>
                <a:cs typeface="Calibri"/>
              </a:rPr>
              <a:t>Zero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harga-harga </a:t>
            </a:r>
            <a:r>
              <a:rPr sz="2000" dirty="0">
                <a:latin typeface="Calibri"/>
                <a:cs typeface="Calibri"/>
              </a:rPr>
              <a:t>z = z</a:t>
            </a:r>
            <a:r>
              <a:rPr sz="1950" baseline="-21367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yang menyebabkan </a:t>
            </a:r>
            <a:r>
              <a:rPr sz="2000" dirty="0">
                <a:latin typeface="Calibri"/>
                <a:cs typeface="Calibri"/>
              </a:rPr>
              <a:t>X(z) =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  <a:p>
            <a:pPr marL="280035" indent="-242570">
              <a:lnSpc>
                <a:spcPct val="100000"/>
              </a:lnSpc>
              <a:spcBef>
                <a:spcPts val="1925"/>
              </a:spcBef>
              <a:buClr>
                <a:srgbClr val="C0504D"/>
              </a:buClr>
              <a:buFont typeface="Wingdings"/>
              <a:buChar char=""/>
              <a:tabLst>
                <a:tab pos="280670" algn="l"/>
              </a:tabLst>
            </a:pP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Fungsi</a:t>
            </a:r>
            <a:r>
              <a:rPr sz="28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Rasional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81387" y="5743675"/>
            <a:ext cx="689610" cy="0"/>
          </a:xfrm>
          <a:custGeom>
            <a:avLst/>
            <a:gdLst/>
            <a:ahLst/>
            <a:cxnLst/>
            <a:rect l="l" t="t" r="r" b="b"/>
            <a:pathLst>
              <a:path w="689610">
                <a:moveTo>
                  <a:pt x="0" y="0"/>
                </a:moveTo>
                <a:lnTo>
                  <a:pt x="689440" y="0"/>
                </a:lnTo>
              </a:path>
            </a:pathLst>
          </a:custGeom>
          <a:ln w="11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4237" y="5338091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1721" y="0"/>
                </a:lnTo>
              </a:path>
            </a:pathLst>
          </a:custGeom>
          <a:ln w="5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74903" y="5338091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60025" y="0"/>
                </a:lnTo>
              </a:path>
            </a:pathLst>
          </a:custGeom>
          <a:ln w="5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49838" y="5525856"/>
            <a:ext cx="17589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6968" y="5401937"/>
            <a:ext cx="310070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  <a:tab pos="894715" algn="l"/>
                <a:tab pos="2446655" algn="l"/>
                <a:tab pos="2789555" algn="l"/>
              </a:tabLst>
            </a:pP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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75" u="sng" baseline="22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875" u="sng" spc="457" baseline="22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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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75" u="sng" baseline="22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875" u="sng" spc="270" baseline="22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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44822" y="5111719"/>
            <a:ext cx="157035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5540" algn="l"/>
              </a:tabLst>
            </a:pPr>
            <a:r>
              <a:rPr sz="1250" dirty="0">
                <a:latin typeface="Times New Roman"/>
                <a:cs typeface="Times New Roman"/>
              </a:rPr>
              <a:t>M	</a:t>
            </a:r>
            <a:r>
              <a:rPr sz="1250" spc="75" dirty="0">
                <a:latin typeface="Symbol"/>
                <a:cs typeface="Symbol"/>
              </a:rPr>
              <a:t></a:t>
            </a:r>
            <a:r>
              <a:rPr sz="1250" spc="105" dirty="0">
                <a:latin typeface="Times New Roman"/>
                <a:cs typeface="Times New Roman"/>
              </a:rPr>
              <a:t>M</a:t>
            </a:r>
            <a:r>
              <a:rPr sz="1250" spc="-65" dirty="0">
                <a:latin typeface="Symbol"/>
                <a:cs typeface="Symbol"/>
              </a:rPr>
              <a:t></a:t>
            </a:r>
            <a:r>
              <a:rPr sz="125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36363" y="5535664"/>
            <a:ext cx="105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9022" y="5708463"/>
            <a:ext cx="105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6753" y="5708463"/>
            <a:ext cx="105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Times New Roman"/>
                <a:cs typeface="Times New Roman"/>
              </a:rPr>
              <a:t>o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6105" y="6213160"/>
            <a:ext cx="6851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Symbol"/>
                <a:cs typeface="Symbol"/>
              </a:rPr>
              <a:t>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3225" spc="142" baseline="14211" dirty="0">
                <a:latin typeface="Times New Roman"/>
                <a:cs typeface="Times New Roman"/>
              </a:rPr>
              <a:t>a</a:t>
            </a:r>
            <a:r>
              <a:rPr sz="1875" spc="142" baseline="2222" dirty="0">
                <a:latin typeface="Times New Roman"/>
                <a:cs typeface="Times New Roman"/>
              </a:rPr>
              <a:t>o</a:t>
            </a:r>
            <a:r>
              <a:rPr sz="1875" spc="644" baseline="2222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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4509" y="6213160"/>
            <a:ext cx="64071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Symbol"/>
                <a:cs typeface="Symbol"/>
              </a:rPr>
              <a:t>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3225" spc="142" baseline="14211" dirty="0">
                <a:latin typeface="Times New Roman"/>
                <a:cs typeface="Times New Roman"/>
              </a:rPr>
              <a:t>a</a:t>
            </a:r>
            <a:r>
              <a:rPr sz="1875" spc="142" baseline="2222" dirty="0">
                <a:latin typeface="Times New Roman"/>
                <a:cs typeface="Times New Roman"/>
              </a:rPr>
              <a:t>o</a:t>
            </a:r>
            <a:r>
              <a:rPr sz="1875" spc="135" baseline="2222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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49909" y="5744204"/>
            <a:ext cx="236601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170" algn="l"/>
                <a:tab pos="1743710" algn="l"/>
                <a:tab pos="2247265" algn="l"/>
              </a:tabLst>
            </a:pPr>
            <a:r>
              <a:rPr sz="2150" dirty="0">
                <a:latin typeface="Symbol"/>
                <a:cs typeface="Symbol"/>
              </a:rPr>
              <a:t>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3225" baseline="-3875" dirty="0">
                <a:latin typeface="Times New Roman"/>
                <a:cs typeface="Times New Roman"/>
              </a:rPr>
              <a:t>a	</a:t>
            </a:r>
            <a:r>
              <a:rPr sz="2150" dirty="0">
                <a:latin typeface="Symbol"/>
                <a:cs typeface="Symbol"/>
              </a:rPr>
              <a:t>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dirty="0">
                <a:latin typeface="Symbol"/>
                <a:cs typeface="Symbol"/>
              </a:rPr>
              <a:t></a:t>
            </a:r>
            <a:r>
              <a:rPr sz="2150" spc="-145" dirty="0">
                <a:latin typeface="Times New Roman"/>
                <a:cs typeface="Times New Roman"/>
              </a:rPr>
              <a:t> </a:t>
            </a:r>
            <a:r>
              <a:rPr sz="3225" baseline="-3875" dirty="0">
                <a:latin typeface="Times New Roman"/>
                <a:cs typeface="Times New Roman"/>
              </a:rPr>
              <a:t>a	</a:t>
            </a:r>
            <a:r>
              <a:rPr sz="2150" dirty="0">
                <a:latin typeface="Symbol"/>
                <a:cs typeface="Symbol"/>
              </a:rPr>
              <a:t>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8274" y="5808661"/>
            <a:ext cx="112395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1250" dirty="0">
                <a:latin typeface="Times New Roman"/>
                <a:cs typeface="Times New Roman"/>
              </a:rPr>
              <a:t>o	</a:t>
            </a:r>
            <a:r>
              <a:rPr sz="3225" spc="89" baseline="-24547" dirty="0">
                <a:latin typeface="Times New Roman"/>
                <a:cs typeface="Times New Roman"/>
              </a:rPr>
              <a:t>Z</a:t>
            </a:r>
            <a:r>
              <a:rPr sz="1250" spc="60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95626" y="4932991"/>
            <a:ext cx="71755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Symbol"/>
                <a:cs typeface="Symbol"/>
              </a:rPr>
              <a:t>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3225" spc="89" baseline="-3875" dirty="0">
                <a:latin typeface="Times New Roman"/>
                <a:cs typeface="Times New Roman"/>
              </a:rPr>
              <a:t>b</a:t>
            </a:r>
            <a:r>
              <a:rPr sz="1875" spc="89" baseline="-31111" dirty="0">
                <a:latin typeface="Times New Roman"/>
                <a:cs typeface="Times New Roman"/>
              </a:rPr>
              <a:t>M</a:t>
            </a:r>
            <a:r>
              <a:rPr sz="1875" spc="225" baseline="-31111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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34503" y="4932991"/>
            <a:ext cx="64960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Symbol"/>
                <a:cs typeface="Symbol"/>
              </a:rPr>
              <a:t>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3225" spc="-15" baseline="-3875" dirty="0">
                <a:latin typeface="Times New Roman"/>
                <a:cs typeface="Times New Roman"/>
              </a:rPr>
              <a:t>b</a:t>
            </a:r>
            <a:r>
              <a:rPr sz="1875" spc="-15" baseline="-31111" dirty="0">
                <a:latin typeface="Times New Roman"/>
                <a:cs typeface="Times New Roman"/>
              </a:rPr>
              <a:t>1</a:t>
            </a:r>
            <a:r>
              <a:rPr sz="1875" spc="359" baseline="-31111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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73213" y="5616977"/>
            <a:ext cx="67373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25" baseline="-24547" dirty="0">
                <a:latin typeface="Times New Roman"/>
                <a:cs typeface="Times New Roman"/>
              </a:rPr>
              <a:t>a</a:t>
            </a:r>
            <a:r>
              <a:rPr sz="3225" spc="517" baseline="-24547" dirty="0">
                <a:latin typeface="Times New Roman"/>
                <a:cs typeface="Times New Roman"/>
              </a:rPr>
              <a:t> </a:t>
            </a:r>
            <a:r>
              <a:rPr sz="3225" spc="120" baseline="-24547" dirty="0">
                <a:latin typeface="Times New Roman"/>
                <a:cs typeface="Times New Roman"/>
              </a:rPr>
              <a:t>z</a:t>
            </a:r>
            <a:r>
              <a:rPr sz="1250" spc="80" dirty="0">
                <a:latin typeface="Symbol"/>
                <a:cs typeface="Symbol"/>
              </a:rPr>
              <a:t></a:t>
            </a:r>
            <a:r>
              <a:rPr sz="1250" spc="80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61562" y="5230256"/>
            <a:ext cx="70104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25" baseline="-24547" dirty="0">
                <a:latin typeface="Times New Roman"/>
                <a:cs typeface="Times New Roman"/>
              </a:rPr>
              <a:t>b</a:t>
            </a:r>
            <a:r>
              <a:rPr sz="3225" spc="367" baseline="-24547" dirty="0">
                <a:latin typeface="Times New Roman"/>
                <a:cs typeface="Times New Roman"/>
              </a:rPr>
              <a:t> </a:t>
            </a:r>
            <a:r>
              <a:rPr sz="3225" spc="112" baseline="-24547" dirty="0">
                <a:latin typeface="Times New Roman"/>
                <a:cs typeface="Times New Roman"/>
              </a:rPr>
              <a:t>z</a:t>
            </a:r>
            <a:r>
              <a:rPr sz="1250" spc="75" dirty="0">
                <a:latin typeface="Symbol"/>
                <a:cs typeface="Symbol"/>
              </a:rPr>
              <a:t></a:t>
            </a:r>
            <a:r>
              <a:rPr sz="1250" spc="75" dirty="0">
                <a:latin typeface="Times New Roman"/>
                <a:cs typeface="Times New Roman"/>
              </a:rPr>
              <a:t>M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36926" y="5295626"/>
            <a:ext cx="552450" cy="79819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560"/>
              </a:spcBef>
            </a:pPr>
            <a:r>
              <a:rPr sz="2150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N(</a:t>
            </a:r>
            <a:r>
              <a:rPr sz="21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</a:t>
            </a:r>
            <a:r>
              <a:rPr sz="21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150" spc="35" dirty="0">
                <a:latin typeface="Times New Roman"/>
                <a:cs typeface="Times New Roman"/>
              </a:rPr>
              <a:t>D(z)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2913" y="5525856"/>
            <a:ext cx="189611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220" algn="l"/>
                <a:tab pos="1144270" algn="l"/>
              </a:tabLst>
            </a:pPr>
            <a:r>
              <a:rPr sz="2150" dirty="0">
                <a:latin typeface="Symbol"/>
                <a:cs typeface="Symbol"/>
              </a:rPr>
              <a:t>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	</a:t>
            </a:r>
            <a:r>
              <a:rPr sz="2150" spc="5" dirty="0">
                <a:latin typeface="Symbol"/>
                <a:cs typeface="Symbol"/>
              </a:rPr>
              <a:t></a:t>
            </a:r>
            <a:r>
              <a:rPr sz="2150" spc="5" dirty="0">
                <a:latin typeface="Times New Roman"/>
                <a:cs typeface="Times New Roman"/>
              </a:rPr>
              <a:t>	</a:t>
            </a:r>
            <a:r>
              <a:rPr sz="2150" spc="45" dirty="0">
                <a:latin typeface="Times New Roman"/>
                <a:cs typeface="Times New Roman"/>
              </a:rPr>
              <a:t>X(z)</a:t>
            </a:r>
            <a:r>
              <a:rPr sz="2150" spc="-11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1744" y="5525856"/>
            <a:ext cx="97028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470" algn="l"/>
                <a:tab pos="820419" algn="l"/>
              </a:tabLst>
            </a:pPr>
            <a:r>
              <a:rPr sz="2150" dirty="0">
                <a:latin typeface="Times New Roman"/>
                <a:cs typeface="Times New Roman"/>
              </a:rPr>
              <a:t>a	</a:t>
            </a:r>
            <a:r>
              <a:rPr sz="2150" dirty="0">
                <a:latin typeface="Symbol"/>
                <a:cs typeface="Symbol"/>
              </a:rPr>
              <a:t>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	b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25185" y="5931463"/>
            <a:ext cx="260921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latin typeface="Symbol"/>
                <a:cs typeface="Symbol"/>
              </a:rPr>
              <a:t>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3225" baseline="2583" dirty="0">
                <a:latin typeface="Symbol"/>
                <a:cs typeface="Symbol"/>
              </a:rPr>
              <a:t></a:t>
            </a:r>
            <a:r>
              <a:rPr sz="3225" u="sng" baseline="2067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75" u="sng" baseline="35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875" baseline="35555" dirty="0">
                <a:latin typeface="Times New Roman"/>
                <a:cs typeface="Times New Roman"/>
              </a:rPr>
              <a:t> </a:t>
            </a:r>
            <a:r>
              <a:rPr sz="3225" spc="75" baseline="2583" dirty="0">
                <a:latin typeface="Symbol"/>
                <a:cs typeface="Symbol"/>
              </a:rPr>
              <a:t></a:t>
            </a:r>
            <a:r>
              <a:rPr sz="2150" spc="50" dirty="0">
                <a:latin typeface="Times New Roman"/>
                <a:cs typeface="Times New Roman"/>
              </a:rPr>
              <a:t>z</a:t>
            </a:r>
            <a:r>
              <a:rPr sz="1875" spc="75" baseline="42222" dirty="0">
                <a:latin typeface="Times New Roman"/>
                <a:cs typeface="Times New Roman"/>
              </a:rPr>
              <a:t>N</a:t>
            </a:r>
            <a:r>
              <a:rPr sz="1875" spc="75" baseline="42222" dirty="0">
                <a:latin typeface="Symbol"/>
                <a:cs typeface="Symbol"/>
              </a:rPr>
              <a:t></a:t>
            </a:r>
            <a:r>
              <a:rPr sz="1875" spc="75" baseline="42222" dirty="0">
                <a:latin typeface="Times New Roman"/>
                <a:cs typeface="Times New Roman"/>
              </a:rPr>
              <a:t>1 </a:t>
            </a:r>
            <a:r>
              <a:rPr sz="2150" spc="135" dirty="0">
                <a:latin typeface="Symbol"/>
                <a:cs typeface="Symbol"/>
              </a:rPr>
              <a:t></a:t>
            </a:r>
            <a:r>
              <a:rPr sz="2150" spc="135" dirty="0">
                <a:latin typeface="MT Extra"/>
                <a:cs typeface="MT Extra"/>
              </a:rPr>
              <a:t></a:t>
            </a:r>
            <a:r>
              <a:rPr sz="2150" spc="135" dirty="0">
                <a:latin typeface="Symbol"/>
                <a:cs typeface="Symbol"/>
              </a:rPr>
              <a:t></a:t>
            </a:r>
            <a:r>
              <a:rPr sz="2150" spc="135" dirty="0">
                <a:latin typeface="Times New Roman"/>
                <a:cs typeface="Times New Roman"/>
              </a:rPr>
              <a:t> </a:t>
            </a:r>
            <a:r>
              <a:rPr sz="3225" baseline="2583" dirty="0">
                <a:latin typeface="Symbol"/>
                <a:cs typeface="Symbol"/>
              </a:rPr>
              <a:t></a:t>
            </a:r>
            <a:r>
              <a:rPr sz="3225" u="sng" baseline="2067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75" u="sng" baseline="35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875" spc="412" baseline="35555" dirty="0">
                <a:latin typeface="Times New Roman"/>
                <a:cs typeface="Times New Roman"/>
              </a:rPr>
              <a:t> </a:t>
            </a:r>
            <a:r>
              <a:rPr sz="3225" baseline="2583" dirty="0">
                <a:latin typeface="Symbol"/>
                <a:cs typeface="Symbol"/>
              </a:rPr>
              <a:t>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05929" y="5120250"/>
            <a:ext cx="3094355" cy="56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  <a:tabLst>
                <a:tab pos="372745" algn="l"/>
                <a:tab pos="1034415" algn="l"/>
                <a:tab pos="1757680" algn="l"/>
                <a:tab pos="2962910" algn="l"/>
              </a:tabLst>
            </a:pPr>
            <a:r>
              <a:rPr sz="2150" dirty="0">
                <a:latin typeface="Times New Roman"/>
                <a:cs typeface="Times New Roman"/>
              </a:rPr>
              <a:t>z	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00" dirty="0">
                <a:latin typeface="Times New Roman"/>
                <a:cs typeface="Times New Roman"/>
              </a:rPr>
              <a:t> </a:t>
            </a:r>
            <a:r>
              <a:rPr sz="3225" baseline="2583" dirty="0">
                <a:latin typeface="Symbol"/>
                <a:cs typeface="Symbol"/>
              </a:rPr>
              <a:t></a:t>
            </a:r>
            <a:r>
              <a:rPr sz="3225" baseline="2583" dirty="0">
                <a:latin typeface="Times New Roman"/>
                <a:cs typeface="Times New Roman"/>
              </a:rPr>
              <a:t>	</a:t>
            </a:r>
            <a:r>
              <a:rPr sz="3225" spc="37" baseline="2583" dirty="0">
                <a:latin typeface="Symbol"/>
                <a:cs typeface="Symbol"/>
              </a:rPr>
              <a:t></a:t>
            </a:r>
            <a:r>
              <a:rPr sz="2150" spc="25" dirty="0">
                <a:latin typeface="Times New Roman"/>
                <a:cs typeface="Times New Roman"/>
              </a:rPr>
              <a:t>z	</a:t>
            </a:r>
            <a:r>
              <a:rPr sz="2150" spc="135" dirty="0">
                <a:latin typeface="Symbol"/>
                <a:cs typeface="Symbol"/>
              </a:rPr>
              <a:t></a:t>
            </a:r>
            <a:r>
              <a:rPr sz="2150" spc="135" dirty="0">
                <a:latin typeface="MT Extra"/>
                <a:cs typeface="MT Extra"/>
              </a:rPr>
              <a:t></a:t>
            </a:r>
            <a:r>
              <a:rPr sz="2150" spc="135" dirty="0">
                <a:latin typeface="Symbol"/>
                <a:cs typeface="Symbol"/>
              </a:rPr>
              <a:t></a:t>
            </a:r>
            <a:r>
              <a:rPr sz="2150" spc="-200" dirty="0">
                <a:latin typeface="Times New Roman"/>
                <a:cs typeface="Times New Roman"/>
              </a:rPr>
              <a:t> </a:t>
            </a:r>
            <a:r>
              <a:rPr sz="3225" baseline="2583" dirty="0">
                <a:latin typeface="Symbol"/>
                <a:cs typeface="Symbol"/>
              </a:rPr>
              <a:t></a:t>
            </a:r>
            <a:r>
              <a:rPr sz="3225" baseline="2583" dirty="0">
                <a:latin typeface="Times New Roman"/>
                <a:cs typeface="Times New Roman"/>
              </a:rPr>
              <a:t>	</a:t>
            </a:r>
            <a:r>
              <a:rPr sz="3225" baseline="2583" dirty="0">
                <a:latin typeface="Symbol"/>
                <a:cs typeface="Symbol"/>
              </a:rPr>
              <a:t></a:t>
            </a:r>
            <a:endParaRPr sz="3225" baseline="2583">
              <a:latin typeface="Symbol"/>
              <a:cs typeface="Symbol"/>
            </a:endParaRPr>
          </a:p>
          <a:p>
            <a:pPr marL="726440">
              <a:lnSpc>
                <a:spcPts val="2115"/>
              </a:lnSpc>
              <a:tabLst>
                <a:tab pos="2620645" algn="l"/>
              </a:tabLst>
            </a:pPr>
            <a:r>
              <a:rPr sz="2150" dirty="0">
                <a:latin typeface="Times New Roman"/>
                <a:cs typeface="Times New Roman"/>
              </a:rPr>
              <a:t>b	b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144394"/>
            <a:ext cx="34785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indent="-24257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55270" algn="l"/>
              </a:tabLst>
            </a:pP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N(z) dan D(z)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polinom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6074" y="1207227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555" y="0"/>
                </a:lnTo>
              </a:path>
            </a:pathLst>
          </a:custGeom>
          <a:ln w="12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3678" y="77354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4">
                <a:moveTo>
                  <a:pt x="0" y="0"/>
                </a:moveTo>
                <a:lnTo>
                  <a:pt x="311657" y="0"/>
                </a:lnTo>
              </a:path>
            </a:pathLst>
          </a:custGeom>
          <a:ln w="5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1501" y="773543"/>
            <a:ext cx="384810" cy="0"/>
          </a:xfrm>
          <a:custGeom>
            <a:avLst/>
            <a:gdLst/>
            <a:ahLst/>
            <a:cxnLst/>
            <a:rect l="l" t="t" r="r" b="b"/>
            <a:pathLst>
              <a:path w="384809">
                <a:moveTo>
                  <a:pt x="0" y="0"/>
                </a:moveTo>
                <a:lnTo>
                  <a:pt x="384629" y="0"/>
                </a:lnTo>
              </a:path>
            </a:pathLst>
          </a:custGeom>
          <a:ln w="5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50282" y="528417"/>
            <a:ext cx="1377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Symbol"/>
                <a:cs typeface="Symbol"/>
              </a:rPr>
              <a:t>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9570" y="975198"/>
            <a:ext cx="1860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6972" y="532368"/>
            <a:ext cx="46545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75" dirty="0">
                <a:latin typeface="Symbol"/>
                <a:cs typeface="Symbol"/>
              </a:rPr>
              <a:t></a:t>
            </a:r>
            <a:r>
              <a:rPr sz="1350" spc="100" dirty="0">
                <a:latin typeface="Times New Roman"/>
                <a:cs typeface="Times New Roman"/>
              </a:rPr>
              <a:t>M</a:t>
            </a:r>
            <a:r>
              <a:rPr sz="1350" spc="-75" dirty="0">
                <a:latin typeface="Symbol"/>
                <a:cs typeface="Symbol"/>
              </a:rPr>
              <a:t></a:t>
            </a:r>
            <a:r>
              <a:rPr sz="1350" spc="-5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7576" y="842693"/>
            <a:ext cx="33108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4205" algn="l"/>
                <a:tab pos="955040" algn="l"/>
                <a:tab pos="2613025" algn="l"/>
                <a:tab pos="2978785" algn="l"/>
              </a:tabLst>
            </a:pPr>
            <a:r>
              <a:rPr sz="2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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25" u="sng" spc="-7" baseline="20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25" u="sng" spc="480" baseline="20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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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25" u="sng" spc="-7" baseline="20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25" u="sng" spc="284" baseline="20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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6218" y="532368"/>
            <a:ext cx="17716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0" dirty="0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2510" y="985685"/>
            <a:ext cx="1111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0765" y="1170455"/>
            <a:ext cx="1111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987" y="1170455"/>
            <a:ext cx="1111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10353" y="1710118"/>
            <a:ext cx="7264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Symbol"/>
                <a:cs typeface="Symbol"/>
              </a:rPr>
              <a:t>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3450" spc="142" baseline="14492" dirty="0">
                <a:latin typeface="Times New Roman"/>
                <a:cs typeface="Times New Roman"/>
              </a:rPr>
              <a:t>a</a:t>
            </a:r>
            <a:r>
              <a:rPr sz="2025" spc="142" baseline="2057" dirty="0">
                <a:latin typeface="Times New Roman"/>
                <a:cs typeface="Times New Roman"/>
              </a:rPr>
              <a:t>o</a:t>
            </a:r>
            <a:r>
              <a:rPr sz="2025" spc="690" baseline="2057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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0422" y="1710118"/>
            <a:ext cx="6788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Symbol"/>
                <a:cs typeface="Symbol"/>
              </a:rPr>
              <a:t>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3450" spc="142" baseline="14492" dirty="0">
                <a:latin typeface="Times New Roman"/>
                <a:cs typeface="Times New Roman"/>
              </a:rPr>
              <a:t>a</a:t>
            </a:r>
            <a:r>
              <a:rPr sz="2025" spc="142" baseline="2057" dirty="0">
                <a:latin typeface="Times New Roman"/>
                <a:cs typeface="Times New Roman"/>
              </a:rPr>
              <a:t>o</a:t>
            </a:r>
            <a:r>
              <a:rPr sz="2025" spc="135" baseline="2057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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5822" y="1208673"/>
            <a:ext cx="25260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920" algn="l"/>
                <a:tab pos="1862455" algn="l"/>
                <a:tab pos="2400300" algn="l"/>
              </a:tabLst>
            </a:pPr>
            <a:r>
              <a:rPr sz="2300" dirty="0">
                <a:latin typeface="Symbol"/>
                <a:cs typeface="Symbol"/>
              </a:rPr>
              <a:t>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3450" baseline="-3623" dirty="0">
                <a:latin typeface="Times New Roman"/>
                <a:cs typeface="Times New Roman"/>
              </a:rPr>
              <a:t>a	</a:t>
            </a:r>
            <a:r>
              <a:rPr sz="2300" dirty="0">
                <a:latin typeface="Symbol"/>
                <a:cs typeface="Symbol"/>
              </a:rPr>
              <a:t>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dirty="0">
                <a:latin typeface="Symbol"/>
                <a:cs typeface="Symbol"/>
              </a:rPr>
              <a:t></a:t>
            </a:r>
            <a:r>
              <a:rPr sz="2300" spc="-155" dirty="0">
                <a:latin typeface="Times New Roman"/>
                <a:cs typeface="Times New Roman"/>
              </a:rPr>
              <a:t> </a:t>
            </a:r>
            <a:r>
              <a:rPr sz="3450" baseline="-3623" dirty="0">
                <a:latin typeface="Times New Roman"/>
                <a:cs typeface="Times New Roman"/>
              </a:rPr>
              <a:t>a	</a:t>
            </a:r>
            <a:r>
              <a:rPr sz="2300" dirty="0">
                <a:latin typeface="Symbol"/>
                <a:cs typeface="Symbol"/>
              </a:rPr>
              <a:t>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4920" y="1277595"/>
            <a:ext cx="11944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25500" algn="l"/>
              </a:tabLst>
            </a:pPr>
            <a:r>
              <a:rPr sz="1350" spc="-5" dirty="0">
                <a:latin typeface="Times New Roman"/>
                <a:cs typeface="Times New Roman"/>
              </a:rPr>
              <a:t>o	</a:t>
            </a:r>
            <a:r>
              <a:rPr sz="3450" spc="89" baseline="-25362" dirty="0">
                <a:latin typeface="Times New Roman"/>
                <a:cs typeface="Times New Roman"/>
              </a:rPr>
              <a:t>Z</a:t>
            </a:r>
            <a:r>
              <a:rPr sz="1350" spc="6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2575" y="341257"/>
            <a:ext cx="7613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Symbol"/>
                <a:cs typeface="Symbol"/>
              </a:rPr>
              <a:t>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3450" spc="82" baseline="-3623" dirty="0">
                <a:latin typeface="Times New Roman"/>
                <a:cs typeface="Times New Roman"/>
              </a:rPr>
              <a:t>b</a:t>
            </a:r>
            <a:r>
              <a:rPr sz="2025" spc="82" baseline="-30864" dirty="0">
                <a:latin typeface="Times New Roman"/>
                <a:cs typeface="Times New Roman"/>
              </a:rPr>
              <a:t>M</a:t>
            </a:r>
            <a:r>
              <a:rPr sz="2025" spc="240" baseline="-3086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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2950" y="528417"/>
            <a:ext cx="980440" cy="61341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89890" marR="5080" indent="-377825">
              <a:lnSpc>
                <a:spcPct val="67600"/>
              </a:lnSpc>
              <a:spcBef>
                <a:spcPts val="994"/>
              </a:spcBef>
              <a:tabLst>
                <a:tab pos="718820" algn="l"/>
              </a:tabLst>
            </a:pPr>
            <a:r>
              <a:rPr sz="3450" baseline="-2415" dirty="0">
                <a:latin typeface="Symbol"/>
                <a:cs typeface="Symbol"/>
              </a:rPr>
              <a:t></a:t>
            </a:r>
            <a:r>
              <a:rPr sz="3450" spc="-322" baseline="-24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</a:t>
            </a:r>
            <a:r>
              <a:rPr sz="2300" dirty="0">
                <a:latin typeface="Times New Roman"/>
                <a:cs typeface="Times New Roman"/>
              </a:rPr>
              <a:t>		</a:t>
            </a:r>
            <a:r>
              <a:rPr sz="2300" spc="45" dirty="0">
                <a:latin typeface="Symbol"/>
                <a:cs typeface="Symbol"/>
              </a:rPr>
              <a:t></a:t>
            </a:r>
            <a:r>
              <a:rPr sz="3450" baseline="-2415" dirty="0">
                <a:latin typeface="Times New Roman"/>
                <a:cs typeface="Times New Roman"/>
              </a:rPr>
              <a:t>z  </a:t>
            </a:r>
            <a:r>
              <a:rPr sz="2300" dirty="0">
                <a:latin typeface="Times New Roman"/>
                <a:cs typeface="Times New Roman"/>
              </a:rPr>
              <a:t>b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4265" y="341257"/>
            <a:ext cx="6883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Symbol"/>
                <a:cs typeface="Symbol"/>
              </a:rPr>
              <a:t>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3450" spc="-22" baseline="-3623" dirty="0">
                <a:latin typeface="Times New Roman"/>
                <a:cs typeface="Times New Roman"/>
              </a:rPr>
              <a:t>b</a:t>
            </a:r>
            <a:r>
              <a:rPr sz="2025" spc="-22" baseline="-30864" dirty="0">
                <a:latin typeface="Times New Roman"/>
                <a:cs typeface="Times New Roman"/>
              </a:rPr>
              <a:t>1</a:t>
            </a:r>
            <a:r>
              <a:rPr sz="2025" spc="382" baseline="-3086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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97833" y="541490"/>
            <a:ext cx="1555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z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9945" y="1072631"/>
            <a:ext cx="7150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3450" baseline="-25362" dirty="0">
                <a:latin typeface="Times New Roman"/>
                <a:cs typeface="Times New Roman"/>
              </a:rPr>
              <a:t>a	</a:t>
            </a:r>
            <a:r>
              <a:rPr sz="3450" spc="120" baseline="-25362" dirty="0">
                <a:latin typeface="Times New Roman"/>
                <a:cs typeface="Times New Roman"/>
              </a:rPr>
              <a:t>z</a:t>
            </a:r>
            <a:r>
              <a:rPr sz="1350" spc="80" dirty="0">
                <a:latin typeface="Symbol"/>
                <a:cs typeface="Symbol"/>
              </a:rPr>
              <a:t></a:t>
            </a:r>
            <a:r>
              <a:rPr sz="1350" spc="80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7498" y="659117"/>
            <a:ext cx="7435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50" baseline="-25362" dirty="0">
                <a:latin typeface="Times New Roman"/>
                <a:cs typeface="Times New Roman"/>
              </a:rPr>
              <a:t>b</a:t>
            </a:r>
            <a:r>
              <a:rPr sz="3450" spc="405" baseline="-25362" dirty="0">
                <a:latin typeface="Times New Roman"/>
                <a:cs typeface="Times New Roman"/>
              </a:rPr>
              <a:t> </a:t>
            </a:r>
            <a:r>
              <a:rPr sz="3450" spc="104" baseline="-25362" dirty="0">
                <a:latin typeface="Times New Roman"/>
                <a:cs typeface="Times New Roman"/>
              </a:rPr>
              <a:t>z</a:t>
            </a:r>
            <a:r>
              <a:rPr sz="1350" spc="70" dirty="0">
                <a:latin typeface="Symbol"/>
                <a:cs typeface="Symbol"/>
              </a:rPr>
              <a:t></a:t>
            </a:r>
            <a:r>
              <a:rPr sz="1350" spc="70" dirty="0"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4772" y="729016"/>
            <a:ext cx="588645" cy="8515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590"/>
              </a:spcBef>
            </a:pPr>
            <a:r>
              <a:rPr sz="23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300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(z</a:t>
            </a:r>
            <a:r>
              <a:rPr sz="23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300" spc="35" dirty="0">
                <a:latin typeface="Times New Roman"/>
                <a:cs typeface="Times New Roman"/>
              </a:rPr>
              <a:t>D(z)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16540" y="975198"/>
            <a:ext cx="20237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8495" algn="l"/>
                <a:tab pos="1221740" algn="l"/>
              </a:tabLst>
            </a:pPr>
            <a:r>
              <a:rPr sz="2300" dirty="0">
                <a:latin typeface="Symbol"/>
                <a:cs typeface="Symbol"/>
              </a:rPr>
              <a:t>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0	</a:t>
            </a:r>
            <a:r>
              <a:rPr sz="2300" dirty="0">
                <a:latin typeface="Symbol"/>
                <a:cs typeface="Symbol"/>
              </a:rPr>
              <a:t>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45" dirty="0">
                <a:latin typeface="Times New Roman"/>
                <a:cs typeface="Times New Roman"/>
              </a:rPr>
              <a:t>X(z)</a:t>
            </a:r>
            <a:r>
              <a:rPr sz="2300" spc="-11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068" y="975198"/>
            <a:ext cx="10350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060" algn="l"/>
                <a:tab pos="875665" algn="l"/>
              </a:tabLst>
            </a:pPr>
            <a:r>
              <a:rPr sz="2300" dirty="0">
                <a:latin typeface="Times New Roman"/>
                <a:cs typeface="Times New Roman"/>
              </a:rPr>
              <a:t>a	</a:t>
            </a:r>
            <a:r>
              <a:rPr sz="2300" dirty="0">
                <a:latin typeface="Symbol"/>
                <a:cs typeface="Symbol"/>
              </a:rPr>
              <a:t>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0	b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54440" y="1408905"/>
            <a:ext cx="27825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5150" algn="l"/>
                <a:tab pos="2423160" algn="l"/>
              </a:tabLst>
            </a:pPr>
            <a:r>
              <a:rPr sz="2300" dirty="0">
                <a:latin typeface="Symbol"/>
                <a:cs typeface="Symbol"/>
              </a:rPr>
              <a:t></a:t>
            </a:r>
            <a:r>
              <a:rPr sz="2300" spc="-220" dirty="0">
                <a:latin typeface="Times New Roman"/>
                <a:cs typeface="Times New Roman"/>
              </a:rPr>
              <a:t> </a:t>
            </a:r>
            <a:r>
              <a:rPr sz="3450" baseline="2415" dirty="0">
                <a:latin typeface="Symbol"/>
                <a:cs typeface="Symbol"/>
              </a:rPr>
              <a:t></a:t>
            </a:r>
            <a:r>
              <a:rPr sz="3450" u="sng" baseline="205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2025" u="sng" spc="-7" baseline="349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2025" spc="-7" baseline="34979" dirty="0">
                <a:latin typeface="Times New Roman"/>
                <a:cs typeface="Times New Roman"/>
              </a:rPr>
              <a:t> </a:t>
            </a:r>
            <a:r>
              <a:rPr sz="3450" spc="75" baseline="2415" dirty="0">
                <a:latin typeface="Symbol"/>
                <a:cs typeface="Symbol"/>
              </a:rPr>
              <a:t></a:t>
            </a:r>
            <a:r>
              <a:rPr sz="2300" spc="50" dirty="0">
                <a:latin typeface="Times New Roman"/>
                <a:cs typeface="Times New Roman"/>
              </a:rPr>
              <a:t>z</a:t>
            </a:r>
            <a:r>
              <a:rPr sz="2025" spc="75" baseline="43209" dirty="0">
                <a:latin typeface="Times New Roman"/>
                <a:cs typeface="Times New Roman"/>
              </a:rPr>
              <a:t>N</a:t>
            </a:r>
            <a:r>
              <a:rPr sz="2025" spc="75" baseline="43209" dirty="0">
                <a:latin typeface="Symbol"/>
                <a:cs typeface="Symbol"/>
              </a:rPr>
              <a:t></a:t>
            </a:r>
            <a:r>
              <a:rPr sz="2025" spc="75" baseline="43209" dirty="0">
                <a:latin typeface="Times New Roman"/>
                <a:cs typeface="Times New Roman"/>
              </a:rPr>
              <a:t>1</a:t>
            </a:r>
            <a:r>
              <a:rPr sz="2025" spc="247" baseline="43209" dirty="0">
                <a:latin typeface="Times New Roman"/>
                <a:cs typeface="Times New Roman"/>
              </a:rPr>
              <a:t> </a:t>
            </a:r>
            <a:r>
              <a:rPr sz="2300" spc="145" dirty="0">
                <a:latin typeface="Symbol"/>
                <a:cs typeface="Symbol"/>
              </a:rPr>
              <a:t></a:t>
            </a:r>
            <a:r>
              <a:rPr sz="2300" spc="145" dirty="0">
                <a:latin typeface="MT Extra"/>
                <a:cs typeface="MT Extra"/>
              </a:rPr>
              <a:t></a:t>
            </a:r>
            <a:r>
              <a:rPr sz="2300" spc="145" dirty="0">
                <a:latin typeface="Symbol"/>
                <a:cs typeface="Symbol"/>
              </a:rPr>
              <a:t></a:t>
            </a:r>
            <a:r>
              <a:rPr sz="2300" spc="-215" dirty="0">
                <a:latin typeface="Times New Roman"/>
                <a:cs typeface="Times New Roman"/>
              </a:rPr>
              <a:t> </a:t>
            </a:r>
            <a:r>
              <a:rPr sz="3450" baseline="2415" dirty="0">
                <a:latin typeface="Symbol"/>
                <a:cs typeface="Symbol"/>
              </a:rPr>
              <a:t></a:t>
            </a:r>
            <a:r>
              <a:rPr sz="3450" u="sng" baseline="205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2025" u="sng" spc="-15" baseline="349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25" spc="405" baseline="34979" dirty="0">
                <a:latin typeface="Times New Roman"/>
                <a:cs typeface="Times New Roman"/>
              </a:rPr>
              <a:t> </a:t>
            </a:r>
            <a:r>
              <a:rPr sz="3450" baseline="2415" dirty="0">
                <a:latin typeface="Symbol"/>
                <a:cs typeface="Symbol"/>
              </a:rPr>
              <a:t></a:t>
            </a:r>
            <a:endParaRPr sz="3450" baseline="2415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7252" y="541490"/>
            <a:ext cx="11449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spc="145" dirty="0">
                <a:latin typeface="Symbol"/>
                <a:cs typeface="Symbol"/>
              </a:rPr>
              <a:t></a:t>
            </a:r>
            <a:r>
              <a:rPr sz="2300" spc="145" dirty="0">
                <a:latin typeface="MT Extra"/>
                <a:cs typeface="MT Extra"/>
              </a:rPr>
              <a:t></a:t>
            </a:r>
            <a:r>
              <a:rPr sz="2300" spc="145" dirty="0">
                <a:latin typeface="Symbol"/>
                <a:cs typeface="Symbol"/>
              </a:rPr>
              <a:t></a:t>
            </a:r>
            <a:r>
              <a:rPr sz="2300" spc="145" dirty="0">
                <a:latin typeface="Times New Roman"/>
                <a:cs typeface="Times New Roman"/>
              </a:rPr>
              <a:t> </a:t>
            </a:r>
            <a:r>
              <a:rPr sz="3450" baseline="2415" dirty="0">
                <a:latin typeface="Symbol"/>
                <a:cs typeface="Symbol"/>
              </a:rPr>
              <a:t></a:t>
            </a:r>
            <a:r>
              <a:rPr sz="3450" spc="-397" baseline="2415" dirty="0">
                <a:latin typeface="Times New Roman"/>
                <a:cs typeface="Times New Roman"/>
              </a:rPr>
              <a:t> </a:t>
            </a:r>
            <a:r>
              <a:rPr sz="3450" baseline="-42270" dirty="0">
                <a:latin typeface="Times New Roman"/>
                <a:cs typeface="Times New Roman"/>
              </a:rPr>
              <a:t>b</a:t>
            </a:r>
            <a:endParaRPr sz="3450" baseline="-4227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52864" y="3563239"/>
            <a:ext cx="675640" cy="0"/>
          </a:xfrm>
          <a:custGeom>
            <a:avLst/>
            <a:gdLst/>
            <a:ahLst/>
            <a:cxnLst/>
            <a:rect l="l" t="t" r="r" b="b"/>
            <a:pathLst>
              <a:path w="675639">
                <a:moveTo>
                  <a:pt x="0" y="0"/>
                </a:moveTo>
                <a:lnTo>
                  <a:pt x="675156" y="0"/>
                </a:lnTo>
              </a:path>
            </a:pathLst>
          </a:custGeom>
          <a:ln w="13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8454" y="3563239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868" y="0"/>
                </a:lnTo>
              </a:path>
            </a:pathLst>
          </a:custGeom>
          <a:ln w="13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76071" y="3563239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12" y="0"/>
                </a:lnTo>
              </a:path>
            </a:pathLst>
          </a:custGeom>
          <a:ln w="13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46152" y="3156377"/>
            <a:ext cx="711200" cy="4203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3825" spc="225" baseline="-25054" dirty="0">
                <a:latin typeface="Times New Roman"/>
                <a:cs typeface="Times New Roman"/>
              </a:rPr>
              <a:t>z</a:t>
            </a:r>
            <a:r>
              <a:rPr sz="1500" spc="150" dirty="0">
                <a:latin typeface="Times New Roman"/>
                <a:cs typeface="Times New Roman"/>
              </a:rPr>
              <a:t>N</a:t>
            </a:r>
            <a:r>
              <a:rPr sz="1500" spc="150" dirty="0">
                <a:latin typeface="Symbol"/>
                <a:cs typeface="Symbol"/>
              </a:rPr>
              <a:t></a:t>
            </a:r>
            <a:r>
              <a:rPr sz="1500" spc="150" dirty="0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3443" y="3303806"/>
            <a:ext cx="7139305" cy="6775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3500">
              <a:lnSpc>
                <a:spcPts val="2540"/>
              </a:lnSpc>
              <a:spcBef>
                <a:spcPts val="140"/>
              </a:spcBef>
              <a:tabLst>
                <a:tab pos="1141730" algn="l"/>
                <a:tab pos="1911985" algn="l"/>
                <a:tab pos="2237105" algn="l"/>
              </a:tabLst>
            </a:pPr>
            <a:r>
              <a:rPr sz="2550" spc="65" dirty="0">
                <a:latin typeface="Times New Roman"/>
                <a:cs typeface="Times New Roman"/>
              </a:rPr>
              <a:t>X(z)</a:t>
            </a:r>
            <a:r>
              <a:rPr sz="2550" spc="260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</a:t>
            </a:r>
            <a:r>
              <a:rPr sz="2550" spc="45" dirty="0">
                <a:latin typeface="Times New Roman"/>
                <a:cs typeface="Times New Roman"/>
              </a:rPr>
              <a:t>	</a:t>
            </a:r>
            <a:r>
              <a:rPr sz="3825" spc="97" baseline="35947" dirty="0">
                <a:latin typeface="Times New Roman"/>
                <a:cs typeface="Times New Roman"/>
              </a:rPr>
              <a:t>N(z)	</a:t>
            </a:r>
            <a:r>
              <a:rPr sz="2550" spc="45" dirty="0">
                <a:latin typeface="Symbol"/>
                <a:cs typeface="Symbol"/>
              </a:rPr>
              <a:t></a:t>
            </a:r>
            <a:r>
              <a:rPr sz="2550" spc="45" dirty="0">
                <a:latin typeface="Times New Roman"/>
                <a:cs typeface="Times New Roman"/>
              </a:rPr>
              <a:t>	</a:t>
            </a:r>
            <a:r>
              <a:rPr sz="3825" spc="104" baseline="35947" dirty="0">
                <a:latin typeface="Times New Roman"/>
                <a:cs typeface="Times New Roman"/>
              </a:rPr>
              <a:t>b</a:t>
            </a:r>
            <a:r>
              <a:rPr sz="2250" spc="104" baseline="37037" dirty="0">
                <a:latin typeface="Times New Roman"/>
                <a:cs typeface="Times New Roman"/>
              </a:rPr>
              <a:t>o</a:t>
            </a:r>
            <a:endParaRPr sz="2250" baseline="37037">
              <a:latin typeface="Times New Roman"/>
              <a:cs typeface="Times New Roman"/>
            </a:endParaRPr>
          </a:p>
          <a:p>
            <a:pPr marL="1139190">
              <a:lnSpc>
                <a:spcPts val="2540"/>
              </a:lnSpc>
              <a:tabLst>
                <a:tab pos="2237105" algn="l"/>
                <a:tab pos="3449954" algn="l"/>
              </a:tabLst>
            </a:pPr>
            <a:r>
              <a:rPr sz="2550" spc="55" dirty="0">
                <a:latin typeface="Times New Roman"/>
                <a:cs typeface="Times New Roman"/>
              </a:rPr>
              <a:t>D(z)	</a:t>
            </a:r>
            <a:r>
              <a:rPr sz="2550" spc="120" dirty="0">
                <a:latin typeface="Times New Roman"/>
                <a:cs typeface="Times New Roman"/>
              </a:rPr>
              <a:t>a</a:t>
            </a:r>
            <a:r>
              <a:rPr sz="2250" spc="179" baseline="-24074" dirty="0">
                <a:latin typeface="Times New Roman"/>
                <a:cs typeface="Times New Roman"/>
              </a:rPr>
              <a:t>o	</a:t>
            </a:r>
            <a:r>
              <a:rPr sz="2550" spc="55" dirty="0">
                <a:latin typeface="Times New Roman"/>
                <a:cs typeface="Times New Roman"/>
              </a:rPr>
              <a:t>(z</a:t>
            </a:r>
            <a:r>
              <a:rPr sz="2550" spc="120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</a:t>
            </a:r>
            <a:r>
              <a:rPr sz="2550" spc="9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</a:t>
            </a:r>
            <a:r>
              <a:rPr sz="2250" baseline="-24074" dirty="0">
                <a:latin typeface="Times New Roman"/>
                <a:cs typeface="Times New Roman"/>
              </a:rPr>
              <a:t>1</a:t>
            </a:r>
            <a:r>
              <a:rPr sz="2250" spc="-322" baseline="-24074" dirty="0">
                <a:latin typeface="Times New Roman"/>
                <a:cs typeface="Times New Roman"/>
              </a:rPr>
              <a:t> </a:t>
            </a:r>
            <a:r>
              <a:rPr sz="2550" spc="35" dirty="0">
                <a:latin typeface="Times New Roman"/>
                <a:cs typeface="Times New Roman"/>
              </a:rPr>
              <a:t>)(z</a:t>
            </a:r>
            <a:r>
              <a:rPr sz="2550" spc="120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</a:t>
            </a:r>
            <a:r>
              <a:rPr sz="2550" spc="85" dirty="0">
                <a:latin typeface="Times New Roman"/>
                <a:cs typeface="Times New Roman"/>
              </a:rPr>
              <a:t> p</a:t>
            </a:r>
            <a:r>
              <a:rPr sz="2250" spc="127" baseline="-24074" dirty="0">
                <a:latin typeface="Times New Roman"/>
                <a:cs typeface="Times New Roman"/>
              </a:rPr>
              <a:t>2</a:t>
            </a:r>
            <a:r>
              <a:rPr sz="2250" spc="-150" baseline="-2407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Times New Roman"/>
                <a:cs typeface="Times New Roman"/>
              </a:rPr>
              <a:t>)</a:t>
            </a:r>
            <a:r>
              <a:rPr sz="2550" spc="-395" dirty="0">
                <a:latin typeface="Times New Roman"/>
                <a:cs typeface="Times New Roman"/>
              </a:rPr>
              <a:t> </a:t>
            </a:r>
            <a:r>
              <a:rPr sz="2550" spc="140" dirty="0">
                <a:latin typeface="MT Extra"/>
                <a:cs typeface="MT Extra"/>
              </a:rPr>
              <a:t></a:t>
            </a:r>
            <a:r>
              <a:rPr sz="2550" spc="140" dirty="0">
                <a:latin typeface="Times New Roman"/>
                <a:cs typeface="Times New Roman"/>
              </a:rPr>
              <a:t>(z</a:t>
            </a:r>
            <a:r>
              <a:rPr sz="2550" spc="120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</a:t>
            </a:r>
            <a:r>
              <a:rPr sz="2550" spc="85" dirty="0">
                <a:latin typeface="Times New Roman"/>
                <a:cs typeface="Times New Roman"/>
              </a:rPr>
              <a:t> </a:t>
            </a:r>
            <a:r>
              <a:rPr sz="2550" spc="90" dirty="0">
                <a:latin typeface="Times New Roman"/>
                <a:cs typeface="Times New Roman"/>
              </a:rPr>
              <a:t>p</a:t>
            </a:r>
            <a:r>
              <a:rPr sz="2250" spc="135" baseline="-24074" dirty="0">
                <a:latin typeface="Times New Roman"/>
                <a:cs typeface="Times New Roman"/>
              </a:rPr>
              <a:t>M</a:t>
            </a:r>
            <a:r>
              <a:rPr sz="2250" spc="-89" baseline="-2407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8604" y="3096360"/>
            <a:ext cx="3668395" cy="4203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550" spc="55" dirty="0">
                <a:latin typeface="Times New Roman"/>
                <a:cs typeface="Times New Roman"/>
              </a:rPr>
              <a:t>(z</a:t>
            </a:r>
            <a:r>
              <a:rPr sz="2550" spc="114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</a:t>
            </a:r>
            <a:r>
              <a:rPr sz="2550" spc="85" dirty="0">
                <a:latin typeface="Times New Roman"/>
                <a:cs typeface="Times New Roman"/>
              </a:rPr>
              <a:t> </a:t>
            </a:r>
            <a:r>
              <a:rPr sz="2550" spc="15" dirty="0">
                <a:latin typeface="Times New Roman"/>
                <a:cs typeface="Times New Roman"/>
              </a:rPr>
              <a:t>z</a:t>
            </a:r>
            <a:r>
              <a:rPr sz="2250" spc="22" baseline="-24074" dirty="0">
                <a:latin typeface="Times New Roman"/>
                <a:cs typeface="Times New Roman"/>
              </a:rPr>
              <a:t>1</a:t>
            </a:r>
            <a:r>
              <a:rPr sz="2250" spc="-330" baseline="-24074" dirty="0">
                <a:latin typeface="Times New Roman"/>
                <a:cs typeface="Times New Roman"/>
              </a:rPr>
              <a:t> </a:t>
            </a:r>
            <a:r>
              <a:rPr sz="2550" spc="35" dirty="0">
                <a:latin typeface="Times New Roman"/>
                <a:cs typeface="Times New Roman"/>
              </a:rPr>
              <a:t>)(z</a:t>
            </a:r>
            <a:r>
              <a:rPr sz="2550" spc="120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</a:t>
            </a:r>
            <a:r>
              <a:rPr sz="2550" spc="85" dirty="0">
                <a:latin typeface="Times New Roman"/>
                <a:cs typeface="Times New Roman"/>
              </a:rPr>
              <a:t> </a:t>
            </a:r>
            <a:r>
              <a:rPr sz="2550" spc="95" dirty="0">
                <a:latin typeface="Times New Roman"/>
                <a:cs typeface="Times New Roman"/>
              </a:rPr>
              <a:t>z</a:t>
            </a:r>
            <a:r>
              <a:rPr sz="2250" spc="142" baseline="-24074" dirty="0">
                <a:latin typeface="Times New Roman"/>
                <a:cs typeface="Times New Roman"/>
              </a:rPr>
              <a:t>2</a:t>
            </a:r>
            <a:r>
              <a:rPr sz="2250" spc="-150" baseline="-2407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Times New Roman"/>
                <a:cs typeface="Times New Roman"/>
              </a:rPr>
              <a:t>)</a:t>
            </a:r>
            <a:r>
              <a:rPr sz="2550" spc="-390" dirty="0">
                <a:latin typeface="Times New Roman"/>
                <a:cs typeface="Times New Roman"/>
              </a:rPr>
              <a:t> </a:t>
            </a:r>
            <a:r>
              <a:rPr sz="2550" spc="140" dirty="0">
                <a:latin typeface="MT Extra"/>
                <a:cs typeface="MT Extra"/>
              </a:rPr>
              <a:t></a:t>
            </a:r>
            <a:r>
              <a:rPr sz="2550" spc="140" dirty="0">
                <a:latin typeface="Times New Roman"/>
                <a:cs typeface="Times New Roman"/>
              </a:rPr>
              <a:t>(z</a:t>
            </a:r>
            <a:r>
              <a:rPr sz="2550" spc="120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Symbol"/>
                <a:cs typeface="Symbol"/>
              </a:rPr>
              <a:t></a:t>
            </a:r>
            <a:r>
              <a:rPr sz="2550" spc="90" dirty="0">
                <a:latin typeface="Times New Roman"/>
                <a:cs typeface="Times New Roman"/>
              </a:rPr>
              <a:t> </a:t>
            </a:r>
            <a:r>
              <a:rPr sz="2550" spc="100" dirty="0">
                <a:latin typeface="Times New Roman"/>
                <a:cs typeface="Times New Roman"/>
              </a:rPr>
              <a:t>z</a:t>
            </a:r>
            <a:r>
              <a:rPr sz="2250" spc="150" baseline="-24074" dirty="0">
                <a:latin typeface="Times New Roman"/>
                <a:cs typeface="Times New Roman"/>
              </a:rPr>
              <a:t>M</a:t>
            </a:r>
            <a:r>
              <a:rPr sz="2250" spc="-89" baseline="-2407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6847" y="5369796"/>
            <a:ext cx="17399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4718" y="4423630"/>
            <a:ext cx="20827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71135" y="4387263"/>
            <a:ext cx="1757680" cy="195516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695"/>
              </a:spcBef>
            </a:pPr>
            <a:r>
              <a:rPr sz="6225" spc="292" baseline="-8701" dirty="0">
                <a:latin typeface="Symbol"/>
                <a:cs typeface="Symbol"/>
              </a:rPr>
              <a:t></a:t>
            </a:r>
            <a:r>
              <a:rPr sz="2750" spc="195" dirty="0">
                <a:latin typeface="Times New Roman"/>
                <a:cs typeface="Times New Roman"/>
              </a:rPr>
              <a:t>(z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95" dirty="0">
                <a:latin typeface="Times New Roman"/>
                <a:cs typeface="Times New Roman"/>
              </a:rPr>
              <a:t>z</a:t>
            </a:r>
            <a:r>
              <a:rPr sz="2400" spc="142" baseline="-24305" dirty="0">
                <a:latin typeface="Times New Roman"/>
                <a:cs typeface="Times New Roman"/>
              </a:rPr>
              <a:t>k</a:t>
            </a:r>
            <a:r>
              <a:rPr sz="2400" spc="-15" baseline="-2430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44"/>
              </a:spcBef>
              <a:tabLst>
                <a:tab pos="171894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600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1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05"/>
              </a:spcBef>
            </a:pPr>
            <a:r>
              <a:rPr sz="6225" spc="292" baseline="-8701" dirty="0">
                <a:latin typeface="Symbol"/>
                <a:cs typeface="Symbol"/>
              </a:rPr>
              <a:t></a:t>
            </a:r>
            <a:r>
              <a:rPr sz="2750" spc="195" dirty="0">
                <a:latin typeface="Times New Roman"/>
                <a:cs typeface="Times New Roman"/>
              </a:rPr>
              <a:t>(z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80" dirty="0">
                <a:latin typeface="Times New Roman"/>
                <a:cs typeface="Times New Roman"/>
              </a:rPr>
              <a:t>p</a:t>
            </a:r>
            <a:r>
              <a:rPr sz="2400" spc="120" baseline="-24305" dirty="0">
                <a:latin typeface="Times New Roman"/>
                <a:cs typeface="Times New Roman"/>
              </a:rPr>
              <a:t>k</a:t>
            </a:r>
            <a:r>
              <a:rPr sz="2400" spc="-7" baseline="-2430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245"/>
              </a:spcBef>
            </a:pP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540" y="5110200"/>
            <a:ext cx="2201545" cy="4470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2750" spc="60" dirty="0">
                <a:latin typeface="Times New Roman"/>
                <a:cs typeface="Times New Roman"/>
              </a:rPr>
              <a:t>X(z) </a:t>
            </a: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G </a:t>
            </a:r>
            <a:r>
              <a:rPr sz="2750" spc="120" dirty="0">
                <a:latin typeface="Times New Roman"/>
                <a:cs typeface="Times New Roman"/>
              </a:rPr>
              <a:t>z</a:t>
            </a:r>
            <a:r>
              <a:rPr sz="2400" spc="179" baseline="43402" dirty="0">
                <a:latin typeface="Times New Roman"/>
                <a:cs typeface="Times New Roman"/>
              </a:rPr>
              <a:t>N</a:t>
            </a:r>
            <a:r>
              <a:rPr sz="2400" spc="232" baseline="43402" dirty="0">
                <a:latin typeface="Times New Roman"/>
                <a:cs typeface="Times New Roman"/>
              </a:rPr>
              <a:t> </a:t>
            </a:r>
            <a:r>
              <a:rPr sz="2400" spc="150" baseline="43402" dirty="0">
                <a:latin typeface="Symbol"/>
                <a:cs typeface="Symbol"/>
              </a:rPr>
              <a:t></a:t>
            </a:r>
            <a:r>
              <a:rPr sz="2400" spc="150" baseline="43402" dirty="0">
                <a:latin typeface="Times New Roman"/>
                <a:cs typeface="Times New Roman"/>
              </a:rPr>
              <a:t>M</a:t>
            </a:r>
            <a:endParaRPr sz="2400" baseline="434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419" y="1461261"/>
            <a:ext cx="345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5" dirty="0">
                <a:latin typeface="Calibri"/>
                <a:cs typeface="Calibri"/>
              </a:rPr>
              <a:t>pole dan </a:t>
            </a:r>
            <a:r>
              <a:rPr sz="2400" spc="-20" dirty="0">
                <a:latin typeface="Calibri"/>
                <a:cs typeface="Calibri"/>
              </a:rPr>
              <a:t>zero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8278" y="1721113"/>
            <a:ext cx="2242185" cy="0"/>
          </a:xfrm>
          <a:custGeom>
            <a:avLst/>
            <a:gdLst/>
            <a:ahLst/>
            <a:cxnLst/>
            <a:rect l="l" t="t" r="r" b="b"/>
            <a:pathLst>
              <a:path w="2242184">
                <a:moveTo>
                  <a:pt x="0" y="0"/>
                </a:moveTo>
                <a:lnTo>
                  <a:pt x="2241839" y="0"/>
                </a:lnTo>
              </a:path>
            </a:pathLst>
          </a:custGeom>
          <a:ln w="13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97783" y="1272366"/>
            <a:ext cx="124206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50" spc="35" dirty="0">
                <a:latin typeface="Times New Roman"/>
                <a:cs typeface="Times New Roman"/>
              </a:rPr>
              <a:t>2</a:t>
            </a:r>
            <a:r>
              <a:rPr sz="2450" spc="-29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Symbol"/>
                <a:cs typeface="Symbol"/>
              </a:rPr>
              <a:t></a:t>
            </a:r>
            <a:r>
              <a:rPr sz="2450" spc="30" dirty="0">
                <a:latin typeface="Times New Roman"/>
                <a:cs typeface="Times New Roman"/>
              </a:rPr>
              <a:t>1,5</a:t>
            </a:r>
            <a:r>
              <a:rPr sz="2450" i="1" spc="30" dirty="0">
                <a:latin typeface="Times New Roman"/>
                <a:cs typeface="Times New Roman"/>
              </a:rPr>
              <a:t>z</a:t>
            </a:r>
            <a:r>
              <a:rPr sz="2775" spc="44" baseline="33033" dirty="0">
                <a:latin typeface="Symbol"/>
                <a:cs typeface="Symbol"/>
              </a:rPr>
              <a:t></a:t>
            </a:r>
            <a:r>
              <a:rPr sz="2775" spc="44" baseline="33033" dirty="0">
                <a:latin typeface="Times New Roman"/>
                <a:cs typeface="Times New Roman"/>
              </a:rPr>
              <a:t>1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4620" y="1472173"/>
            <a:ext cx="3213100" cy="687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2585"/>
              </a:lnSpc>
              <a:spcBef>
                <a:spcPts val="135"/>
              </a:spcBef>
            </a:pPr>
            <a:r>
              <a:rPr sz="2450" i="1" spc="45" dirty="0">
                <a:latin typeface="Times New Roman"/>
                <a:cs typeface="Times New Roman"/>
              </a:rPr>
              <a:t>X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</a:t>
            </a:r>
            <a:r>
              <a:rPr sz="2450" spc="-34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  <a:p>
            <a:pPr marL="960755">
              <a:lnSpc>
                <a:spcPts val="2585"/>
              </a:lnSpc>
            </a:pPr>
            <a:r>
              <a:rPr sz="2450" spc="35" dirty="0">
                <a:latin typeface="Times New Roman"/>
                <a:cs typeface="Times New Roman"/>
              </a:rPr>
              <a:t>1</a:t>
            </a:r>
            <a:r>
              <a:rPr sz="2450" spc="35" dirty="0">
                <a:latin typeface="Symbol"/>
                <a:cs typeface="Symbol"/>
              </a:rPr>
              <a:t></a:t>
            </a:r>
            <a:r>
              <a:rPr sz="2450" spc="35" dirty="0">
                <a:latin typeface="Times New Roman"/>
                <a:cs typeface="Times New Roman"/>
              </a:rPr>
              <a:t>1,5</a:t>
            </a:r>
            <a:r>
              <a:rPr sz="2450" i="1" spc="35" dirty="0">
                <a:latin typeface="Times New Roman"/>
                <a:cs typeface="Times New Roman"/>
              </a:rPr>
              <a:t>z</a:t>
            </a:r>
            <a:r>
              <a:rPr sz="2775" spc="52" baseline="33033" dirty="0">
                <a:latin typeface="Symbol"/>
                <a:cs typeface="Symbol"/>
              </a:rPr>
              <a:t></a:t>
            </a:r>
            <a:r>
              <a:rPr sz="2775" spc="52" baseline="33033" dirty="0">
                <a:latin typeface="Times New Roman"/>
                <a:cs typeface="Times New Roman"/>
              </a:rPr>
              <a:t>1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-285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Times New Roman"/>
                <a:cs typeface="Times New Roman"/>
              </a:rPr>
              <a:t>0,5</a:t>
            </a:r>
            <a:r>
              <a:rPr sz="2450" i="1" spc="55" dirty="0">
                <a:latin typeface="Times New Roman"/>
                <a:cs typeface="Times New Roman"/>
              </a:rPr>
              <a:t>z</a:t>
            </a:r>
            <a:r>
              <a:rPr sz="2775" spc="82" baseline="33033" dirty="0">
                <a:latin typeface="Symbol"/>
                <a:cs typeface="Symbol"/>
              </a:rPr>
              <a:t></a:t>
            </a:r>
            <a:r>
              <a:rPr sz="2775" spc="82" baseline="33033" dirty="0">
                <a:latin typeface="Times New Roman"/>
                <a:cs typeface="Times New Roman"/>
              </a:rPr>
              <a:t>2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772" y="2296794"/>
            <a:ext cx="1040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2800" b="1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13915" y="3472593"/>
            <a:ext cx="483870" cy="0"/>
          </a:xfrm>
          <a:custGeom>
            <a:avLst/>
            <a:gdLst/>
            <a:ahLst/>
            <a:cxnLst/>
            <a:rect l="l" t="t" r="r" b="b"/>
            <a:pathLst>
              <a:path w="483869">
                <a:moveTo>
                  <a:pt x="0" y="0"/>
                </a:moveTo>
                <a:lnTo>
                  <a:pt x="483581" y="0"/>
                </a:lnTo>
              </a:path>
            </a:pathLst>
          </a:custGeom>
          <a:ln w="13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5394" y="3472593"/>
            <a:ext cx="1750060" cy="0"/>
          </a:xfrm>
          <a:custGeom>
            <a:avLst/>
            <a:gdLst/>
            <a:ahLst/>
            <a:cxnLst/>
            <a:rect l="l" t="t" r="r" b="b"/>
            <a:pathLst>
              <a:path w="1750060">
                <a:moveTo>
                  <a:pt x="0" y="0"/>
                </a:moveTo>
                <a:lnTo>
                  <a:pt x="1749972" y="0"/>
                </a:lnTo>
              </a:path>
            </a:pathLst>
          </a:custGeom>
          <a:ln w="13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0949" y="4403061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272" y="0"/>
                </a:lnTo>
              </a:path>
            </a:pathLst>
          </a:custGeom>
          <a:ln w="13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3537" y="4403061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324" y="0"/>
                </a:lnTo>
              </a:path>
            </a:pathLst>
          </a:custGeom>
          <a:ln w="13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176" y="4155373"/>
            <a:ext cx="19812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7255" y="4401010"/>
            <a:ext cx="1783714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95" dirty="0">
                <a:latin typeface="Times New Roman"/>
                <a:cs typeface="Times New Roman"/>
              </a:rPr>
              <a:t>(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Symbol"/>
                <a:cs typeface="Symbol"/>
              </a:rPr>
              <a:t></a:t>
            </a:r>
            <a:r>
              <a:rPr sz="2450" spc="30" dirty="0">
                <a:latin typeface="Times New Roman"/>
                <a:cs typeface="Times New Roman"/>
              </a:rPr>
              <a:t>1)(</a:t>
            </a:r>
            <a:r>
              <a:rPr sz="2450" i="1" spc="30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-250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0,5)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2250" y="3957357"/>
            <a:ext cx="151892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20" dirty="0">
                <a:latin typeface="Times New Roman"/>
                <a:cs typeface="Times New Roman"/>
              </a:rPr>
              <a:t>2</a:t>
            </a:r>
            <a:r>
              <a:rPr sz="2450" i="1" spc="120" dirty="0">
                <a:latin typeface="Times New Roman"/>
                <a:cs typeface="Times New Roman"/>
              </a:rPr>
              <a:t>z</a:t>
            </a:r>
            <a:r>
              <a:rPr sz="2450" spc="120" dirty="0">
                <a:latin typeface="Times New Roman"/>
                <a:cs typeface="Times New Roman"/>
              </a:rPr>
              <a:t>(</a:t>
            </a:r>
            <a:r>
              <a:rPr sz="2450" i="1" spc="120" dirty="0">
                <a:latin typeface="Times New Roman"/>
                <a:cs typeface="Times New Roman"/>
              </a:rPr>
              <a:t>z</a:t>
            </a:r>
            <a:r>
              <a:rPr sz="2450" i="1" spc="-4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0,75)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719" y="4401010"/>
            <a:ext cx="1783714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95" dirty="0">
                <a:latin typeface="Times New Roman"/>
                <a:cs typeface="Times New Roman"/>
              </a:rPr>
              <a:t>(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Symbol"/>
                <a:cs typeface="Symbol"/>
              </a:rPr>
              <a:t></a:t>
            </a:r>
            <a:r>
              <a:rPr sz="2450" spc="30" dirty="0">
                <a:latin typeface="Times New Roman"/>
                <a:cs typeface="Times New Roman"/>
              </a:rPr>
              <a:t>1)(</a:t>
            </a:r>
            <a:r>
              <a:rPr sz="2450" i="1" spc="30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-250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0,5)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1794" y="3957357"/>
            <a:ext cx="98044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5" dirty="0">
                <a:latin typeface="Times New Roman"/>
                <a:cs typeface="Times New Roman"/>
              </a:rPr>
              <a:t>z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-42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0,75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0649" y="4155373"/>
            <a:ext cx="60325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10" dirty="0">
                <a:latin typeface="Times New Roman"/>
                <a:cs typeface="Times New Roman"/>
              </a:rPr>
              <a:t> 2</a:t>
            </a:r>
            <a:r>
              <a:rPr sz="2450" spc="-33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3415" y="3506088"/>
            <a:ext cx="1783714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415" dirty="0">
                <a:latin typeface="Times New Roman"/>
                <a:cs typeface="Times New Roman"/>
              </a:rPr>
              <a:t> </a:t>
            </a:r>
            <a:r>
              <a:rPr sz="2775" baseline="33033" dirty="0">
                <a:latin typeface="Times New Roman"/>
                <a:cs typeface="Times New Roman"/>
              </a:rPr>
              <a:t>2</a:t>
            </a:r>
            <a:r>
              <a:rPr sz="2775" spc="232" baseline="33033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1,5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</a:t>
            </a:r>
            <a:r>
              <a:rPr sz="2450" spc="-21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6564" y="3026888"/>
            <a:ext cx="98044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5" dirty="0">
                <a:latin typeface="Times New Roman"/>
                <a:cs typeface="Times New Roman"/>
              </a:rPr>
              <a:t>z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-42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0,75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5252" y="2885984"/>
            <a:ext cx="47180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75" i="1" spc="7" baseline="-24943" dirty="0">
                <a:latin typeface="Times New Roman"/>
                <a:cs typeface="Times New Roman"/>
              </a:rPr>
              <a:t>z</a:t>
            </a:r>
            <a:r>
              <a:rPr sz="3675" i="1" spc="-667" baseline="-24943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Symbol"/>
                <a:cs typeface="Symbol"/>
              </a:rPr>
              <a:t></a:t>
            </a:r>
            <a:r>
              <a:rPr sz="1850" spc="-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3607" y="3224279"/>
            <a:ext cx="1708150" cy="542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2025"/>
              </a:lnSpc>
              <a:spcBef>
                <a:spcPts val="120"/>
              </a:spcBef>
            </a:pPr>
            <a:r>
              <a:rPr sz="2450" i="1" spc="10" dirty="0">
                <a:latin typeface="Times New Roman"/>
                <a:cs typeface="Times New Roman"/>
              </a:rPr>
              <a:t>X 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) </a:t>
            </a:r>
            <a:r>
              <a:rPr sz="2450" spc="10" dirty="0">
                <a:latin typeface="Symbol"/>
                <a:cs typeface="Symbol"/>
              </a:rPr>
              <a:t></a:t>
            </a:r>
            <a:r>
              <a:rPr sz="2450" spc="-4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2</a:t>
            </a:r>
            <a:endParaRPr sz="2450">
              <a:latin typeface="Times New Roman"/>
              <a:cs typeface="Times New Roman"/>
            </a:endParaRPr>
          </a:p>
          <a:p>
            <a:pPr marL="1265555">
              <a:lnSpc>
                <a:spcPts val="2025"/>
              </a:lnSpc>
            </a:pPr>
            <a:r>
              <a:rPr sz="3675" i="1" spc="7" baseline="-24943" dirty="0">
                <a:latin typeface="Times New Roman"/>
                <a:cs typeface="Times New Roman"/>
              </a:rPr>
              <a:t>z</a:t>
            </a:r>
            <a:r>
              <a:rPr sz="3675" i="1" spc="-667" baseline="-24943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Symbol"/>
                <a:cs typeface="Symbol"/>
              </a:rPr>
              <a:t></a:t>
            </a:r>
            <a:r>
              <a:rPr sz="1850" spc="3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6130" y="5039321"/>
            <a:ext cx="1240155" cy="9779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05"/>
              </a:spcBef>
            </a:pPr>
            <a:r>
              <a:rPr sz="2450" i="1" spc="40" dirty="0">
                <a:latin typeface="Times New Roman"/>
                <a:cs typeface="Times New Roman"/>
              </a:rPr>
              <a:t>z</a:t>
            </a:r>
            <a:r>
              <a:rPr sz="2775" spc="60" baseline="-18018" dirty="0">
                <a:latin typeface="Times New Roman"/>
                <a:cs typeface="Times New Roman"/>
              </a:rPr>
              <a:t>2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-37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0,75</a:t>
            </a:r>
            <a:endParaRPr sz="24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10"/>
              </a:spcBef>
            </a:pPr>
            <a:r>
              <a:rPr sz="2450" i="1" spc="20" dirty="0">
                <a:latin typeface="Times New Roman"/>
                <a:cs typeface="Times New Roman"/>
              </a:rPr>
              <a:t>p</a:t>
            </a:r>
            <a:r>
              <a:rPr sz="2775" spc="30" baseline="-18018" dirty="0">
                <a:latin typeface="Times New Roman"/>
                <a:cs typeface="Times New Roman"/>
              </a:rPr>
              <a:t>2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-30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3299" y="5039321"/>
            <a:ext cx="2103755" cy="9779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905"/>
              </a:spcBef>
              <a:tabLst>
                <a:tab pos="451484" algn="l"/>
                <a:tab pos="1334135" algn="l"/>
              </a:tabLst>
            </a:pPr>
            <a:r>
              <a:rPr sz="2450" spc="30" dirty="0">
                <a:latin typeface="Symbol"/>
                <a:cs typeface="Symbol"/>
              </a:rPr>
              <a:t></a:t>
            </a:r>
            <a:r>
              <a:rPr sz="2450" spc="30" dirty="0">
                <a:latin typeface="Times New Roman"/>
                <a:cs typeface="Times New Roman"/>
              </a:rPr>
              <a:t>	</a:t>
            </a:r>
            <a:r>
              <a:rPr sz="2450" i="1" spc="25" dirty="0">
                <a:latin typeface="Times New Roman"/>
                <a:cs typeface="Times New Roman"/>
              </a:rPr>
              <a:t>Zero</a:t>
            </a:r>
            <a:r>
              <a:rPr sz="2450" i="1" spc="-30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:	</a:t>
            </a:r>
            <a:r>
              <a:rPr sz="2450" i="1" spc="-60" dirty="0">
                <a:latin typeface="Times New Roman"/>
                <a:cs typeface="Times New Roman"/>
              </a:rPr>
              <a:t>z</a:t>
            </a:r>
            <a:r>
              <a:rPr sz="2775" spc="-89" baseline="-18018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-33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0</a:t>
            </a:r>
            <a:endParaRPr sz="2450">
              <a:latin typeface="Times New Roman"/>
              <a:cs typeface="Times New Roman"/>
            </a:endParaRPr>
          </a:p>
          <a:p>
            <a:pPr marR="65405" algn="r">
              <a:lnSpc>
                <a:spcPct val="100000"/>
              </a:lnSpc>
              <a:spcBef>
                <a:spcPts val="810"/>
              </a:spcBef>
              <a:tabLst>
                <a:tab pos="887094" algn="l"/>
              </a:tabLst>
            </a:pPr>
            <a:r>
              <a:rPr sz="2450" i="1" spc="25" dirty="0">
                <a:latin typeface="Times New Roman"/>
                <a:cs typeface="Times New Roman"/>
              </a:rPr>
              <a:t>Pole</a:t>
            </a:r>
            <a:r>
              <a:rPr sz="2450" i="1" spc="-3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:	</a:t>
            </a:r>
            <a:r>
              <a:rPr sz="2450" i="1" spc="-85" dirty="0">
                <a:latin typeface="Times New Roman"/>
                <a:cs typeface="Times New Roman"/>
              </a:rPr>
              <a:t>p</a:t>
            </a:r>
            <a:r>
              <a:rPr sz="2775" spc="-127" baseline="-18018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Symbol"/>
                <a:cs typeface="Symbol"/>
              </a:rPr>
              <a:t></a:t>
            </a:r>
            <a:r>
              <a:rPr sz="2450" spc="-509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86027" y="5146547"/>
            <a:ext cx="3542029" cy="954405"/>
          </a:xfrm>
          <a:custGeom>
            <a:avLst/>
            <a:gdLst/>
            <a:ahLst/>
            <a:cxnLst/>
            <a:rect l="l" t="t" r="r" b="b"/>
            <a:pathLst>
              <a:path w="3542029" h="954404">
                <a:moveTo>
                  <a:pt x="0" y="954023"/>
                </a:moveTo>
                <a:lnTo>
                  <a:pt x="3541776" y="954023"/>
                </a:lnTo>
                <a:lnTo>
                  <a:pt x="3541776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7340" y="620013"/>
            <a:ext cx="1731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-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9: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1476" y="1690633"/>
            <a:ext cx="1921510" cy="0"/>
          </a:xfrm>
          <a:custGeom>
            <a:avLst/>
            <a:gdLst/>
            <a:ahLst/>
            <a:cxnLst/>
            <a:rect l="l" t="t" r="r" b="b"/>
            <a:pathLst>
              <a:path w="1921509">
                <a:moveTo>
                  <a:pt x="0" y="0"/>
                </a:moveTo>
                <a:lnTo>
                  <a:pt x="1921382" y="0"/>
                </a:lnTo>
              </a:path>
            </a:pathLst>
          </a:custGeom>
          <a:ln w="13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3902" y="1241886"/>
            <a:ext cx="90043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50" spc="120" dirty="0">
                <a:latin typeface="Times New Roman"/>
                <a:cs typeface="Times New Roman"/>
              </a:rPr>
              <a:t>1</a:t>
            </a:r>
            <a:r>
              <a:rPr sz="2450" spc="120" dirty="0">
                <a:latin typeface="Symbol"/>
                <a:cs typeface="Symbol"/>
              </a:rPr>
              <a:t></a:t>
            </a:r>
            <a:r>
              <a:rPr sz="2450" spc="-125" dirty="0">
                <a:latin typeface="Times New Roman"/>
                <a:cs typeface="Times New Roman"/>
              </a:rPr>
              <a:t> </a:t>
            </a:r>
            <a:r>
              <a:rPr sz="2450" i="1" spc="75" dirty="0">
                <a:latin typeface="Times New Roman"/>
                <a:cs typeface="Times New Roman"/>
              </a:rPr>
              <a:t>z</a:t>
            </a:r>
            <a:r>
              <a:rPr sz="2775" spc="112" baseline="33033" dirty="0">
                <a:latin typeface="Symbol"/>
                <a:cs typeface="Symbol"/>
              </a:rPr>
              <a:t></a:t>
            </a:r>
            <a:r>
              <a:rPr sz="2775" spc="112" baseline="33033" dirty="0">
                <a:latin typeface="Times New Roman"/>
                <a:cs typeface="Times New Roman"/>
              </a:rPr>
              <a:t>1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6427" y="1441693"/>
            <a:ext cx="2892425" cy="687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2585"/>
              </a:lnSpc>
              <a:spcBef>
                <a:spcPts val="135"/>
              </a:spcBef>
            </a:pPr>
            <a:r>
              <a:rPr sz="2450" i="1" spc="40" dirty="0">
                <a:latin typeface="Times New Roman"/>
                <a:cs typeface="Times New Roman"/>
              </a:rPr>
              <a:t>X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</a:t>
            </a:r>
            <a:r>
              <a:rPr sz="2450" spc="-340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  <a:p>
            <a:pPr marL="961390">
              <a:lnSpc>
                <a:spcPts val="2585"/>
              </a:lnSpc>
            </a:pPr>
            <a:r>
              <a:rPr sz="2450" spc="120" dirty="0">
                <a:latin typeface="Times New Roman"/>
                <a:cs typeface="Times New Roman"/>
              </a:rPr>
              <a:t>1</a:t>
            </a:r>
            <a:r>
              <a:rPr sz="2450" spc="120" dirty="0">
                <a:latin typeface="Symbol"/>
                <a:cs typeface="Symbol"/>
              </a:rPr>
              <a:t></a:t>
            </a:r>
            <a:r>
              <a:rPr sz="2450" spc="-425" dirty="0">
                <a:latin typeface="Times New Roman"/>
                <a:cs typeface="Times New Roman"/>
              </a:rPr>
              <a:t> </a:t>
            </a:r>
            <a:r>
              <a:rPr sz="2450" i="1" spc="30" dirty="0">
                <a:latin typeface="Times New Roman"/>
                <a:cs typeface="Times New Roman"/>
              </a:rPr>
              <a:t>z</a:t>
            </a:r>
            <a:r>
              <a:rPr sz="2775" spc="44" baseline="33033" dirty="0">
                <a:latin typeface="Symbol"/>
                <a:cs typeface="Symbol"/>
              </a:rPr>
              <a:t></a:t>
            </a:r>
            <a:r>
              <a:rPr sz="2775" spc="44" baseline="33033" dirty="0">
                <a:latin typeface="Times New Roman"/>
                <a:cs typeface="Times New Roman"/>
              </a:rPr>
              <a:t>1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Times New Roman"/>
                <a:cs typeface="Times New Roman"/>
              </a:rPr>
              <a:t>0,5</a:t>
            </a:r>
            <a:r>
              <a:rPr sz="2450" i="1" spc="55" dirty="0">
                <a:latin typeface="Times New Roman"/>
                <a:cs typeface="Times New Roman"/>
              </a:rPr>
              <a:t>z</a:t>
            </a:r>
            <a:r>
              <a:rPr sz="2775" spc="82" baseline="33033" dirty="0">
                <a:latin typeface="Symbol"/>
                <a:cs typeface="Symbol"/>
              </a:rPr>
              <a:t></a:t>
            </a:r>
            <a:r>
              <a:rPr sz="2775" spc="82" baseline="33033" dirty="0">
                <a:latin typeface="Times New Roman"/>
                <a:cs typeface="Times New Roman"/>
              </a:rPr>
              <a:t>2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3544" y="3407065"/>
            <a:ext cx="1427480" cy="0"/>
          </a:xfrm>
          <a:custGeom>
            <a:avLst/>
            <a:gdLst/>
            <a:ahLst/>
            <a:cxnLst/>
            <a:rect l="l" t="t" r="r" b="b"/>
            <a:pathLst>
              <a:path w="1427480">
                <a:moveTo>
                  <a:pt x="0" y="0"/>
                </a:moveTo>
                <a:lnTo>
                  <a:pt x="1426956" y="0"/>
                </a:lnTo>
              </a:path>
            </a:pathLst>
          </a:custGeom>
          <a:ln w="13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8134" y="4339728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8933" y="0"/>
                </a:lnTo>
              </a:path>
            </a:pathLst>
          </a:custGeom>
          <a:ln w="13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2256" y="4337675"/>
            <a:ext cx="41332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95" dirty="0">
                <a:latin typeface="Times New Roman"/>
                <a:cs typeface="Times New Roman"/>
              </a:rPr>
              <a:t>[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450" i="1" spc="-1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</a:t>
            </a:r>
            <a:r>
              <a:rPr sz="2450" spc="-24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(0,5</a:t>
            </a:r>
            <a:r>
              <a:rPr sz="2450" spc="-28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</a:t>
            </a:r>
            <a:r>
              <a:rPr sz="2450" spc="290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j</a:t>
            </a:r>
            <a:r>
              <a:rPr sz="2450" spc="25" dirty="0">
                <a:latin typeface="Times New Roman"/>
                <a:cs typeface="Times New Roman"/>
              </a:rPr>
              <a:t>0,5)][</a:t>
            </a:r>
            <a:r>
              <a:rPr sz="2450" i="1" spc="25" dirty="0">
                <a:latin typeface="Times New Roman"/>
                <a:cs typeface="Times New Roman"/>
              </a:rPr>
              <a:t>z</a:t>
            </a:r>
            <a:r>
              <a:rPr sz="2450" i="1" spc="-114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</a:t>
            </a:r>
            <a:r>
              <a:rPr sz="2450" spc="-24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(0,5</a:t>
            </a:r>
            <a:r>
              <a:rPr sz="2450" spc="-27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</a:t>
            </a:r>
            <a:r>
              <a:rPr sz="2450" spc="260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j</a:t>
            </a:r>
            <a:r>
              <a:rPr sz="2450" spc="25" dirty="0">
                <a:latin typeface="Times New Roman"/>
                <a:cs typeface="Times New Roman"/>
              </a:rPr>
              <a:t>0,5)]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7971" y="3893489"/>
            <a:ext cx="9112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8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5" dirty="0">
                <a:latin typeface="Times New Roman"/>
                <a:cs typeface="Times New Roman"/>
              </a:rPr>
              <a:t>1)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137" y="4092167"/>
            <a:ext cx="1987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1555" y="3441067"/>
            <a:ext cx="14611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775" spc="165" baseline="33033" dirty="0">
                <a:latin typeface="Times New Roman"/>
                <a:cs typeface="Times New Roman"/>
              </a:rPr>
              <a:t>2 </a:t>
            </a:r>
            <a:r>
              <a:rPr sz="2450" spc="15" dirty="0">
                <a:latin typeface="Symbol"/>
                <a:cs typeface="Symbol"/>
              </a:rPr>
              <a:t>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z </a:t>
            </a:r>
            <a:r>
              <a:rPr sz="2450" spc="15" dirty="0">
                <a:latin typeface="Symbol"/>
                <a:cs typeface="Symbol"/>
              </a:rPr>
              <a:t></a:t>
            </a:r>
            <a:r>
              <a:rPr sz="2450" spc="-43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2197" y="2960826"/>
            <a:ext cx="9112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8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5" dirty="0">
                <a:latin typeface="Times New Roman"/>
                <a:cs typeface="Times New Roman"/>
              </a:rPr>
              <a:t>1)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3060" y="3158881"/>
            <a:ext cx="8858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5" dirty="0">
                <a:latin typeface="Times New Roman"/>
                <a:cs typeface="Times New Roman"/>
              </a:rPr>
              <a:t>X 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)</a:t>
            </a:r>
            <a:r>
              <a:rPr sz="2450" spc="-34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2676" y="5718837"/>
            <a:ext cx="13081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latin typeface="Times New Roman"/>
                <a:cs typeface="Times New Roman"/>
              </a:rPr>
              <a:t>*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3338" y="5791110"/>
            <a:ext cx="325818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450" i="1" spc="20" dirty="0">
                <a:latin typeface="Times New Roman"/>
                <a:cs typeface="Times New Roman"/>
              </a:rPr>
              <a:t>p</a:t>
            </a:r>
            <a:r>
              <a:rPr sz="2775" spc="30" baseline="-18018" dirty="0">
                <a:latin typeface="Times New Roman"/>
                <a:cs typeface="Times New Roman"/>
              </a:rPr>
              <a:t>2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j</a:t>
            </a:r>
            <a:r>
              <a:rPr sz="2450" spc="15" dirty="0">
                <a:latin typeface="Times New Roman"/>
                <a:cs typeface="Times New Roman"/>
              </a:rPr>
              <a:t>0,5 </a:t>
            </a:r>
            <a:r>
              <a:rPr sz="2450" spc="15" dirty="0">
                <a:latin typeface="Symbol"/>
                <a:cs typeface="Symbol"/>
              </a:rPr>
              <a:t>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i="1" spc="-85" dirty="0">
                <a:latin typeface="Times New Roman"/>
                <a:cs typeface="Times New Roman"/>
              </a:rPr>
              <a:t>p</a:t>
            </a:r>
            <a:r>
              <a:rPr sz="2775" spc="-127" baseline="-18018" dirty="0">
                <a:latin typeface="Times New Roman"/>
                <a:cs typeface="Times New Roman"/>
              </a:rPr>
              <a:t>1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p</a:t>
            </a:r>
            <a:r>
              <a:rPr sz="2775" spc="22" baseline="-18018" dirty="0">
                <a:latin typeface="Times New Roman"/>
                <a:cs typeface="Times New Roman"/>
              </a:rPr>
              <a:t>2</a:t>
            </a:r>
            <a:endParaRPr sz="2775" baseline="-1801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297" y="5037926"/>
            <a:ext cx="3125470" cy="115316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R="55880" algn="r">
              <a:lnSpc>
                <a:spcPct val="100000"/>
              </a:lnSpc>
              <a:spcBef>
                <a:spcPts val="1595"/>
              </a:spcBef>
              <a:tabLst>
                <a:tab pos="1276985" algn="l"/>
                <a:tab pos="2291715" algn="l"/>
              </a:tabLst>
            </a:pPr>
            <a:r>
              <a:rPr sz="2450" spc="10" dirty="0">
                <a:latin typeface="Symbol"/>
                <a:cs typeface="Symbol"/>
              </a:rPr>
              <a:t></a:t>
            </a:r>
            <a:r>
              <a:rPr sz="2450" spc="355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Zero</a:t>
            </a:r>
            <a:r>
              <a:rPr sz="2450" i="1" spc="-28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:	</a:t>
            </a:r>
            <a:r>
              <a:rPr sz="2450" i="1" spc="-65" dirty="0">
                <a:latin typeface="Times New Roman"/>
                <a:cs typeface="Times New Roman"/>
              </a:rPr>
              <a:t>z</a:t>
            </a:r>
            <a:r>
              <a:rPr sz="2775" spc="-97" baseline="-18018" dirty="0">
                <a:latin typeface="Times New Roman"/>
                <a:cs typeface="Times New Roman"/>
              </a:rPr>
              <a:t>1</a:t>
            </a:r>
            <a:r>
              <a:rPr sz="2775" spc="300" baseline="-18018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7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0	</a:t>
            </a:r>
            <a:r>
              <a:rPr sz="2450" i="1" spc="35" dirty="0">
                <a:latin typeface="Times New Roman"/>
                <a:cs typeface="Times New Roman"/>
              </a:rPr>
              <a:t>z</a:t>
            </a:r>
            <a:r>
              <a:rPr sz="2775" spc="52" baseline="-18018" dirty="0">
                <a:latin typeface="Times New Roman"/>
                <a:cs typeface="Times New Roman"/>
              </a:rPr>
              <a:t>2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8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R="44450" algn="r">
              <a:lnSpc>
                <a:spcPct val="100000"/>
              </a:lnSpc>
              <a:spcBef>
                <a:spcPts val="1500"/>
              </a:spcBef>
              <a:tabLst>
                <a:tab pos="888365" algn="l"/>
              </a:tabLst>
            </a:pPr>
            <a:r>
              <a:rPr sz="2450" i="1" spc="25" dirty="0">
                <a:latin typeface="Times New Roman"/>
                <a:cs typeface="Times New Roman"/>
              </a:rPr>
              <a:t>Pole</a:t>
            </a:r>
            <a:r>
              <a:rPr sz="2450" i="1" spc="-30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:	</a:t>
            </a:r>
            <a:r>
              <a:rPr sz="2450" i="1" spc="-85" dirty="0">
                <a:latin typeface="Times New Roman"/>
                <a:cs typeface="Times New Roman"/>
              </a:rPr>
              <a:t>p</a:t>
            </a:r>
            <a:r>
              <a:rPr sz="2775" spc="-127" baseline="-18018" dirty="0">
                <a:latin typeface="Times New Roman"/>
                <a:cs typeface="Times New Roman"/>
              </a:rPr>
              <a:t>1 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-18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j</a:t>
            </a:r>
            <a:r>
              <a:rPr sz="2450" spc="15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7427" y="5253228"/>
            <a:ext cx="6891655" cy="1005840"/>
          </a:xfrm>
          <a:custGeom>
            <a:avLst/>
            <a:gdLst/>
            <a:ahLst/>
            <a:cxnLst/>
            <a:rect l="l" t="t" r="r" b="b"/>
            <a:pathLst>
              <a:path w="6891655" h="1005839">
                <a:moveTo>
                  <a:pt x="0" y="1005840"/>
                </a:moveTo>
                <a:lnTo>
                  <a:pt x="6891528" y="1005840"/>
                </a:lnTo>
                <a:lnTo>
                  <a:pt x="6891528" y="0"/>
                </a:lnTo>
                <a:lnTo>
                  <a:pt x="0" y="0"/>
                </a:lnTo>
                <a:lnTo>
                  <a:pt x="0" y="1005840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6419" y="1461261"/>
            <a:ext cx="345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5" dirty="0">
                <a:latin typeface="Calibri"/>
                <a:cs typeface="Calibri"/>
              </a:rPr>
              <a:t>pole dan </a:t>
            </a:r>
            <a:r>
              <a:rPr sz="2400" spc="-20" dirty="0">
                <a:latin typeface="Calibri"/>
                <a:cs typeface="Calibri"/>
              </a:rPr>
              <a:t>zero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772" y="2296794"/>
            <a:ext cx="1040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2800" b="1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620013"/>
            <a:ext cx="1911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10: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5841" y="183591"/>
            <a:ext cx="5594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TRANSFORMASI </a:t>
            </a:r>
            <a:r>
              <a:rPr sz="4000" b="1" spc="-5" dirty="0">
                <a:latin typeface="Calibri"/>
                <a:cs typeface="Calibri"/>
              </a:rPr>
              <a:t>-Z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INVERS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1581" y="1770568"/>
            <a:ext cx="1943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4958" y="1976467"/>
            <a:ext cx="2895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spc="70" dirty="0">
                <a:latin typeface="Symbol"/>
                <a:cs typeface="Symbol"/>
              </a:rPr>
              <a:t>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470" y="1824419"/>
            <a:ext cx="2349500" cy="1012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80"/>
              </a:spcBef>
              <a:tabLst>
                <a:tab pos="1158875" algn="l"/>
              </a:tabLst>
            </a:pP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2650" i="1" spc="-204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	</a:t>
            </a:r>
            <a:r>
              <a:rPr sz="6000" spc="7" baseline="-8333" dirty="0">
                <a:latin typeface="Symbol"/>
                <a:cs typeface="Symbol"/>
              </a:rPr>
              <a:t></a:t>
            </a:r>
            <a:r>
              <a:rPr sz="6000" spc="-847" baseline="-8333" dirty="0">
                <a:latin typeface="Times New Roman"/>
                <a:cs typeface="Times New Roman"/>
              </a:rPr>
              <a:t> </a:t>
            </a:r>
            <a:r>
              <a:rPr sz="2650" i="1" spc="80" dirty="0">
                <a:latin typeface="Times New Roman"/>
                <a:cs typeface="Times New Roman"/>
              </a:rPr>
              <a:t>x</a:t>
            </a:r>
            <a:r>
              <a:rPr sz="2650" spc="80" dirty="0">
                <a:latin typeface="Times New Roman"/>
                <a:cs typeface="Times New Roman"/>
              </a:rPr>
              <a:t>(</a:t>
            </a:r>
            <a:r>
              <a:rPr sz="2650" i="1" spc="80" dirty="0">
                <a:latin typeface="Times New Roman"/>
                <a:cs typeface="Times New Roman"/>
              </a:rPr>
              <a:t>n</a:t>
            </a:r>
            <a:r>
              <a:rPr sz="2650" spc="80" dirty="0">
                <a:latin typeface="Times New Roman"/>
                <a:cs typeface="Times New Roman"/>
              </a:rPr>
              <a:t>)</a:t>
            </a:r>
            <a:r>
              <a:rPr sz="2650" i="1" spc="80" dirty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  <a:p>
            <a:pPr marL="1036319">
              <a:lnSpc>
                <a:spcPct val="100000"/>
              </a:lnSpc>
              <a:spcBef>
                <a:spcPts val="190"/>
              </a:spcBef>
            </a:pPr>
            <a:r>
              <a:rPr sz="2000" i="1" spc="30" dirty="0">
                <a:latin typeface="Times New Roman"/>
                <a:cs typeface="Times New Roman"/>
              </a:rPr>
              <a:t>n</a:t>
            </a:r>
            <a:r>
              <a:rPr sz="2000" spc="30" dirty="0">
                <a:latin typeface="Symbol"/>
                <a:cs typeface="Symbol"/>
              </a:rPr>
              <a:t>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051" y="1769364"/>
            <a:ext cx="2788920" cy="1087120"/>
          </a:xfrm>
          <a:custGeom>
            <a:avLst/>
            <a:gdLst/>
            <a:ahLst/>
            <a:cxnLst/>
            <a:rect l="l" t="t" r="r" b="b"/>
            <a:pathLst>
              <a:path w="2788920" h="1087120">
                <a:moveTo>
                  <a:pt x="0" y="1086612"/>
                </a:moveTo>
                <a:lnTo>
                  <a:pt x="2788920" y="1086612"/>
                </a:lnTo>
                <a:lnTo>
                  <a:pt x="2788920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8871" y="2254474"/>
            <a:ext cx="886967" cy="171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161" y="2260092"/>
            <a:ext cx="822960" cy="114300"/>
          </a:xfrm>
          <a:custGeom>
            <a:avLst/>
            <a:gdLst/>
            <a:ahLst/>
            <a:cxnLst/>
            <a:rect l="l" t="t" r="r" b="b"/>
            <a:pathLst>
              <a:path w="822960" h="114300">
                <a:moveTo>
                  <a:pt x="708660" y="0"/>
                </a:moveTo>
                <a:lnTo>
                  <a:pt x="708660" y="114300"/>
                </a:lnTo>
                <a:lnTo>
                  <a:pt x="784860" y="76200"/>
                </a:lnTo>
                <a:lnTo>
                  <a:pt x="727710" y="76200"/>
                </a:lnTo>
                <a:lnTo>
                  <a:pt x="727710" y="38100"/>
                </a:lnTo>
                <a:lnTo>
                  <a:pt x="784860" y="38100"/>
                </a:lnTo>
                <a:lnTo>
                  <a:pt x="708660" y="0"/>
                </a:lnTo>
                <a:close/>
              </a:path>
              <a:path w="822960" h="114300">
                <a:moveTo>
                  <a:pt x="70866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08660" y="76200"/>
                </a:lnTo>
                <a:lnTo>
                  <a:pt x="708660" y="38100"/>
                </a:lnTo>
                <a:close/>
              </a:path>
              <a:path w="822960" h="114300">
                <a:moveTo>
                  <a:pt x="784860" y="38100"/>
                </a:moveTo>
                <a:lnTo>
                  <a:pt x="727710" y="38100"/>
                </a:lnTo>
                <a:lnTo>
                  <a:pt x="727710" y="76200"/>
                </a:lnTo>
                <a:lnTo>
                  <a:pt x="784860" y="76200"/>
                </a:lnTo>
                <a:lnTo>
                  <a:pt x="822960" y="57150"/>
                </a:lnTo>
                <a:lnTo>
                  <a:pt x="784860" y="381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2587" y="2343084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921" y="0"/>
                </a:lnTo>
              </a:path>
            </a:pathLst>
          </a:custGeom>
          <a:ln w="14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8333" y="2268992"/>
            <a:ext cx="115991" cy="13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47276" y="1905831"/>
            <a:ext cx="3290570" cy="637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5"/>
              </a:spcBef>
              <a:tabLst>
                <a:tab pos="1101090" algn="l"/>
                <a:tab pos="1490980" algn="l"/>
              </a:tabLst>
            </a:pPr>
            <a:r>
              <a:rPr sz="2650" i="1" spc="55" dirty="0">
                <a:latin typeface="Times New Roman"/>
                <a:cs typeface="Times New Roman"/>
              </a:rPr>
              <a:t>x</a:t>
            </a:r>
            <a:r>
              <a:rPr sz="2650" spc="55" dirty="0">
                <a:latin typeface="Times New Roman"/>
                <a:cs typeface="Times New Roman"/>
              </a:rPr>
              <a:t>(</a:t>
            </a:r>
            <a:r>
              <a:rPr sz="2650" i="1" spc="55" dirty="0">
                <a:latin typeface="Times New Roman"/>
                <a:cs typeface="Times New Roman"/>
              </a:rPr>
              <a:t>n</a:t>
            </a:r>
            <a:r>
              <a:rPr sz="2650" spc="55" dirty="0">
                <a:latin typeface="Times New Roman"/>
                <a:cs typeface="Times New Roman"/>
              </a:rPr>
              <a:t>)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spc="20" dirty="0">
                <a:latin typeface="Symbol"/>
                <a:cs typeface="Symbol"/>
              </a:rPr>
              <a:t></a:t>
            </a:r>
            <a:r>
              <a:rPr sz="2650" spc="20" dirty="0">
                <a:latin typeface="Times New Roman"/>
                <a:cs typeface="Times New Roman"/>
              </a:rPr>
              <a:t>	</a:t>
            </a:r>
            <a:r>
              <a:rPr sz="3975" spc="30" baseline="35639" dirty="0">
                <a:latin typeface="Times New Roman"/>
                <a:cs typeface="Times New Roman"/>
              </a:rPr>
              <a:t>1	</a:t>
            </a:r>
            <a:r>
              <a:rPr sz="6000" spc="15" baseline="-13194" dirty="0">
                <a:latin typeface="Symbol"/>
                <a:cs typeface="Symbol"/>
              </a:rPr>
              <a:t></a:t>
            </a:r>
            <a:r>
              <a:rPr sz="6000" spc="-1005" baseline="-13194" dirty="0">
                <a:latin typeface="Times New Roman"/>
                <a:cs typeface="Times New Roman"/>
              </a:rPr>
              <a:t> </a:t>
            </a:r>
            <a:r>
              <a:rPr sz="2650" i="1" spc="25" dirty="0">
                <a:latin typeface="Times New Roman"/>
                <a:cs typeface="Times New Roman"/>
              </a:rPr>
              <a:t>X </a:t>
            </a:r>
            <a:r>
              <a:rPr sz="2650" spc="80" dirty="0">
                <a:latin typeface="Times New Roman"/>
                <a:cs typeface="Times New Roman"/>
              </a:rPr>
              <a:t>(</a:t>
            </a:r>
            <a:r>
              <a:rPr sz="2650" i="1" spc="80" dirty="0">
                <a:latin typeface="Times New Roman"/>
                <a:cs typeface="Times New Roman"/>
              </a:rPr>
              <a:t>z</a:t>
            </a:r>
            <a:r>
              <a:rPr sz="2650" spc="80" dirty="0">
                <a:latin typeface="Times New Roman"/>
                <a:cs typeface="Times New Roman"/>
              </a:rPr>
              <a:t>)</a:t>
            </a:r>
            <a:r>
              <a:rPr sz="2650" i="1" spc="80" dirty="0">
                <a:latin typeface="Times New Roman"/>
                <a:cs typeface="Times New Roman"/>
              </a:rPr>
              <a:t>z</a:t>
            </a:r>
            <a:r>
              <a:rPr sz="3000" i="1" spc="120" baseline="33333" dirty="0">
                <a:latin typeface="Times New Roman"/>
                <a:cs typeface="Times New Roman"/>
              </a:rPr>
              <a:t>n</a:t>
            </a:r>
            <a:r>
              <a:rPr sz="3000" spc="120" baseline="33333" dirty="0">
                <a:latin typeface="Symbol"/>
                <a:cs typeface="Symbol"/>
              </a:rPr>
              <a:t></a:t>
            </a:r>
            <a:r>
              <a:rPr sz="3000" spc="120" baseline="33333" dirty="0">
                <a:latin typeface="Times New Roman"/>
                <a:cs typeface="Times New Roman"/>
              </a:rPr>
              <a:t>1</a:t>
            </a:r>
            <a:r>
              <a:rPr sz="2650" i="1" spc="80" dirty="0">
                <a:latin typeface="Times New Roman"/>
                <a:cs typeface="Times New Roman"/>
              </a:rPr>
              <a:t>dz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5930" y="2323234"/>
            <a:ext cx="442595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650" spc="-120" dirty="0">
                <a:latin typeface="Times New Roman"/>
                <a:cs typeface="Times New Roman"/>
              </a:rPr>
              <a:t>2</a:t>
            </a:r>
            <a:r>
              <a:rPr sz="2800" i="1" spc="-120" dirty="0">
                <a:latin typeface="Symbol"/>
                <a:cs typeface="Symbol"/>
              </a:rPr>
              <a:t></a:t>
            </a:r>
            <a:r>
              <a:rPr sz="2650" i="1" spc="10" dirty="0">
                <a:latin typeface="Times New Roman"/>
                <a:cs typeface="Times New Roman"/>
              </a:rPr>
              <a:t>j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0828" y="1885188"/>
            <a:ext cx="3355975" cy="948055"/>
          </a:xfrm>
          <a:custGeom>
            <a:avLst/>
            <a:gdLst/>
            <a:ahLst/>
            <a:cxnLst/>
            <a:rect l="l" t="t" r="r" b="b"/>
            <a:pathLst>
              <a:path w="3355975" h="948055">
                <a:moveTo>
                  <a:pt x="0" y="947927"/>
                </a:moveTo>
                <a:lnTo>
                  <a:pt x="3355848" y="947927"/>
                </a:lnTo>
                <a:lnTo>
                  <a:pt x="3355848" y="0"/>
                </a:lnTo>
                <a:lnTo>
                  <a:pt x="0" y="0"/>
                </a:lnTo>
                <a:lnTo>
                  <a:pt x="0" y="94792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9839" y="4817714"/>
            <a:ext cx="115564" cy="132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3365" y="458342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380" y="0"/>
                </a:lnTo>
              </a:path>
            </a:pathLst>
          </a:custGeom>
          <a:ln w="1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6967" y="4583428"/>
            <a:ext cx="1283335" cy="0"/>
          </a:xfrm>
          <a:custGeom>
            <a:avLst/>
            <a:gdLst/>
            <a:ahLst/>
            <a:cxnLst/>
            <a:rect l="l" t="t" r="r" b="b"/>
            <a:pathLst>
              <a:path w="1283335">
                <a:moveTo>
                  <a:pt x="0" y="0"/>
                </a:moveTo>
                <a:lnTo>
                  <a:pt x="1283025" y="0"/>
                </a:lnTo>
              </a:path>
            </a:pathLst>
          </a:custGeom>
          <a:ln w="14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3943" y="4077820"/>
            <a:ext cx="0" cy="1011555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245"/>
                </a:lnTo>
              </a:path>
            </a:pathLst>
          </a:custGeom>
          <a:ln w="14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05257" y="5009675"/>
            <a:ext cx="19494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0" dirty="0">
                <a:latin typeface="Symbol"/>
                <a:cs typeface="Symbol"/>
              </a:rPr>
              <a:t>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05257" y="4010793"/>
            <a:ext cx="194945" cy="11068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0"/>
              </a:spcBef>
            </a:pPr>
            <a:r>
              <a:rPr sz="2650" spc="20" dirty="0">
                <a:latin typeface="Symbol"/>
                <a:cs typeface="Symbol"/>
              </a:rPr>
              <a:t></a:t>
            </a:r>
            <a:endParaRPr sz="2650">
              <a:latin typeface="Symbol"/>
              <a:cs typeface="Symbol"/>
            </a:endParaRPr>
          </a:p>
          <a:p>
            <a:pPr marL="12700">
              <a:lnSpc>
                <a:spcPts val="2645"/>
              </a:lnSpc>
            </a:pPr>
            <a:r>
              <a:rPr sz="2650" b="1" spc="15" dirty="0">
                <a:latin typeface="Symbol"/>
                <a:cs typeface="Symbol"/>
              </a:rPr>
              <a:t></a:t>
            </a:r>
            <a:endParaRPr sz="2650">
              <a:latin typeface="Symbol"/>
              <a:cs typeface="Symbol"/>
            </a:endParaRPr>
          </a:p>
          <a:p>
            <a:pPr marL="12700">
              <a:lnSpc>
                <a:spcPts val="2955"/>
              </a:lnSpc>
            </a:pPr>
            <a:r>
              <a:rPr sz="2650" spc="20" dirty="0">
                <a:latin typeface="Symbol"/>
                <a:cs typeface="Symbol"/>
              </a:rPr>
              <a:t>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7828" y="4577036"/>
            <a:ext cx="16637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10" dirty="0">
                <a:latin typeface="Symbol"/>
                <a:cs typeface="Symbol"/>
              </a:rPr>
              <a:t>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45270" y="4624125"/>
            <a:ext cx="60706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i="1" spc="20" dirty="0">
                <a:latin typeface="Times New Roman"/>
                <a:cs typeface="Times New Roman"/>
              </a:rPr>
              <a:t>dz</a:t>
            </a:r>
            <a:r>
              <a:rPr sz="2650" i="1" spc="-55" dirty="0">
                <a:latin typeface="Times New Roman"/>
                <a:cs typeface="Times New Roman"/>
              </a:rPr>
              <a:t> </a:t>
            </a:r>
            <a:r>
              <a:rPr sz="2650" spc="20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1415" y="5264901"/>
            <a:ext cx="224980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650" i="1" spc="50" dirty="0">
                <a:latin typeface="Times New Roman"/>
                <a:cs typeface="Times New Roman"/>
              </a:rPr>
              <a:t>bila </a:t>
            </a:r>
            <a:r>
              <a:rPr sz="2650" i="1" spc="30" dirty="0">
                <a:latin typeface="Times New Roman"/>
                <a:cs typeface="Times New Roman"/>
              </a:rPr>
              <a:t>z</a:t>
            </a:r>
            <a:r>
              <a:rPr sz="3000" i="1" spc="44" baseline="-18055" dirty="0">
                <a:latin typeface="Times New Roman"/>
                <a:cs typeface="Times New Roman"/>
              </a:rPr>
              <a:t>o </a:t>
            </a:r>
            <a:r>
              <a:rPr sz="2650" i="1" spc="15" dirty="0">
                <a:latin typeface="Times New Roman"/>
                <a:cs typeface="Times New Roman"/>
              </a:rPr>
              <a:t>di</a:t>
            </a:r>
            <a:r>
              <a:rPr sz="2650" i="1" spc="-465" dirty="0">
                <a:latin typeface="Times New Roman"/>
                <a:cs typeface="Times New Roman"/>
              </a:rPr>
              <a:t> </a:t>
            </a:r>
            <a:r>
              <a:rPr sz="2650" i="1" spc="35" dirty="0">
                <a:latin typeface="Times New Roman"/>
                <a:cs typeface="Times New Roman"/>
              </a:rPr>
              <a:t>luar </a:t>
            </a:r>
            <a:r>
              <a:rPr sz="2650" i="1" spc="25" dirty="0">
                <a:latin typeface="Times New Roman"/>
                <a:cs typeface="Times New Roman"/>
              </a:rPr>
              <a:t>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69800" y="5100773"/>
            <a:ext cx="153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5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0163" y="4851757"/>
            <a:ext cx="568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i="1" spc="80" dirty="0">
                <a:latin typeface="Times New Roman"/>
                <a:cs typeface="Times New Roman"/>
              </a:rPr>
              <a:t>z</a:t>
            </a:r>
            <a:r>
              <a:rPr sz="2000" spc="80" dirty="0">
                <a:latin typeface="Symbol"/>
                <a:cs typeface="Symbol"/>
              </a:rPr>
              <a:t></a:t>
            </a:r>
            <a:r>
              <a:rPr sz="2000" i="1" spc="80" dirty="0">
                <a:latin typeface="Times New Roman"/>
                <a:cs typeface="Times New Roman"/>
              </a:rPr>
              <a:t>z</a:t>
            </a:r>
            <a:r>
              <a:rPr sz="2625" i="1" spc="120" baseline="-15873" dirty="0">
                <a:latin typeface="Times New Roman"/>
                <a:cs typeface="Times New Roman"/>
              </a:rPr>
              <a:t>o</a:t>
            </a:r>
            <a:endParaRPr sz="2625" baseline="-15873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9857" y="5264901"/>
            <a:ext cx="49149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975" spc="-509" baseline="1048" dirty="0">
                <a:latin typeface="Symbol"/>
                <a:cs typeface="Symbol"/>
              </a:rPr>
              <a:t></a:t>
            </a:r>
            <a:r>
              <a:rPr sz="3975" spc="-509" baseline="-14675" dirty="0">
                <a:latin typeface="Symbol"/>
                <a:cs typeface="Symbol"/>
              </a:rPr>
              <a:t></a:t>
            </a:r>
            <a:r>
              <a:rPr sz="2650" spc="-340" dirty="0">
                <a:latin typeface="Times New Roman"/>
                <a:cs typeface="Times New Roman"/>
              </a:rPr>
              <a:t>0,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68455" y="4315403"/>
            <a:ext cx="264350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650" spc="10" dirty="0">
                <a:latin typeface="Times New Roman"/>
                <a:cs typeface="Times New Roman"/>
              </a:rPr>
              <a:t>,</a:t>
            </a:r>
            <a:r>
              <a:rPr sz="2650" spc="-425" dirty="0">
                <a:latin typeface="Times New Roman"/>
                <a:cs typeface="Times New Roman"/>
              </a:rPr>
              <a:t> </a:t>
            </a:r>
            <a:r>
              <a:rPr sz="2650" i="1" spc="50" dirty="0">
                <a:latin typeface="Times New Roman"/>
                <a:cs typeface="Times New Roman"/>
              </a:rPr>
              <a:t>bila</a:t>
            </a:r>
            <a:r>
              <a:rPr sz="2650" i="1" spc="-270" dirty="0">
                <a:latin typeface="Times New Roman"/>
                <a:cs typeface="Times New Roman"/>
              </a:rPr>
              <a:t> </a:t>
            </a:r>
            <a:r>
              <a:rPr sz="2650" i="1" spc="30" dirty="0">
                <a:latin typeface="Times New Roman"/>
                <a:cs typeface="Times New Roman"/>
              </a:rPr>
              <a:t>z</a:t>
            </a:r>
            <a:r>
              <a:rPr sz="3000" i="1" spc="44" baseline="-19444" dirty="0">
                <a:latin typeface="Times New Roman"/>
                <a:cs typeface="Times New Roman"/>
              </a:rPr>
              <a:t>o</a:t>
            </a:r>
            <a:r>
              <a:rPr sz="3000" i="1" spc="195" baseline="-19444" dirty="0">
                <a:latin typeface="Times New Roman"/>
                <a:cs typeface="Times New Roman"/>
              </a:rPr>
              <a:t> </a:t>
            </a:r>
            <a:r>
              <a:rPr sz="2650" i="1" spc="15" dirty="0">
                <a:latin typeface="Times New Roman"/>
                <a:cs typeface="Times New Roman"/>
              </a:rPr>
              <a:t>di</a:t>
            </a:r>
            <a:r>
              <a:rPr sz="2650" i="1" spc="-260" dirty="0">
                <a:latin typeface="Times New Roman"/>
                <a:cs typeface="Times New Roman"/>
              </a:rPr>
              <a:t> </a:t>
            </a:r>
            <a:r>
              <a:rPr sz="2650" i="1" spc="35" dirty="0">
                <a:latin typeface="Times New Roman"/>
                <a:cs typeface="Times New Roman"/>
              </a:rPr>
              <a:t>dalam</a:t>
            </a:r>
            <a:r>
              <a:rPr sz="2650" i="1" dirty="0">
                <a:latin typeface="Times New Roman"/>
                <a:cs typeface="Times New Roman"/>
              </a:rPr>
              <a:t> </a:t>
            </a:r>
            <a:r>
              <a:rPr sz="2650" i="1" spc="25" dirty="0">
                <a:latin typeface="Times New Roman"/>
                <a:cs typeface="Times New Roman"/>
              </a:rPr>
              <a:t>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98489" y="4581599"/>
            <a:ext cx="97472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k</a:t>
            </a:r>
            <a:r>
              <a:rPr sz="2650" i="1" spc="-9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</a:t>
            </a:r>
            <a:r>
              <a:rPr sz="2650" spc="25" dirty="0">
                <a:latin typeface="Times New Roman"/>
                <a:cs typeface="Times New Roman"/>
              </a:rPr>
              <a:t>1)!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7375" y="4929411"/>
            <a:ext cx="148399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202055" algn="l"/>
              </a:tabLst>
            </a:pPr>
            <a:r>
              <a:rPr sz="3000" i="1" spc="15" baseline="22222" dirty="0">
                <a:latin typeface="Times New Roman"/>
                <a:cs typeface="Times New Roman"/>
              </a:rPr>
              <a:t>C  </a:t>
            </a:r>
            <a:r>
              <a:rPr sz="2650" spc="110" dirty="0">
                <a:latin typeface="Times New Roman"/>
                <a:cs typeface="Times New Roman"/>
              </a:rPr>
              <a:t>(</a:t>
            </a:r>
            <a:r>
              <a:rPr sz="2650" i="1" spc="110" dirty="0">
                <a:latin typeface="Times New Roman"/>
                <a:cs typeface="Times New Roman"/>
              </a:rPr>
              <a:t>z</a:t>
            </a:r>
            <a:r>
              <a:rPr sz="2650" i="1" spc="-470" dirty="0">
                <a:latin typeface="Times New Roman"/>
                <a:cs typeface="Times New Roman"/>
              </a:rPr>
              <a:t> </a:t>
            </a:r>
            <a:r>
              <a:rPr sz="2650" spc="20" dirty="0">
                <a:latin typeface="Symbol"/>
                <a:cs typeface="Symbol"/>
              </a:rPr>
              <a:t></a:t>
            </a:r>
            <a:r>
              <a:rPr sz="2650" spc="-80" dirty="0">
                <a:latin typeface="Times New Roman"/>
                <a:cs typeface="Times New Roman"/>
              </a:rPr>
              <a:t> </a:t>
            </a:r>
            <a:r>
              <a:rPr sz="2650" i="1" spc="15" dirty="0">
                <a:latin typeface="Times New Roman"/>
                <a:cs typeface="Times New Roman"/>
              </a:rPr>
              <a:t>z	</a:t>
            </a:r>
            <a:r>
              <a:rPr sz="2650" spc="70" dirty="0">
                <a:latin typeface="Times New Roman"/>
                <a:cs typeface="Times New Roman"/>
              </a:rPr>
              <a:t>)</a:t>
            </a:r>
            <a:r>
              <a:rPr sz="3000" i="1" spc="104" baseline="33333" dirty="0">
                <a:latin typeface="Times New Roman"/>
                <a:cs typeface="Times New Roman"/>
              </a:rPr>
              <a:t>k</a:t>
            </a:r>
            <a:endParaRPr sz="3000" baseline="33333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34939" y="4100661"/>
            <a:ext cx="1971039" cy="8020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30275" marR="43180" indent="-892810">
              <a:lnSpc>
                <a:spcPts val="2900"/>
              </a:lnSpc>
              <a:spcBef>
                <a:spcPts val="459"/>
              </a:spcBef>
              <a:tabLst>
                <a:tab pos="674370" algn="l"/>
              </a:tabLst>
            </a:pPr>
            <a:r>
              <a:rPr sz="2650" spc="20" dirty="0">
                <a:latin typeface="Times New Roman"/>
                <a:cs typeface="Times New Roman"/>
              </a:rPr>
              <a:t>1	</a:t>
            </a:r>
            <a:r>
              <a:rPr sz="2650" i="1" spc="20" dirty="0">
                <a:latin typeface="Times New Roman"/>
                <a:cs typeface="Times New Roman"/>
              </a:rPr>
              <a:t>d</a:t>
            </a:r>
            <a:r>
              <a:rPr sz="2650" i="1" spc="-300" dirty="0">
                <a:latin typeface="Times New Roman"/>
                <a:cs typeface="Times New Roman"/>
              </a:rPr>
              <a:t> </a:t>
            </a:r>
            <a:r>
              <a:rPr sz="3000" i="1" spc="7" baseline="33333" dirty="0">
                <a:latin typeface="Times New Roman"/>
                <a:cs typeface="Times New Roman"/>
              </a:rPr>
              <a:t>k</a:t>
            </a:r>
            <a:r>
              <a:rPr sz="3000" i="1" spc="-442" baseline="33333" dirty="0">
                <a:latin typeface="Times New Roman"/>
                <a:cs typeface="Times New Roman"/>
              </a:rPr>
              <a:t> </a:t>
            </a:r>
            <a:r>
              <a:rPr sz="3000" spc="-112" baseline="33333" dirty="0">
                <a:latin typeface="Symbol"/>
                <a:cs typeface="Symbol"/>
              </a:rPr>
              <a:t></a:t>
            </a:r>
            <a:r>
              <a:rPr sz="3000" spc="-112" baseline="33333" dirty="0">
                <a:latin typeface="Times New Roman"/>
                <a:cs typeface="Times New Roman"/>
              </a:rPr>
              <a:t>1</a:t>
            </a:r>
            <a:r>
              <a:rPr sz="3000" spc="-89" baseline="33333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f</a:t>
            </a:r>
            <a:r>
              <a:rPr sz="2650" i="1" spc="-55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 </a:t>
            </a:r>
            <a:r>
              <a:rPr sz="3975" spc="172" baseline="-25157" dirty="0">
                <a:latin typeface="Times New Roman"/>
                <a:cs typeface="Times New Roman"/>
              </a:rPr>
              <a:t> </a:t>
            </a:r>
            <a:r>
              <a:rPr sz="3975" i="1" spc="120" baseline="-25157" dirty="0">
                <a:latin typeface="Times New Roman"/>
                <a:cs typeface="Times New Roman"/>
              </a:rPr>
              <a:t>dz</a:t>
            </a:r>
            <a:r>
              <a:rPr sz="2000" i="1" spc="80" dirty="0">
                <a:latin typeface="Times New Roman"/>
                <a:cs typeface="Times New Roman"/>
              </a:rPr>
              <a:t>k</a:t>
            </a:r>
            <a:r>
              <a:rPr sz="2000" i="1" spc="-30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Symbol"/>
                <a:cs typeface="Symbol"/>
              </a:rPr>
              <a:t></a:t>
            </a:r>
            <a:r>
              <a:rPr sz="2000" spc="-7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1505" y="4359664"/>
            <a:ext cx="2139315" cy="968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925" marR="5080" indent="-22860">
              <a:lnSpc>
                <a:spcPct val="114199"/>
              </a:lnSpc>
              <a:spcBef>
                <a:spcPts val="75"/>
              </a:spcBef>
              <a:tabLst>
                <a:tab pos="494665" algn="l"/>
                <a:tab pos="892810" algn="l"/>
                <a:tab pos="1259205" algn="l"/>
                <a:tab pos="2125980" algn="l"/>
              </a:tabLst>
            </a:pP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2650" spc="20" dirty="0">
                <a:latin typeface="Times New Roman"/>
                <a:cs typeface="Times New Roman"/>
              </a:rPr>
              <a:t>	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50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650" i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2650" i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</a:t>
            </a:r>
            <a:r>
              <a:rPr sz="2650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 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50" dirty="0">
                <a:latin typeface="Times New Roman"/>
                <a:cs typeface="Times New Roman"/>
              </a:rPr>
              <a:t> </a:t>
            </a:r>
            <a:r>
              <a:rPr sz="2650" spc="-75" dirty="0">
                <a:latin typeface="Times New Roman"/>
                <a:cs typeface="Times New Roman"/>
              </a:rPr>
              <a:t>2</a:t>
            </a:r>
            <a:r>
              <a:rPr sz="2800" i="1" spc="-75" dirty="0">
                <a:latin typeface="Symbol"/>
                <a:cs typeface="Symbol"/>
              </a:rPr>
              <a:t></a:t>
            </a:r>
            <a:r>
              <a:rPr sz="2650" i="1" spc="-75" dirty="0">
                <a:latin typeface="Times New Roman"/>
                <a:cs typeface="Times New Roman"/>
              </a:rPr>
              <a:t>j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2140" y="3134994"/>
            <a:ext cx="36150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663300"/>
                </a:solidFill>
                <a:latin typeface="Calibri"/>
                <a:cs typeface="Calibri"/>
              </a:rPr>
              <a:t>Teorema </a:t>
            </a:r>
            <a:r>
              <a:rPr sz="2800" b="1" spc="-15" dirty="0">
                <a:solidFill>
                  <a:srgbClr val="663300"/>
                </a:solidFill>
                <a:latin typeface="Calibri"/>
                <a:cs typeface="Calibri"/>
              </a:rPr>
              <a:t>residu Cauchy</a:t>
            </a:r>
            <a:r>
              <a:rPr sz="2800" b="1" spc="80" dirty="0">
                <a:solidFill>
                  <a:srgbClr val="6633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33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" y="467613"/>
            <a:ext cx="4739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indent="-24257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80670" algn="l"/>
              </a:tabLst>
            </a:pP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Ekspansi </a:t>
            </a: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deret </a:t>
            </a: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dalam z dan</a:t>
            </a:r>
            <a:r>
              <a:rPr sz="2800" b="1" spc="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8000"/>
                </a:solidFill>
                <a:latin typeface="Calibri"/>
                <a:cs typeface="Calibri"/>
              </a:rPr>
              <a:t>z</a:t>
            </a:r>
            <a:r>
              <a:rPr sz="2775" b="1" spc="7" baseline="25525" dirty="0">
                <a:solidFill>
                  <a:srgbClr val="008000"/>
                </a:solidFill>
                <a:latin typeface="Calibri"/>
                <a:cs typeface="Calibri"/>
              </a:rPr>
              <a:t>-1</a:t>
            </a:r>
            <a:endParaRPr sz="2775" baseline="2552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1884" y="1063415"/>
            <a:ext cx="2076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8640" y="1269611"/>
            <a:ext cx="3022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70" dirty="0">
                <a:latin typeface="Symbol"/>
                <a:cs typeface="Symbol"/>
              </a:rPr>
              <a:t></a:t>
            </a:r>
            <a:r>
              <a:rPr sz="2000" i="1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5828" y="3611592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637" y="0"/>
                </a:lnTo>
              </a:path>
            </a:pathLst>
          </a:custGeom>
          <a:ln w="6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0689" y="3611592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637" y="0"/>
                </a:lnTo>
              </a:path>
            </a:pathLst>
          </a:custGeom>
          <a:ln w="6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7542" y="3219492"/>
            <a:ext cx="2039620" cy="0"/>
          </a:xfrm>
          <a:custGeom>
            <a:avLst/>
            <a:gdLst/>
            <a:ahLst/>
            <a:cxnLst/>
            <a:rect l="l" t="t" r="r" b="b"/>
            <a:pathLst>
              <a:path w="2039620">
                <a:moveTo>
                  <a:pt x="0" y="0"/>
                </a:moveTo>
                <a:lnTo>
                  <a:pt x="2039019" y="0"/>
                </a:lnTo>
              </a:path>
            </a:pathLst>
          </a:custGeom>
          <a:ln w="133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56041" y="2775860"/>
            <a:ext cx="18161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3417" y="3365273"/>
            <a:ext cx="210947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10"/>
              </a:lnSpc>
              <a:spcBef>
                <a:spcPts val="100"/>
              </a:spcBef>
            </a:pPr>
            <a:r>
              <a:rPr sz="2450" spc="100" dirty="0">
                <a:latin typeface="Times New Roman"/>
                <a:cs typeface="Times New Roman"/>
              </a:rPr>
              <a:t>1</a:t>
            </a:r>
            <a:r>
              <a:rPr sz="2450" spc="100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3675" baseline="34013" dirty="0">
                <a:latin typeface="Times New Roman"/>
                <a:cs typeface="Times New Roman"/>
              </a:rPr>
              <a:t>3</a:t>
            </a:r>
            <a:r>
              <a:rPr sz="3675" spc="15" baseline="34013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z</a:t>
            </a:r>
            <a:r>
              <a:rPr sz="2450" i="1" spc="-400" dirty="0">
                <a:latin typeface="Times New Roman"/>
                <a:cs typeface="Times New Roman"/>
              </a:rPr>
              <a:t> </a:t>
            </a:r>
            <a:r>
              <a:rPr sz="2775" spc="-112" baseline="33033" dirty="0">
                <a:latin typeface="Symbol"/>
                <a:cs typeface="Symbol"/>
              </a:rPr>
              <a:t></a:t>
            </a:r>
            <a:r>
              <a:rPr sz="2775" spc="-112" baseline="33033" dirty="0">
                <a:latin typeface="Times New Roman"/>
                <a:cs typeface="Times New Roman"/>
              </a:rPr>
              <a:t>1</a:t>
            </a:r>
            <a:r>
              <a:rPr sz="2775" spc="44" baseline="33033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3675" baseline="34013" dirty="0">
                <a:latin typeface="Times New Roman"/>
                <a:cs typeface="Times New Roman"/>
              </a:rPr>
              <a:t>1</a:t>
            </a:r>
            <a:r>
              <a:rPr sz="3675" spc="67" baseline="34013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z</a:t>
            </a:r>
            <a:r>
              <a:rPr sz="2450" i="1" spc="-395" dirty="0">
                <a:latin typeface="Times New Roman"/>
                <a:cs typeface="Times New Roman"/>
              </a:rPr>
              <a:t> </a:t>
            </a:r>
            <a:r>
              <a:rPr sz="2775" spc="37" baseline="33033" dirty="0">
                <a:latin typeface="Symbol"/>
                <a:cs typeface="Symbol"/>
              </a:rPr>
              <a:t></a:t>
            </a:r>
            <a:r>
              <a:rPr sz="2775" spc="37" baseline="33033" dirty="0">
                <a:latin typeface="Times New Roman"/>
                <a:cs typeface="Times New Roman"/>
              </a:rPr>
              <a:t>2</a:t>
            </a:r>
            <a:endParaRPr sz="2775" baseline="33033">
              <a:latin typeface="Times New Roman"/>
              <a:cs typeface="Times New Roman"/>
            </a:endParaRPr>
          </a:p>
          <a:p>
            <a:pPr marR="42545" algn="ctr">
              <a:lnSpc>
                <a:spcPts val="2410"/>
              </a:lnSpc>
              <a:tabLst>
                <a:tab pos="934719" algn="l"/>
              </a:tabLst>
            </a:pPr>
            <a:r>
              <a:rPr sz="2450" dirty="0">
                <a:latin typeface="Times New Roman"/>
                <a:cs typeface="Times New Roman"/>
              </a:rPr>
              <a:t>2	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8082" y="2973199"/>
            <a:ext cx="88328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i="1" dirty="0">
                <a:latin typeface="Times New Roman"/>
                <a:cs typeface="Times New Roman"/>
              </a:rPr>
              <a:t>X </a:t>
            </a:r>
            <a:r>
              <a:rPr sz="2450" spc="100" dirty="0">
                <a:latin typeface="Times New Roman"/>
                <a:cs typeface="Times New Roman"/>
              </a:rPr>
              <a:t>(</a:t>
            </a:r>
            <a:r>
              <a:rPr sz="2450" i="1" spc="100" dirty="0">
                <a:latin typeface="Times New Roman"/>
                <a:cs typeface="Times New Roman"/>
              </a:rPr>
              <a:t>z</a:t>
            </a:r>
            <a:r>
              <a:rPr sz="2450" spc="100" dirty="0">
                <a:latin typeface="Times New Roman"/>
                <a:cs typeface="Times New Roman"/>
              </a:rPr>
              <a:t>)</a:t>
            </a:r>
            <a:r>
              <a:rPr sz="2450" spc="-30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668648"/>
            <a:ext cx="104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2800" b="1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6386" y="4779149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96" y="0"/>
                </a:lnTo>
              </a:path>
            </a:pathLst>
          </a:custGeom>
          <a:ln w="13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0431" y="4779149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96" y="0"/>
                </a:lnTo>
              </a:path>
            </a:pathLst>
          </a:custGeom>
          <a:ln w="13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115" y="4779149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670" y="0"/>
                </a:lnTo>
              </a:path>
            </a:pathLst>
          </a:custGeom>
          <a:ln w="13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0161" y="4779149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2412" y="0"/>
                </a:lnTo>
              </a:path>
            </a:pathLst>
          </a:custGeom>
          <a:ln w="13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5270" y="4776953"/>
            <a:ext cx="1854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30" dirty="0">
                <a:latin typeface="Times New Roman"/>
                <a:cs typeface="Times New Roman"/>
              </a:rPr>
              <a:t>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58" y="4530774"/>
            <a:ext cx="554990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50" i="1" spc="40" dirty="0">
                <a:latin typeface="Times New Roman"/>
                <a:cs typeface="Times New Roman"/>
              </a:rPr>
              <a:t>X</a:t>
            </a:r>
            <a:r>
              <a:rPr sz="2450" i="1" spc="-229" dirty="0">
                <a:latin typeface="Times New Roman"/>
                <a:cs typeface="Times New Roman"/>
              </a:rPr>
              <a:t>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</a:t>
            </a:r>
            <a:r>
              <a:rPr sz="2450" spc="-340" dirty="0">
                <a:latin typeface="Times New Roman"/>
                <a:cs typeface="Times New Roman"/>
              </a:rPr>
              <a:t> </a:t>
            </a:r>
            <a:r>
              <a:rPr sz="2450" spc="120" dirty="0">
                <a:latin typeface="Times New Roman"/>
                <a:cs typeface="Times New Roman"/>
              </a:rPr>
              <a:t>1</a:t>
            </a:r>
            <a:r>
              <a:rPr sz="2450" spc="120" dirty="0">
                <a:latin typeface="Symbol"/>
                <a:cs typeface="Symbol"/>
              </a:rPr>
              <a:t>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3675" spc="44" baseline="35147" dirty="0">
                <a:latin typeface="Times New Roman"/>
                <a:cs typeface="Times New Roman"/>
              </a:rPr>
              <a:t>3</a:t>
            </a:r>
            <a:r>
              <a:rPr sz="3675" spc="-15" baseline="35147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z</a:t>
            </a:r>
            <a:r>
              <a:rPr sz="2775" spc="37" baseline="33033" dirty="0">
                <a:latin typeface="Symbol"/>
                <a:cs typeface="Symbol"/>
              </a:rPr>
              <a:t></a:t>
            </a:r>
            <a:r>
              <a:rPr sz="2775" spc="37" baseline="33033" dirty="0">
                <a:latin typeface="Times New Roman"/>
                <a:cs typeface="Times New Roman"/>
              </a:rPr>
              <a:t>1</a:t>
            </a:r>
            <a:r>
              <a:rPr sz="2775" spc="254" baseline="33033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3675" spc="44" baseline="35147" dirty="0">
                <a:latin typeface="Times New Roman"/>
                <a:cs typeface="Times New Roman"/>
              </a:rPr>
              <a:t>7 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775" spc="142" baseline="33033" dirty="0">
                <a:latin typeface="Symbol"/>
                <a:cs typeface="Symbol"/>
              </a:rPr>
              <a:t></a:t>
            </a:r>
            <a:r>
              <a:rPr sz="2775" spc="142" baseline="33033" dirty="0">
                <a:latin typeface="Times New Roman"/>
                <a:cs typeface="Times New Roman"/>
              </a:rPr>
              <a:t>2</a:t>
            </a:r>
            <a:r>
              <a:rPr sz="2775" spc="240" baseline="33033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-250" dirty="0">
                <a:latin typeface="Times New Roman"/>
                <a:cs typeface="Times New Roman"/>
              </a:rPr>
              <a:t> </a:t>
            </a:r>
            <a:r>
              <a:rPr sz="3675" spc="44" baseline="35147" dirty="0">
                <a:latin typeface="Times New Roman"/>
                <a:cs typeface="Times New Roman"/>
              </a:rPr>
              <a:t>15</a:t>
            </a:r>
            <a:r>
              <a:rPr sz="3675" spc="-104" baseline="35147" dirty="0">
                <a:latin typeface="Times New Roman"/>
                <a:cs typeface="Times New Roman"/>
              </a:rPr>
              <a:t> </a:t>
            </a:r>
            <a:r>
              <a:rPr sz="2450" i="1" spc="75" dirty="0">
                <a:latin typeface="Times New Roman"/>
                <a:cs typeface="Times New Roman"/>
              </a:rPr>
              <a:t>z</a:t>
            </a:r>
            <a:r>
              <a:rPr sz="2775" spc="112" baseline="33033" dirty="0">
                <a:latin typeface="Symbol"/>
                <a:cs typeface="Symbol"/>
              </a:rPr>
              <a:t></a:t>
            </a:r>
            <a:r>
              <a:rPr sz="2775" spc="112" baseline="33033" dirty="0">
                <a:latin typeface="Times New Roman"/>
                <a:cs typeface="Times New Roman"/>
              </a:rPr>
              <a:t>3</a:t>
            </a:r>
            <a:r>
              <a:rPr sz="2775" spc="150" baseline="33033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-60" dirty="0">
                <a:latin typeface="Times New Roman"/>
                <a:cs typeface="Times New Roman"/>
              </a:rPr>
              <a:t> </a:t>
            </a:r>
            <a:r>
              <a:rPr sz="3675" spc="44" baseline="35147" dirty="0">
                <a:latin typeface="Times New Roman"/>
                <a:cs typeface="Times New Roman"/>
              </a:rPr>
              <a:t>31</a:t>
            </a:r>
            <a:r>
              <a:rPr sz="3675" spc="-330" baseline="35147" dirty="0">
                <a:latin typeface="Times New Roman"/>
                <a:cs typeface="Times New Roman"/>
              </a:rPr>
              <a:t> 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775" spc="142" baseline="33033" dirty="0">
                <a:latin typeface="Symbol"/>
                <a:cs typeface="Symbol"/>
              </a:rPr>
              <a:t></a:t>
            </a:r>
            <a:r>
              <a:rPr sz="2775" spc="142" baseline="33033" dirty="0">
                <a:latin typeface="Times New Roman"/>
                <a:cs typeface="Times New Roman"/>
              </a:rPr>
              <a:t>4</a:t>
            </a:r>
            <a:r>
              <a:rPr sz="2775" spc="-225" baseline="33033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MT Extra"/>
                <a:cs typeface="MT Extra"/>
              </a:rPr>
              <a:t></a:t>
            </a:r>
            <a:endParaRPr sz="2450">
              <a:latin typeface="MT Extra"/>
              <a:cs typeface="MT Extr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5365" y="576304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89875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2344" y="576304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89875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9324" y="576304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558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3960" y="5763046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2815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65564" y="5798411"/>
            <a:ext cx="18351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30" dirty="0">
                <a:latin typeface="Symbol"/>
                <a:cs typeface="Symbol"/>
              </a:rPr>
              <a:t>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65564" y="5337936"/>
            <a:ext cx="18351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30" dirty="0">
                <a:latin typeface="Symbol"/>
                <a:cs typeface="Symbol"/>
              </a:rPr>
              <a:t>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59863" y="5798411"/>
            <a:ext cx="18351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30" dirty="0">
                <a:latin typeface="Symbol"/>
                <a:cs typeface="Symbol"/>
              </a:rPr>
              <a:t>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40881" y="5513759"/>
            <a:ext cx="53403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spc="-35" dirty="0">
                <a:latin typeface="MT Extra"/>
                <a:cs typeface="MT Extra"/>
              </a:rPr>
              <a:t></a:t>
            </a:r>
            <a:r>
              <a:rPr sz="3675" spc="-52" baseline="-10204" dirty="0">
                <a:latin typeface="Symbol"/>
                <a:cs typeface="Symbol"/>
              </a:rPr>
              <a:t></a:t>
            </a:r>
            <a:endParaRPr sz="3675" baseline="-10204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54187" y="5760249"/>
            <a:ext cx="149733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9570" algn="l"/>
                <a:tab pos="779780" algn="l"/>
                <a:tab pos="1165860" algn="l"/>
              </a:tabLst>
            </a:pPr>
            <a:r>
              <a:rPr sz="2450" spc="30" dirty="0">
                <a:latin typeface="Times New Roman"/>
                <a:cs typeface="Times New Roman"/>
              </a:rPr>
              <a:t>2	4	8	</a:t>
            </a:r>
            <a:r>
              <a:rPr sz="2450" spc="20" dirty="0">
                <a:latin typeface="Times New Roman"/>
                <a:cs typeface="Times New Roman"/>
              </a:rPr>
              <a:t>16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03387" y="4616930"/>
            <a:ext cx="3191510" cy="110236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808355">
              <a:lnSpc>
                <a:spcPct val="100000"/>
              </a:lnSpc>
              <a:spcBef>
                <a:spcPts val="1385"/>
              </a:spcBef>
              <a:tabLst>
                <a:tab pos="1840230" algn="l"/>
                <a:tab pos="2834005" algn="l"/>
              </a:tabLst>
            </a:pPr>
            <a:r>
              <a:rPr sz="2450" spc="30" dirty="0">
                <a:latin typeface="Times New Roman"/>
                <a:cs typeface="Times New Roman"/>
              </a:rPr>
              <a:t>4	8	</a:t>
            </a:r>
            <a:r>
              <a:rPr sz="2450" spc="25" dirty="0">
                <a:latin typeface="Times New Roman"/>
                <a:cs typeface="Times New Roman"/>
              </a:rPr>
              <a:t>16</a:t>
            </a:r>
            <a:endParaRPr sz="24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300"/>
              </a:spcBef>
              <a:tabLst>
                <a:tab pos="415290" algn="l"/>
                <a:tab pos="742315" algn="l"/>
              </a:tabLst>
            </a:pPr>
            <a:r>
              <a:rPr sz="2450" spc="30" dirty="0">
                <a:latin typeface="Times New Roman"/>
                <a:cs typeface="Times New Roman"/>
              </a:rPr>
              <a:t>3	7	</a:t>
            </a:r>
            <a:r>
              <a:rPr sz="2450" spc="25" dirty="0">
                <a:latin typeface="Times New Roman"/>
                <a:cs typeface="Times New Roman"/>
              </a:rPr>
              <a:t>15 </a:t>
            </a:r>
            <a:r>
              <a:rPr sz="3675" spc="22" baseline="-35147" dirty="0">
                <a:latin typeface="Times New Roman"/>
                <a:cs typeface="Times New Roman"/>
              </a:rPr>
              <a:t>,</a:t>
            </a:r>
            <a:r>
              <a:rPr sz="3675" spc="-705" baseline="-35147" dirty="0">
                <a:latin typeface="Times New Roman"/>
                <a:cs typeface="Times New Roman"/>
              </a:rPr>
              <a:t> </a:t>
            </a:r>
            <a:r>
              <a:rPr sz="2450" spc="90" dirty="0">
                <a:latin typeface="Times New Roman"/>
                <a:cs typeface="Times New Roman"/>
              </a:rPr>
              <a:t>31</a:t>
            </a:r>
            <a:r>
              <a:rPr sz="3675" spc="135" baseline="-35147" dirty="0">
                <a:latin typeface="Times New Roman"/>
                <a:cs typeface="Times New Roman"/>
              </a:rPr>
              <a:t>,</a:t>
            </a:r>
            <a:endParaRPr sz="3675" baseline="-3514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249" y="5513759"/>
            <a:ext cx="239331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1470"/>
              </a:lnSpc>
              <a:spcBef>
                <a:spcPts val="130"/>
              </a:spcBef>
              <a:tabLst>
                <a:tab pos="453390" algn="l"/>
                <a:tab pos="1905000" algn="l"/>
                <a:tab pos="2261870" algn="l"/>
              </a:tabLst>
            </a:pPr>
            <a:r>
              <a:rPr sz="2450" spc="55" dirty="0">
                <a:latin typeface="Symbol"/>
                <a:cs typeface="Symbol"/>
              </a:rPr>
              <a:t></a:t>
            </a:r>
            <a:r>
              <a:rPr sz="2450" spc="55" dirty="0">
                <a:latin typeface="Times New Roman"/>
                <a:cs typeface="Times New Roman"/>
              </a:rPr>
              <a:t>	</a:t>
            </a:r>
            <a:r>
              <a:rPr sz="2450" i="1" spc="50" dirty="0">
                <a:latin typeface="Times New Roman"/>
                <a:cs typeface="Times New Roman"/>
              </a:rPr>
              <a:t>x</a:t>
            </a:r>
            <a:r>
              <a:rPr sz="2450" spc="50" dirty="0">
                <a:latin typeface="Times New Roman"/>
                <a:cs typeface="Times New Roman"/>
              </a:rPr>
              <a:t>(</a:t>
            </a:r>
            <a:r>
              <a:rPr sz="2450" i="1" spc="50" dirty="0">
                <a:latin typeface="Times New Roman"/>
                <a:cs typeface="Times New Roman"/>
              </a:rPr>
              <a:t>n</a:t>
            </a:r>
            <a:r>
              <a:rPr sz="2450" spc="50" dirty="0">
                <a:latin typeface="Times New Roman"/>
                <a:cs typeface="Times New Roman"/>
              </a:rPr>
              <a:t>) </a:t>
            </a:r>
            <a:r>
              <a:rPr sz="2450" spc="35" dirty="0">
                <a:latin typeface="Symbol"/>
                <a:cs typeface="Symbol"/>
              </a:rPr>
              <a:t>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3675" spc="44" baseline="31746" dirty="0">
                <a:latin typeface="Symbol"/>
                <a:cs typeface="Symbol"/>
              </a:rPr>
              <a:t></a:t>
            </a:r>
            <a:r>
              <a:rPr sz="3675" spc="172" baseline="31746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,	,	,</a:t>
            </a:r>
            <a:endParaRPr sz="2450">
              <a:latin typeface="Times New Roman"/>
              <a:cs typeface="Times New Roman"/>
            </a:endParaRPr>
          </a:p>
          <a:p>
            <a:pPr marL="453390" algn="ctr">
              <a:lnSpc>
                <a:spcPts val="1470"/>
              </a:lnSpc>
            </a:pPr>
            <a:r>
              <a:rPr sz="3675" spc="-359" baseline="-10204" dirty="0">
                <a:latin typeface="Symbol"/>
                <a:cs typeface="Symbol"/>
              </a:rPr>
              <a:t></a:t>
            </a:r>
            <a:r>
              <a:rPr sz="2450" spc="-24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5440" y="1117344"/>
            <a:ext cx="4536440" cy="225996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489"/>
              </a:spcBef>
              <a:tabLst>
                <a:tab pos="1590675" algn="l"/>
              </a:tabLst>
            </a:pP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2650" i="1" spc="-204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	</a:t>
            </a:r>
            <a:r>
              <a:rPr sz="6000" spc="7" baseline="-8333" dirty="0">
                <a:latin typeface="Symbol"/>
                <a:cs typeface="Symbol"/>
              </a:rPr>
              <a:t></a:t>
            </a:r>
            <a:r>
              <a:rPr sz="6000" spc="-772" baseline="-8333" dirty="0">
                <a:latin typeface="Times New Roman"/>
                <a:cs typeface="Times New Roman"/>
              </a:rPr>
              <a:t> </a:t>
            </a:r>
            <a:r>
              <a:rPr sz="2650" i="1" spc="-30" dirty="0">
                <a:latin typeface="Times New Roman"/>
                <a:cs typeface="Times New Roman"/>
              </a:rPr>
              <a:t>x</a:t>
            </a:r>
            <a:r>
              <a:rPr sz="3500" spc="-30" dirty="0">
                <a:latin typeface="Symbol"/>
                <a:cs typeface="Symbol"/>
              </a:rPr>
              <a:t></a:t>
            </a:r>
            <a:r>
              <a:rPr sz="2650" i="1" spc="-30" dirty="0">
                <a:latin typeface="Times New Roman"/>
                <a:cs typeface="Times New Roman"/>
              </a:rPr>
              <a:t>n</a:t>
            </a:r>
            <a:r>
              <a:rPr sz="3500" spc="-30" dirty="0">
                <a:latin typeface="Symbol"/>
                <a:cs typeface="Symbol"/>
              </a:rPr>
              <a:t></a:t>
            </a:r>
            <a:r>
              <a:rPr sz="2650" i="1" spc="-30" dirty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  <a:p>
            <a:pPr marL="1468120">
              <a:lnSpc>
                <a:spcPct val="100000"/>
              </a:lnSpc>
              <a:spcBef>
                <a:spcPts val="190"/>
              </a:spcBef>
            </a:pPr>
            <a:r>
              <a:rPr sz="2000" i="1" spc="30" dirty="0">
                <a:latin typeface="Times New Roman"/>
                <a:cs typeface="Times New Roman"/>
              </a:rPr>
              <a:t>n</a:t>
            </a:r>
            <a:r>
              <a:rPr sz="2000" spc="30" dirty="0">
                <a:latin typeface="Symbol"/>
                <a:cs typeface="Symbol"/>
              </a:rPr>
              <a:t></a:t>
            </a:r>
            <a:endParaRPr sz="2000">
              <a:latin typeface="Symbol"/>
              <a:cs typeface="Symbol"/>
            </a:endParaRPr>
          </a:p>
          <a:p>
            <a:pPr marL="329565" indent="-279400">
              <a:lnSpc>
                <a:spcPct val="100000"/>
              </a:lnSpc>
              <a:spcBef>
                <a:spcPts val="1500"/>
              </a:spcBef>
              <a:buClr>
                <a:srgbClr val="C0504D"/>
              </a:buClr>
              <a:buFont typeface="Wingdings"/>
              <a:buChar char=""/>
              <a:tabLst>
                <a:tab pos="3302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11:</a:t>
            </a:r>
            <a:endParaRPr sz="2800">
              <a:latin typeface="Calibri"/>
              <a:cs typeface="Calibri"/>
            </a:endParaRPr>
          </a:p>
          <a:p>
            <a:pPr marL="309880">
              <a:lnSpc>
                <a:spcPct val="100000"/>
              </a:lnSpc>
              <a:spcBef>
                <a:spcPts val="207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transformasi-z </a:t>
            </a:r>
            <a:r>
              <a:rPr sz="2400" spc="-5" dirty="0">
                <a:latin typeface="Calibri"/>
                <a:cs typeface="Calibri"/>
              </a:rPr>
              <a:t>balik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35123" y="6108953"/>
            <a:ext cx="86995" cy="365760"/>
          </a:xfrm>
          <a:custGeom>
            <a:avLst/>
            <a:gdLst/>
            <a:ahLst/>
            <a:cxnLst/>
            <a:rect l="l" t="t" r="r" b="b"/>
            <a:pathLst>
              <a:path w="86994" h="365760">
                <a:moveTo>
                  <a:pt x="57912" y="72390"/>
                </a:moveTo>
                <a:lnTo>
                  <a:pt x="28956" y="72390"/>
                </a:lnTo>
                <a:lnTo>
                  <a:pt x="28956" y="365760"/>
                </a:lnTo>
                <a:lnTo>
                  <a:pt x="57912" y="365760"/>
                </a:lnTo>
                <a:lnTo>
                  <a:pt x="57912" y="72390"/>
                </a:lnTo>
                <a:close/>
              </a:path>
              <a:path w="86994" h="365760">
                <a:moveTo>
                  <a:pt x="43433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90"/>
                </a:lnTo>
                <a:lnTo>
                  <a:pt x="79629" y="72390"/>
                </a:lnTo>
                <a:lnTo>
                  <a:pt x="43433" y="0"/>
                </a:lnTo>
                <a:close/>
              </a:path>
              <a:path w="86994" h="365760">
                <a:moveTo>
                  <a:pt x="79629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7354" y="3383717"/>
            <a:ext cx="2242185" cy="0"/>
          </a:xfrm>
          <a:custGeom>
            <a:avLst/>
            <a:gdLst/>
            <a:ahLst/>
            <a:cxnLst/>
            <a:rect l="l" t="t" r="r" b="b"/>
            <a:pathLst>
              <a:path w="2242184">
                <a:moveTo>
                  <a:pt x="0" y="0"/>
                </a:moveTo>
                <a:lnTo>
                  <a:pt x="2241839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7478" y="2935467"/>
            <a:ext cx="18605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3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3696" y="3134404"/>
            <a:ext cx="3213100" cy="6870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2585"/>
              </a:lnSpc>
              <a:spcBef>
                <a:spcPts val="130"/>
              </a:spcBef>
            </a:pPr>
            <a:r>
              <a:rPr sz="2450" i="1" spc="45" dirty="0">
                <a:latin typeface="Times New Roman"/>
                <a:cs typeface="Times New Roman"/>
              </a:rPr>
              <a:t>X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</a:t>
            </a:r>
            <a:r>
              <a:rPr sz="2450" spc="-34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  <a:p>
            <a:pPr marL="960755">
              <a:lnSpc>
                <a:spcPts val="2585"/>
              </a:lnSpc>
            </a:pPr>
            <a:r>
              <a:rPr sz="2450" spc="35" dirty="0">
                <a:latin typeface="Times New Roman"/>
                <a:cs typeface="Times New Roman"/>
              </a:rPr>
              <a:t>1</a:t>
            </a:r>
            <a:r>
              <a:rPr sz="2450" spc="35" dirty="0">
                <a:latin typeface="Symbol"/>
                <a:cs typeface="Symbol"/>
              </a:rPr>
              <a:t></a:t>
            </a:r>
            <a:r>
              <a:rPr sz="2450" spc="35" dirty="0">
                <a:latin typeface="Times New Roman"/>
                <a:cs typeface="Times New Roman"/>
              </a:rPr>
              <a:t>1,5</a:t>
            </a:r>
            <a:r>
              <a:rPr sz="2450" i="1" spc="35" dirty="0">
                <a:latin typeface="Times New Roman"/>
                <a:cs typeface="Times New Roman"/>
              </a:rPr>
              <a:t>z</a:t>
            </a:r>
            <a:r>
              <a:rPr sz="2775" spc="52" baseline="33033" dirty="0">
                <a:latin typeface="Symbol"/>
                <a:cs typeface="Symbol"/>
              </a:rPr>
              <a:t></a:t>
            </a:r>
            <a:r>
              <a:rPr sz="2775" spc="52" baseline="33033" dirty="0">
                <a:latin typeface="Times New Roman"/>
                <a:cs typeface="Times New Roman"/>
              </a:rPr>
              <a:t>1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-285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Times New Roman"/>
                <a:cs typeface="Times New Roman"/>
              </a:rPr>
              <a:t>0,5</a:t>
            </a:r>
            <a:r>
              <a:rPr sz="2450" i="1" spc="55" dirty="0">
                <a:latin typeface="Times New Roman"/>
                <a:cs typeface="Times New Roman"/>
              </a:rPr>
              <a:t>z</a:t>
            </a:r>
            <a:r>
              <a:rPr sz="2775" spc="82" baseline="33033" dirty="0">
                <a:latin typeface="Symbol"/>
                <a:cs typeface="Symbol"/>
              </a:rPr>
              <a:t></a:t>
            </a:r>
            <a:r>
              <a:rPr sz="2775" spc="82" baseline="33033" dirty="0">
                <a:latin typeface="Times New Roman"/>
                <a:cs typeface="Times New Roman"/>
              </a:rPr>
              <a:t>2</a:t>
            </a:r>
            <a:endParaRPr sz="2775" baseline="330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6161" y="4822925"/>
            <a:ext cx="1747520" cy="0"/>
          </a:xfrm>
          <a:custGeom>
            <a:avLst/>
            <a:gdLst/>
            <a:ahLst/>
            <a:cxnLst/>
            <a:rect l="l" t="t" r="r" b="b"/>
            <a:pathLst>
              <a:path w="1747520">
                <a:moveTo>
                  <a:pt x="0" y="0"/>
                </a:moveTo>
                <a:lnTo>
                  <a:pt x="1747207" y="0"/>
                </a:lnTo>
              </a:path>
            </a:pathLst>
          </a:custGeom>
          <a:ln w="13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6863" y="4822925"/>
            <a:ext cx="1786889" cy="0"/>
          </a:xfrm>
          <a:custGeom>
            <a:avLst/>
            <a:gdLst/>
            <a:ahLst/>
            <a:cxnLst/>
            <a:rect l="l" t="t" r="r" b="b"/>
            <a:pathLst>
              <a:path w="1786889">
                <a:moveTo>
                  <a:pt x="0" y="0"/>
                </a:moveTo>
                <a:lnTo>
                  <a:pt x="1786824" y="0"/>
                </a:lnTo>
              </a:path>
            </a:pathLst>
          </a:custGeom>
          <a:ln w="13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262" y="5751621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0" y="0"/>
                </a:moveTo>
                <a:lnTo>
                  <a:pt x="674530" y="0"/>
                </a:lnTo>
              </a:path>
            </a:pathLst>
          </a:custGeom>
          <a:ln w="13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8235" y="5751621"/>
            <a:ext cx="1748155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886" y="0"/>
                </a:lnTo>
              </a:path>
            </a:pathLst>
          </a:custGeom>
          <a:ln w="13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9094" y="5751621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0" y="0"/>
                </a:moveTo>
                <a:lnTo>
                  <a:pt x="772758" y="0"/>
                </a:lnTo>
              </a:path>
            </a:pathLst>
          </a:custGeom>
          <a:ln w="13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0353" y="5751621"/>
            <a:ext cx="1047750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0" y="0"/>
                </a:moveTo>
                <a:lnTo>
                  <a:pt x="1047493" y="0"/>
                </a:lnTo>
              </a:path>
            </a:pathLst>
          </a:custGeom>
          <a:ln w="13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2874" y="5504697"/>
            <a:ext cx="197485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5" dirty="0">
                <a:latin typeface="Symbol"/>
                <a:cs typeface="Symbol"/>
              </a:rPr>
              <a:t>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6729" y="5504697"/>
            <a:ext cx="197485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4367" y="5748966"/>
            <a:ext cx="104140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95" dirty="0">
                <a:latin typeface="Times New Roman"/>
                <a:cs typeface="Times New Roman"/>
              </a:rPr>
              <a:t>(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450" i="1" spc="-43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0,5)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2756" y="5306873"/>
            <a:ext cx="36449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450" i="1" spc="-80" dirty="0">
                <a:latin typeface="Times New Roman"/>
                <a:cs typeface="Times New Roman"/>
              </a:rPr>
              <a:t>A</a:t>
            </a:r>
            <a:r>
              <a:rPr sz="2775" spc="-120" baseline="-18018" dirty="0">
                <a:latin typeface="Times New Roman"/>
                <a:cs typeface="Times New Roman"/>
              </a:rPr>
              <a:t>2</a:t>
            </a:r>
            <a:endParaRPr sz="2775" baseline="-18018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2846" y="5748966"/>
            <a:ext cx="76708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95" dirty="0">
                <a:latin typeface="Times New Roman"/>
                <a:cs typeface="Times New Roman"/>
              </a:rPr>
              <a:t>(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450" i="1" spc="-19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Symbol"/>
                <a:cs typeface="Symbol"/>
              </a:rPr>
              <a:t></a:t>
            </a:r>
            <a:r>
              <a:rPr sz="2450" spc="-10" dirty="0">
                <a:latin typeface="Times New Roman"/>
                <a:cs typeface="Times New Roman"/>
              </a:rPr>
              <a:t>1)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6328" y="5306873"/>
            <a:ext cx="338455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450" i="1" spc="-180" dirty="0">
                <a:latin typeface="Times New Roman"/>
                <a:cs typeface="Times New Roman"/>
              </a:rPr>
              <a:t>A</a:t>
            </a:r>
            <a:r>
              <a:rPr sz="2775" spc="-270" baseline="-18018" dirty="0">
                <a:latin typeface="Times New Roman"/>
                <a:cs typeface="Times New Roman"/>
              </a:rPr>
              <a:t>1</a:t>
            </a:r>
            <a:endParaRPr sz="2775" baseline="-18018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6331" y="5785222"/>
            <a:ext cx="178181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415" dirty="0">
                <a:latin typeface="Times New Roman"/>
                <a:cs typeface="Times New Roman"/>
              </a:rPr>
              <a:t> </a:t>
            </a:r>
            <a:r>
              <a:rPr sz="2775" spc="-7" baseline="33033" dirty="0">
                <a:latin typeface="Times New Roman"/>
                <a:cs typeface="Times New Roman"/>
              </a:rPr>
              <a:t>2</a:t>
            </a:r>
            <a:r>
              <a:rPr sz="2775" spc="232" baseline="33033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1,5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r>
              <a:rPr sz="2450" i="1" spc="-12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-210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8923" y="5748966"/>
            <a:ext cx="147320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i="1" spc="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193" y="5306873"/>
            <a:ext cx="1990725" cy="401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830070" algn="l"/>
              </a:tabLst>
            </a:pPr>
            <a:r>
              <a:rPr sz="2450" i="1" spc="5" dirty="0">
                <a:latin typeface="Times New Roman"/>
                <a:cs typeface="Times New Roman"/>
              </a:rPr>
              <a:t>X</a:t>
            </a:r>
            <a:r>
              <a:rPr sz="2450" i="1" spc="-190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)</a:t>
            </a:r>
            <a:r>
              <a:rPr sz="2450" spc="160" dirty="0">
                <a:latin typeface="Times New Roman"/>
                <a:cs typeface="Times New Roman"/>
              </a:rPr>
              <a:t> </a:t>
            </a:r>
            <a:r>
              <a:rPr sz="3675" spc="7" baseline="-35147" dirty="0">
                <a:latin typeface="Symbol"/>
                <a:cs typeface="Symbol"/>
              </a:rPr>
              <a:t></a:t>
            </a:r>
            <a:r>
              <a:rPr sz="3675" spc="7" baseline="-35147" dirty="0">
                <a:latin typeface="Times New Roman"/>
                <a:cs typeface="Times New Roman"/>
              </a:rPr>
              <a:t>	</a:t>
            </a:r>
            <a:r>
              <a:rPr sz="2450" i="1" spc="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619" y="3138042"/>
            <a:ext cx="420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libri"/>
                <a:cs typeface="Calibri"/>
              </a:rPr>
              <a:t>Tentukan </a:t>
            </a:r>
            <a:r>
              <a:rPr sz="2400" spc="-15" dirty="0">
                <a:latin typeface="Calibri"/>
                <a:cs typeface="Calibri"/>
              </a:rPr>
              <a:t>transformasi-z </a:t>
            </a:r>
            <a:r>
              <a:rPr sz="2400" spc="-5" dirty="0">
                <a:latin typeface="Calibri"/>
                <a:cs typeface="Calibri"/>
              </a:rPr>
              <a:t>balik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740" y="3821048"/>
            <a:ext cx="5003800" cy="140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329"/>
              </a:lnSpc>
              <a:spcBef>
                <a:spcPts val="9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1835785">
              <a:lnSpc>
                <a:spcPts val="2770"/>
              </a:lnSpc>
              <a:tabLst>
                <a:tab pos="3936365" algn="l"/>
              </a:tabLst>
            </a:pPr>
            <a:r>
              <a:rPr sz="3675" i="1" spc="7" baseline="-24943" dirty="0">
                <a:latin typeface="Times New Roman"/>
                <a:cs typeface="Times New Roman"/>
              </a:rPr>
              <a:t>z</a:t>
            </a:r>
            <a:r>
              <a:rPr sz="3675" i="1" spc="-607" baseline="-24943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2	</a:t>
            </a:r>
            <a:r>
              <a:rPr sz="3675" i="1" spc="7" baseline="-24943" dirty="0">
                <a:latin typeface="Times New Roman"/>
                <a:cs typeface="Times New Roman"/>
              </a:rPr>
              <a:t>z</a:t>
            </a:r>
            <a:r>
              <a:rPr sz="3675" i="1" spc="-615" baseline="-24943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  <a:p>
            <a:pPr marL="163195">
              <a:lnSpc>
                <a:spcPts val="2295"/>
              </a:lnSpc>
              <a:tabLst>
                <a:tab pos="2929890" algn="l"/>
              </a:tabLst>
            </a:pPr>
            <a:r>
              <a:rPr sz="2450" i="1" spc="5" dirty="0">
                <a:latin typeface="Times New Roman"/>
                <a:cs typeface="Times New Roman"/>
              </a:rPr>
              <a:t>X</a:t>
            </a:r>
            <a:r>
              <a:rPr sz="2450" i="1" spc="-190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spc="105" dirty="0">
                <a:latin typeface="Times New Roman"/>
                <a:cs typeface="Times New Roman"/>
              </a:rPr>
              <a:t>)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5" dirty="0">
                <a:latin typeface="Times New Roman"/>
                <a:cs typeface="Times New Roman"/>
              </a:rPr>
              <a:t>	</a:t>
            </a:r>
            <a:r>
              <a:rPr sz="2450" spc="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  <a:p>
            <a:pPr marL="1134745">
              <a:lnSpc>
                <a:spcPts val="2435"/>
              </a:lnSpc>
              <a:tabLst>
                <a:tab pos="3195955" algn="l"/>
              </a:tabLst>
            </a:pPr>
            <a:r>
              <a:rPr sz="3675" i="1" spc="7" baseline="-6802" dirty="0">
                <a:latin typeface="Times New Roman"/>
                <a:cs typeface="Times New Roman"/>
              </a:rPr>
              <a:t>z </a:t>
            </a:r>
            <a:r>
              <a:rPr sz="2775" spc="-7" baseline="25525" dirty="0">
                <a:latin typeface="Times New Roman"/>
                <a:cs typeface="Times New Roman"/>
              </a:rPr>
              <a:t>2 </a:t>
            </a:r>
            <a:r>
              <a:rPr sz="3675" baseline="-6802" dirty="0">
                <a:latin typeface="Symbol"/>
                <a:cs typeface="Symbol"/>
              </a:rPr>
              <a:t></a:t>
            </a:r>
            <a:r>
              <a:rPr sz="3675" baseline="-6802" dirty="0">
                <a:latin typeface="Times New Roman"/>
                <a:cs typeface="Times New Roman"/>
              </a:rPr>
              <a:t>1,5</a:t>
            </a:r>
            <a:r>
              <a:rPr sz="3675" i="1" baseline="-6802" dirty="0">
                <a:latin typeface="Times New Roman"/>
                <a:cs typeface="Times New Roman"/>
              </a:rPr>
              <a:t>z</a:t>
            </a:r>
            <a:r>
              <a:rPr sz="3675" i="1" spc="-472" baseline="-6802" dirty="0">
                <a:latin typeface="Times New Roman"/>
                <a:cs typeface="Times New Roman"/>
              </a:rPr>
              <a:t> </a:t>
            </a:r>
            <a:r>
              <a:rPr sz="3675" spc="7" baseline="-6802" dirty="0">
                <a:latin typeface="Symbol"/>
                <a:cs typeface="Symbol"/>
              </a:rPr>
              <a:t></a:t>
            </a:r>
            <a:r>
              <a:rPr sz="3675" spc="-284" baseline="-6802" dirty="0">
                <a:latin typeface="Times New Roman"/>
                <a:cs typeface="Times New Roman"/>
              </a:rPr>
              <a:t> </a:t>
            </a:r>
            <a:r>
              <a:rPr sz="3675" spc="-37" baseline="-6802" dirty="0">
                <a:latin typeface="Times New Roman"/>
                <a:cs typeface="Times New Roman"/>
              </a:rPr>
              <a:t>0,5	</a:t>
            </a:r>
            <a:r>
              <a:rPr sz="2450" spc="95" dirty="0">
                <a:latin typeface="Times New Roman"/>
                <a:cs typeface="Times New Roman"/>
              </a:rPr>
              <a:t>(</a:t>
            </a:r>
            <a:r>
              <a:rPr sz="2450" i="1" spc="95" dirty="0">
                <a:latin typeface="Times New Roman"/>
                <a:cs typeface="Times New Roman"/>
              </a:rPr>
              <a:t>z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Symbol"/>
                <a:cs typeface="Symbol"/>
              </a:rPr>
              <a:t></a:t>
            </a:r>
            <a:r>
              <a:rPr sz="2450" spc="30" dirty="0">
                <a:latin typeface="Times New Roman"/>
                <a:cs typeface="Times New Roman"/>
              </a:rPr>
              <a:t>1)(</a:t>
            </a:r>
            <a:r>
              <a:rPr sz="2450" i="1" spc="30" dirty="0">
                <a:latin typeface="Times New Roman"/>
                <a:cs typeface="Times New Roman"/>
              </a:rPr>
              <a:t>z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-24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0,5)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140" y="435305"/>
            <a:ext cx="7233920" cy="246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indent="-24257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80670" algn="l"/>
              </a:tabLst>
            </a:pP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Ekspansi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fraksi-parsial </a:t>
            </a: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dan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tabel</a:t>
            </a:r>
            <a:r>
              <a:rPr sz="2800" b="1" spc="6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transformasi-z</a:t>
            </a:r>
            <a:endParaRPr sz="2800">
              <a:latin typeface="Calibri"/>
              <a:cs typeface="Calibri"/>
            </a:endParaRPr>
          </a:p>
          <a:p>
            <a:pPr marL="551815" marR="791210" indent="10795">
              <a:lnSpc>
                <a:spcPct val="120800"/>
              </a:lnSpc>
              <a:spcBef>
                <a:spcPts val="1645"/>
              </a:spcBef>
            </a:pPr>
            <a:r>
              <a:rPr sz="2650" i="1" spc="30" dirty="0">
                <a:latin typeface="Times New Roman"/>
                <a:cs typeface="Times New Roman"/>
              </a:rPr>
              <a:t>X</a:t>
            </a:r>
            <a:r>
              <a:rPr sz="2650" i="1" spc="-225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</a:t>
            </a:r>
            <a:r>
              <a:rPr sz="2650" spc="-260" dirty="0">
                <a:latin typeface="Times New Roman"/>
                <a:cs typeface="Times New Roman"/>
              </a:rPr>
              <a:t> </a:t>
            </a:r>
            <a:r>
              <a:rPr sz="2800" i="1" spc="95" dirty="0">
                <a:latin typeface="Symbol"/>
                <a:cs typeface="Symbol"/>
              </a:rPr>
              <a:t></a:t>
            </a:r>
            <a:r>
              <a:rPr sz="3000" spc="142" baseline="-18055" dirty="0">
                <a:latin typeface="Times New Roman"/>
                <a:cs typeface="Times New Roman"/>
              </a:rPr>
              <a:t>1</a:t>
            </a:r>
            <a:r>
              <a:rPr sz="2650" i="1" spc="95" dirty="0">
                <a:latin typeface="Times New Roman"/>
                <a:cs typeface="Times New Roman"/>
              </a:rPr>
              <a:t>X</a:t>
            </a:r>
            <a:r>
              <a:rPr sz="3000" spc="142" baseline="-18055" dirty="0">
                <a:latin typeface="Times New Roman"/>
                <a:cs typeface="Times New Roman"/>
              </a:rPr>
              <a:t>1</a:t>
            </a:r>
            <a:r>
              <a:rPr sz="2650" spc="95" dirty="0">
                <a:latin typeface="Times New Roman"/>
                <a:cs typeface="Times New Roman"/>
              </a:rPr>
              <a:t>(</a:t>
            </a:r>
            <a:r>
              <a:rPr sz="2650" i="1" spc="95" dirty="0">
                <a:latin typeface="Times New Roman"/>
                <a:cs typeface="Times New Roman"/>
              </a:rPr>
              <a:t>z</a:t>
            </a:r>
            <a:r>
              <a:rPr sz="2650" spc="95" dirty="0">
                <a:latin typeface="Times New Roman"/>
                <a:cs typeface="Times New Roman"/>
              </a:rPr>
              <a:t>)</a:t>
            </a:r>
            <a:r>
              <a:rPr sz="2650" spc="-22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</a:t>
            </a:r>
            <a:r>
              <a:rPr sz="2650" spc="-395" dirty="0">
                <a:latin typeface="Times New Roman"/>
                <a:cs typeface="Times New Roman"/>
              </a:rPr>
              <a:t> </a:t>
            </a:r>
            <a:r>
              <a:rPr sz="2800" i="1" spc="70" dirty="0">
                <a:latin typeface="Symbol"/>
                <a:cs typeface="Symbol"/>
              </a:rPr>
              <a:t></a:t>
            </a:r>
            <a:r>
              <a:rPr sz="3000" spc="104" baseline="-18055" dirty="0">
                <a:latin typeface="Times New Roman"/>
                <a:cs typeface="Times New Roman"/>
              </a:rPr>
              <a:t>2</a:t>
            </a:r>
            <a:r>
              <a:rPr sz="3000" spc="-284" baseline="-18055" dirty="0">
                <a:latin typeface="Times New Roman"/>
                <a:cs typeface="Times New Roman"/>
              </a:rPr>
              <a:t> </a:t>
            </a:r>
            <a:r>
              <a:rPr sz="2650" i="1" spc="30" dirty="0">
                <a:latin typeface="Times New Roman"/>
                <a:cs typeface="Times New Roman"/>
              </a:rPr>
              <a:t>X</a:t>
            </a:r>
            <a:r>
              <a:rPr sz="2650" i="1" spc="-350" dirty="0">
                <a:latin typeface="Times New Roman"/>
                <a:cs typeface="Times New Roman"/>
              </a:rPr>
              <a:t> </a:t>
            </a:r>
            <a:r>
              <a:rPr sz="3000" spc="15" baseline="-18055" dirty="0">
                <a:latin typeface="Times New Roman"/>
                <a:cs typeface="Times New Roman"/>
              </a:rPr>
              <a:t>2</a:t>
            </a:r>
            <a:r>
              <a:rPr sz="3000" spc="-337" baseline="-18055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</a:t>
            </a:r>
            <a:r>
              <a:rPr sz="2650" spc="-220" dirty="0">
                <a:latin typeface="Times New Roman"/>
                <a:cs typeface="Times New Roman"/>
              </a:rPr>
              <a:t> </a:t>
            </a:r>
            <a:r>
              <a:rPr sz="2650" spc="190" dirty="0">
                <a:latin typeface="Symbol"/>
                <a:cs typeface="Symbol"/>
              </a:rPr>
              <a:t></a:t>
            </a:r>
            <a:r>
              <a:rPr sz="2650" spc="190" dirty="0">
                <a:latin typeface="MT Extra"/>
                <a:cs typeface="MT Extra"/>
              </a:rPr>
              <a:t></a:t>
            </a:r>
            <a:r>
              <a:rPr sz="2650" spc="190" dirty="0">
                <a:latin typeface="Symbol"/>
                <a:cs typeface="Symbol"/>
              </a:rPr>
              <a:t></a:t>
            </a:r>
            <a:r>
              <a:rPr sz="2650" spc="-385" dirty="0">
                <a:latin typeface="Times New Roman"/>
                <a:cs typeface="Times New Roman"/>
              </a:rPr>
              <a:t> </a:t>
            </a:r>
            <a:r>
              <a:rPr sz="2800" i="1" spc="-65" dirty="0">
                <a:latin typeface="Symbol"/>
                <a:cs typeface="Symbol"/>
              </a:rPr>
              <a:t></a:t>
            </a:r>
            <a:r>
              <a:rPr sz="2800" i="1" spc="-455" dirty="0">
                <a:latin typeface="Times New Roman"/>
                <a:cs typeface="Times New Roman"/>
              </a:rPr>
              <a:t> </a:t>
            </a:r>
            <a:r>
              <a:rPr sz="3000" i="1" spc="22" baseline="-18055" dirty="0">
                <a:latin typeface="Times New Roman"/>
                <a:cs typeface="Times New Roman"/>
              </a:rPr>
              <a:t>K</a:t>
            </a:r>
            <a:r>
              <a:rPr sz="3000" i="1" spc="60" baseline="-18055" dirty="0">
                <a:latin typeface="Times New Roman"/>
                <a:cs typeface="Times New Roman"/>
              </a:rPr>
              <a:t> </a:t>
            </a:r>
            <a:r>
              <a:rPr sz="2650" i="1" spc="204" dirty="0">
                <a:latin typeface="Times New Roman"/>
                <a:cs typeface="Times New Roman"/>
              </a:rPr>
              <a:t>X</a:t>
            </a:r>
            <a:r>
              <a:rPr sz="3000" i="1" spc="307" baseline="-18055" dirty="0">
                <a:latin typeface="Times New Roman"/>
                <a:cs typeface="Times New Roman"/>
              </a:rPr>
              <a:t>K</a:t>
            </a:r>
            <a:r>
              <a:rPr sz="3000" i="1" baseline="-18055" dirty="0">
                <a:latin typeface="Times New Roman"/>
                <a:cs typeface="Times New Roman"/>
              </a:rPr>
              <a:t> </a:t>
            </a:r>
            <a:r>
              <a:rPr sz="2650" spc="114" dirty="0">
                <a:latin typeface="Times New Roman"/>
                <a:cs typeface="Times New Roman"/>
              </a:rPr>
              <a:t>(</a:t>
            </a:r>
            <a:r>
              <a:rPr sz="2650" i="1" spc="114" dirty="0">
                <a:latin typeface="Times New Roman"/>
                <a:cs typeface="Times New Roman"/>
              </a:rPr>
              <a:t>z</a:t>
            </a:r>
            <a:r>
              <a:rPr sz="2650" spc="114" dirty="0">
                <a:latin typeface="Times New Roman"/>
                <a:cs typeface="Times New Roman"/>
              </a:rPr>
              <a:t>)  </a:t>
            </a:r>
            <a:r>
              <a:rPr sz="2650" i="1" spc="55" dirty="0">
                <a:latin typeface="Times New Roman"/>
                <a:cs typeface="Times New Roman"/>
              </a:rPr>
              <a:t>x</a:t>
            </a:r>
            <a:r>
              <a:rPr sz="2650" spc="55" dirty="0">
                <a:latin typeface="Times New Roman"/>
                <a:cs typeface="Times New Roman"/>
              </a:rPr>
              <a:t>(</a:t>
            </a:r>
            <a:r>
              <a:rPr sz="2650" i="1" spc="55" dirty="0">
                <a:latin typeface="Times New Roman"/>
                <a:cs typeface="Times New Roman"/>
              </a:rPr>
              <a:t>n</a:t>
            </a:r>
            <a:r>
              <a:rPr sz="2650" spc="55" dirty="0">
                <a:latin typeface="Times New Roman"/>
                <a:cs typeface="Times New Roman"/>
              </a:rPr>
              <a:t>)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</a:t>
            </a:r>
            <a:r>
              <a:rPr sz="2650" spc="-265" dirty="0">
                <a:latin typeface="Times New Roman"/>
                <a:cs typeface="Times New Roman"/>
              </a:rPr>
              <a:t> </a:t>
            </a:r>
            <a:r>
              <a:rPr sz="2800" i="1" spc="10" dirty="0">
                <a:latin typeface="Symbol"/>
                <a:cs typeface="Symbol"/>
              </a:rPr>
              <a:t></a:t>
            </a:r>
            <a:r>
              <a:rPr sz="3000" spc="15" baseline="-18055" dirty="0">
                <a:latin typeface="Times New Roman"/>
                <a:cs typeface="Times New Roman"/>
              </a:rPr>
              <a:t>1</a:t>
            </a:r>
            <a:r>
              <a:rPr sz="2650" i="1" spc="10" dirty="0">
                <a:latin typeface="Times New Roman"/>
                <a:cs typeface="Times New Roman"/>
              </a:rPr>
              <a:t>x</a:t>
            </a:r>
            <a:r>
              <a:rPr sz="3000" spc="15" baseline="-18055" dirty="0">
                <a:latin typeface="Times New Roman"/>
                <a:cs typeface="Times New Roman"/>
              </a:rPr>
              <a:t>1</a:t>
            </a:r>
            <a:r>
              <a:rPr sz="265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Times New Roman"/>
                <a:cs typeface="Times New Roman"/>
              </a:rPr>
              <a:t>n</a:t>
            </a:r>
            <a:r>
              <a:rPr sz="2650" spc="10" dirty="0">
                <a:latin typeface="Times New Roman"/>
                <a:cs typeface="Times New Roman"/>
              </a:rPr>
              <a:t>)</a:t>
            </a:r>
            <a:r>
              <a:rPr sz="2650" spc="-22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Symbol"/>
                <a:cs typeface="Symbol"/>
              </a:rPr>
              <a:t></a:t>
            </a:r>
            <a:r>
              <a:rPr sz="2650" spc="-390" dirty="0">
                <a:latin typeface="Times New Roman"/>
                <a:cs typeface="Times New Roman"/>
              </a:rPr>
              <a:t> </a:t>
            </a:r>
            <a:r>
              <a:rPr sz="2800" i="1" spc="70" dirty="0">
                <a:latin typeface="Symbol"/>
                <a:cs typeface="Symbol"/>
              </a:rPr>
              <a:t></a:t>
            </a:r>
            <a:r>
              <a:rPr sz="3000" spc="104" baseline="-18055" dirty="0">
                <a:latin typeface="Times New Roman"/>
                <a:cs typeface="Times New Roman"/>
              </a:rPr>
              <a:t>2</a:t>
            </a:r>
            <a:r>
              <a:rPr sz="3000" spc="-412" baseline="-18055" dirty="0">
                <a:latin typeface="Times New Roman"/>
                <a:cs typeface="Times New Roman"/>
              </a:rPr>
              <a:t> </a:t>
            </a:r>
            <a:r>
              <a:rPr sz="2650" i="1" spc="15" dirty="0">
                <a:latin typeface="Times New Roman"/>
                <a:cs typeface="Times New Roman"/>
              </a:rPr>
              <a:t>x</a:t>
            </a:r>
            <a:r>
              <a:rPr sz="3000" spc="22" baseline="-18055" dirty="0">
                <a:latin typeface="Times New Roman"/>
                <a:cs typeface="Times New Roman"/>
              </a:rPr>
              <a:t>2</a:t>
            </a:r>
            <a:r>
              <a:rPr sz="3000" spc="-337" baseline="-1805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Times New Roman"/>
                <a:cs typeface="Times New Roman"/>
              </a:rPr>
              <a:t>(</a:t>
            </a:r>
            <a:r>
              <a:rPr sz="2650" i="1" spc="45" dirty="0">
                <a:latin typeface="Times New Roman"/>
                <a:cs typeface="Times New Roman"/>
              </a:rPr>
              <a:t>n</a:t>
            </a:r>
            <a:r>
              <a:rPr sz="2650" spc="45" dirty="0">
                <a:latin typeface="Times New Roman"/>
                <a:cs typeface="Times New Roman"/>
              </a:rPr>
              <a:t>)</a:t>
            </a:r>
            <a:r>
              <a:rPr sz="2650" spc="-220" dirty="0">
                <a:latin typeface="Times New Roman"/>
                <a:cs typeface="Times New Roman"/>
              </a:rPr>
              <a:t> </a:t>
            </a:r>
            <a:r>
              <a:rPr sz="2650" spc="190" dirty="0">
                <a:latin typeface="Symbol"/>
                <a:cs typeface="Symbol"/>
              </a:rPr>
              <a:t></a:t>
            </a:r>
            <a:r>
              <a:rPr sz="2650" spc="190" dirty="0">
                <a:latin typeface="MT Extra"/>
                <a:cs typeface="MT Extra"/>
              </a:rPr>
              <a:t></a:t>
            </a:r>
            <a:r>
              <a:rPr sz="2650" spc="190" dirty="0">
                <a:latin typeface="Symbol"/>
                <a:cs typeface="Symbol"/>
              </a:rPr>
              <a:t></a:t>
            </a:r>
            <a:r>
              <a:rPr sz="2650" spc="-395" dirty="0">
                <a:latin typeface="Times New Roman"/>
                <a:cs typeface="Times New Roman"/>
              </a:rPr>
              <a:t> </a:t>
            </a:r>
            <a:r>
              <a:rPr sz="2800" i="1" spc="-65" dirty="0">
                <a:latin typeface="Symbol"/>
                <a:cs typeface="Symbol"/>
              </a:rPr>
              <a:t></a:t>
            </a:r>
            <a:r>
              <a:rPr sz="2800" i="1" spc="-450" dirty="0">
                <a:latin typeface="Times New Roman"/>
                <a:cs typeface="Times New Roman"/>
              </a:rPr>
              <a:t> </a:t>
            </a:r>
            <a:r>
              <a:rPr sz="3000" i="1" spc="22" baseline="-18055" dirty="0">
                <a:latin typeface="Times New Roman"/>
                <a:cs typeface="Times New Roman"/>
              </a:rPr>
              <a:t>K</a:t>
            </a:r>
            <a:r>
              <a:rPr sz="3000" i="1" spc="-60" baseline="-18055" dirty="0">
                <a:latin typeface="Times New Roman"/>
                <a:cs typeface="Times New Roman"/>
              </a:rPr>
              <a:t> </a:t>
            </a:r>
            <a:r>
              <a:rPr sz="2650" i="1" spc="45" dirty="0">
                <a:latin typeface="Times New Roman"/>
                <a:cs typeface="Times New Roman"/>
              </a:rPr>
              <a:t>x</a:t>
            </a:r>
            <a:r>
              <a:rPr sz="3000" i="1" spc="67" baseline="-18055" dirty="0">
                <a:latin typeface="Times New Roman"/>
                <a:cs typeface="Times New Roman"/>
              </a:rPr>
              <a:t>K</a:t>
            </a:r>
            <a:r>
              <a:rPr sz="3000" i="1" spc="-7" baseline="-18055" dirty="0">
                <a:latin typeface="Times New Roman"/>
                <a:cs typeface="Times New Roman"/>
              </a:rPr>
              <a:t> </a:t>
            </a:r>
            <a:r>
              <a:rPr sz="2650" spc="50" dirty="0">
                <a:latin typeface="Times New Roman"/>
                <a:cs typeface="Times New Roman"/>
              </a:rPr>
              <a:t>(</a:t>
            </a:r>
            <a:r>
              <a:rPr sz="2650" i="1" spc="50" dirty="0">
                <a:latin typeface="Times New Roman"/>
                <a:cs typeface="Times New Roman"/>
              </a:rPr>
              <a:t>n</a:t>
            </a:r>
            <a:r>
              <a:rPr sz="2650" spc="50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  <a:p>
            <a:pPr marL="316865" indent="-279400">
              <a:lnSpc>
                <a:spcPct val="100000"/>
              </a:lnSpc>
              <a:spcBef>
                <a:spcPts val="2735"/>
              </a:spcBef>
              <a:buClr>
                <a:srgbClr val="C0504D"/>
              </a:buClr>
              <a:buFont typeface="Wingdings"/>
              <a:buChar char=""/>
              <a:tabLst>
                <a:tab pos="31750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Contoh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12: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761" y="1372361"/>
            <a:ext cx="3505200" cy="1295400"/>
          </a:xfrm>
          <a:custGeom>
            <a:avLst/>
            <a:gdLst/>
            <a:ahLst/>
            <a:cxnLst/>
            <a:rect l="l" t="t" r="r" b="b"/>
            <a:pathLst>
              <a:path w="3505200" h="1295400">
                <a:moveTo>
                  <a:pt x="0" y="647700"/>
                </a:moveTo>
                <a:lnTo>
                  <a:pt x="5031" y="598242"/>
                </a:lnTo>
                <a:lnTo>
                  <a:pt x="19884" y="549799"/>
                </a:lnTo>
                <a:lnTo>
                  <a:pt x="44195" y="502505"/>
                </a:lnTo>
                <a:lnTo>
                  <a:pt x="77601" y="456493"/>
                </a:lnTo>
                <a:lnTo>
                  <a:pt x="119740" y="411897"/>
                </a:lnTo>
                <a:lnTo>
                  <a:pt x="170248" y="368853"/>
                </a:lnTo>
                <a:lnTo>
                  <a:pt x="228762" y="327493"/>
                </a:lnTo>
                <a:lnTo>
                  <a:pt x="294920" y="287953"/>
                </a:lnTo>
                <a:lnTo>
                  <a:pt x="330752" y="268906"/>
                </a:lnTo>
                <a:lnTo>
                  <a:pt x="368358" y="250365"/>
                </a:lnTo>
                <a:lnTo>
                  <a:pt x="407694" y="232346"/>
                </a:lnTo>
                <a:lnTo>
                  <a:pt x="448714" y="214865"/>
                </a:lnTo>
                <a:lnTo>
                  <a:pt x="491372" y="197939"/>
                </a:lnTo>
                <a:lnTo>
                  <a:pt x="535624" y="181586"/>
                </a:lnTo>
                <a:lnTo>
                  <a:pt x="581424" y="165821"/>
                </a:lnTo>
                <a:lnTo>
                  <a:pt x="628726" y="150662"/>
                </a:lnTo>
                <a:lnTo>
                  <a:pt x="677485" y="136125"/>
                </a:lnTo>
                <a:lnTo>
                  <a:pt x="727656" y="122228"/>
                </a:lnTo>
                <a:lnTo>
                  <a:pt x="779193" y="108986"/>
                </a:lnTo>
                <a:lnTo>
                  <a:pt x="832052" y="96417"/>
                </a:lnTo>
                <a:lnTo>
                  <a:pt x="886186" y="84537"/>
                </a:lnTo>
                <a:lnTo>
                  <a:pt x="941550" y="73364"/>
                </a:lnTo>
                <a:lnTo>
                  <a:pt x="998099" y="62914"/>
                </a:lnTo>
                <a:lnTo>
                  <a:pt x="1055788" y="53203"/>
                </a:lnTo>
                <a:lnTo>
                  <a:pt x="1114571" y="44249"/>
                </a:lnTo>
                <a:lnTo>
                  <a:pt x="1174403" y="36068"/>
                </a:lnTo>
                <a:lnTo>
                  <a:pt x="1235238" y="28677"/>
                </a:lnTo>
                <a:lnTo>
                  <a:pt x="1297032" y="22092"/>
                </a:lnTo>
                <a:lnTo>
                  <a:pt x="1359738" y="16331"/>
                </a:lnTo>
                <a:lnTo>
                  <a:pt x="1423311" y="11411"/>
                </a:lnTo>
                <a:lnTo>
                  <a:pt x="1487706" y="7348"/>
                </a:lnTo>
                <a:lnTo>
                  <a:pt x="1552878" y="4158"/>
                </a:lnTo>
                <a:lnTo>
                  <a:pt x="1618781" y="1859"/>
                </a:lnTo>
                <a:lnTo>
                  <a:pt x="1685370" y="467"/>
                </a:lnTo>
                <a:lnTo>
                  <a:pt x="1752600" y="0"/>
                </a:lnTo>
                <a:lnTo>
                  <a:pt x="1819829" y="467"/>
                </a:lnTo>
                <a:lnTo>
                  <a:pt x="1886418" y="1859"/>
                </a:lnTo>
                <a:lnTo>
                  <a:pt x="1952321" y="4158"/>
                </a:lnTo>
                <a:lnTo>
                  <a:pt x="2017493" y="7348"/>
                </a:lnTo>
                <a:lnTo>
                  <a:pt x="2081888" y="11411"/>
                </a:lnTo>
                <a:lnTo>
                  <a:pt x="2145461" y="16331"/>
                </a:lnTo>
                <a:lnTo>
                  <a:pt x="2208167" y="22092"/>
                </a:lnTo>
                <a:lnTo>
                  <a:pt x="2269961" y="28677"/>
                </a:lnTo>
                <a:lnTo>
                  <a:pt x="2330796" y="36068"/>
                </a:lnTo>
                <a:lnTo>
                  <a:pt x="2390628" y="44249"/>
                </a:lnTo>
                <a:lnTo>
                  <a:pt x="2449411" y="53203"/>
                </a:lnTo>
                <a:lnTo>
                  <a:pt x="2507100" y="62914"/>
                </a:lnTo>
                <a:lnTo>
                  <a:pt x="2563649" y="73364"/>
                </a:lnTo>
                <a:lnTo>
                  <a:pt x="2619013" y="84537"/>
                </a:lnTo>
                <a:lnTo>
                  <a:pt x="2673147" y="96417"/>
                </a:lnTo>
                <a:lnTo>
                  <a:pt x="2726006" y="108986"/>
                </a:lnTo>
                <a:lnTo>
                  <a:pt x="2777543" y="122228"/>
                </a:lnTo>
                <a:lnTo>
                  <a:pt x="2827714" y="136125"/>
                </a:lnTo>
                <a:lnTo>
                  <a:pt x="2876473" y="150662"/>
                </a:lnTo>
                <a:lnTo>
                  <a:pt x="2923775" y="165821"/>
                </a:lnTo>
                <a:lnTo>
                  <a:pt x="2969575" y="181586"/>
                </a:lnTo>
                <a:lnTo>
                  <a:pt x="3013827" y="197939"/>
                </a:lnTo>
                <a:lnTo>
                  <a:pt x="3056485" y="214865"/>
                </a:lnTo>
                <a:lnTo>
                  <a:pt x="3097505" y="232346"/>
                </a:lnTo>
                <a:lnTo>
                  <a:pt x="3136841" y="250365"/>
                </a:lnTo>
                <a:lnTo>
                  <a:pt x="3174447" y="268906"/>
                </a:lnTo>
                <a:lnTo>
                  <a:pt x="3210279" y="287953"/>
                </a:lnTo>
                <a:lnTo>
                  <a:pt x="3244291" y="307487"/>
                </a:lnTo>
                <a:lnTo>
                  <a:pt x="3306672" y="347954"/>
                </a:lnTo>
                <a:lnTo>
                  <a:pt x="3361229" y="390173"/>
                </a:lnTo>
                <a:lnTo>
                  <a:pt x="3407597" y="434010"/>
                </a:lnTo>
                <a:lnTo>
                  <a:pt x="3445415" y="479330"/>
                </a:lnTo>
                <a:lnTo>
                  <a:pt x="3474319" y="526000"/>
                </a:lnTo>
                <a:lnTo>
                  <a:pt x="3493946" y="573885"/>
                </a:lnTo>
                <a:lnTo>
                  <a:pt x="3503934" y="622852"/>
                </a:lnTo>
                <a:lnTo>
                  <a:pt x="3505199" y="647700"/>
                </a:lnTo>
                <a:lnTo>
                  <a:pt x="3503934" y="672547"/>
                </a:lnTo>
                <a:lnTo>
                  <a:pt x="3493946" y="721514"/>
                </a:lnTo>
                <a:lnTo>
                  <a:pt x="3474319" y="769399"/>
                </a:lnTo>
                <a:lnTo>
                  <a:pt x="3445415" y="816069"/>
                </a:lnTo>
                <a:lnTo>
                  <a:pt x="3407597" y="861389"/>
                </a:lnTo>
                <a:lnTo>
                  <a:pt x="3361229" y="905226"/>
                </a:lnTo>
                <a:lnTo>
                  <a:pt x="3306672" y="947445"/>
                </a:lnTo>
                <a:lnTo>
                  <a:pt x="3244291" y="987912"/>
                </a:lnTo>
                <a:lnTo>
                  <a:pt x="3210279" y="1007446"/>
                </a:lnTo>
                <a:lnTo>
                  <a:pt x="3174447" y="1026493"/>
                </a:lnTo>
                <a:lnTo>
                  <a:pt x="3136841" y="1045034"/>
                </a:lnTo>
                <a:lnTo>
                  <a:pt x="3097505" y="1063053"/>
                </a:lnTo>
                <a:lnTo>
                  <a:pt x="3056485" y="1080534"/>
                </a:lnTo>
                <a:lnTo>
                  <a:pt x="3013827" y="1097460"/>
                </a:lnTo>
                <a:lnTo>
                  <a:pt x="2969575" y="1113813"/>
                </a:lnTo>
                <a:lnTo>
                  <a:pt x="2923775" y="1129578"/>
                </a:lnTo>
                <a:lnTo>
                  <a:pt x="2876473" y="1144737"/>
                </a:lnTo>
                <a:lnTo>
                  <a:pt x="2827714" y="1159274"/>
                </a:lnTo>
                <a:lnTo>
                  <a:pt x="2777543" y="1173171"/>
                </a:lnTo>
                <a:lnTo>
                  <a:pt x="2726006" y="1186413"/>
                </a:lnTo>
                <a:lnTo>
                  <a:pt x="2673147" y="1198982"/>
                </a:lnTo>
                <a:lnTo>
                  <a:pt x="2619013" y="1210862"/>
                </a:lnTo>
                <a:lnTo>
                  <a:pt x="2563649" y="1222035"/>
                </a:lnTo>
                <a:lnTo>
                  <a:pt x="2507100" y="1232485"/>
                </a:lnTo>
                <a:lnTo>
                  <a:pt x="2449411" y="1242196"/>
                </a:lnTo>
                <a:lnTo>
                  <a:pt x="2390628" y="1251150"/>
                </a:lnTo>
                <a:lnTo>
                  <a:pt x="2330796" y="1259331"/>
                </a:lnTo>
                <a:lnTo>
                  <a:pt x="2269961" y="1266722"/>
                </a:lnTo>
                <a:lnTo>
                  <a:pt x="2208167" y="1273307"/>
                </a:lnTo>
                <a:lnTo>
                  <a:pt x="2145461" y="1279068"/>
                </a:lnTo>
                <a:lnTo>
                  <a:pt x="2081888" y="1283988"/>
                </a:lnTo>
                <a:lnTo>
                  <a:pt x="2017493" y="1288051"/>
                </a:lnTo>
                <a:lnTo>
                  <a:pt x="1952321" y="1291241"/>
                </a:lnTo>
                <a:lnTo>
                  <a:pt x="1886418" y="1293540"/>
                </a:lnTo>
                <a:lnTo>
                  <a:pt x="1819829" y="1294932"/>
                </a:lnTo>
                <a:lnTo>
                  <a:pt x="1752600" y="1295400"/>
                </a:lnTo>
                <a:lnTo>
                  <a:pt x="1685370" y="1294932"/>
                </a:lnTo>
                <a:lnTo>
                  <a:pt x="1618781" y="1293540"/>
                </a:lnTo>
                <a:lnTo>
                  <a:pt x="1552878" y="1291241"/>
                </a:lnTo>
                <a:lnTo>
                  <a:pt x="1487706" y="1288051"/>
                </a:lnTo>
                <a:lnTo>
                  <a:pt x="1423311" y="1283988"/>
                </a:lnTo>
                <a:lnTo>
                  <a:pt x="1359738" y="1279068"/>
                </a:lnTo>
                <a:lnTo>
                  <a:pt x="1297032" y="1273307"/>
                </a:lnTo>
                <a:lnTo>
                  <a:pt x="1235238" y="1266722"/>
                </a:lnTo>
                <a:lnTo>
                  <a:pt x="1174403" y="1259331"/>
                </a:lnTo>
                <a:lnTo>
                  <a:pt x="1114571" y="1251150"/>
                </a:lnTo>
                <a:lnTo>
                  <a:pt x="1055788" y="1242196"/>
                </a:lnTo>
                <a:lnTo>
                  <a:pt x="998099" y="1232485"/>
                </a:lnTo>
                <a:lnTo>
                  <a:pt x="941550" y="1222035"/>
                </a:lnTo>
                <a:lnTo>
                  <a:pt x="886186" y="1210862"/>
                </a:lnTo>
                <a:lnTo>
                  <a:pt x="832052" y="1198982"/>
                </a:lnTo>
                <a:lnTo>
                  <a:pt x="779193" y="1186413"/>
                </a:lnTo>
                <a:lnTo>
                  <a:pt x="727656" y="1173171"/>
                </a:lnTo>
                <a:lnTo>
                  <a:pt x="677485" y="1159274"/>
                </a:lnTo>
                <a:lnTo>
                  <a:pt x="628726" y="1144737"/>
                </a:lnTo>
                <a:lnTo>
                  <a:pt x="581424" y="1129578"/>
                </a:lnTo>
                <a:lnTo>
                  <a:pt x="535624" y="1113813"/>
                </a:lnTo>
                <a:lnTo>
                  <a:pt x="491372" y="1097460"/>
                </a:lnTo>
                <a:lnTo>
                  <a:pt x="448714" y="1080534"/>
                </a:lnTo>
                <a:lnTo>
                  <a:pt x="407694" y="1063053"/>
                </a:lnTo>
                <a:lnTo>
                  <a:pt x="368358" y="1045034"/>
                </a:lnTo>
                <a:lnTo>
                  <a:pt x="330752" y="1026493"/>
                </a:lnTo>
                <a:lnTo>
                  <a:pt x="294920" y="1007446"/>
                </a:lnTo>
                <a:lnTo>
                  <a:pt x="260908" y="987912"/>
                </a:lnTo>
                <a:lnTo>
                  <a:pt x="198527" y="947445"/>
                </a:lnTo>
                <a:lnTo>
                  <a:pt x="143970" y="905226"/>
                </a:lnTo>
                <a:lnTo>
                  <a:pt x="97602" y="861389"/>
                </a:lnTo>
                <a:lnTo>
                  <a:pt x="59784" y="816069"/>
                </a:lnTo>
                <a:lnTo>
                  <a:pt x="30880" y="769399"/>
                </a:lnTo>
                <a:lnTo>
                  <a:pt x="11253" y="721514"/>
                </a:lnTo>
                <a:lnTo>
                  <a:pt x="1265" y="672547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961" y="305561"/>
            <a:ext cx="1905000" cy="1295400"/>
          </a:xfrm>
          <a:custGeom>
            <a:avLst/>
            <a:gdLst/>
            <a:ahLst/>
            <a:cxnLst/>
            <a:rect l="l" t="t" r="r" b="b"/>
            <a:pathLst>
              <a:path w="1905000" h="1295400">
                <a:moveTo>
                  <a:pt x="0" y="647700"/>
                </a:moveTo>
                <a:lnTo>
                  <a:pt x="6408" y="572156"/>
                </a:lnTo>
                <a:lnTo>
                  <a:pt x="25157" y="499174"/>
                </a:lnTo>
                <a:lnTo>
                  <a:pt x="55531" y="429239"/>
                </a:lnTo>
                <a:lnTo>
                  <a:pt x="74854" y="395567"/>
                </a:lnTo>
                <a:lnTo>
                  <a:pt x="96816" y="362838"/>
                </a:lnTo>
                <a:lnTo>
                  <a:pt x="121326" y="331114"/>
                </a:lnTo>
                <a:lnTo>
                  <a:pt x="148297" y="300456"/>
                </a:lnTo>
                <a:lnTo>
                  <a:pt x="177637" y="270923"/>
                </a:lnTo>
                <a:lnTo>
                  <a:pt x="209258" y="242578"/>
                </a:lnTo>
                <a:lnTo>
                  <a:pt x="243071" y="215480"/>
                </a:lnTo>
                <a:lnTo>
                  <a:pt x="278987" y="189690"/>
                </a:lnTo>
                <a:lnTo>
                  <a:pt x="316915" y="165269"/>
                </a:lnTo>
                <a:lnTo>
                  <a:pt x="356767" y="142278"/>
                </a:lnTo>
                <a:lnTo>
                  <a:pt x="398452" y="120777"/>
                </a:lnTo>
                <a:lnTo>
                  <a:pt x="441883" y="100828"/>
                </a:lnTo>
                <a:lnTo>
                  <a:pt x="486969" y="82490"/>
                </a:lnTo>
                <a:lnTo>
                  <a:pt x="533622" y="65825"/>
                </a:lnTo>
                <a:lnTo>
                  <a:pt x="581751" y="50893"/>
                </a:lnTo>
                <a:lnTo>
                  <a:pt x="631267" y="37755"/>
                </a:lnTo>
                <a:lnTo>
                  <a:pt x="682082" y="26471"/>
                </a:lnTo>
                <a:lnTo>
                  <a:pt x="734105" y="17103"/>
                </a:lnTo>
                <a:lnTo>
                  <a:pt x="787248" y="9712"/>
                </a:lnTo>
                <a:lnTo>
                  <a:pt x="841421" y="4356"/>
                </a:lnTo>
                <a:lnTo>
                  <a:pt x="896535" y="1099"/>
                </a:lnTo>
                <a:lnTo>
                  <a:pt x="952500" y="0"/>
                </a:lnTo>
                <a:lnTo>
                  <a:pt x="1008464" y="1099"/>
                </a:lnTo>
                <a:lnTo>
                  <a:pt x="1063578" y="4356"/>
                </a:lnTo>
                <a:lnTo>
                  <a:pt x="1117751" y="9712"/>
                </a:lnTo>
                <a:lnTo>
                  <a:pt x="1170894" y="17103"/>
                </a:lnTo>
                <a:lnTo>
                  <a:pt x="1222917" y="26471"/>
                </a:lnTo>
                <a:lnTo>
                  <a:pt x="1273732" y="37755"/>
                </a:lnTo>
                <a:lnTo>
                  <a:pt x="1323248" y="50893"/>
                </a:lnTo>
                <a:lnTo>
                  <a:pt x="1371377" y="65825"/>
                </a:lnTo>
                <a:lnTo>
                  <a:pt x="1418030" y="82490"/>
                </a:lnTo>
                <a:lnTo>
                  <a:pt x="1463116" y="100828"/>
                </a:lnTo>
                <a:lnTo>
                  <a:pt x="1506547" y="120777"/>
                </a:lnTo>
                <a:lnTo>
                  <a:pt x="1548232" y="142278"/>
                </a:lnTo>
                <a:lnTo>
                  <a:pt x="1588084" y="165269"/>
                </a:lnTo>
                <a:lnTo>
                  <a:pt x="1626012" y="189690"/>
                </a:lnTo>
                <a:lnTo>
                  <a:pt x="1661928" y="215480"/>
                </a:lnTo>
                <a:lnTo>
                  <a:pt x="1695741" y="242578"/>
                </a:lnTo>
                <a:lnTo>
                  <a:pt x="1727362" y="270923"/>
                </a:lnTo>
                <a:lnTo>
                  <a:pt x="1756702" y="300456"/>
                </a:lnTo>
                <a:lnTo>
                  <a:pt x="1783673" y="331114"/>
                </a:lnTo>
                <a:lnTo>
                  <a:pt x="1808183" y="362838"/>
                </a:lnTo>
                <a:lnTo>
                  <a:pt x="1830145" y="395567"/>
                </a:lnTo>
                <a:lnTo>
                  <a:pt x="1849468" y="429239"/>
                </a:lnTo>
                <a:lnTo>
                  <a:pt x="1866064" y="463795"/>
                </a:lnTo>
                <a:lnTo>
                  <a:pt x="1890715" y="535314"/>
                </a:lnTo>
                <a:lnTo>
                  <a:pt x="1903383" y="609638"/>
                </a:lnTo>
                <a:lnTo>
                  <a:pt x="1905000" y="647700"/>
                </a:lnTo>
                <a:lnTo>
                  <a:pt x="1903383" y="685761"/>
                </a:lnTo>
                <a:lnTo>
                  <a:pt x="1890715" y="760085"/>
                </a:lnTo>
                <a:lnTo>
                  <a:pt x="1866064" y="831604"/>
                </a:lnTo>
                <a:lnTo>
                  <a:pt x="1849468" y="866160"/>
                </a:lnTo>
                <a:lnTo>
                  <a:pt x="1830145" y="899832"/>
                </a:lnTo>
                <a:lnTo>
                  <a:pt x="1808183" y="932561"/>
                </a:lnTo>
                <a:lnTo>
                  <a:pt x="1783673" y="964285"/>
                </a:lnTo>
                <a:lnTo>
                  <a:pt x="1756702" y="994943"/>
                </a:lnTo>
                <a:lnTo>
                  <a:pt x="1727362" y="1024476"/>
                </a:lnTo>
                <a:lnTo>
                  <a:pt x="1695741" y="1052821"/>
                </a:lnTo>
                <a:lnTo>
                  <a:pt x="1661928" y="1079919"/>
                </a:lnTo>
                <a:lnTo>
                  <a:pt x="1626012" y="1105709"/>
                </a:lnTo>
                <a:lnTo>
                  <a:pt x="1588084" y="1130130"/>
                </a:lnTo>
                <a:lnTo>
                  <a:pt x="1548232" y="1153121"/>
                </a:lnTo>
                <a:lnTo>
                  <a:pt x="1506547" y="1174622"/>
                </a:lnTo>
                <a:lnTo>
                  <a:pt x="1463116" y="1194571"/>
                </a:lnTo>
                <a:lnTo>
                  <a:pt x="1418030" y="1212909"/>
                </a:lnTo>
                <a:lnTo>
                  <a:pt x="1371377" y="1229574"/>
                </a:lnTo>
                <a:lnTo>
                  <a:pt x="1323248" y="1244506"/>
                </a:lnTo>
                <a:lnTo>
                  <a:pt x="1273732" y="1257644"/>
                </a:lnTo>
                <a:lnTo>
                  <a:pt x="1222917" y="1268928"/>
                </a:lnTo>
                <a:lnTo>
                  <a:pt x="1170894" y="1278296"/>
                </a:lnTo>
                <a:lnTo>
                  <a:pt x="1117751" y="1285687"/>
                </a:lnTo>
                <a:lnTo>
                  <a:pt x="1063578" y="1291043"/>
                </a:lnTo>
                <a:lnTo>
                  <a:pt x="1008464" y="1294300"/>
                </a:lnTo>
                <a:lnTo>
                  <a:pt x="952500" y="1295400"/>
                </a:lnTo>
                <a:lnTo>
                  <a:pt x="896535" y="1294300"/>
                </a:lnTo>
                <a:lnTo>
                  <a:pt x="841421" y="1291043"/>
                </a:lnTo>
                <a:lnTo>
                  <a:pt x="787248" y="1285687"/>
                </a:lnTo>
                <a:lnTo>
                  <a:pt x="734105" y="1278296"/>
                </a:lnTo>
                <a:lnTo>
                  <a:pt x="682082" y="1268928"/>
                </a:lnTo>
                <a:lnTo>
                  <a:pt x="631267" y="1257644"/>
                </a:lnTo>
                <a:lnTo>
                  <a:pt x="581751" y="1244506"/>
                </a:lnTo>
                <a:lnTo>
                  <a:pt x="533622" y="1229574"/>
                </a:lnTo>
                <a:lnTo>
                  <a:pt x="486969" y="1212909"/>
                </a:lnTo>
                <a:lnTo>
                  <a:pt x="441883" y="1194571"/>
                </a:lnTo>
                <a:lnTo>
                  <a:pt x="398452" y="1174622"/>
                </a:lnTo>
                <a:lnTo>
                  <a:pt x="356767" y="1153121"/>
                </a:lnTo>
                <a:lnTo>
                  <a:pt x="316915" y="1130130"/>
                </a:lnTo>
                <a:lnTo>
                  <a:pt x="278987" y="1105709"/>
                </a:lnTo>
                <a:lnTo>
                  <a:pt x="243071" y="1079919"/>
                </a:lnTo>
                <a:lnTo>
                  <a:pt x="209258" y="1052821"/>
                </a:lnTo>
                <a:lnTo>
                  <a:pt x="177637" y="1024476"/>
                </a:lnTo>
                <a:lnTo>
                  <a:pt x="148297" y="994943"/>
                </a:lnTo>
                <a:lnTo>
                  <a:pt x="121326" y="964285"/>
                </a:lnTo>
                <a:lnTo>
                  <a:pt x="96816" y="932561"/>
                </a:lnTo>
                <a:lnTo>
                  <a:pt x="74854" y="899832"/>
                </a:lnTo>
                <a:lnTo>
                  <a:pt x="55531" y="866160"/>
                </a:lnTo>
                <a:lnTo>
                  <a:pt x="38935" y="831604"/>
                </a:lnTo>
                <a:lnTo>
                  <a:pt x="14284" y="760085"/>
                </a:lnTo>
                <a:lnTo>
                  <a:pt x="1616" y="685761"/>
                </a:lnTo>
                <a:lnTo>
                  <a:pt x="0" y="647700"/>
                </a:lnTo>
                <a:close/>
              </a:path>
            </a:pathLst>
          </a:custGeom>
          <a:ln w="2590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682" y="789869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0" y="0"/>
                </a:moveTo>
                <a:lnTo>
                  <a:pt x="674530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9655" y="789869"/>
            <a:ext cx="1748155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886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0514" y="789869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0" y="0"/>
                </a:moveTo>
                <a:lnTo>
                  <a:pt x="772758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1773" y="789869"/>
            <a:ext cx="1047750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0" y="0"/>
                </a:moveTo>
                <a:lnTo>
                  <a:pt x="1047493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4294" y="540556"/>
            <a:ext cx="20193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40" dirty="0">
                <a:latin typeface="Symbol"/>
                <a:cs typeface="Symbol"/>
              </a:rPr>
              <a:t>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8149" y="540556"/>
            <a:ext cx="20193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4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4176" y="341619"/>
            <a:ext cx="36766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-70" dirty="0">
                <a:latin typeface="Times New Roman"/>
                <a:cs typeface="Times New Roman"/>
              </a:rPr>
              <a:t>A</a:t>
            </a:r>
            <a:r>
              <a:rPr sz="2775" spc="-104" baseline="-18018" dirty="0">
                <a:latin typeface="Times New Roman"/>
                <a:cs typeface="Times New Roman"/>
              </a:rPr>
              <a:t>2</a:t>
            </a:r>
            <a:endParaRPr sz="2775" baseline="-1801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4266" y="787067"/>
            <a:ext cx="211518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83945" algn="l"/>
              </a:tabLst>
            </a:pP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Symbol"/>
                <a:cs typeface="Symbol"/>
              </a:rPr>
              <a:t></a:t>
            </a:r>
            <a:r>
              <a:rPr sz="2450" spc="-5" dirty="0">
                <a:latin typeface="Times New Roman"/>
                <a:cs typeface="Times New Roman"/>
              </a:rPr>
              <a:t>1)	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8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</a:t>
            </a:r>
            <a:r>
              <a:rPr sz="2450" spc="-29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7747" y="341619"/>
            <a:ext cx="34163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-170" dirty="0">
                <a:latin typeface="Times New Roman"/>
                <a:cs typeface="Times New Roman"/>
              </a:rPr>
              <a:t>A</a:t>
            </a:r>
            <a:r>
              <a:rPr sz="2775" spc="-254" baseline="-18018" dirty="0">
                <a:latin typeface="Times New Roman"/>
                <a:cs typeface="Times New Roman"/>
              </a:rPr>
              <a:t>1</a:t>
            </a:r>
            <a:endParaRPr sz="2775" baseline="-18018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7751" y="823354"/>
            <a:ext cx="178562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114" dirty="0">
                <a:latin typeface="Times New Roman"/>
                <a:cs typeface="Times New Roman"/>
              </a:rPr>
              <a:t>z</a:t>
            </a:r>
            <a:r>
              <a:rPr sz="2775" spc="172" baseline="33033" dirty="0">
                <a:latin typeface="Times New Roman"/>
                <a:cs typeface="Times New Roman"/>
              </a:rPr>
              <a:t>2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10" dirty="0">
                <a:latin typeface="Times New Roman"/>
                <a:cs typeface="Times New Roman"/>
              </a:rPr>
              <a:t>1,5</a:t>
            </a:r>
            <a:r>
              <a:rPr sz="2450" i="1" spc="10" dirty="0">
                <a:latin typeface="Times New Roman"/>
                <a:cs typeface="Times New Roman"/>
              </a:rPr>
              <a:t>z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-39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4397" y="341619"/>
            <a:ext cx="15049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i="1" spc="2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343" y="787067"/>
            <a:ext cx="15049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i="1" spc="2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69313" y="341619"/>
            <a:ext cx="96520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b="0" i="1" spc="45" dirty="0">
                <a:latin typeface="Times New Roman"/>
                <a:cs typeface="Times New Roman"/>
              </a:rPr>
              <a:t>X </a:t>
            </a:r>
            <a:r>
              <a:rPr sz="2450" b="0" spc="110" dirty="0">
                <a:latin typeface="Times New Roman"/>
                <a:cs typeface="Times New Roman"/>
              </a:rPr>
              <a:t>(</a:t>
            </a:r>
            <a:r>
              <a:rPr sz="2450" b="0" i="1" spc="110" dirty="0">
                <a:latin typeface="Times New Roman"/>
                <a:cs typeface="Times New Roman"/>
              </a:rPr>
              <a:t>z</a:t>
            </a:r>
            <a:r>
              <a:rPr sz="2450" b="0" spc="110" dirty="0">
                <a:latin typeface="Times New Roman"/>
                <a:cs typeface="Times New Roman"/>
              </a:rPr>
              <a:t>)</a:t>
            </a:r>
            <a:r>
              <a:rPr sz="2450" b="0" spc="-204" dirty="0">
                <a:latin typeface="Times New Roman"/>
                <a:cs typeface="Times New Roman"/>
              </a:rPr>
              <a:t> </a:t>
            </a:r>
            <a:r>
              <a:rPr sz="3675" b="0" spc="60" baseline="-35147" dirty="0">
                <a:latin typeface="Symbol"/>
                <a:cs typeface="Symbol"/>
              </a:rPr>
              <a:t></a:t>
            </a:r>
            <a:endParaRPr sz="3675" baseline="-35147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56813" y="5902749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375" y="0"/>
                </a:lnTo>
              </a:path>
            </a:pathLst>
          </a:custGeom>
          <a:ln w="13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9826" y="5902749"/>
            <a:ext cx="1406525" cy="0"/>
          </a:xfrm>
          <a:custGeom>
            <a:avLst/>
            <a:gdLst/>
            <a:ahLst/>
            <a:cxnLst/>
            <a:rect l="l" t="t" r="r" b="b"/>
            <a:pathLst>
              <a:path w="1406525">
                <a:moveTo>
                  <a:pt x="0" y="0"/>
                </a:moveTo>
                <a:lnTo>
                  <a:pt x="1406096" y="0"/>
                </a:lnTo>
              </a:path>
            </a:pathLst>
          </a:custGeom>
          <a:ln w="13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36476" y="5656446"/>
            <a:ext cx="19685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5" dirty="0">
                <a:latin typeface="Symbol"/>
                <a:cs typeface="Symbol"/>
              </a:rPr>
              <a:t>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7566" y="5356945"/>
            <a:ext cx="1450975" cy="9785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245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450" dirty="0">
                <a:latin typeface="Times New Roman"/>
                <a:cs typeface="Times New Roman"/>
              </a:rPr>
              <a:t>(1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0,5</a:t>
            </a:r>
            <a:r>
              <a:rPr sz="2450" i="1" spc="15" dirty="0">
                <a:latin typeface="Times New Roman"/>
                <a:cs typeface="Times New Roman"/>
              </a:rPr>
              <a:t>z</a:t>
            </a:r>
            <a:r>
              <a:rPr sz="2450" i="1" spc="-420" dirty="0">
                <a:latin typeface="Times New Roman"/>
                <a:cs typeface="Times New Roman"/>
              </a:rPr>
              <a:t> </a:t>
            </a:r>
            <a:r>
              <a:rPr sz="2775" spc="-15" baseline="33033" dirty="0">
                <a:latin typeface="Symbol"/>
                <a:cs typeface="Symbol"/>
              </a:rPr>
              <a:t></a:t>
            </a:r>
            <a:r>
              <a:rPr sz="2775" spc="-15" baseline="33033" dirty="0">
                <a:latin typeface="Times New Roman"/>
                <a:cs typeface="Times New Roman"/>
              </a:rPr>
              <a:t>1</a:t>
            </a:r>
            <a:r>
              <a:rPr sz="2450" spc="-10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5179" y="5356945"/>
            <a:ext cx="1073150" cy="9785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10"/>
              </a:spcBef>
            </a:pPr>
            <a:r>
              <a:rPr sz="2450" dirty="0">
                <a:latin typeface="Times New Roman"/>
                <a:cs typeface="Times New Roman"/>
              </a:rPr>
              <a:t>2</a:t>
            </a: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450" dirty="0">
                <a:latin typeface="Times New Roman"/>
                <a:cs typeface="Times New Roman"/>
              </a:rPr>
              <a:t>(1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z</a:t>
            </a:r>
            <a:r>
              <a:rPr sz="2450" i="1" spc="-535" dirty="0">
                <a:latin typeface="Times New Roman"/>
                <a:cs typeface="Times New Roman"/>
              </a:rPr>
              <a:t> </a:t>
            </a:r>
            <a:r>
              <a:rPr sz="2775" spc="-15" baseline="33033" dirty="0">
                <a:latin typeface="Symbol"/>
                <a:cs typeface="Symbol"/>
              </a:rPr>
              <a:t></a:t>
            </a:r>
            <a:r>
              <a:rPr sz="2775" spc="-15" baseline="33033" dirty="0">
                <a:latin typeface="Times New Roman"/>
                <a:cs typeface="Times New Roman"/>
              </a:rPr>
              <a:t>1</a:t>
            </a:r>
            <a:r>
              <a:rPr sz="2450" spc="-10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591" y="5656446"/>
            <a:ext cx="88328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i="1" spc="5" dirty="0">
                <a:latin typeface="Times New Roman"/>
                <a:cs typeface="Times New Roman"/>
              </a:rPr>
              <a:t>X </a:t>
            </a:r>
            <a:r>
              <a:rPr sz="2450" spc="100" dirty="0">
                <a:latin typeface="Times New Roman"/>
                <a:cs typeface="Times New Roman"/>
              </a:rPr>
              <a:t>(</a:t>
            </a:r>
            <a:r>
              <a:rPr sz="2450" i="1" spc="100" dirty="0">
                <a:latin typeface="Times New Roman"/>
                <a:cs typeface="Times New Roman"/>
              </a:rPr>
              <a:t>z</a:t>
            </a:r>
            <a:r>
              <a:rPr sz="2450" spc="100" dirty="0">
                <a:latin typeface="Times New Roman"/>
                <a:cs typeface="Times New Roman"/>
              </a:rPr>
              <a:t>)</a:t>
            </a:r>
            <a:r>
              <a:rPr sz="2450" spc="-31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24400" y="5836920"/>
            <a:ext cx="609600" cy="173990"/>
          </a:xfrm>
          <a:custGeom>
            <a:avLst/>
            <a:gdLst/>
            <a:ahLst/>
            <a:cxnLst/>
            <a:rect l="l" t="t" r="r" b="b"/>
            <a:pathLst>
              <a:path w="609600" h="173989">
                <a:moveTo>
                  <a:pt x="435863" y="0"/>
                </a:moveTo>
                <a:lnTo>
                  <a:pt x="435863" y="173735"/>
                </a:lnTo>
                <a:lnTo>
                  <a:pt x="551688" y="115823"/>
                </a:lnTo>
                <a:lnTo>
                  <a:pt x="464820" y="115823"/>
                </a:lnTo>
                <a:lnTo>
                  <a:pt x="464820" y="104241"/>
                </a:lnTo>
                <a:lnTo>
                  <a:pt x="574852" y="104241"/>
                </a:lnTo>
                <a:lnTo>
                  <a:pt x="598017" y="92659"/>
                </a:lnTo>
                <a:lnTo>
                  <a:pt x="464820" y="92659"/>
                </a:lnTo>
                <a:lnTo>
                  <a:pt x="464820" y="57911"/>
                </a:lnTo>
                <a:lnTo>
                  <a:pt x="551688" y="57911"/>
                </a:lnTo>
                <a:lnTo>
                  <a:pt x="435863" y="0"/>
                </a:lnTo>
                <a:close/>
              </a:path>
              <a:path w="609600" h="173989">
                <a:moveTo>
                  <a:pt x="435863" y="104241"/>
                </a:moveTo>
                <a:lnTo>
                  <a:pt x="0" y="104241"/>
                </a:lnTo>
                <a:lnTo>
                  <a:pt x="0" y="115823"/>
                </a:lnTo>
                <a:lnTo>
                  <a:pt x="435863" y="115823"/>
                </a:lnTo>
                <a:lnTo>
                  <a:pt x="435863" y="104241"/>
                </a:lnTo>
                <a:close/>
              </a:path>
              <a:path w="609600" h="173989">
                <a:moveTo>
                  <a:pt x="574852" y="104241"/>
                </a:moveTo>
                <a:lnTo>
                  <a:pt x="464820" y="104241"/>
                </a:lnTo>
                <a:lnTo>
                  <a:pt x="464820" y="115823"/>
                </a:lnTo>
                <a:lnTo>
                  <a:pt x="551688" y="115823"/>
                </a:lnTo>
                <a:lnTo>
                  <a:pt x="574852" y="104241"/>
                </a:lnTo>
                <a:close/>
              </a:path>
              <a:path w="609600" h="173989">
                <a:moveTo>
                  <a:pt x="435863" y="57911"/>
                </a:moveTo>
                <a:lnTo>
                  <a:pt x="0" y="57911"/>
                </a:lnTo>
                <a:lnTo>
                  <a:pt x="0" y="92659"/>
                </a:lnTo>
                <a:lnTo>
                  <a:pt x="435863" y="92659"/>
                </a:lnTo>
                <a:lnTo>
                  <a:pt x="435863" y="57911"/>
                </a:lnTo>
                <a:close/>
              </a:path>
              <a:path w="609600" h="173989">
                <a:moveTo>
                  <a:pt x="551688" y="57911"/>
                </a:moveTo>
                <a:lnTo>
                  <a:pt x="464820" y="57911"/>
                </a:lnTo>
                <a:lnTo>
                  <a:pt x="464820" y="92659"/>
                </a:lnTo>
                <a:lnTo>
                  <a:pt x="598017" y="92659"/>
                </a:lnTo>
                <a:lnTo>
                  <a:pt x="609600" y="86867"/>
                </a:lnTo>
                <a:lnTo>
                  <a:pt x="551688" y="579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68322" y="5629581"/>
            <a:ext cx="3241675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45" dirty="0">
                <a:latin typeface="Symbol"/>
                <a:cs typeface="Symbol"/>
              </a:rPr>
              <a:t></a:t>
            </a:r>
            <a:r>
              <a:rPr sz="2500" spc="320" dirty="0">
                <a:latin typeface="Times New Roman"/>
                <a:cs typeface="Times New Roman"/>
              </a:rPr>
              <a:t> </a:t>
            </a:r>
            <a:r>
              <a:rPr sz="2500" i="1" spc="35" dirty="0">
                <a:latin typeface="Times New Roman"/>
                <a:cs typeface="Times New Roman"/>
              </a:rPr>
              <a:t>x</a:t>
            </a:r>
            <a:r>
              <a:rPr sz="2500" spc="35" dirty="0">
                <a:latin typeface="Times New Roman"/>
                <a:cs typeface="Times New Roman"/>
              </a:rPr>
              <a:t>(</a:t>
            </a:r>
            <a:r>
              <a:rPr sz="2500" i="1" spc="35" dirty="0">
                <a:latin typeface="Times New Roman"/>
                <a:cs typeface="Times New Roman"/>
              </a:rPr>
              <a:t>n</a:t>
            </a:r>
            <a:r>
              <a:rPr sz="2500" spc="35" dirty="0">
                <a:latin typeface="Times New Roman"/>
                <a:cs typeface="Times New Roman"/>
              </a:rPr>
              <a:t>)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30" dirty="0">
                <a:latin typeface="Symbol"/>
                <a:cs typeface="Symbol"/>
              </a:rPr>
              <a:t></a:t>
            </a:r>
            <a:r>
              <a:rPr sz="2500" spc="-29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[2</a:t>
            </a:r>
            <a:r>
              <a:rPr sz="2500" spc="-285" dirty="0">
                <a:latin typeface="Times New Roman"/>
                <a:cs typeface="Times New Roman"/>
              </a:rPr>
              <a:t> </a:t>
            </a:r>
            <a:r>
              <a:rPr sz="2500" spc="30" dirty="0">
                <a:latin typeface="Symbol"/>
                <a:cs typeface="Symbol"/>
              </a:rPr>
              <a:t></a:t>
            </a:r>
            <a:r>
              <a:rPr sz="2500" spc="-29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(0,5)</a:t>
            </a:r>
            <a:r>
              <a:rPr sz="2775" i="1" spc="-7" baseline="33033" dirty="0">
                <a:latin typeface="Times New Roman"/>
                <a:cs typeface="Times New Roman"/>
              </a:rPr>
              <a:t>n</a:t>
            </a:r>
            <a:r>
              <a:rPr sz="2775" i="1" spc="-322" baseline="33033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]</a:t>
            </a:r>
            <a:r>
              <a:rPr sz="2500" i="1" spc="10" dirty="0">
                <a:latin typeface="Times New Roman"/>
                <a:cs typeface="Times New Roman"/>
              </a:rPr>
              <a:t>u</a:t>
            </a:r>
            <a:r>
              <a:rPr sz="2500" spc="10" dirty="0">
                <a:latin typeface="Times New Roman"/>
                <a:cs typeface="Times New Roman"/>
              </a:rPr>
              <a:t>(</a:t>
            </a:r>
            <a:r>
              <a:rPr sz="2500" i="1" spc="10" dirty="0">
                <a:latin typeface="Times New Roman"/>
                <a:cs typeface="Times New Roman"/>
              </a:rPr>
              <a:t>n</a:t>
            </a:r>
            <a:r>
              <a:rPr sz="2500" spc="1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61385" y="2085269"/>
            <a:ext cx="2727325" cy="0"/>
          </a:xfrm>
          <a:custGeom>
            <a:avLst/>
            <a:gdLst/>
            <a:ahLst/>
            <a:cxnLst/>
            <a:rect l="l" t="t" r="r" b="b"/>
            <a:pathLst>
              <a:path w="2727325">
                <a:moveTo>
                  <a:pt x="0" y="0"/>
                </a:moveTo>
                <a:lnTo>
                  <a:pt x="2726819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2400" y="2085269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265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9393" y="2118754"/>
            <a:ext cx="178752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114" dirty="0">
                <a:latin typeface="Times New Roman"/>
                <a:cs typeface="Times New Roman"/>
              </a:rPr>
              <a:t>z</a:t>
            </a:r>
            <a:r>
              <a:rPr sz="2775" spc="172" baseline="33033" dirty="0">
                <a:latin typeface="Times New Roman"/>
                <a:cs typeface="Times New Roman"/>
              </a:rPr>
              <a:t>2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10" dirty="0">
                <a:latin typeface="Times New Roman"/>
                <a:cs typeface="Times New Roman"/>
              </a:rPr>
              <a:t>1,5</a:t>
            </a:r>
            <a:r>
              <a:rPr sz="2450" i="1" spc="10" dirty="0">
                <a:latin typeface="Times New Roman"/>
                <a:cs typeface="Times New Roman"/>
              </a:rPr>
              <a:t>z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-39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4197" y="2082467"/>
            <a:ext cx="178625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5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</a:t>
            </a:r>
            <a:r>
              <a:rPr sz="2450" spc="35" dirty="0">
                <a:latin typeface="Times New Roman"/>
                <a:cs typeface="Times New Roman"/>
              </a:rPr>
              <a:t>1)(</a:t>
            </a:r>
            <a:r>
              <a:rPr sz="2450" i="1" spc="35" dirty="0">
                <a:latin typeface="Times New Roman"/>
                <a:cs typeface="Times New Roman"/>
              </a:rPr>
              <a:t>z</a:t>
            </a:r>
            <a:r>
              <a:rPr sz="2450" i="1" spc="-15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</a:t>
            </a:r>
            <a:r>
              <a:rPr sz="2450" spc="-28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3542" y="1637019"/>
            <a:ext cx="650430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75" spc="60" baseline="-35147" dirty="0">
                <a:latin typeface="Symbol"/>
                <a:cs typeface="Symbol"/>
              </a:rPr>
              <a:t></a:t>
            </a:r>
            <a:r>
              <a:rPr sz="3675" spc="480" baseline="-35147" dirty="0">
                <a:latin typeface="Times New Roman"/>
                <a:cs typeface="Times New Roman"/>
              </a:rPr>
              <a:t> </a:t>
            </a:r>
            <a:r>
              <a:rPr sz="2450" i="1" spc="-10" dirty="0">
                <a:latin typeface="Times New Roman"/>
                <a:cs typeface="Times New Roman"/>
              </a:rPr>
              <a:t>A</a:t>
            </a:r>
            <a:r>
              <a:rPr sz="2775" spc="-15" baseline="-18018" dirty="0">
                <a:latin typeface="Times New Roman"/>
                <a:cs typeface="Times New Roman"/>
              </a:rPr>
              <a:t>1</a:t>
            </a:r>
            <a:r>
              <a:rPr sz="2450" spc="-10" dirty="0">
                <a:latin typeface="Times New Roman"/>
                <a:cs typeface="Times New Roman"/>
              </a:rPr>
              <a:t>(</a:t>
            </a:r>
            <a:r>
              <a:rPr sz="2450" i="1" spc="-10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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0,5)</a:t>
            </a:r>
            <a:r>
              <a:rPr sz="2450" spc="-22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i="1" spc="-65" dirty="0">
                <a:latin typeface="Times New Roman"/>
                <a:cs typeface="Times New Roman"/>
              </a:rPr>
              <a:t>A</a:t>
            </a:r>
            <a:r>
              <a:rPr sz="2775" spc="-97" baseline="-18018" dirty="0">
                <a:latin typeface="Times New Roman"/>
                <a:cs typeface="Times New Roman"/>
              </a:rPr>
              <a:t>2</a:t>
            </a:r>
            <a:r>
              <a:rPr sz="2775" spc="-337" baseline="-18018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(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dirty="0">
                <a:latin typeface="Times New Roman"/>
                <a:cs typeface="Times New Roman"/>
              </a:rPr>
              <a:t>1)</a:t>
            </a:r>
            <a:r>
              <a:rPr sz="2450" spc="140" dirty="0">
                <a:latin typeface="Times New Roman"/>
                <a:cs typeface="Times New Roman"/>
              </a:rPr>
              <a:t> </a:t>
            </a:r>
            <a:r>
              <a:rPr sz="3675" spc="60" baseline="-35147" dirty="0">
                <a:latin typeface="Symbol"/>
                <a:cs typeface="Symbol"/>
              </a:rPr>
              <a:t></a:t>
            </a:r>
            <a:r>
              <a:rPr sz="3675" spc="135" baseline="-35147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(</a:t>
            </a:r>
            <a:r>
              <a:rPr sz="2450" spc="-375" dirty="0">
                <a:latin typeface="Times New Roman"/>
                <a:cs typeface="Times New Roman"/>
              </a:rPr>
              <a:t> </a:t>
            </a:r>
            <a:r>
              <a:rPr sz="2450" i="1" spc="-170" dirty="0">
                <a:latin typeface="Times New Roman"/>
                <a:cs typeface="Times New Roman"/>
              </a:rPr>
              <a:t>A</a:t>
            </a:r>
            <a:r>
              <a:rPr sz="2775" spc="-254" baseline="-18018" dirty="0">
                <a:latin typeface="Times New Roman"/>
                <a:cs typeface="Times New Roman"/>
              </a:rPr>
              <a:t>1</a:t>
            </a:r>
            <a:r>
              <a:rPr sz="2775" spc="22" baseline="-18018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i="1" spc="-65" dirty="0">
                <a:latin typeface="Times New Roman"/>
                <a:cs typeface="Times New Roman"/>
              </a:rPr>
              <a:t>A</a:t>
            </a:r>
            <a:r>
              <a:rPr sz="2775" spc="-97" baseline="-18018" dirty="0">
                <a:latin typeface="Times New Roman"/>
                <a:cs typeface="Times New Roman"/>
              </a:rPr>
              <a:t>2</a:t>
            </a:r>
            <a:r>
              <a:rPr sz="2775" spc="-345" baseline="-18018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)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3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</a:t>
            </a:r>
            <a:r>
              <a:rPr sz="2450" spc="-265" dirty="0">
                <a:latin typeface="Times New Roman"/>
                <a:cs typeface="Times New Roman"/>
              </a:rPr>
              <a:t> </a:t>
            </a:r>
            <a:r>
              <a:rPr sz="2450" spc="-30" dirty="0">
                <a:latin typeface="Times New Roman"/>
                <a:cs typeface="Times New Roman"/>
              </a:rPr>
              <a:t>(0,5</a:t>
            </a:r>
            <a:r>
              <a:rPr sz="2450" i="1" spc="-30" dirty="0">
                <a:latin typeface="Times New Roman"/>
                <a:cs typeface="Times New Roman"/>
              </a:rPr>
              <a:t>A</a:t>
            </a:r>
            <a:r>
              <a:rPr sz="2775" spc="-44" baseline="-18018" dirty="0">
                <a:latin typeface="Times New Roman"/>
                <a:cs typeface="Times New Roman"/>
              </a:rPr>
              <a:t>1</a:t>
            </a:r>
            <a:r>
              <a:rPr sz="2775" spc="22" baseline="-18018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Symbol"/>
                <a:cs typeface="Symbol"/>
              </a:rPr>
              <a:t>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i="1" spc="-65" dirty="0">
                <a:latin typeface="Times New Roman"/>
                <a:cs typeface="Times New Roman"/>
              </a:rPr>
              <a:t>A</a:t>
            </a:r>
            <a:r>
              <a:rPr sz="2775" spc="-97" baseline="-18018" dirty="0">
                <a:latin typeface="Times New Roman"/>
                <a:cs typeface="Times New Roman"/>
              </a:rPr>
              <a:t>2</a:t>
            </a:r>
            <a:r>
              <a:rPr sz="2775" spc="-337" baseline="-18018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69386" y="4578850"/>
            <a:ext cx="10287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450" i="1" spc="-75" dirty="0">
                <a:latin typeface="Times New Roman"/>
                <a:cs typeface="Times New Roman"/>
              </a:rPr>
              <a:t>A</a:t>
            </a:r>
            <a:r>
              <a:rPr sz="2775" spc="-112" baseline="-18018" dirty="0">
                <a:latin typeface="Times New Roman"/>
                <a:cs typeface="Times New Roman"/>
              </a:rPr>
              <a:t>2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114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1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49380" y="4003001"/>
            <a:ext cx="2232025" cy="9779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5"/>
              </a:spcBef>
              <a:tabLst>
                <a:tab pos="678180" algn="l"/>
              </a:tabLst>
            </a:pPr>
            <a:r>
              <a:rPr sz="2450" spc="45" dirty="0">
                <a:latin typeface="Symbol"/>
                <a:cs typeface="Symbol"/>
              </a:rPr>
              <a:t></a:t>
            </a:r>
            <a:r>
              <a:rPr sz="2450" spc="45" dirty="0">
                <a:latin typeface="Times New Roman"/>
                <a:cs typeface="Times New Roman"/>
              </a:rPr>
              <a:t>	</a:t>
            </a:r>
            <a:r>
              <a:rPr sz="2450" i="1" spc="-75" dirty="0">
                <a:latin typeface="Times New Roman"/>
                <a:cs typeface="Times New Roman"/>
              </a:rPr>
              <a:t>A</a:t>
            </a:r>
            <a:r>
              <a:rPr sz="2775" spc="-112" baseline="-18018" dirty="0">
                <a:latin typeface="Times New Roman"/>
                <a:cs typeface="Times New Roman"/>
              </a:rPr>
              <a:t>2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90" dirty="0">
                <a:latin typeface="Times New Roman"/>
                <a:cs typeface="Times New Roman"/>
              </a:rPr>
              <a:t> </a:t>
            </a:r>
            <a:r>
              <a:rPr sz="2450" spc="-40" dirty="0">
                <a:latin typeface="Symbol"/>
                <a:cs typeface="Symbol"/>
              </a:rPr>
              <a:t></a:t>
            </a:r>
            <a:r>
              <a:rPr sz="2450" spc="-40" dirty="0">
                <a:latin typeface="Times New Roman"/>
                <a:cs typeface="Times New Roman"/>
              </a:rPr>
              <a:t>0,5</a:t>
            </a:r>
            <a:r>
              <a:rPr sz="2450" i="1" spc="-40" dirty="0">
                <a:latin typeface="Times New Roman"/>
                <a:cs typeface="Times New Roman"/>
              </a:rPr>
              <a:t>A</a:t>
            </a:r>
            <a:r>
              <a:rPr sz="2775" spc="-60" baseline="-18018" dirty="0">
                <a:latin typeface="Times New Roman"/>
                <a:cs typeface="Times New Roman"/>
              </a:rPr>
              <a:t>1</a:t>
            </a:r>
            <a:endParaRPr sz="2775" baseline="-18018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810"/>
              </a:spcBef>
              <a:tabLst>
                <a:tab pos="680720" algn="l"/>
                <a:tab pos="1717675" algn="l"/>
              </a:tabLst>
            </a:pPr>
            <a:r>
              <a:rPr sz="2450" spc="45" dirty="0">
                <a:latin typeface="Symbol"/>
                <a:cs typeface="Symbol"/>
              </a:rPr>
              <a:t></a:t>
            </a:r>
            <a:r>
              <a:rPr sz="2450" spc="45" dirty="0">
                <a:latin typeface="Times New Roman"/>
                <a:cs typeface="Times New Roman"/>
              </a:rPr>
              <a:t>	</a:t>
            </a:r>
            <a:r>
              <a:rPr sz="2450" i="1" spc="-180" dirty="0">
                <a:latin typeface="Times New Roman"/>
                <a:cs typeface="Times New Roman"/>
              </a:rPr>
              <a:t>A</a:t>
            </a:r>
            <a:r>
              <a:rPr sz="2775" spc="-270" baseline="-18018" dirty="0">
                <a:latin typeface="Times New Roman"/>
                <a:cs typeface="Times New Roman"/>
              </a:rPr>
              <a:t>1 </a:t>
            </a:r>
            <a:r>
              <a:rPr sz="2775" spc="-150" baseline="-18018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5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2	</a:t>
            </a:r>
            <a:r>
              <a:rPr sz="2450" spc="45" dirty="0">
                <a:latin typeface="Symbol"/>
                <a:cs typeface="Symbol"/>
              </a:rPr>
              <a:t>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2666" y="4003001"/>
            <a:ext cx="3493770" cy="9779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5"/>
              </a:spcBef>
              <a:tabLst>
                <a:tab pos="1653539" algn="l"/>
              </a:tabLst>
            </a:pPr>
            <a:r>
              <a:rPr sz="2450" i="1" spc="-175" dirty="0">
                <a:latin typeface="Times New Roman"/>
                <a:cs typeface="Times New Roman"/>
              </a:rPr>
              <a:t>A</a:t>
            </a:r>
            <a:r>
              <a:rPr sz="2775" spc="-262" baseline="-18018" dirty="0">
                <a:latin typeface="Times New Roman"/>
                <a:cs typeface="Times New Roman"/>
              </a:rPr>
              <a:t>1  </a:t>
            </a:r>
            <a:r>
              <a:rPr sz="2450" spc="25" dirty="0">
                <a:latin typeface="Symbol"/>
                <a:cs typeface="Symbol"/>
              </a:rPr>
              <a:t>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i="1" spc="-75" dirty="0">
                <a:latin typeface="Times New Roman"/>
                <a:cs typeface="Times New Roman"/>
              </a:rPr>
              <a:t>A</a:t>
            </a:r>
            <a:r>
              <a:rPr sz="2775" spc="-112" baseline="-18018" dirty="0">
                <a:latin typeface="Times New Roman"/>
                <a:cs typeface="Times New Roman"/>
              </a:rPr>
              <a:t>2</a:t>
            </a:r>
            <a:r>
              <a:rPr sz="2775" spc="352" baseline="-18018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32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1	</a:t>
            </a:r>
            <a:r>
              <a:rPr sz="2450" spc="-45" dirty="0">
                <a:latin typeface="Times New Roman"/>
                <a:cs typeface="Times New Roman"/>
              </a:rPr>
              <a:t>0,5</a:t>
            </a:r>
            <a:r>
              <a:rPr sz="2450" i="1" spc="-45" dirty="0">
                <a:latin typeface="Times New Roman"/>
                <a:cs typeface="Times New Roman"/>
              </a:rPr>
              <a:t>A</a:t>
            </a:r>
            <a:r>
              <a:rPr sz="2775" spc="-67" baseline="-18018" dirty="0">
                <a:latin typeface="Times New Roman"/>
                <a:cs typeface="Times New Roman"/>
              </a:rPr>
              <a:t>1 </a:t>
            </a:r>
            <a:r>
              <a:rPr sz="2450" spc="25" dirty="0">
                <a:latin typeface="Symbol"/>
                <a:cs typeface="Symbol"/>
              </a:rPr>
              <a:t>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i="1" spc="-75" dirty="0">
                <a:latin typeface="Times New Roman"/>
                <a:cs typeface="Times New Roman"/>
              </a:rPr>
              <a:t>A</a:t>
            </a:r>
            <a:r>
              <a:rPr sz="2775" spc="-112" baseline="-18018" dirty="0">
                <a:latin typeface="Times New Roman"/>
                <a:cs typeface="Times New Roman"/>
              </a:rPr>
              <a:t>2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8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0</a:t>
            </a:r>
            <a:endParaRPr sz="24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810"/>
              </a:spcBef>
            </a:pPr>
            <a:r>
              <a:rPr sz="2450" i="1" spc="-175" dirty="0">
                <a:latin typeface="Times New Roman"/>
                <a:cs typeface="Times New Roman"/>
              </a:rPr>
              <a:t>A</a:t>
            </a:r>
            <a:r>
              <a:rPr sz="2775" spc="-262" baseline="-18018" dirty="0">
                <a:latin typeface="Times New Roman"/>
                <a:cs typeface="Times New Roman"/>
              </a:rPr>
              <a:t>1 </a:t>
            </a:r>
            <a:r>
              <a:rPr sz="2450" spc="25" dirty="0">
                <a:latin typeface="Symbol"/>
                <a:cs typeface="Symbol"/>
              </a:rPr>
              <a:t>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-45" dirty="0">
                <a:latin typeface="Times New Roman"/>
                <a:cs typeface="Times New Roman"/>
              </a:rPr>
              <a:t>0,5</a:t>
            </a:r>
            <a:r>
              <a:rPr sz="2450" i="1" spc="-45" dirty="0">
                <a:latin typeface="Times New Roman"/>
                <a:cs typeface="Times New Roman"/>
              </a:rPr>
              <a:t>A</a:t>
            </a:r>
            <a:r>
              <a:rPr sz="2775" spc="-67" baseline="-18018" dirty="0">
                <a:latin typeface="Times New Roman"/>
                <a:cs typeface="Times New Roman"/>
              </a:rPr>
              <a:t>1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-45" dirty="0">
                <a:latin typeface="Times New Roman"/>
                <a:cs typeface="Times New Roman"/>
              </a:rPr>
              <a:t>0,5</a:t>
            </a:r>
            <a:r>
              <a:rPr sz="2450" i="1" spc="-45" dirty="0">
                <a:latin typeface="Times New Roman"/>
                <a:cs typeface="Times New Roman"/>
              </a:rPr>
              <a:t>A</a:t>
            </a:r>
            <a:r>
              <a:rPr sz="2775" spc="-67" baseline="-18018" dirty="0">
                <a:latin typeface="Times New Roman"/>
                <a:cs typeface="Times New Roman"/>
              </a:rPr>
              <a:t>1 </a:t>
            </a:r>
            <a:r>
              <a:rPr sz="2450" spc="25" dirty="0">
                <a:latin typeface="Symbol"/>
                <a:cs typeface="Symbol"/>
              </a:rPr>
              <a:t></a:t>
            </a:r>
            <a:r>
              <a:rPr sz="2450" spc="-38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57072" y="4110228"/>
            <a:ext cx="7048500" cy="954405"/>
          </a:xfrm>
          <a:custGeom>
            <a:avLst/>
            <a:gdLst/>
            <a:ahLst/>
            <a:cxnLst/>
            <a:rect l="l" t="t" r="r" b="b"/>
            <a:pathLst>
              <a:path w="7048500" h="954404">
                <a:moveTo>
                  <a:pt x="0" y="954024"/>
                </a:moveTo>
                <a:lnTo>
                  <a:pt x="7048500" y="954024"/>
                </a:lnTo>
                <a:lnTo>
                  <a:pt x="7048500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214" y="3240461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5746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2037" y="3240461"/>
            <a:ext cx="1751964" cy="0"/>
          </a:xfrm>
          <a:custGeom>
            <a:avLst/>
            <a:gdLst/>
            <a:ahLst/>
            <a:cxnLst/>
            <a:rect l="l" t="t" r="r" b="b"/>
            <a:pathLst>
              <a:path w="1751964">
                <a:moveTo>
                  <a:pt x="0" y="0"/>
                </a:moveTo>
                <a:lnTo>
                  <a:pt x="1751544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6953" y="3240461"/>
            <a:ext cx="3131820" cy="0"/>
          </a:xfrm>
          <a:custGeom>
            <a:avLst/>
            <a:gdLst/>
            <a:ahLst/>
            <a:cxnLst/>
            <a:rect l="l" t="t" r="r" b="b"/>
            <a:pathLst>
              <a:path w="3131820">
                <a:moveTo>
                  <a:pt x="0" y="0"/>
                </a:moveTo>
                <a:lnTo>
                  <a:pt x="3131714" y="0"/>
                </a:lnTo>
              </a:path>
            </a:pathLst>
          </a:custGeom>
          <a:ln w="13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45286" y="3273946"/>
            <a:ext cx="178816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114" dirty="0">
                <a:latin typeface="Times New Roman"/>
                <a:cs typeface="Times New Roman"/>
              </a:rPr>
              <a:t>z</a:t>
            </a:r>
            <a:r>
              <a:rPr sz="2775" spc="172" baseline="33033" dirty="0">
                <a:latin typeface="Times New Roman"/>
                <a:cs typeface="Times New Roman"/>
              </a:rPr>
              <a:t>2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10" dirty="0">
                <a:latin typeface="Times New Roman"/>
                <a:cs typeface="Times New Roman"/>
              </a:rPr>
              <a:t>1,5</a:t>
            </a:r>
            <a:r>
              <a:rPr sz="2450" i="1" spc="10" dirty="0">
                <a:latin typeface="Times New Roman"/>
                <a:cs typeface="Times New Roman"/>
              </a:rPr>
              <a:t>z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-37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68628" y="2792211"/>
            <a:ext cx="344487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75" spc="52" baseline="-35147" dirty="0">
                <a:latin typeface="Symbol"/>
                <a:cs typeface="Symbol"/>
              </a:rPr>
              <a:t></a:t>
            </a:r>
            <a:r>
              <a:rPr sz="3675" spc="135" baseline="-35147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(</a:t>
            </a:r>
            <a:r>
              <a:rPr sz="2450" spc="-370" dirty="0">
                <a:latin typeface="Times New Roman"/>
                <a:cs typeface="Times New Roman"/>
              </a:rPr>
              <a:t> </a:t>
            </a:r>
            <a:r>
              <a:rPr sz="2450" i="1" spc="-170" dirty="0">
                <a:latin typeface="Times New Roman"/>
                <a:cs typeface="Times New Roman"/>
              </a:rPr>
              <a:t>A</a:t>
            </a:r>
            <a:r>
              <a:rPr sz="2775" spc="-254" baseline="-18018" dirty="0">
                <a:latin typeface="Times New Roman"/>
                <a:cs typeface="Times New Roman"/>
              </a:rPr>
              <a:t>1</a:t>
            </a:r>
            <a:r>
              <a:rPr sz="2775" spc="22" baseline="-18018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i="1" spc="-70" dirty="0">
                <a:latin typeface="Times New Roman"/>
                <a:cs typeface="Times New Roman"/>
              </a:rPr>
              <a:t>A</a:t>
            </a:r>
            <a:r>
              <a:rPr sz="2775" spc="-104" baseline="-18018" dirty="0">
                <a:latin typeface="Times New Roman"/>
                <a:cs typeface="Times New Roman"/>
              </a:rPr>
              <a:t>2</a:t>
            </a:r>
            <a:r>
              <a:rPr sz="2775" spc="-345" baseline="-18018" dirty="0">
                <a:latin typeface="Times New Roman"/>
                <a:cs typeface="Times New Roman"/>
              </a:rPr>
              <a:t> </a:t>
            </a:r>
            <a:r>
              <a:rPr sz="2450" spc="105" dirty="0">
                <a:latin typeface="Times New Roman"/>
                <a:cs typeface="Times New Roman"/>
              </a:rPr>
              <a:t>)</a:t>
            </a:r>
            <a:r>
              <a:rPr sz="2450" i="1" spc="105" dirty="0">
                <a:latin typeface="Times New Roman"/>
                <a:cs typeface="Times New Roman"/>
              </a:rPr>
              <a:t>z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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-30" dirty="0">
                <a:latin typeface="Times New Roman"/>
                <a:cs typeface="Times New Roman"/>
              </a:rPr>
              <a:t>(0,5</a:t>
            </a:r>
            <a:r>
              <a:rPr sz="2450" i="1" spc="-30" dirty="0">
                <a:latin typeface="Times New Roman"/>
                <a:cs typeface="Times New Roman"/>
              </a:rPr>
              <a:t>A</a:t>
            </a:r>
            <a:r>
              <a:rPr sz="2775" spc="-44" baseline="-18018" dirty="0">
                <a:latin typeface="Times New Roman"/>
                <a:cs typeface="Times New Roman"/>
              </a:rPr>
              <a:t>1</a:t>
            </a:r>
            <a:r>
              <a:rPr sz="2775" spc="30" baseline="-18018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i="1" spc="-70" dirty="0">
                <a:latin typeface="Times New Roman"/>
                <a:cs typeface="Times New Roman"/>
              </a:rPr>
              <a:t>A</a:t>
            </a:r>
            <a:r>
              <a:rPr sz="2775" spc="-104" baseline="-18018" dirty="0">
                <a:latin typeface="Times New Roman"/>
                <a:cs typeface="Times New Roman"/>
              </a:rPr>
              <a:t>2</a:t>
            </a:r>
            <a:r>
              <a:rPr sz="2775" spc="-352" baseline="-18018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70089" y="3273946"/>
            <a:ext cx="178752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114" dirty="0">
                <a:latin typeface="Times New Roman"/>
                <a:cs typeface="Times New Roman"/>
              </a:rPr>
              <a:t>z</a:t>
            </a:r>
            <a:r>
              <a:rPr sz="2775" spc="172" baseline="33033" dirty="0">
                <a:latin typeface="Times New Roman"/>
                <a:cs typeface="Times New Roman"/>
              </a:rPr>
              <a:t>2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1,5</a:t>
            </a:r>
            <a:r>
              <a:rPr sz="2450" i="1" spc="5" dirty="0">
                <a:latin typeface="Times New Roman"/>
                <a:cs typeface="Times New Roman"/>
              </a:rPr>
              <a:t>z </a:t>
            </a:r>
            <a:r>
              <a:rPr sz="2450" spc="35" dirty="0">
                <a:latin typeface="Symbol"/>
                <a:cs typeface="Symbol"/>
              </a:rPr>
              <a:t></a:t>
            </a:r>
            <a:r>
              <a:rPr sz="2450" spc="-35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0,5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78378" y="2792211"/>
            <a:ext cx="15049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i="1" spc="2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0975" y="3237659"/>
            <a:ext cx="15049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i="1" spc="25" dirty="0">
                <a:latin typeface="Times New Roman"/>
                <a:cs typeface="Times New Roman"/>
              </a:rPr>
              <a:t>z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9757" y="2792211"/>
            <a:ext cx="965835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50" i="1" spc="40" dirty="0">
                <a:latin typeface="Times New Roman"/>
                <a:cs typeface="Times New Roman"/>
              </a:rPr>
              <a:t>X </a:t>
            </a:r>
            <a:r>
              <a:rPr sz="2450" spc="110" dirty="0">
                <a:latin typeface="Times New Roman"/>
                <a:cs typeface="Times New Roman"/>
              </a:rPr>
              <a:t>(</a:t>
            </a:r>
            <a:r>
              <a:rPr sz="2450" i="1" spc="110" dirty="0">
                <a:latin typeface="Times New Roman"/>
                <a:cs typeface="Times New Roman"/>
              </a:rPr>
              <a:t>z</a:t>
            </a:r>
            <a:r>
              <a:rPr sz="2450" spc="110" dirty="0">
                <a:latin typeface="Times New Roman"/>
                <a:cs typeface="Times New Roman"/>
              </a:rPr>
              <a:t>)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3675" spc="52" baseline="-35147" dirty="0">
                <a:latin typeface="Symbol"/>
                <a:cs typeface="Symbol"/>
              </a:rPr>
              <a:t></a:t>
            </a:r>
            <a:endParaRPr sz="3675" baseline="-35147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07288"/>
            <a:ext cx="4037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indent="-24257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5527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Pole-pole </a:t>
            </a: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berbeda</a:t>
            </a:r>
            <a:r>
              <a:rPr sz="2800" b="1" spc="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semua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533" y="1827413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>
                <a:moveTo>
                  <a:pt x="0" y="0"/>
                </a:moveTo>
                <a:lnTo>
                  <a:pt x="829361" y="0"/>
                </a:lnTo>
              </a:path>
            </a:pathLst>
          </a:custGeom>
          <a:ln w="16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2297" y="1827413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374" y="0"/>
                </a:lnTo>
              </a:path>
            </a:pathLst>
          </a:custGeom>
          <a:ln w="16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800" y="1827413"/>
            <a:ext cx="1003935" cy="0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70" y="0"/>
                </a:lnTo>
              </a:path>
            </a:pathLst>
          </a:custGeom>
          <a:ln w="16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7141" y="1827413"/>
            <a:ext cx="1089660" cy="0"/>
          </a:xfrm>
          <a:custGeom>
            <a:avLst/>
            <a:gdLst/>
            <a:ahLst/>
            <a:cxnLst/>
            <a:rect l="l" t="t" r="r" b="b"/>
            <a:pathLst>
              <a:path w="1089659">
                <a:moveTo>
                  <a:pt x="0" y="0"/>
                </a:moveTo>
                <a:lnTo>
                  <a:pt x="1089445" y="0"/>
                </a:lnTo>
              </a:path>
            </a:pathLst>
          </a:custGeom>
          <a:ln w="16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0486" y="1277825"/>
            <a:ext cx="49720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i="1" spc="-30" dirty="0">
                <a:latin typeface="Times New Roman"/>
                <a:cs typeface="Times New Roman"/>
              </a:rPr>
              <a:t>A</a:t>
            </a:r>
            <a:r>
              <a:rPr sz="3375" i="1" spc="-44" baseline="-18518" dirty="0">
                <a:latin typeface="Times New Roman"/>
                <a:cs typeface="Times New Roman"/>
              </a:rPr>
              <a:t>N</a:t>
            </a:r>
            <a:endParaRPr sz="3375" baseline="-1851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3633" y="1826862"/>
            <a:ext cx="103822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i="1" spc="15" dirty="0">
                <a:latin typeface="Times New Roman"/>
                <a:cs typeface="Times New Roman"/>
              </a:rPr>
              <a:t>z </a:t>
            </a:r>
            <a:r>
              <a:rPr sz="3050" spc="25" dirty="0">
                <a:latin typeface="Symbol"/>
                <a:cs typeface="Symbol"/>
              </a:rPr>
              <a:t></a:t>
            </a:r>
            <a:r>
              <a:rPr sz="3050" spc="-155" dirty="0">
                <a:latin typeface="Times New Roman"/>
                <a:cs typeface="Times New Roman"/>
              </a:rPr>
              <a:t> </a:t>
            </a:r>
            <a:r>
              <a:rPr sz="3050" i="1" spc="85" dirty="0">
                <a:latin typeface="Times New Roman"/>
                <a:cs typeface="Times New Roman"/>
              </a:rPr>
              <a:t>p</a:t>
            </a:r>
            <a:r>
              <a:rPr sz="3375" i="1" spc="127" baseline="-18518" dirty="0">
                <a:latin typeface="Times New Roman"/>
                <a:cs typeface="Times New Roman"/>
              </a:rPr>
              <a:t>N</a:t>
            </a:r>
            <a:endParaRPr sz="3375" baseline="-18518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7167" y="1524298"/>
            <a:ext cx="91059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260" dirty="0">
                <a:latin typeface="Symbol"/>
                <a:cs typeface="Symbol"/>
              </a:rPr>
              <a:t></a:t>
            </a:r>
            <a:r>
              <a:rPr sz="3050" spc="270" dirty="0">
                <a:latin typeface="MT Extra"/>
                <a:cs typeface="MT Extra"/>
              </a:rPr>
              <a:t></a:t>
            </a:r>
            <a:r>
              <a:rPr sz="3050" spc="25" dirty="0">
                <a:latin typeface="Symbol"/>
                <a:cs typeface="Symbol"/>
              </a:rPr>
              <a:t>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7760" y="1524298"/>
            <a:ext cx="91059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260" dirty="0">
                <a:latin typeface="Symbol"/>
                <a:cs typeface="Symbol"/>
              </a:rPr>
              <a:t></a:t>
            </a:r>
            <a:r>
              <a:rPr sz="3050" spc="270" dirty="0">
                <a:latin typeface="MT Extra"/>
                <a:cs typeface="MT Extra"/>
              </a:rPr>
              <a:t></a:t>
            </a:r>
            <a:r>
              <a:rPr sz="3050" spc="25" dirty="0">
                <a:latin typeface="Symbol"/>
                <a:cs typeface="Symbol"/>
              </a:rPr>
              <a:t>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9809" y="1197979"/>
            <a:ext cx="4226560" cy="11188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745"/>
              </a:spcBef>
              <a:tabLst>
                <a:tab pos="1592580" algn="l"/>
                <a:tab pos="3568700" algn="l"/>
              </a:tabLst>
            </a:pPr>
            <a:r>
              <a:rPr sz="3050" b="0" i="1" spc="30" dirty="0">
                <a:latin typeface="Times New Roman"/>
                <a:cs typeface="Times New Roman"/>
              </a:rPr>
              <a:t>X</a:t>
            </a:r>
            <a:r>
              <a:rPr sz="3050" b="0" i="1" spc="-285" dirty="0">
                <a:latin typeface="Times New Roman"/>
                <a:cs typeface="Times New Roman"/>
              </a:rPr>
              <a:t> </a:t>
            </a:r>
            <a:r>
              <a:rPr sz="3050" b="0" spc="120" dirty="0">
                <a:latin typeface="Times New Roman"/>
                <a:cs typeface="Times New Roman"/>
              </a:rPr>
              <a:t>(</a:t>
            </a:r>
            <a:r>
              <a:rPr sz="3050" b="0" i="1" spc="120" dirty="0">
                <a:latin typeface="Times New Roman"/>
                <a:cs typeface="Times New Roman"/>
              </a:rPr>
              <a:t>z</a:t>
            </a:r>
            <a:r>
              <a:rPr sz="3050" b="0" spc="120" dirty="0">
                <a:latin typeface="Times New Roman"/>
                <a:cs typeface="Times New Roman"/>
              </a:rPr>
              <a:t>)</a:t>
            </a:r>
            <a:r>
              <a:rPr sz="3050" b="0" spc="165" dirty="0">
                <a:latin typeface="Times New Roman"/>
                <a:cs typeface="Times New Roman"/>
              </a:rPr>
              <a:t> </a:t>
            </a:r>
            <a:r>
              <a:rPr sz="4575" b="0" spc="37" baseline="-34608" dirty="0">
                <a:latin typeface="Symbol"/>
                <a:cs typeface="Symbol"/>
              </a:rPr>
              <a:t></a:t>
            </a:r>
            <a:r>
              <a:rPr sz="4575" b="0" spc="37" baseline="-34608" dirty="0">
                <a:latin typeface="Times New Roman"/>
                <a:cs typeface="Times New Roman"/>
              </a:rPr>
              <a:t>	</a:t>
            </a:r>
            <a:r>
              <a:rPr sz="3050" b="0" i="1" spc="-215" dirty="0">
                <a:latin typeface="Times New Roman"/>
                <a:cs typeface="Times New Roman"/>
              </a:rPr>
              <a:t>A</a:t>
            </a:r>
            <a:r>
              <a:rPr sz="3375" b="0" spc="-322" baseline="-18518" dirty="0">
                <a:latin typeface="Times New Roman"/>
                <a:cs typeface="Times New Roman"/>
              </a:rPr>
              <a:t>1	</a:t>
            </a:r>
            <a:r>
              <a:rPr sz="3050" b="0" i="1" spc="-90" dirty="0">
                <a:latin typeface="Times New Roman"/>
                <a:cs typeface="Times New Roman"/>
              </a:rPr>
              <a:t>A</a:t>
            </a:r>
            <a:r>
              <a:rPr sz="3375" b="0" i="1" spc="-135" baseline="-18518" dirty="0">
                <a:latin typeface="Times New Roman"/>
                <a:cs typeface="Times New Roman"/>
              </a:rPr>
              <a:t>k</a:t>
            </a:r>
            <a:endParaRPr sz="3375" baseline="-18518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645"/>
              </a:spcBef>
              <a:tabLst>
                <a:tab pos="1315720" algn="l"/>
                <a:tab pos="3292475" algn="l"/>
              </a:tabLst>
            </a:pPr>
            <a:r>
              <a:rPr sz="3050" b="0" i="1" spc="15" dirty="0">
                <a:latin typeface="Times New Roman"/>
                <a:cs typeface="Times New Roman"/>
              </a:rPr>
              <a:t>z	z</a:t>
            </a:r>
            <a:r>
              <a:rPr sz="3050" b="0" i="1" spc="-165" dirty="0">
                <a:latin typeface="Times New Roman"/>
                <a:cs typeface="Times New Roman"/>
              </a:rPr>
              <a:t> </a:t>
            </a:r>
            <a:r>
              <a:rPr sz="3050" b="0" spc="25" dirty="0">
                <a:latin typeface="Symbol"/>
                <a:cs typeface="Symbol"/>
              </a:rPr>
              <a:t></a:t>
            </a:r>
            <a:r>
              <a:rPr sz="3050" b="0" spc="100" dirty="0">
                <a:latin typeface="Times New Roman"/>
                <a:cs typeface="Times New Roman"/>
              </a:rPr>
              <a:t> </a:t>
            </a:r>
            <a:r>
              <a:rPr sz="3050" b="0" i="1" spc="-100" dirty="0">
                <a:latin typeface="Times New Roman"/>
                <a:cs typeface="Times New Roman"/>
              </a:rPr>
              <a:t>p</a:t>
            </a:r>
            <a:r>
              <a:rPr sz="3375" b="0" spc="-150" baseline="-18518" dirty="0">
                <a:latin typeface="Times New Roman"/>
                <a:cs typeface="Times New Roman"/>
              </a:rPr>
              <a:t>1	</a:t>
            </a:r>
            <a:r>
              <a:rPr sz="3050" b="0" i="1" spc="15" dirty="0">
                <a:latin typeface="Times New Roman"/>
                <a:cs typeface="Times New Roman"/>
              </a:rPr>
              <a:t>z </a:t>
            </a:r>
            <a:r>
              <a:rPr sz="3050" b="0" spc="25" dirty="0">
                <a:latin typeface="Symbol"/>
                <a:cs typeface="Symbol"/>
              </a:rPr>
              <a:t></a:t>
            </a:r>
            <a:r>
              <a:rPr sz="3050" b="0" spc="-155" dirty="0">
                <a:latin typeface="Times New Roman"/>
                <a:cs typeface="Times New Roman"/>
              </a:rPr>
              <a:t> </a:t>
            </a:r>
            <a:r>
              <a:rPr sz="3050" b="0" i="1" spc="25" dirty="0">
                <a:latin typeface="Times New Roman"/>
                <a:cs typeface="Times New Roman"/>
              </a:rPr>
              <a:t>p</a:t>
            </a:r>
            <a:r>
              <a:rPr sz="3375" b="0" i="1" spc="37" baseline="-18518" dirty="0">
                <a:latin typeface="Times New Roman"/>
                <a:cs typeface="Times New Roman"/>
              </a:rPr>
              <a:t>k</a:t>
            </a:r>
            <a:endParaRPr sz="3375" baseline="-1851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110" y="3426910"/>
            <a:ext cx="2058670" cy="0"/>
          </a:xfrm>
          <a:custGeom>
            <a:avLst/>
            <a:gdLst/>
            <a:ahLst/>
            <a:cxnLst/>
            <a:rect l="l" t="t" r="r" b="b"/>
            <a:pathLst>
              <a:path w="2058670">
                <a:moveTo>
                  <a:pt x="0" y="0"/>
                </a:moveTo>
                <a:lnTo>
                  <a:pt x="2058372" y="0"/>
                </a:lnTo>
              </a:path>
            </a:pathLst>
          </a:custGeom>
          <a:ln w="16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7884" y="3426910"/>
            <a:ext cx="1640839" cy="0"/>
          </a:xfrm>
          <a:custGeom>
            <a:avLst/>
            <a:gdLst/>
            <a:ahLst/>
            <a:cxnLst/>
            <a:rect l="l" t="t" r="r" b="b"/>
            <a:pathLst>
              <a:path w="1640839">
                <a:moveTo>
                  <a:pt x="0" y="0"/>
                </a:moveTo>
                <a:lnTo>
                  <a:pt x="1640495" y="0"/>
                </a:lnTo>
              </a:path>
            </a:pathLst>
          </a:custGeom>
          <a:ln w="16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04617" y="3426910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8838" y="0"/>
                </a:lnTo>
              </a:path>
            </a:pathLst>
          </a:custGeom>
          <a:ln w="16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83121" y="3317306"/>
            <a:ext cx="15684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i="1" spc="30" dirty="0">
                <a:latin typeface="Times New Roman"/>
                <a:cs typeface="Times New Roman"/>
              </a:rPr>
              <a:t>k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4322" y="3071939"/>
            <a:ext cx="15684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i="1" spc="30" dirty="0">
                <a:latin typeface="Times New Roman"/>
                <a:cs typeface="Times New Roman"/>
              </a:rPr>
              <a:t>k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7842" y="3426341"/>
            <a:ext cx="179070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i="1" spc="15" dirty="0">
                <a:latin typeface="Times New Roman"/>
                <a:cs typeface="Times New Roman"/>
              </a:rPr>
              <a:t>z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612" y="3426341"/>
            <a:ext cx="1035685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i="1" spc="15" dirty="0">
                <a:latin typeface="Times New Roman"/>
                <a:cs typeface="Times New Roman"/>
              </a:rPr>
              <a:t>z </a:t>
            </a:r>
            <a:r>
              <a:rPr sz="3050" spc="25" dirty="0">
                <a:latin typeface="Symbol"/>
                <a:cs typeface="Symbol"/>
              </a:rPr>
              <a:t></a:t>
            </a:r>
            <a:r>
              <a:rPr sz="3050" spc="-175" dirty="0">
                <a:latin typeface="Times New Roman"/>
                <a:cs typeface="Times New Roman"/>
              </a:rPr>
              <a:t> </a:t>
            </a:r>
            <a:r>
              <a:rPr sz="3050" i="1" spc="85" dirty="0">
                <a:latin typeface="Times New Roman"/>
                <a:cs typeface="Times New Roman"/>
              </a:rPr>
              <a:t>p</a:t>
            </a:r>
            <a:r>
              <a:rPr sz="3375" i="1" spc="127" baseline="-18518" dirty="0">
                <a:latin typeface="Times New Roman"/>
                <a:cs typeface="Times New Roman"/>
              </a:rPr>
              <a:t>N</a:t>
            </a:r>
            <a:endParaRPr sz="3375" baseline="-1851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8883" y="3124207"/>
            <a:ext cx="241935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25" dirty="0">
                <a:latin typeface="Symbol"/>
                <a:cs typeface="Symbol"/>
              </a:rPr>
              <a:t></a:t>
            </a:r>
            <a:endParaRPr sz="30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7626" y="2878084"/>
            <a:ext cx="2888615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9855" algn="l"/>
                <a:tab pos="2479040" algn="l"/>
              </a:tabLst>
            </a:pPr>
            <a:r>
              <a:rPr sz="3050" spc="15" dirty="0">
                <a:latin typeface="Times New Roman"/>
                <a:cs typeface="Times New Roman"/>
              </a:rPr>
              <a:t>)</a:t>
            </a:r>
            <a:r>
              <a:rPr sz="3050" spc="-470" dirty="0">
                <a:latin typeface="Times New Roman"/>
                <a:cs typeface="Times New Roman"/>
              </a:rPr>
              <a:t> </a:t>
            </a:r>
            <a:r>
              <a:rPr sz="3050" i="1" spc="30" dirty="0">
                <a:latin typeface="Times New Roman"/>
                <a:cs typeface="Times New Roman"/>
              </a:rPr>
              <a:t>X</a:t>
            </a:r>
            <a:r>
              <a:rPr sz="3050" i="1" spc="-295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Times New Roman"/>
                <a:cs typeface="Times New Roman"/>
              </a:rPr>
              <a:t>(</a:t>
            </a:r>
            <a:r>
              <a:rPr sz="3050" i="1" spc="120" dirty="0">
                <a:latin typeface="Times New Roman"/>
                <a:cs typeface="Times New Roman"/>
              </a:rPr>
              <a:t>z</a:t>
            </a:r>
            <a:r>
              <a:rPr sz="3050" spc="120" dirty="0">
                <a:latin typeface="Times New Roman"/>
                <a:cs typeface="Times New Roman"/>
              </a:rPr>
              <a:t>)	</a:t>
            </a:r>
            <a:r>
              <a:rPr sz="3050" spc="114" dirty="0">
                <a:latin typeface="Times New Roman"/>
                <a:cs typeface="Times New Roman"/>
              </a:rPr>
              <a:t>(</a:t>
            </a:r>
            <a:r>
              <a:rPr sz="3050" i="1" spc="114" dirty="0">
                <a:latin typeface="Times New Roman"/>
                <a:cs typeface="Times New Roman"/>
              </a:rPr>
              <a:t>z</a:t>
            </a:r>
            <a:r>
              <a:rPr sz="3050" i="1" spc="-170" dirty="0">
                <a:latin typeface="Times New Roman"/>
                <a:cs typeface="Times New Roman"/>
              </a:rPr>
              <a:t> </a:t>
            </a:r>
            <a:r>
              <a:rPr sz="3050" spc="25" dirty="0">
                <a:latin typeface="Symbol"/>
                <a:cs typeface="Symbol"/>
              </a:rPr>
              <a:t></a:t>
            </a:r>
            <a:r>
              <a:rPr sz="3050" spc="90" dirty="0">
                <a:latin typeface="Times New Roman"/>
                <a:cs typeface="Times New Roman"/>
              </a:rPr>
              <a:t> </a:t>
            </a:r>
            <a:r>
              <a:rPr sz="3050" i="1" spc="20" dirty="0">
                <a:latin typeface="Times New Roman"/>
                <a:cs typeface="Times New Roman"/>
              </a:rPr>
              <a:t>p	</a:t>
            </a:r>
            <a:r>
              <a:rPr sz="3050" spc="15" dirty="0">
                <a:latin typeface="Times New Roman"/>
                <a:cs typeface="Times New Roman"/>
              </a:rPr>
              <a:t>)</a:t>
            </a:r>
            <a:r>
              <a:rPr sz="3050" spc="-505" dirty="0">
                <a:latin typeface="Times New Roman"/>
                <a:cs typeface="Times New Roman"/>
              </a:rPr>
              <a:t> </a:t>
            </a:r>
            <a:r>
              <a:rPr sz="3050" i="1" spc="-475" dirty="0">
                <a:latin typeface="Times New Roman"/>
                <a:cs typeface="Times New Roman"/>
              </a:rPr>
              <a:t>A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673" y="2878084"/>
            <a:ext cx="931544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114" dirty="0">
                <a:latin typeface="Times New Roman"/>
                <a:cs typeface="Times New Roman"/>
              </a:rPr>
              <a:t>(</a:t>
            </a:r>
            <a:r>
              <a:rPr sz="3050" i="1" spc="114" dirty="0">
                <a:latin typeface="Times New Roman"/>
                <a:cs typeface="Times New Roman"/>
              </a:rPr>
              <a:t>z </a:t>
            </a:r>
            <a:r>
              <a:rPr sz="3050" spc="25" dirty="0">
                <a:latin typeface="Symbol"/>
                <a:cs typeface="Symbol"/>
              </a:rPr>
              <a:t></a:t>
            </a:r>
            <a:r>
              <a:rPr sz="3050" spc="-280" dirty="0">
                <a:latin typeface="Times New Roman"/>
                <a:cs typeface="Times New Roman"/>
              </a:rPr>
              <a:t> </a:t>
            </a:r>
            <a:r>
              <a:rPr sz="3050" i="1" spc="20" dirty="0">
                <a:latin typeface="Times New Roman"/>
                <a:cs typeface="Times New Roman"/>
              </a:rPr>
              <a:t>p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5719" y="3426341"/>
            <a:ext cx="941069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i="1" spc="15" dirty="0">
                <a:latin typeface="Times New Roman"/>
                <a:cs typeface="Times New Roman"/>
              </a:rPr>
              <a:t>z </a:t>
            </a:r>
            <a:r>
              <a:rPr sz="3050" spc="25" dirty="0">
                <a:latin typeface="Symbol"/>
                <a:cs typeface="Symbol"/>
              </a:rPr>
              <a:t></a:t>
            </a:r>
            <a:r>
              <a:rPr sz="3050" spc="-175" dirty="0">
                <a:latin typeface="Times New Roman"/>
                <a:cs typeface="Times New Roman"/>
              </a:rPr>
              <a:t> </a:t>
            </a:r>
            <a:r>
              <a:rPr sz="3050" i="1" spc="-100" dirty="0">
                <a:latin typeface="Times New Roman"/>
                <a:cs typeface="Times New Roman"/>
              </a:rPr>
              <a:t>p</a:t>
            </a:r>
            <a:r>
              <a:rPr sz="3375" spc="-150" baseline="-18518" dirty="0">
                <a:latin typeface="Times New Roman"/>
                <a:cs typeface="Times New Roman"/>
              </a:rPr>
              <a:t>1</a:t>
            </a:r>
            <a:endParaRPr sz="3375" baseline="-18518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1041" y="3071939"/>
            <a:ext cx="71183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1180" algn="l"/>
              </a:tabLst>
            </a:pPr>
            <a:r>
              <a:rPr sz="2250" i="1" spc="30" dirty="0">
                <a:latin typeface="Times New Roman"/>
                <a:cs typeface="Times New Roman"/>
              </a:rPr>
              <a:t>k	</a:t>
            </a:r>
            <a:r>
              <a:rPr sz="2250" spc="35" dirty="0">
                <a:latin typeface="Times New Roman"/>
                <a:cs typeface="Times New Roman"/>
              </a:rPr>
              <a:t>1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10889" y="2878084"/>
            <a:ext cx="2738755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575" spc="270" baseline="-35519" dirty="0">
                <a:latin typeface="Symbol"/>
                <a:cs typeface="Symbol"/>
              </a:rPr>
              <a:t></a:t>
            </a:r>
            <a:r>
              <a:rPr sz="4575" spc="270" baseline="-35519" dirty="0">
                <a:latin typeface="MT Extra"/>
                <a:cs typeface="MT Extra"/>
              </a:rPr>
              <a:t></a:t>
            </a:r>
            <a:r>
              <a:rPr sz="4575" spc="270" baseline="-35519" dirty="0">
                <a:latin typeface="Symbol"/>
                <a:cs typeface="Symbol"/>
              </a:rPr>
              <a:t></a:t>
            </a:r>
            <a:r>
              <a:rPr sz="4575" spc="-82" baseline="-35519" dirty="0">
                <a:latin typeface="Times New Roman"/>
                <a:cs typeface="Times New Roman"/>
              </a:rPr>
              <a:t> </a:t>
            </a:r>
            <a:r>
              <a:rPr sz="3050" spc="114" dirty="0">
                <a:latin typeface="Times New Roman"/>
                <a:cs typeface="Times New Roman"/>
              </a:rPr>
              <a:t>(</a:t>
            </a:r>
            <a:r>
              <a:rPr sz="3050" i="1" spc="114" dirty="0">
                <a:latin typeface="Times New Roman"/>
                <a:cs typeface="Times New Roman"/>
              </a:rPr>
              <a:t>z</a:t>
            </a:r>
            <a:r>
              <a:rPr sz="3050" i="1" spc="-185" dirty="0">
                <a:latin typeface="Times New Roman"/>
                <a:cs typeface="Times New Roman"/>
              </a:rPr>
              <a:t> </a:t>
            </a:r>
            <a:r>
              <a:rPr sz="3050" spc="25" dirty="0">
                <a:latin typeface="Symbol"/>
                <a:cs typeface="Symbol"/>
              </a:rPr>
              <a:t></a:t>
            </a:r>
            <a:r>
              <a:rPr sz="3050" spc="75" dirty="0">
                <a:latin typeface="Times New Roman"/>
                <a:cs typeface="Times New Roman"/>
              </a:rPr>
              <a:t> </a:t>
            </a:r>
            <a:r>
              <a:rPr sz="3050" i="1" spc="20" dirty="0">
                <a:latin typeface="Times New Roman"/>
                <a:cs typeface="Times New Roman"/>
              </a:rPr>
              <a:t>p</a:t>
            </a:r>
            <a:r>
              <a:rPr sz="3375" i="1" spc="30" baseline="-18518" dirty="0">
                <a:latin typeface="Times New Roman"/>
                <a:cs typeface="Times New Roman"/>
              </a:rPr>
              <a:t>k</a:t>
            </a:r>
            <a:r>
              <a:rPr sz="3375" i="1" spc="-135" baseline="-18518" dirty="0">
                <a:latin typeface="Times New Roman"/>
                <a:cs typeface="Times New Roman"/>
              </a:rPr>
              <a:t> </a:t>
            </a:r>
            <a:r>
              <a:rPr sz="3050" spc="15" dirty="0">
                <a:latin typeface="Times New Roman"/>
                <a:cs typeface="Times New Roman"/>
              </a:rPr>
              <a:t>)</a:t>
            </a:r>
            <a:r>
              <a:rPr sz="3050" spc="-475" dirty="0">
                <a:latin typeface="Times New Roman"/>
                <a:cs typeface="Times New Roman"/>
              </a:rPr>
              <a:t> </a:t>
            </a:r>
            <a:r>
              <a:rPr sz="3050" i="1" spc="-35" dirty="0">
                <a:latin typeface="Times New Roman"/>
                <a:cs typeface="Times New Roman"/>
              </a:rPr>
              <a:t>A</a:t>
            </a:r>
            <a:r>
              <a:rPr sz="3375" i="1" spc="-52" baseline="-18518" dirty="0">
                <a:latin typeface="Times New Roman"/>
                <a:cs typeface="Times New Roman"/>
              </a:rPr>
              <a:t>N</a:t>
            </a:r>
            <a:endParaRPr sz="3375" baseline="-18518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4514" y="3124207"/>
            <a:ext cx="1245870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180" dirty="0">
                <a:latin typeface="Symbol"/>
                <a:cs typeface="Symbol"/>
              </a:rPr>
              <a:t></a:t>
            </a:r>
            <a:r>
              <a:rPr sz="3050" spc="180" dirty="0">
                <a:latin typeface="MT Extra"/>
                <a:cs typeface="MT Extra"/>
              </a:rPr>
              <a:t></a:t>
            </a:r>
            <a:r>
              <a:rPr sz="3050" spc="180" dirty="0">
                <a:latin typeface="Symbol"/>
                <a:cs typeface="Symbol"/>
              </a:rPr>
              <a:t></a:t>
            </a:r>
            <a:r>
              <a:rPr sz="3050" spc="-85" dirty="0">
                <a:latin typeface="Times New Roman"/>
                <a:cs typeface="Times New Roman"/>
              </a:rPr>
              <a:t> </a:t>
            </a:r>
            <a:r>
              <a:rPr sz="3050" i="1" spc="30" dirty="0">
                <a:latin typeface="Times New Roman"/>
                <a:cs typeface="Times New Roman"/>
              </a:rPr>
              <a:t>A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08545" y="4995321"/>
            <a:ext cx="2188845" cy="0"/>
          </a:xfrm>
          <a:custGeom>
            <a:avLst/>
            <a:gdLst/>
            <a:ahLst/>
            <a:cxnLst/>
            <a:rect l="l" t="t" r="r" b="b"/>
            <a:pathLst>
              <a:path w="2188845">
                <a:moveTo>
                  <a:pt x="0" y="0"/>
                </a:moveTo>
                <a:lnTo>
                  <a:pt x="2188850" y="0"/>
                </a:lnTo>
              </a:path>
            </a:pathLst>
          </a:custGeom>
          <a:ln w="1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7985" y="4493588"/>
            <a:ext cx="0" cy="1004569"/>
          </a:xfrm>
          <a:custGeom>
            <a:avLst/>
            <a:gdLst/>
            <a:ahLst/>
            <a:cxnLst/>
            <a:rect l="l" t="t" r="r" b="b"/>
            <a:pathLst>
              <a:path h="1004570">
                <a:moveTo>
                  <a:pt x="0" y="0"/>
                </a:moveTo>
                <a:lnTo>
                  <a:pt x="0" y="1004271"/>
                </a:lnTo>
              </a:path>
            </a:pathLst>
          </a:custGeom>
          <a:ln w="17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77738" y="4881936"/>
            <a:ext cx="16192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5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6134" y="4996447"/>
            <a:ext cx="1847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spc="5" dirty="0">
                <a:latin typeface="Times New Roman"/>
                <a:cs typeface="Times New Roman"/>
              </a:rPr>
              <a:t>z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99197" y="5326037"/>
            <a:ext cx="147320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i="1" spc="20" dirty="0">
                <a:latin typeface="Times New Roman"/>
                <a:cs typeface="Times New Roman"/>
              </a:rPr>
              <a:t>k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03962" y="4678948"/>
            <a:ext cx="6267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10" dirty="0">
                <a:latin typeface="Symbol"/>
                <a:cs typeface="Symbol"/>
              </a:rPr>
              <a:t></a:t>
            </a:r>
            <a:r>
              <a:rPr sz="3200" spc="105" dirty="0">
                <a:latin typeface="Times New Roman"/>
                <a:cs typeface="Times New Roman"/>
              </a:rPr>
              <a:t> </a:t>
            </a:r>
            <a:r>
              <a:rPr sz="3200" i="1" spc="10" dirty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89882" y="5215876"/>
            <a:ext cx="53657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i="1" spc="90" dirty="0">
                <a:latin typeface="Times New Roman"/>
                <a:cs typeface="Times New Roman"/>
              </a:rPr>
              <a:t>z</a:t>
            </a:r>
            <a:r>
              <a:rPr sz="2400" spc="90" dirty="0">
                <a:latin typeface="Symbol"/>
                <a:cs typeface="Symbol"/>
              </a:rPr>
              <a:t>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91976" y="4420687"/>
            <a:ext cx="22244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200" spc="120" dirty="0">
                <a:latin typeface="Times New Roman"/>
                <a:cs typeface="Times New Roman"/>
              </a:rPr>
              <a:t>(</a:t>
            </a:r>
            <a:r>
              <a:rPr sz="3200" i="1" spc="120" dirty="0">
                <a:latin typeface="Times New Roman"/>
                <a:cs typeface="Times New Roman"/>
              </a:rPr>
              <a:t>z</a:t>
            </a:r>
            <a:r>
              <a:rPr sz="3200" i="1" spc="-16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Symbol"/>
                <a:cs typeface="Symbol"/>
              </a:rPr>
              <a:t></a:t>
            </a:r>
            <a:r>
              <a:rPr sz="3200" spc="130" dirty="0">
                <a:latin typeface="Times New Roman"/>
                <a:cs typeface="Times New Roman"/>
              </a:rPr>
              <a:t> </a:t>
            </a:r>
            <a:r>
              <a:rPr sz="3200" i="1" spc="20" dirty="0">
                <a:latin typeface="Times New Roman"/>
                <a:cs typeface="Times New Roman"/>
              </a:rPr>
              <a:t>p</a:t>
            </a:r>
            <a:r>
              <a:rPr sz="3600" i="1" spc="30" baseline="-18518" dirty="0">
                <a:latin typeface="Times New Roman"/>
                <a:cs typeface="Times New Roman"/>
              </a:rPr>
              <a:t>k</a:t>
            </a:r>
            <a:r>
              <a:rPr sz="3600" i="1" spc="-112" baseline="-18518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)</a:t>
            </a:r>
            <a:r>
              <a:rPr sz="3200" spc="-470" dirty="0">
                <a:latin typeface="Times New Roman"/>
                <a:cs typeface="Times New Roman"/>
              </a:rPr>
              <a:t> </a:t>
            </a:r>
            <a:r>
              <a:rPr sz="3200" i="1" spc="10" dirty="0">
                <a:latin typeface="Times New Roman"/>
                <a:cs typeface="Times New Roman"/>
              </a:rPr>
              <a:t>X</a:t>
            </a:r>
            <a:r>
              <a:rPr sz="3200" i="1" spc="-270" dirty="0">
                <a:latin typeface="Times New Roman"/>
                <a:cs typeface="Times New Roman"/>
              </a:rPr>
              <a:t> </a:t>
            </a:r>
            <a:r>
              <a:rPr sz="3200" spc="135" dirty="0">
                <a:latin typeface="Times New Roman"/>
                <a:cs typeface="Times New Roman"/>
              </a:rPr>
              <a:t>(</a:t>
            </a:r>
            <a:r>
              <a:rPr sz="3200" i="1" spc="135" dirty="0">
                <a:latin typeface="Times New Roman"/>
                <a:cs typeface="Times New Roman"/>
              </a:rPr>
              <a:t>z</a:t>
            </a:r>
            <a:r>
              <a:rPr sz="3200" spc="13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91527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Overview TZ </a:t>
            </a:r>
            <a:r>
              <a:rPr sz="3200" spc="-5" dirty="0">
                <a:latin typeface="Calibri"/>
                <a:cs typeface="Calibri"/>
              </a:rPr>
              <a:t>untuk fungsi eksponensial </a:t>
            </a:r>
            <a:r>
              <a:rPr sz="3200" spc="-10" dirty="0">
                <a:latin typeface="Calibri"/>
                <a:cs typeface="Calibri"/>
              </a:rPr>
              <a:t>kausal 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0" dirty="0">
                <a:latin typeface="Calibri"/>
                <a:cs typeface="Calibri"/>
              </a:rPr>
              <a:t>anti kausal, </a:t>
            </a:r>
            <a:r>
              <a:rPr sz="3200" spc="-15" dirty="0">
                <a:latin typeface="Calibri"/>
                <a:cs typeface="Calibri"/>
              </a:rPr>
              <a:t>ROC, </a:t>
            </a:r>
            <a:r>
              <a:rPr sz="3200" spc="-25" dirty="0">
                <a:latin typeface="Calibri"/>
                <a:cs typeface="Calibri"/>
              </a:rPr>
              <a:t>Zero </a:t>
            </a:r>
            <a:r>
              <a:rPr sz="3200" spc="-15" dirty="0">
                <a:latin typeface="Calibri"/>
                <a:cs typeface="Calibri"/>
              </a:rPr>
              <a:t>Pole, </a:t>
            </a:r>
            <a:r>
              <a:rPr sz="3200" spc="-5" dirty="0">
                <a:latin typeface="Calibri"/>
                <a:cs typeface="Calibri"/>
              </a:rPr>
              <a:t>TZ fungsi  impuls, TZ fungsi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sinusoidal</a:t>
            </a:r>
            <a:endParaRPr sz="3200" dirty="0">
              <a:latin typeface="Calibri"/>
              <a:cs typeface="Calibri"/>
            </a:endParaRPr>
          </a:p>
          <a:p>
            <a:pPr marL="355600" marR="8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Overview ITZ : </a:t>
            </a:r>
            <a:r>
              <a:rPr sz="3200" spc="-10" dirty="0">
                <a:latin typeface="Calibri"/>
                <a:cs typeface="Calibri"/>
              </a:rPr>
              <a:t>Pecahan </a:t>
            </a:r>
            <a:r>
              <a:rPr sz="3200" spc="-20" dirty="0">
                <a:latin typeface="Calibri"/>
                <a:cs typeface="Calibri"/>
              </a:rPr>
              <a:t>Parsial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5" dirty="0">
                <a:latin typeface="Calibri"/>
                <a:cs typeface="Calibri"/>
              </a:rPr>
              <a:t>Integrasi  </a:t>
            </a:r>
            <a:r>
              <a:rPr sz="3200" spc="-55" dirty="0">
                <a:latin typeface="Calibri"/>
                <a:cs typeface="Calibri"/>
              </a:rPr>
              <a:t>Kontur, </a:t>
            </a:r>
            <a:r>
              <a:rPr sz="3200" spc="-5" dirty="0">
                <a:latin typeface="Calibri"/>
                <a:cs typeface="Calibri"/>
              </a:rPr>
              <a:t>manipulasi </a:t>
            </a:r>
            <a:r>
              <a:rPr sz="3200" dirty="0">
                <a:latin typeface="Calibri"/>
                <a:cs typeface="Calibri"/>
              </a:rPr>
              <a:t>ITZ </a:t>
            </a:r>
            <a:r>
              <a:rPr sz="3200" spc="-15" dirty="0">
                <a:latin typeface="Calibri"/>
                <a:cs typeface="Calibri"/>
              </a:rPr>
              <a:t>berdasarkan  propertynya, </a:t>
            </a:r>
            <a:r>
              <a:rPr sz="3200" spc="-30" dirty="0">
                <a:latin typeface="Calibri"/>
                <a:cs typeface="Calibri"/>
              </a:rPr>
              <a:t>ROCnya </a:t>
            </a:r>
            <a:r>
              <a:rPr sz="3200" spc="-10" dirty="0">
                <a:latin typeface="Calibri"/>
                <a:cs typeface="Calibri"/>
              </a:rPr>
              <a:t>(kausal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0" dirty="0">
                <a:latin typeface="Calibri"/>
                <a:cs typeface="Calibri"/>
              </a:rPr>
              <a:t>anti kausal),  </a:t>
            </a:r>
            <a:r>
              <a:rPr sz="3200" spc="-15" dirty="0">
                <a:latin typeface="Calibri"/>
                <a:cs typeface="Calibri"/>
              </a:rPr>
              <a:t>fungsinya. </a:t>
            </a:r>
            <a:r>
              <a:rPr sz="3200" spc="-20" dirty="0">
                <a:latin typeface="Calibri"/>
                <a:cs typeface="Calibri"/>
              </a:rPr>
              <a:t>contoh </a:t>
            </a:r>
            <a:r>
              <a:rPr sz="3200" dirty="0">
                <a:latin typeface="Calibri"/>
                <a:cs typeface="Calibri"/>
              </a:rPr>
              <a:t>: ITZ </a:t>
            </a:r>
            <a:r>
              <a:rPr sz="3200" spc="-5" dirty="0">
                <a:latin typeface="Calibri"/>
                <a:cs typeface="Calibri"/>
              </a:rPr>
              <a:t>fungsi </a:t>
            </a:r>
            <a:r>
              <a:rPr sz="3200" spc="-10" dirty="0">
                <a:latin typeface="Calibri"/>
                <a:cs typeface="Calibri"/>
              </a:rPr>
              <a:t>logaritma </a:t>
            </a:r>
            <a:r>
              <a:rPr sz="3200" spc="-5" dirty="0">
                <a:latin typeface="Calibri"/>
                <a:cs typeface="Calibri"/>
              </a:rPr>
              <a:t>f(z)  dan TZ fungsi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x(n)/n.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840" y="322275"/>
            <a:ext cx="8773795" cy="326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5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8.17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01600" marR="391795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20" dirty="0">
                <a:latin typeface="Calibri"/>
                <a:cs typeface="Calibri"/>
              </a:rPr>
              <a:t>zero-state </a:t>
            </a:r>
            <a:r>
              <a:rPr sz="1800" spc="-5" dirty="0">
                <a:latin typeface="Calibri"/>
                <a:cs typeface="Calibri"/>
              </a:rPr>
              <a:t>response dari suatu </a:t>
            </a:r>
            <a:r>
              <a:rPr sz="1800" spc="-15" dirty="0">
                <a:latin typeface="Calibri"/>
                <a:cs typeface="Calibri"/>
              </a:rPr>
              <a:t>sistem </a:t>
            </a:r>
            <a:r>
              <a:rPr sz="1800" spc="-50" dirty="0">
                <a:latin typeface="Calibri"/>
                <a:cs typeface="Calibri"/>
              </a:rPr>
              <a:t>LTI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mendapat input x(n) </a:t>
            </a:r>
            <a:r>
              <a:rPr sz="1800" dirty="0">
                <a:latin typeface="Calibri"/>
                <a:cs typeface="Calibri"/>
              </a:rPr>
              <a:t>= u(n) </a:t>
            </a:r>
            <a:r>
              <a:rPr sz="1800" spc="-5" dirty="0">
                <a:latin typeface="Calibri"/>
                <a:cs typeface="Calibri"/>
              </a:rPr>
              <a:t>dan  </a:t>
            </a:r>
            <a:r>
              <a:rPr sz="1800" spc="-20" dirty="0">
                <a:latin typeface="Calibri"/>
                <a:cs typeface="Calibri"/>
              </a:rPr>
              <a:t>dinyatakan </a:t>
            </a:r>
            <a:r>
              <a:rPr sz="1800" spc="-5" dirty="0">
                <a:latin typeface="Calibri"/>
                <a:cs typeface="Calibri"/>
              </a:rPr>
              <a:t>oleh </a:t>
            </a:r>
            <a:r>
              <a:rPr sz="1800" spc="-10" dirty="0">
                <a:latin typeface="Calibri"/>
                <a:cs typeface="Calibri"/>
              </a:rPr>
              <a:t>persamaan </a:t>
            </a:r>
            <a:r>
              <a:rPr sz="1800" dirty="0">
                <a:latin typeface="Calibri"/>
                <a:cs typeface="Calibri"/>
              </a:rPr>
              <a:t>beda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2600" spc="70" dirty="0">
                <a:latin typeface="Times New Roman"/>
                <a:cs typeface="Times New Roman"/>
              </a:rPr>
              <a:t>y(n) </a:t>
            </a:r>
            <a:r>
              <a:rPr sz="2600" spc="35" dirty="0">
                <a:latin typeface="Symbol"/>
                <a:cs typeface="Symbol"/>
              </a:rPr>
              <a:t>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6y(n </a:t>
            </a:r>
            <a:r>
              <a:rPr sz="2600" spc="35" dirty="0">
                <a:latin typeface="Symbol"/>
                <a:cs typeface="Symbol"/>
              </a:rPr>
              <a:t>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1) </a:t>
            </a:r>
            <a:r>
              <a:rPr sz="2600" spc="35" dirty="0">
                <a:latin typeface="Symbol"/>
                <a:cs typeface="Symbol"/>
              </a:rPr>
              <a:t>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8y(n </a:t>
            </a:r>
            <a:r>
              <a:rPr sz="2600" spc="35" dirty="0">
                <a:latin typeface="Symbol"/>
                <a:cs typeface="Symbol"/>
              </a:rPr>
              <a:t>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2) </a:t>
            </a:r>
            <a:r>
              <a:rPr sz="2600" spc="35" dirty="0">
                <a:latin typeface="Symbol"/>
                <a:cs typeface="Symbol"/>
              </a:rPr>
              <a:t>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5x(n) </a:t>
            </a:r>
            <a:r>
              <a:rPr sz="2600" spc="35" dirty="0">
                <a:latin typeface="Symbol"/>
                <a:cs typeface="Symbol"/>
              </a:rPr>
              <a:t>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28x(n </a:t>
            </a:r>
            <a:r>
              <a:rPr sz="2600" spc="35" dirty="0">
                <a:latin typeface="Symbol"/>
                <a:cs typeface="Symbol"/>
              </a:rPr>
              <a:t>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1) </a:t>
            </a:r>
            <a:r>
              <a:rPr sz="2600" spc="35" dirty="0">
                <a:latin typeface="Symbol"/>
                <a:cs typeface="Symbol"/>
              </a:rPr>
              <a:t>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8x(n </a:t>
            </a:r>
            <a:r>
              <a:rPr sz="2600" spc="35" dirty="0">
                <a:latin typeface="Symbol"/>
                <a:cs typeface="Symbol"/>
              </a:rPr>
              <a:t>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2)</a:t>
            </a:r>
            <a:endParaRPr sz="26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146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  <a:spcBef>
                <a:spcPts val="2090"/>
              </a:spcBef>
            </a:pPr>
            <a:r>
              <a:rPr sz="2750" spc="45" dirty="0">
                <a:latin typeface="Times New Roman"/>
                <a:cs typeface="Times New Roman"/>
              </a:rPr>
              <a:t>Y(z) </a:t>
            </a:r>
            <a:r>
              <a:rPr sz="2750" spc="70" dirty="0">
                <a:latin typeface="Symbol"/>
                <a:cs typeface="Symbol"/>
              </a:rPr>
              <a:t>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45" dirty="0">
                <a:latin typeface="Times New Roman"/>
                <a:cs typeface="Times New Roman"/>
              </a:rPr>
              <a:t>6z</a:t>
            </a:r>
            <a:r>
              <a:rPr sz="2400" spc="67" baseline="43402" dirty="0">
                <a:latin typeface="Symbol"/>
                <a:cs typeface="Symbol"/>
              </a:rPr>
              <a:t></a:t>
            </a:r>
            <a:r>
              <a:rPr sz="2400" spc="67" baseline="43402" dirty="0">
                <a:latin typeface="Times New Roman"/>
                <a:cs typeface="Times New Roman"/>
              </a:rPr>
              <a:t>1</a:t>
            </a:r>
            <a:r>
              <a:rPr sz="2750" spc="45" dirty="0">
                <a:latin typeface="Times New Roman"/>
                <a:cs typeface="Times New Roman"/>
              </a:rPr>
              <a:t>Y(z) </a:t>
            </a:r>
            <a:r>
              <a:rPr sz="2750" spc="70" dirty="0">
                <a:latin typeface="Symbol"/>
                <a:cs typeface="Symbol"/>
              </a:rPr>
              <a:t>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8z</a:t>
            </a:r>
            <a:r>
              <a:rPr sz="2400" spc="82" baseline="43402" dirty="0">
                <a:latin typeface="Symbol"/>
                <a:cs typeface="Symbol"/>
              </a:rPr>
              <a:t></a:t>
            </a:r>
            <a:r>
              <a:rPr sz="2400" spc="82" baseline="43402" dirty="0">
                <a:latin typeface="Times New Roman"/>
                <a:cs typeface="Times New Roman"/>
              </a:rPr>
              <a:t>2</a:t>
            </a:r>
            <a:r>
              <a:rPr sz="2750" spc="55" dirty="0">
                <a:latin typeface="Times New Roman"/>
                <a:cs typeface="Times New Roman"/>
              </a:rPr>
              <a:t>Y(z) </a:t>
            </a:r>
            <a:r>
              <a:rPr sz="2750" spc="70" dirty="0">
                <a:latin typeface="Symbol"/>
                <a:cs typeface="Symbol"/>
              </a:rPr>
              <a:t>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Times New Roman"/>
                <a:cs typeface="Times New Roman"/>
              </a:rPr>
              <a:t>5X(z) </a:t>
            </a:r>
            <a:r>
              <a:rPr sz="2750" spc="70" dirty="0">
                <a:latin typeface="Symbol"/>
                <a:cs typeface="Symbol"/>
              </a:rPr>
              <a:t>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28z</a:t>
            </a:r>
            <a:r>
              <a:rPr sz="2400" spc="44" baseline="43402" dirty="0">
                <a:latin typeface="Symbol"/>
                <a:cs typeface="Symbol"/>
              </a:rPr>
              <a:t></a:t>
            </a:r>
            <a:r>
              <a:rPr sz="2400" spc="44" baseline="43402" dirty="0">
                <a:latin typeface="Times New Roman"/>
                <a:cs typeface="Times New Roman"/>
              </a:rPr>
              <a:t>1</a:t>
            </a:r>
            <a:r>
              <a:rPr sz="2750" spc="30" dirty="0">
                <a:latin typeface="Times New Roman"/>
                <a:cs typeface="Times New Roman"/>
              </a:rPr>
              <a:t>X(z) </a:t>
            </a:r>
            <a:r>
              <a:rPr sz="2750" spc="70" dirty="0">
                <a:latin typeface="Symbol"/>
                <a:cs typeface="Symbol"/>
              </a:rPr>
              <a:t></a:t>
            </a:r>
            <a:r>
              <a:rPr sz="2750" spc="160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8z</a:t>
            </a:r>
            <a:r>
              <a:rPr sz="2400" spc="82" baseline="43402" dirty="0">
                <a:latin typeface="Symbol"/>
                <a:cs typeface="Symbol"/>
              </a:rPr>
              <a:t></a:t>
            </a:r>
            <a:r>
              <a:rPr sz="2400" spc="82" baseline="43402" dirty="0">
                <a:latin typeface="Times New Roman"/>
                <a:cs typeface="Times New Roman"/>
              </a:rPr>
              <a:t>2</a:t>
            </a:r>
            <a:r>
              <a:rPr sz="2750" spc="55" dirty="0">
                <a:latin typeface="Times New Roman"/>
                <a:cs typeface="Times New Roman"/>
              </a:rPr>
              <a:t>X(z)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15602" y="4401030"/>
            <a:ext cx="2549525" cy="0"/>
          </a:xfrm>
          <a:custGeom>
            <a:avLst/>
            <a:gdLst/>
            <a:ahLst/>
            <a:cxnLst/>
            <a:rect l="l" t="t" r="r" b="b"/>
            <a:pathLst>
              <a:path w="2549525">
                <a:moveTo>
                  <a:pt x="0" y="0"/>
                </a:moveTo>
                <a:lnTo>
                  <a:pt x="2549443" y="0"/>
                </a:lnTo>
              </a:path>
            </a:pathLst>
          </a:custGeom>
          <a:ln w="14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1181" y="4401030"/>
            <a:ext cx="943610" cy="0"/>
          </a:xfrm>
          <a:custGeom>
            <a:avLst/>
            <a:gdLst/>
            <a:ahLst/>
            <a:cxnLst/>
            <a:rect l="l" t="t" r="r" b="b"/>
            <a:pathLst>
              <a:path w="943609">
                <a:moveTo>
                  <a:pt x="0" y="0"/>
                </a:moveTo>
                <a:lnTo>
                  <a:pt x="943188" y="0"/>
                </a:lnTo>
              </a:path>
            </a:pathLst>
          </a:custGeom>
          <a:ln w="14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2917" y="3842139"/>
            <a:ext cx="3627120" cy="9931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70"/>
              </a:spcBef>
              <a:tabLst>
                <a:tab pos="3053080" algn="l"/>
              </a:tabLst>
            </a:pPr>
            <a:r>
              <a:rPr sz="2700" dirty="0">
                <a:latin typeface="Times New Roman"/>
                <a:cs typeface="Times New Roman"/>
              </a:rPr>
              <a:t>(5 </a:t>
            </a:r>
            <a:r>
              <a:rPr sz="2700" spc="15" dirty="0">
                <a:latin typeface="Symbol"/>
                <a:cs typeface="Symbol"/>
              </a:rPr>
              <a:t>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28z</a:t>
            </a:r>
            <a:r>
              <a:rPr sz="2325" spc="67" baseline="43010" dirty="0">
                <a:latin typeface="Symbol"/>
                <a:cs typeface="Symbol"/>
              </a:rPr>
              <a:t></a:t>
            </a:r>
            <a:r>
              <a:rPr sz="2325" spc="67" baseline="43010" dirty="0">
                <a:latin typeface="Times New Roman"/>
                <a:cs typeface="Times New Roman"/>
              </a:rPr>
              <a:t>1  </a:t>
            </a:r>
            <a:r>
              <a:rPr sz="2700" spc="15" dirty="0">
                <a:latin typeface="Symbol"/>
                <a:cs typeface="Symbol"/>
              </a:rPr>
              <a:t></a:t>
            </a:r>
            <a:r>
              <a:rPr sz="2700" spc="28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8z</a:t>
            </a:r>
            <a:r>
              <a:rPr sz="2325" spc="75" baseline="43010" dirty="0">
                <a:latin typeface="Symbol"/>
                <a:cs typeface="Symbol"/>
              </a:rPr>
              <a:t></a:t>
            </a:r>
            <a:r>
              <a:rPr sz="2325" spc="75" baseline="43010" dirty="0">
                <a:latin typeface="Times New Roman"/>
                <a:cs typeface="Times New Roman"/>
              </a:rPr>
              <a:t>2</a:t>
            </a:r>
            <a:r>
              <a:rPr sz="2325" spc="-135" baseline="430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)	</a:t>
            </a:r>
            <a:r>
              <a:rPr sz="2700" spc="1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570"/>
              </a:spcBef>
              <a:tabLst>
                <a:tab pos="2653030" algn="l"/>
              </a:tabLst>
            </a:pPr>
            <a:r>
              <a:rPr sz="2700" spc="10" dirty="0">
                <a:latin typeface="Times New Roman"/>
                <a:cs typeface="Times New Roman"/>
              </a:rPr>
              <a:t>1 </a:t>
            </a:r>
            <a:r>
              <a:rPr sz="2700" spc="15" dirty="0">
                <a:latin typeface="Symbol"/>
                <a:cs typeface="Symbol"/>
              </a:rPr>
              <a:t>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6z</a:t>
            </a:r>
            <a:r>
              <a:rPr sz="2325" spc="97" baseline="43010" dirty="0">
                <a:latin typeface="Symbol"/>
                <a:cs typeface="Symbol"/>
              </a:rPr>
              <a:t></a:t>
            </a:r>
            <a:r>
              <a:rPr sz="2325" spc="97" baseline="43010" dirty="0">
                <a:latin typeface="Times New Roman"/>
                <a:cs typeface="Times New Roman"/>
              </a:rPr>
              <a:t>1  </a:t>
            </a:r>
            <a:r>
              <a:rPr sz="2700" spc="15" dirty="0">
                <a:latin typeface="Symbol"/>
                <a:cs typeface="Symbol"/>
              </a:rPr>
              <a:t>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8z</a:t>
            </a:r>
            <a:r>
              <a:rPr sz="2325" spc="97" baseline="43010" dirty="0">
                <a:latin typeface="Symbol"/>
                <a:cs typeface="Symbol"/>
              </a:rPr>
              <a:t></a:t>
            </a:r>
            <a:r>
              <a:rPr sz="2325" spc="-322" baseline="43010" dirty="0">
                <a:latin typeface="Times New Roman"/>
                <a:cs typeface="Times New Roman"/>
              </a:rPr>
              <a:t> </a:t>
            </a:r>
            <a:r>
              <a:rPr sz="2325" spc="30" baseline="43010" dirty="0">
                <a:latin typeface="Times New Roman"/>
                <a:cs typeface="Times New Roman"/>
              </a:rPr>
              <a:t>2	</a:t>
            </a:r>
            <a:r>
              <a:rPr sz="2700" spc="10" dirty="0">
                <a:latin typeface="Times New Roman"/>
                <a:cs typeface="Times New Roman"/>
              </a:rPr>
              <a:t>1 </a:t>
            </a:r>
            <a:r>
              <a:rPr sz="2700" spc="15" dirty="0">
                <a:latin typeface="Symbol"/>
                <a:cs typeface="Symbol"/>
              </a:rPr>
              <a:t>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70" dirty="0">
                <a:latin typeface="Times New Roman"/>
                <a:cs typeface="Times New Roman"/>
              </a:rPr>
              <a:t>z</a:t>
            </a:r>
            <a:r>
              <a:rPr sz="2325" spc="104" baseline="43010" dirty="0">
                <a:latin typeface="Symbol"/>
                <a:cs typeface="Symbol"/>
              </a:rPr>
              <a:t></a:t>
            </a:r>
            <a:r>
              <a:rPr sz="2325" spc="104" baseline="43010" dirty="0">
                <a:latin typeface="Times New Roman"/>
                <a:cs typeface="Times New Roman"/>
              </a:rPr>
              <a:t>1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1898" y="4131460"/>
            <a:ext cx="99885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60" dirty="0">
                <a:latin typeface="Times New Roman"/>
                <a:cs typeface="Times New Roman"/>
              </a:rPr>
              <a:t>Y(z)</a:t>
            </a:r>
            <a:r>
              <a:rPr sz="2700" spc="204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6372" y="4346154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777" y="0"/>
                </a:lnTo>
              </a:path>
            </a:pathLst>
          </a:custGeom>
          <a:ln w="14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4343" y="3784387"/>
            <a:ext cx="996315" cy="9988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51435" algn="ctr">
              <a:lnSpc>
                <a:spcPct val="100000"/>
              </a:lnSpc>
              <a:spcBef>
                <a:spcPts val="690"/>
              </a:spcBef>
            </a:pPr>
            <a:r>
              <a:rPr sz="2700" spc="3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700" spc="30" dirty="0">
                <a:latin typeface="Times New Roman"/>
                <a:cs typeface="Times New Roman"/>
              </a:rPr>
              <a:t>1 </a:t>
            </a:r>
            <a:r>
              <a:rPr sz="2700" spc="30" dirty="0">
                <a:latin typeface="Symbol"/>
                <a:cs typeface="Symbol"/>
              </a:rPr>
              <a:t>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70" dirty="0">
                <a:latin typeface="Times New Roman"/>
                <a:cs typeface="Times New Roman"/>
              </a:rPr>
              <a:t>z</a:t>
            </a:r>
            <a:r>
              <a:rPr sz="2325" spc="104" baseline="43010" dirty="0">
                <a:latin typeface="Symbol"/>
                <a:cs typeface="Symbol"/>
              </a:rPr>
              <a:t></a:t>
            </a:r>
            <a:r>
              <a:rPr sz="2325" spc="104" baseline="43010" dirty="0">
                <a:latin typeface="Times New Roman"/>
                <a:cs typeface="Times New Roman"/>
              </a:rPr>
              <a:t>1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672" y="4075669"/>
            <a:ext cx="998219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60" dirty="0">
                <a:latin typeface="Times New Roman"/>
                <a:cs typeface="Times New Roman"/>
              </a:rPr>
              <a:t>X(z)</a:t>
            </a:r>
            <a:r>
              <a:rPr sz="2700" spc="18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5600" y="4256532"/>
            <a:ext cx="838200" cy="173990"/>
          </a:xfrm>
          <a:custGeom>
            <a:avLst/>
            <a:gdLst/>
            <a:ahLst/>
            <a:cxnLst/>
            <a:rect l="l" t="t" r="r" b="b"/>
            <a:pathLst>
              <a:path w="838200" h="173989">
                <a:moveTo>
                  <a:pt x="664463" y="0"/>
                </a:moveTo>
                <a:lnTo>
                  <a:pt x="664463" y="173736"/>
                </a:lnTo>
                <a:lnTo>
                  <a:pt x="780288" y="115824"/>
                </a:lnTo>
                <a:lnTo>
                  <a:pt x="693420" y="115824"/>
                </a:lnTo>
                <a:lnTo>
                  <a:pt x="693420" y="81026"/>
                </a:lnTo>
                <a:lnTo>
                  <a:pt x="826515" y="81026"/>
                </a:lnTo>
                <a:lnTo>
                  <a:pt x="803401" y="69469"/>
                </a:lnTo>
                <a:lnTo>
                  <a:pt x="693420" y="69469"/>
                </a:lnTo>
                <a:lnTo>
                  <a:pt x="693420" y="57912"/>
                </a:lnTo>
                <a:lnTo>
                  <a:pt x="780288" y="57912"/>
                </a:lnTo>
                <a:lnTo>
                  <a:pt x="664463" y="0"/>
                </a:lnTo>
                <a:close/>
              </a:path>
              <a:path w="838200" h="173989">
                <a:moveTo>
                  <a:pt x="664463" y="81026"/>
                </a:moveTo>
                <a:lnTo>
                  <a:pt x="0" y="81026"/>
                </a:lnTo>
                <a:lnTo>
                  <a:pt x="0" y="115824"/>
                </a:lnTo>
                <a:lnTo>
                  <a:pt x="664463" y="115824"/>
                </a:lnTo>
                <a:lnTo>
                  <a:pt x="664463" y="81026"/>
                </a:lnTo>
                <a:close/>
              </a:path>
              <a:path w="838200" h="173989">
                <a:moveTo>
                  <a:pt x="826515" y="81026"/>
                </a:moveTo>
                <a:lnTo>
                  <a:pt x="693420" y="81026"/>
                </a:lnTo>
                <a:lnTo>
                  <a:pt x="693420" y="115824"/>
                </a:lnTo>
                <a:lnTo>
                  <a:pt x="780288" y="115824"/>
                </a:lnTo>
                <a:lnTo>
                  <a:pt x="838200" y="86868"/>
                </a:lnTo>
                <a:lnTo>
                  <a:pt x="826515" y="81026"/>
                </a:lnTo>
                <a:close/>
              </a:path>
              <a:path w="838200" h="173989">
                <a:moveTo>
                  <a:pt x="664463" y="57912"/>
                </a:moveTo>
                <a:lnTo>
                  <a:pt x="0" y="57912"/>
                </a:lnTo>
                <a:lnTo>
                  <a:pt x="0" y="69469"/>
                </a:lnTo>
                <a:lnTo>
                  <a:pt x="664463" y="69469"/>
                </a:lnTo>
                <a:lnTo>
                  <a:pt x="664463" y="57912"/>
                </a:lnTo>
                <a:close/>
              </a:path>
              <a:path w="838200" h="173989">
                <a:moveTo>
                  <a:pt x="780288" y="57912"/>
                </a:moveTo>
                <a:lnTo>
                  <a:pt x="693420" y="57912"/>
                </a:lnTo>
                <a:lnTo>
                  <a:pt x="693420" y="69469"/>
                </a:lnTo>
                <a:lnTo>
                  <a:pt x="803401" y="69469"/>
                </a:lnTo>
                <a:lnTo>
                  <a:pt x="780288" y="57912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408" y="5617140"/>
            <a:ext cx="699770" cy="0"/>
          </a:xfrm>
          <a:custGeom>
            <a:avLst/>
            <a:gdLst/>
            <a:ahLst/>
            <a:cxnLst/>
            <a:rect l="l" t="t" r="r" b="b"/>
            <a:pathLst>
              <a:path w="699769">
                <a:moveTo>
                  <a:pt x="0" y="0"/>
                </a:moveTo>
                <a:lnTo>
                  <a:pt x="699760" y="0"/>
                </a:lnTo>
              </a:path>
            </a:pathLst>
          </a:custGeom>
          <a:ln w="1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6950" y="5617140"/>
            <a:ext cx="2756535" cy="0"/>
          </a:xfrm>
          <a:custGeom>
            <a:avLst/>
            <a:gdLst/>
            <a:ahLst/>
            <a:cxnLst/>
            <a:rect l="l" t="t" r="r" b="b"/>
            <a:pathLst>
              <a:path w="2756535">
                <a:moveTo>
                  <a:pt x="0" y="0"/>
                </a:moveTo>
                <a:lnTo>
                  <a:pt x="2756390" y="0"/>
                </a:lnTo>
              </a:path>
            </a:pathLst>
          </a:custGeom>
          <a:ln w="14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64397" y="5134030"/>
            <a:ext cx="258572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72845" algn="l"/>
                <a:tab pos="2324100" algn="l"/>
              </a:tabLst>
            </a:pPr>
            <a:r>
              <a:rPr sz="2650" spc="40" dirty="0">
                <a:latin typeface="Times New Roman"/>
                <a:cs typeface="Times New Roman"/>
              </a:rPr>
              <a:t>A	A	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881" y="5616069"/>
            <a:ext cx="17843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5" dirty="0">
                <a:latin typeface="Times New Roman"/>
                <a:cs typeface="Times New Roman"/>
              </a:rPr>
              <a:t>z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429" y="5134030"/>
            <a:ext cx="68516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120" dirty="0">
                <a:latin typeface="Times New Roman"/>
                <a:cs typeface="Times New Roman"/>
              </a:rPr>
              <a:t>Y</a:t>
            </a:r>
            <a:r>
              <a:rPr sz="2650" spc="90" dirty="0">
                <a:latin typeface="Times New Roman"/>
                <a:cs typeface="Times New Roman"/>
              </a:rPr>
              <a:t>(</a:t>
            </a:r>
            <a:r>
              <a:rPr sz="2650" spc="95" dirty="0">
                <a:latin typeface="Times New Roman"/>
                <a:cs typeface="Times New Roman"/>
              </a:rPr>
              <a:t>z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8768" y="5219770"/>
            <a:ext cx="312864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87680" algn="l"/>
                <a:tab pos="801370" algn="l"/>
                <a:tab pos="1671320" algn="l"/>
                <a:tab pos="1980564" algn="l"/>
                <a:tab pos="2814955" algn="l"/>
                <a:tab pos="3089910" algn="l"/>
              </a:tabLst>
            </a:pPr>
            <a:r>
              <a:rPr sz="15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3975" spc="44" baseline="-20964" dirty="0" smtClean="0">
                <a:latin typeface="Symbol"/>
                <a:cs typeface="Symbol"/>
              </a:rPr>
              <a:t></a:t>
            </a:r>
            <a:r>
              <a:rPr sz="2650" u="heavy" spc="3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lang="en-US" sz="2650" u="heavy" spc="3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      </a:t>
            </a:r>
            <a:r>
              <a:rPr sz="1550" u="heavy" spc="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975" spc="44" baseline="-20964" dirty="0" smtClean="0">
                <a:latin typeface="Symbol"/>
                <a:cs typeface="Symbol"/>
              </a:rPr>
              <a:t></a:t>
            </a:r>
            <a:r>
              <a:rPr lang="en-US" sz="3975" spc="44" baseline="-20964" dirty="0" smtClean="0">
                <a:latin typeface="Symbol"/>
                <a:cs typeface="Symbol"/>
              </a:rPr>
              <a:t>    </a:t>
            </a:r>
            <a:r>
              <a:rPr sz="2650" u="heavy" spc="3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lang="en-US" sz="2650" u="heavy" spc="30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  </a:t>
            </a:r>
            <a:r>
              <a:rPr sz="1550" u="heavy" spc="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7117" y="5616069"/>
            <a:ext cx="306959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91895" algn="l"/>
                <a:tab pos="2371090" algn="l"/>
              </a:tabLst>
            </a:pPr>
            <a:r>
              <a:rPr sz="2650" spc="25" dirty="0">
                <a:latin typeface="Times New Roman"/>
                <a:cs typeface="Times New Roman"/>
              </a:rPr>
              <a:t>z</a:t>
            </a:r>
            <a:r>
              <a:rPr sz="2650" spc="175" dirty="0">
                <a:latin typeface="Times New Roman"/>
                <a:cs typeface="Times New Roman"/>
              </a:rPr>
              <a:t> </a:t>
            </a:r>
            <a:r>
              <a:rPr sz="2650" spc="30" dirty="0">
                <a:latin typeface="Symbol"/>
                <a:cs typeface="Symbol"/>
              </a:rPr>
              <a:t></a:t>
            </a:r>
            <a:r>
              <a:rPr sz="2650" spc="18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Times New Roman"/>
                <a:cs typeface="Times New Roman"/>
              </a:rPr>
              <a:t>2	z</a:t>
            </a:r>
            <a:r>
              <a:rPr sz="2650" spc="175" dirty="0">
                <a:latin typeface="Times New Roman"/>
                <a:cs typeface="Times New Roman"/>
              </a:rPr>
              <a:t> </a:t>
            </a:r>
            <a:r>
              <a:rPr sz="2650" spc="30" dirty="0">
                <a:latin typeface="Symbol"/>
                <a:cs typeface="Symbol"/>
              </a:rPr>
              <a:t></a:t>
            </a:r>
            <a:r>
              <a:rPr sz="2650" spc="185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Times New Roman"/>
                <a:cs typeface="Times New Roman"/>
              </a:rPr>
              <a:t>4	z </a:t>
            </a:r>
            <a:r>
              <a:rPr sz="2650" spc="30" dirty="0">
                <a:latin typeface="Symbol"/>
                <a:cs typeface="Symbol"/>
              </a:rPr>
              <a:t></a:t>
            </a:r>
            <a:r>
              <a:rPr sz="2650" spc="-85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5466" y="5349120"/>
            <a:ext cx="214629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30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6980" y="5616069"/>
            <a:ext cx="279844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573405" algn="l"/>
              </a:tabLst>
            </a:pPr>
            <a:r>
              <a:rPr sz="2650" spc="100" dirty="0">
                <a:latin typeface="Times New Roman"/>
                <a:cs typeface="Times New Roman"/>
              </a:rPr>
              <a:t>(z</a:t>
            </a:r>
            <a:r>
              <a:rPr sz="2325" spc="150" baseline="43010" dirty="0">
                <a:latin typeface="Times New Roman"/>
                <a:cs typeface="Times New Roman"/>
              </a:rPr>
              <a:t>2	</a:t>
            </a:r>
            <a:r>
              <a:rPr sz="2650" spc="30" dirty="0">
                <a:latin typeface="Symbol"/>
                <a:cs typeface="Symbol"/>
              </a:rPr>
              <a:t></a:t>
            </a:r>
            <a:r>
              <a:rPr sz="2650" spc="30" dirty="0">
                <a:latin typeface="Times New Roman"/>
                <a:cs typeface="Times New Roman"/>
              </a:rPr>
              <a:t> </a:t>
            </a:r>
            <a:r>
              <a:rPr sz="2650" spc="50" dirty="0">
                <a:latin typeface="Times New Roman"/>
                <a:cs typeface="Times New Roman"/>
              </a:rPr>
              <a:t>6z </a:t>
            </a:r>
            <a:r>
              <a:rPr sz="2650" spc="30" dirty="0">
                <a:latin typeface="Symbol"/>
                <a:cs typeface="Symbol"/>
              </a:rPr>
              <a:t></a:t>
            </a:r>
            <a:r>
              <a:rPr sz="2650" spc="3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Times New Roman"/>
                <a:cs typeface="Times New Roman"/>
              </a:rPr>
              <a:t>8)(z </a:t>
            </a:r>
            <a:r>
              <a:rPr sz="2650" spc="30" dirty="0">
                <a:latin typeface="Symbol"/>
                <a:cs typeface="Symbol"/>
              </a:rPr>
              <a:t></a:t>
            </a:r>
            <a:r>
              <a:rPr sz="2650" spc="180" dirty="0">
                <a:latin typeface="Times New Roman"/>
                <a:cs typeface="Times New Roman"/>
              </a:rPr>
              <a:t> </a:t>
            </a:r>
            <a:r>
              <a:rPr sz="2650" spc="-85" dirty="0">
                <a:latin typeface="Times New Roman"/>
                <a:cs typeface="Times New Roman"/>
              </a:rPr>
              <a:t>1)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0255" y="5134030"/>
            <a:ext cx="223202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735330" algn="l"/>
              </a:tabLst>
            </a:pPr>
            <a:r>
              <a:rPr sz="2650" spc="60" dirty="0">
                <a:latin typeface="Times New Roman"/>
                <a:cs typeface="Times New Roman"/>
              </a:rPr>
              <a:t>(5z</a:t>
            </a:r>
            <a:r>
              <a:rPr sz="2325" spc="89" baseline="43010" dirty="0">
                <a:latin typeface="Times New Roman"/>
                <a:cs typeface="Times New Roman"/>
              </a:rPr>
              <a:t>2	</a:t>
            </a:r>
            <a:r>
              <a:rPr sz="2650" spc="30" dirty="0">
                <a:latin typeface="Symbol"/>
                <a:cs typeface="Symbol"/>
              </a:rPr>
              <a:t></a:t>
            </a:r>
            <a:r>
              <a:rPr sz="2650" spc="30" dirty="0">
                <a:latin typeface="Times New Roman"/>
                <a:cs typeface="Times New Roman"/>
              </a:rPr>
              <a:t> </a:t>
            </a:r>
            <a:r>
              <a:rPr sz="2650" spc="25" dirty="0">
                <a:latin typeface="Times New Roman"/>
                <a:cs typeface="Times New Roman"/>
              </a:rPr>
              <a:t>28z </a:t>
            </a:r>
            <a:r>
              <a:rPr sz="2650" spc="30" dirty="0">
                <a:latin typeface="Symbol"/>
                <a:cs typeface="Symbol"/>
              </a:rPr>
              <a:t></a:t>
            </a:r>
            <a:r>
              <a:rPr sz="2650" spc="245" dirty="0">
                <a:latin typeface="Times New Roman"/>
                <a:cs typeface="Times New Roman"/>
              </a:rPr>
              <a:t> </a:t>
            </a:r>
            <a:r>
              <a:rPr sz="2650" spc="5" dirty="0">
                <a:latin typeface="Times New Roman"/>
                <a:cs typeface="Times New Roman"/>
              </a:rPr>
              <a:t>8)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6121" y="5349120"/>
            <a:ext cx="214629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30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844" y="748114"/>
            <a:ext cx="605790" cy="0"/>
          </a:xfrm>
          <a:custGeom>
            <a:avLst/>
            <a:gdLst/>
            <a:ahLst/>
            <a:cxnLst/>
            <a:rect l="l" t="t" r="r" b="b"/>
            <a:pathLst>
              <a:path w="605790">
                <a:moveTo>
                  <a:pt x="0" y="0"/>
                </a:moveTo>
                <a:lnTo>
                  <a:pt x="605424" y="0"/>
                </a:lnTo>
              </a:path>
            </a:pathLst>
          </a:custGeom>
          <a:ln w="12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4589" y="748114"/>
            <a:ext cx="2477770" cy="0"/>
          </a:xfrm>
          <a:custGeom>
            <a:avLst/>
            <a:gdLst/>
            <a:ahLst/>
            <a:cxnLst/>
            <a:rect l="l" t="t" r="r" b="b"/>
            <a:pathLst>
              <a:path w="2477770">
                <a:moveTo>
                  <a:pt x="0" y="0"/>
                </a:moveTo>
                <a:lnTo>
                  <a:pt x="2477515" y="0"/>
                </a:lnTo>
              </a:path>
            </a:pathLst>
          </a:custGeom>
          <a:ln w="12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39182" y="327927"/>
            <a:ext cx="123698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08380" algn="l"/>
              </a:tabLst>
            </a:pPr>
            <a:r>
              <a:rPr sz="2300" spc="35" dirty="0">
                <a:latin typeface="Times New Roman"/>
                <a:cs typeface="Times New Roman"/>
              </a:rPr>
              <a:t>A	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4734" y="327927"/>
            <a:ext cx="24130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35" dirty="0"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471" y="745487"/>
            <a:ext cx="15811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20" dirty="0">
                <a:latin typeface="Times New Roman"/>
                <a:cs typeface="Times New Roman"/>
              </a:rPr>
              <a:t>z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729" y="327927"/>
            <a:ext cx="59626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100" dirty="0">
                <a:latin typeface="Times New Roman"/>
                <a:cs typeface="Times New Roman"/>
              </a:rPr>
              <a:t>Y</a:t>
            </a:r>
            <a:r>
              <a:rPr sz="2300" spc="75" dirty="0">
                <a:latin typeface="Times New Roman"/>
                <a:cs typeface="Times New Roman"/>
              </a:rPr>
              <a:t>(z</a:t>
            </a:r>
            <a:r>
              <a:rPr sz="2300" spc="15" dirty="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2268" y="745487"/>
            <a:ext cx="163893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33144" algn="l"/>
              </a:tabLst>
            </a:pPr>
            <a:r>
              <a:rPr sz="2300" spc="20" dirty="0">
                <a:latin typeface="Times New Roman"/>
                <a:cs typeface="Times New Roman"/>
              </a:rPr>
              <a:t>z</a:t>
            </a:r>
            <a:r>
              <a:rPr sz="2300" spc="14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155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Times New Roman"/>
                <a:cs typeface="Times New Roman"/>
              </a:rPr>
              <a:t>4	</a:t>
            </a:r>
            <a:r>
              <a:rPr sz="2300" spc="20" dirty="0">
                <a:latin typeface="Times New Roman"/>
                <a:cs typeface="Times New Roman"/>
              </a:rPr>
              <a:t>z </a:t>
            </a:r>
            <a:r>
              <a:rPr sz="2300" spc="25" dirty="0">
                <a:latin typeface="Symbol"/>
                <a:cs typeface="Symbol"/>
              </a:rPr>
              <a:t>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5577" y="402199"/>
            <a:ext cx="2731135" cy="722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2730"/>
              </a:lnSpc>
              <a:spcBef>
                <a:spcPts val="120"/>
              </a:spcBef>
              <a:tabLst>
                <a:tab pos="427355" algn="l"/>
                <a:tab pos="699135" algn="l"/>
                <a:tab pos="1451610" algn="l"/>
                <a:tab pos="1720214" algn="l"/>
                <a:tab pos="2442210" algn="l"/>
                <a:tab pos="2679700" algn="l"/>
              </a:tabLst>
            </a:pPr>
            <a:r>
              <a:rPr sz="13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3450" spc="37" baseline="-21739" dirty="0">
                <a:latin typeface="Symbol"/>
                <a:cs typeface="Symbol"/>
              </a:rPr>
              <a:t></a:t>
            </a:r>
            <a:r>
              <a:rPr sz="2300" u="sng" spc="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	</a:t>
            </a:r>
            <a:r>
              <a:rPr sz="3450" spc="37" baseline="-21739" dirty="0">
                <a:latin typeface="Symbol"/>
                <a:cs typeface="Symbol"/>
              </a:rPr>
              <a:t></a:t>
            </a:r>
            <a:r>
              <a:rPr sz="2300" u="sng" spc="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	</a:t>
            </a:r>
            <a:endParaRPr sz="1350">
              <a:latin typeface="Times New Roman"/>
              <a:cs typeface="Times New Roman"/>
            </a:endParaRPr>
          </a:p>
          <a:p>
            <a:pPr marL="58419">
              <a:lnSpc>
                <a:spcPts val="2730"/>
              </a:lnSpc>
            </a:pPr>
            <a:r>
              <a:rPr sz="2300" spc="20" dirty="0">
                <a:latin typeface="Times New Roman"/>
                <a:cs typeface="Times New Roman"/>
              </a:rPr>
              <a:t>z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270" dirty="0">
                <a:latin typeface="Times New Roman"/>
                <a:cs typeface="Times New Roman"/>
              </a:rPr>
              <a:t> </a:t>
            </a:r>
            <a:r>
              <a:rPr sz="2300" spc="25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5407" y="514246"/>
            <a:ext cx="18923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25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7024" y="745487"/>
            <a:ext cx="2473325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50" dirty="0">
                <a:latin typeface="Times New Roman"/>
                <a:cs typeface="Times New Roman"/>
              </a:rPr>
              <a:t>(z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30" dirty="0">
                <a:latin typeface="Times New Roman"/>
                <a:cs typeface="Times New Roman"/>
              </a:rPr>
              <a:t>2)(z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30" dirty="0">
                <a:latin typeface="Times New Roman"/>
                <a:cs typeface="Times New Roman"/>
              </a:rPr>
              <a:t>4)(z </a:t>
            </a:r>
            <a:r>
              <a:rPr sz="2300" spc="25" dirty="0">
                <a:latin typeface="Symbol"/>
                <a:cs typeface="Symbol"/>
              </a:rPr>
              <a:t></a:t>
            </a:r>
            <a:r>
              <a:rPr sz="2300" spc="38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1)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2827" y="327927"/>
            <a:ext cx="194183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300" spc="50" dirty="0">
                <a:latin typeface="Times New Roman"/>
                <a:cs typeface="Times New Roman"/>
              </a:rPr>
              <a:t>(5z</a:t>
            </a:r>
            <a:r>
              <a:rPr sz="2025" spc="75" baseline="43209" dirty="0">
                <a:latin typeface="Times New Roman"/>
                <a:cs typeface="Times New Roman"/>
              </a:rPr>
              <a:t>2 </a:t>
            </a:r>
            <a:r>
              <a:rPr sz="2300" spc="25" dirty="0">
                <a:latin typeface="Symbol"/>
                <a:cs typeface="Symbol"/>
              </a:rPr>
              <a:t>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Times New Roman"/>
                <a:cs typeface="Times New Roman"/>
              </a:rPr>
              <a:t>28z </a:t>
            </a:r>
            <a:r>
              <a:rPr sz="2300" spc="25" dirty="0">
                <a:latin typeface="Symbol"/>
                <a:cs typeface="Symbol"/>
              </a:rPr>
              <a:t>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8)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6419" y="514246"/>
            <a:ext cx="18923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25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5927" y="1823920"/>
            <a:ext cx="1396365" cy="0"/>
          </a:xfrm>
          <a:custGeom>
            <a:avLst/>
            <a:gdLst/>
            <a:ahLst/>
            <a:cxnLst/>
            <a:rect l="l" t="t" r="r" b="b"/>
            <a:pathLst>
              <a:path w="1396364">
                <a:moveTo>
                  <a:pt x="0" y="0"/>
                </a:moveTo>
                <a:lnTo>
                  <a:pt x="1396184" y="0"/>
                </a:lnTo>
              </a:path>
            </a:pathLst>
          </a:custGeom>
          <a:ln w="1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0521" y="1823920"/>
            <a:ext cx="1632585" cy="0"/>
          </a:xfrm>
          <a:custGeom>
            <a:avLst/>
            <a:gdLst/>
            <a:ahLst/>
            <a:cxnLst/>
            <a:rect l="l" t="t" r="r" b="b"/>
            <a:pathLst>
              <a:path w="1632585">
                <a:moveTo>
                  <a:pt x="0" y="0"/>
                </a:moveTo>
                <a:lnTo>
                  <a:pt x="1632094" y="0"/>
                </a:lnTo>
              </a:path>
            </a:pathLst>
          </a:custGeom>
          <a:ln w="1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1379" y="1436297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232"/>
                </a:lnTo>
              </a:path>
            </a:pathLst>
          </a:custGeom>
          <a:ln w="12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8025" y="1823920"/>
            <a:ext cx="1382395" cy="0"/>
          </a:xfrm>
          <a:custGeom>
            <a:avLst/>
            <a:gdLst/>
            <a:ahLst/>
            <a:cxnLst/>
            <a:rect l="l" t="t" r="r" b="b"/>
            <a:pathLst>
              <a:path w="1382395">
                <a:moveTo>
                  <a:pt x="0" y="0"/>
                </a:moveTo>
                <a:lnTo>
                  <a:pt x="1382090" y="0"/>
                </a:lnTo>
              </a:path>
            </a:pathLst>
          </a:custGeom>
          <a:ln w="1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9076" y="182392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757" y="0"/>
                </a:lnTo>
              </a:path>
            </a:pathLst>
          </a:custGeom>
          <a:ln w="1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48063" y="1820928"/>
            <a:ext cx="15367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5" dirty="0">
                <a:latin typeface="Times New Roman"/>
                <a:cs typeface="Times New Roman"/>
              </a:rPr>
              <a:t>z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4673" y="1597370"/>
            <a:ext cx="157924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23215" algn="l"/>
              </a:tabLst>
            </a:pPr>
            <a:r>
              <a:rPr sz="2250" spc="5" dirty="0">
                <a:latin typeface="Symbol"/>
                <a:cs typeface="Symbol"/>
              </a:rPr>
              <a:t></a:t>
            </a:r>
            <a:r>
              <a:rPr sz="2250" spc="5" dirty="0">
                <a:latin typeface="Times New Roman"/>
                <a:cs typeface="Times New Roman"/>
              </a:rPr>
              <a:t>	</a:t>
            </a:r>
            <a:r>
              <a:rPr sz="3375" spc="7" baseline="-43209" dirty="0">
                <a:latin typeface="Symbol"/>
                <a:cs typeface="Symbol"/>
              </a:rPr>
              <a:t></a:t>
            </a:r>
            <a:r>
              <a:rPr sz="3375" spc="7" baseline="-43209" dirty="0">
                <a:latin typeface="Times New Roman"/>
                <a:cs typeface="Times New Roman"/>
              </a:rPr>
              <a:t> 6 </a:t>
            </a:r>
            <a:r>
              <a:rPr sz="2250" spc="5" dirty="0">
                <a:latin typeface="Symbol"/>
                <a:cs typeface="Symbol"/>
              </a:rPr>
              <a:t></a:t>
            </a:r>
            <a:r>
              <a:rPr sz="2250" spc="8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</a:t>
            </a:r>
            <a:r>
              <a:rPr sz="2250" spc="10" dirty="0">
                <a:latin typeface="Times New Roman"/>
                <a:cs typeface="Times New Roman"/>
              </a:rPr>
              <a:t>14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9298" y="1820928"/>
            <a:ext cx="86106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65" dirty="0">
                <a:latin typeface="Times New Roman"/>
                <a:cs typeface="Times New Roman"/>
              </a:rPr>
              <a:t>(</a:t>
            </a:r>
            <a:r>
              <a:rPr sz="2250" spc="5" dirty="0">
                <a:latin typeface="Times New Roman"/>
                <a:cs typeface="Times New Roman"/>
              </a:rPr>
              <a:t>2</a:t>
            </a:r>
            <a:r>
              <a:rPr sz="2250" spc="50" dirty="0">
                <a:latin typeface="Times New Roman"/>
                <a:cs typeface="Times New Roman"/>
              </a:rPr>
              <a:t>)</a:t>
            </a:r>
            <a:r>
              <a:rPr sz="2250" spc="10" dirty="0">
                <a:latin typeface="Times New Roman"/>
                <a:cs typeface="Times New Roman"/>
              </a:rPr>
              <a:t>(</a:t>
            </a:r>
            <a:r>
              <a:rPr sz="2250" dirty="0">
                <a:latin typeface="Symbol"/>
                <a:cs typeface="Symbol"/>
              </a:rPr>
              <a:t></a:t>
            </a:r>
            <a:r>
              <a:rPr sz="2250" spc="-65" dirty="0">
                <a:latin typeface="Times New Roman"/>
                <a:cs typeface="Times New Roman"/>
              </a:rPr>
              <a:t>3</a:t>
            </a:r>
            <a:r>
              <a:rPr sz="2250" spc="5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4501" y="1417716"/>
            <a:ext cx="211899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14195" algn="l"/>
              </a:tabLst>
            </a:pPr>
            <a:r>
              <a:rPr sz="2250" spc="15" dirty="0">
                <a:latin typeface="Times New Roman"/>
                <a:cs typeface="Times New Roman"/>
              </a:rPr>
              <a:t>2</a:t>
            </a:r>
            <a:r>
              <a:rPr sz="2250" spc="5" dirty="0">
                <a:latin typeface="Times New Roman"/>
                <a:cs typeface="Times New Roman"/>
              </a:rPr>
              <a:t>0</a:t>
            </a:r>
            <a:r>
              <a:rPr sz="2250" spc="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</a:t>
            </a:r>
            <a:r>
              <a:rPr sz="2250" spc="70" dirty="0">
                <a:latin typeface="Times New Roman"/>
                <a:cs typeface="Times New Roman"/>
              </a:rPr>
              <a:t> </a:t>
            </a:r>
            <a:r>
              <a:rPr sz="2250" spc="15" dirty="0">
                <a:latin typeface="Times New Roman"/>
                <a:cs typeface="Times New Roman"/>
              </a:rPr>
              <a:t>5</a:t>
            </a:r>
            <a:r>
              <a:rPr sz="2250" spc="5" dirty="0">
                <a:latin typeface="Times New Roman"/>
                <a:cs typeface="Times New Roman"/>
              </a:rPr>
              <a:t>6</a:t>
            </a:r>
            <a:r>
              <a:rPr sz="2250" spc="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</a:t>
            </a:r>
            <a:r>
              <a:rPr sz="2250" spc="3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8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15" dirty="0">
                <a:latin typeface="Times New Roman"/>
                <a:cs typeface="Times New Roman"/>
              </a:rPr>
              <a:t>84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99022" y="1597370"/>
            <a:ext cx="18351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21925" y="1597370"/>
            <a:ext cx="1886585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90"/>
              </a:spcBef>
            </a:pPr>
            <a:r>
              <a:rPr sz="2250" spc="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  <a:p>
            <a:pPr marL="316865">
              <a:lnSpc>
                <a:spcPts val="2230"/>
              </a:lnSpc>
            </a:pPr>
            <a:r>
              <a:rPr sz="2250" spc="35" dirty="0">
                <a:latin typeface="Times New Roman"/>
                <a:cs typeface="Times New Roman"/>
              </a:rPr>
              <a:t>(z </a:t>
            </a:r>
            <a:r>
              <a:rPr sz="2250" spc="5" dirty="0">
                <a:latin typeface="Symbol"/>
                <a:cs typeface="Symbol"/>
              </a:rPr>
              <a:t></a:t>
            </a:r>
            <a:r>
              <a:rPr sz="2250" spc="5" dirty="0">
                <a:latin typeface="Times New Roman"/>
                <a:cs typeface="Times New Roman"/>
              </a:rPr>
              <a:t> </a:t>
            </a:r>
            <a:r>
              <a:rPr sz="2250" spc="15" dirty="0">
                <a:latin typeface="Times New Roman"/>
                <a:cs typeface="Times New Roman"/>
              </a:rPr>
              <a:t>4)(z </a:t>
            </a:r>
            <a:r>
              <a:rPr sz="2250" spc="5" dirty="0">
                <a:latin typeface="Symbol"/>
                <a:cs typeface="Symbol"/>
              </a:rPr>
              <a:t></a:t>
            </a:r>
            <a:r>
              <a:rPr sz="2250" spc="145" dirty="0">
                <a:latin typeface="Times New Roman"/>
                <a:cs typeface="Times New Roman"/>
              </a:rPr>
              <a:t> </a:t>
            </a:r>
            <a:r>
              <a:rPr sz="2250" spc="-85" dirty="0">
                <a:latin typeface="Times New Roman"/>
                <a:cs typeface="Times New Roman"/>
              </a:rPr>
              <a:t>1)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2976" y="1417716"/>
            <a:ext cx="347472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807210" algn="l"/>
              </a:tabLst>
            </a:pPr>
            <a:r>
              <a:rPr sz="2250" spc="35" dirty="0">
                <a:latin typeface="Times New Roman"/>
                <a:cs typeface="Times New Roman"/>
              </a:rPr>
              <a:t>(z</a:t>
            </a:r>
            <a:r>
              <a:rPr sz="2250" spc="13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</a:t>
            </a:r>
            <a:r>
              <a:rPr sz="2250" spc="145" dirty="0">
                <a:latin typeface="Times New Roman"/>
                <a:cs typeface="Times New Roman"/>
              </a:rPr>
              <a:t> </a:t>
            </a:r>
            <a:r>
              <a:rPr sz="2250" spc="45" dirty="0">
                <a:latin typeface="Times New Roman"/>
                <a:cs typeface="Times New Roman"/>
              </a:rPr>
              <a:t>2)Y(z)	</a:t>
            </a:r>
            <a:r>
              <a:rPr sz="2250" spc="55" dirty="0">
                <a:latin typeface="Times New Roman"/>
                <a:cs typeface="Times New Roman"/>
              </a:rPr>
              <a:t>5z</a:t>
            </a:r>
            <a:r>
              <a:rPr sz="1950" spc="82" baseline="42735" dirty="0">
                <a:latin typeface="Times New Roman"/>
                <a:cs typeface="Times New Roman"/>
              </a:rPr>
              <a:t>2  </a:t>
            </a:r>
            <a:r>
              <a:rPr sz="2250" spc="5" dirty="0">
                <a:latin typeface="Symbol"/>
                <a:cs typeface="Symbol"/>
              </a:rPr>
              <a:t></a:t>
            </a:r>
            <a:r>
              <a:rPr sz="2250" spc="5" dirty="0">
                <a:latin typeface="Times New Roman"/>
                <a:cs typeface="Times New Roman"/>
              </a:rPr>
              <a:t> 28z </a:t>
            </a:r>
            <a:r>
              <a:rPr sz="2250" spc="5" dirty="0">
                <a:latin typeface="Symbol"/>
                <a:cs typeface="Symbol"/>
              </a:rPr>
              <a:t></a:t>
            </a:r>
            <a:r>
              <a:rPr sz="2250" spc="-4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8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0423" y="1597370"/>
            <a:ext cx="64643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250" spc="10" dirty="0">
                <a:latin typeface="Times New Roman"/>
                <a:cs typeface="Times New Roman"/>
              </a:rPr>
              <a:t>A</a:t>
            </a:r>
            <a:r>
              <a:rPr sz="1950" spc="15" baseline="-23504" dirty="0">
                <a:latin typeface="Times New Roman"/>
                <a:cs typeface="Times New Roman"/>
              </a:rPr>
              <a:t>1</a:t>
            </a:r>
            <a:r>
              <a:rPr sz="1950" spc="307" baseline="-23504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85352" y="2046016"/>
            <a:ext cx="40830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5" dirty="0">
                <a:latin typeface="Times New Roman"/>
                <a:cs typeface="Times New Roman"/>
              </a:rPr>
              <a:t>z</a:t>
            </a:r>
            <a:r>
              <a:rPr sz="1300" spc="-21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Symbol"/>
                <a:cs typeface="Symbol"/>
              </a:rPr>
              <a:t></a:t>
            </a:r>
            <a:r>
              <a:rPr sz="1300" spc="5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74079" y="3052212"/>
            <a:ext cx="1426845" cy="0"/>
          </a:xfrm>
          <a:custGeom>
            <a:avLst/>
            <a:gdLst/>
            <a:ahLst/>
            <a:cxnLst/>
            <a:rect l="l" t="t" r="r" b="b"/>
            <a:pathLst>
              <a:path w="1426845">
                <a:moveTo>
                  <a:pt x="0" y="0"/>
                </a:moveTo>
                <a:lnTo>
                  <a:pt x="1426429" y="0"/>
                </a:lnTo>
              </a:path>
            </a:pathLst>
          </a:custGeom>
          <a:ln w="1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87453" y="3052212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10">
                <a:moveTo>
                  <a:pt x="0" y="0"/>
                </a:moveTo>
                <a:lnTo>
                  <a:pt x="1667335" y="0"/>
                </a:lnTo>
              </a:path>
            </a:pathLst>
          </a:custGeom>
          <a:ln w="1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84212" y="2656797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0815"/>
                </a:lnTo>
              </a:path>
            </a:pathLst>
          </a:custGeom>
          <a:ln w="12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18370" y="3052212"/>
            <a:ext cx="1523365" cy="0"/>
          </a:xfrm>
          <a:custGeom>
            <a:avLst/>
            <a:gdLst/>
            <a:ahLst/>
            <a:cxnLst/>
            <a:rect l="l" t="t" r="r" b="b"/>
            <a:pathLst>
              <a:path w="1523365">
                <a:moveTo>
                  <a:pt x="0" y="0"/>
                </a:moveTo>
                <a:lnTo>
                  <a:pt x="1522914" y="0"/>
                </a:lnTo>
              </a:path>
            </a:pathLst>
          </a:custGeom>
          <a:ln w="1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28449" y="3052212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983" y="0"/>
                </a:lnTo>
              </a:path>
            </a:pathLst>
          </a:custGeom>
          <a:ln w="1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0193" y="3049415"/>
            <a:ext cx="15621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30" dirty="0">
                <a:latin typeface="Times New Roman"/>
                <a:cs typeface="Times New Roman"/>
              </a:rPr>
              <a:t>z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03730" y="2821364"/>
            <a:ext cx="59182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35" dirty="0">
                <a:latin typeface="Symbol"/>
                <a:cs typeface="Symbol"/>
              </a:rPr>
              <a:t></a:t>
            </a:r>
            <a:r>
              <a:rPr sz="2250" spc="185" dirty="0">
                <a:latin typeface="Times New Roman"/>
                <a:cs typeface="Times New Roman"/>
              </a:rPr>
              <a:t> </a:t>
            </a:r>
            <a:r>
              <a:rPr sz="2250" spc="45" dirty="0">
                <a:latin typeface="Times New Roman"/>
                <a:cs typeface="Times New Roman"/>
              </a:rPr>
              <a:t>20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44317" y="2821364"/>
            <a:ext cx="67373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35"/>
              </a:spcBef>
            </a:pPr>
            <a:r>
              <a:rPr sz="2250" spc="3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  <a:p>
            <a:pPr marL="361315">
              <a:lnSpc>
                <a:spcPts val="2250"/>
              </a:lnSpc>
            </a:pPr>
            <a:r>
              <a:rPr sz="2250" spc="45" dirty="0">
                <a:latin typeface="Times New Roman"/>
                <a:cs typeface="Times New Roman"/>
              </a:rPr>
              <a:t>10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58467" y="3049415"/>
            <a:ext cx="104521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75" dirty="0">
                <a:latin typeface="Times New Roman"/>
                <a:cs typeface="Times New Roman"/>
              </a:rPr>
              <a:t>(</a:t>
            </a:r>
            <a:r>
              <a:rPr sz="2250" spc="30" dirty="0">
                <a:latin typeface="Symbol"/>
                <a:cs typeface="Symbol"/>
              </a:rPr>
              <a:t></a:t>
            </a:r>
            <a:r>
              <a:rPr sz="2250" spc="25" dirty="0">
                <a:latin typeface="Times New Roman"/>
                <a:cs typeface="Times New Roman"/>
              </a:rPr>
              <a:t>2</a:t>
            </a:r>
            <a:r>
              <a:rPr sz="2250" spc="65" dirty="0">
                <a:latin typeface="Times New Roman"/>
                <a:cs typeface="Times New Roman"/>
              </a:rPr>
              <a:t>)</a:t>
            </a:r>
            <a:r>
              <a:rPr sz="2250" spc="20" dirty="0">
                <a:latin typeface="Times New Roman"/>
                <a:cs typeface="Times New Roman"/>
              </a:rPr>
              <a:t>(</a:t>
            </a:r>
            <a:r>
              <a:rPr sz="2250" spc="30" dirty="0">
                <a:latin typeface="Symbol"/>
                <a:cs typeface="Symbol"/>
              </a:rPr>
              <a:t></a:t>
            </a:r>
            <a:r>
              <a:rPr sz="2250" spc="-5" dirty="0">
                <a:latin typeface="Times New Roman"/>
                <a:cs typeface="Times New Roman"/>
              </a:rPr>
              <a:t>5</a:t>
            </a:r>
            <a:r>
              <a:rPr sz="2250" spc="20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12290" y="2638098"/>
            <a:ext cx="239522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936114" algn="l"/>
              </a:tabLst>
            </a:pPr>
            <a:r>
              <a:rPr sz="2250" spc="45" dirty="0">
                <a:latin typeface="Times New Roman"/>
                <a:cs typeface="Times New Roman"/>
              </a:rPr>
              <a:t>8</a:t>
            </a:r>
            <a:r>
              <a:rPr sz="2250" spc="30" dirty="0">
                <a:latin typeface="Times New Roman"/>
                <a:cs typeface="Times New Roman"/>
              </a:rPr>
              <a:t>0</a:t>
            </a:r>
            <a:r>
              <a:rPr sz="2250" spc="70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-95" dirty="0">
                <a:latin typeface="Times New Roman"/>
                <a:cs typeface="Times New Roman"/>
              </a:rPr>
              <a:t> </a:t>
            </a:r>
            <a:r>
              <a:rPr sz="2250" spc="45" dirty="0">
                <a:latin typeface="Times New Roman"/>
                <a:cs typeface="Times New Roman"/>
              </a:rPr>
              <a:t>1</a:t>
            </a:r>
            <a:r>
              <a:rPr sz="2250" spc="40" dirty="0">
                <a:latin typeface="Times New Roman"/>
                <a:cs typeface="Times New Roman"/>
              </a:rPr>
              <a:t>1</a:t>
            </a:r>
            <a:r>
              <a:rPr sz="2250" spc="30" dirty="0">
                <a:latin typeface="Times New Roman"/>
                <a:cs typeface="Times New Roman"/>
              </a:rPr>
              <a:t>2</a:t>
            </a:r>
            <a:r>
              <a:rPr sz="2250" spc="60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50" dirty="0">
                <a:latin typeface="Times New Roman"/>
                <a:cs typeface="Times New Roman"/>
              </a:rPr>
              <a:t> </a:t>
            </a:r>
            <a:r>
              <a:rPr sz="2250" spc="30" dirty="0">
                <a:latin typeface="Times New Roman"/>
                <a:cs typeface="Times New Roman"/>
              </a:rPr>
              <a:t>8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45" dirty="0">
                <a:latin typeface="Times New Roman"/>
                <a:cs typeface="Times New Roman"/>
              </a:rPr>
              <a:t>2</a:t>
            </a:r>
            <a:r>
              <a:rPr sz="2250" spc="40" dirty="0">
                <a:latin typeface="Times New Roman"/>
                <a:cs typeface="Times New Roman"/>
              </a:rPr>
              <a:t>0</a:t>
            </a:r>
            <a:r>
              <a:rPr sz="2250" spc="30" dirty="0">
                <a:latin typeface="Times New Roman"/>
                <a:cs typeface="Times New Roman"/>
              </a:rPr>
              <a:t>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34237" y="2821364"/>
            <a:ext cx="187325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3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0141" y="2638098"/>
            <a:ext cx="1726564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250" spc="75" dirty="0">
                <a:latin typeface="Times New Roman"/>
                <a:cs typeface="Times New Roman"/>
              </a:rPr>
              <a:t>5z</a:t>
            </a:r>
            <a:r>
              <a:rPr sz="1950" spc="112" baseline="44871" dirty="0">
                <a:latin typeface="Times New Roman"/>
                <a:cs typeface="Times New Roman"/>
              </a:rPr>
              <a:t>2 </a:t>
            </a:r>
            <a:r>
              <a:rPr sz="2250" spc="35" dirty="0">
                <a:latin typeface="Symbol"/>
                <a:cs typeface="Symbol"/>
              </a:rPr>
              <a:t></a:t>
            </a:r>
            <a:r>
              <a:rPr sz="2250" spc="35" dirty="0">
                <a:latin typeface="Times New Roman"/>
                <a:cs typeface="Times New Roman"/>
              </a:rPr>
              <a:t> </a:t>
            </a:r>
            <a:r>
              <a:rPr sz="2250" spc="30" dirty="0">
                <a:latin typeface="Times New Roman"/>
                <a:cs typeface="Times New Roman"/>
              </a:rPr>
              <a:t>28z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300" dirty="0">
                <a:latin typeface="Times New Roman"/>
                <a:cs typeface="Times New Roman"/>
              </a:rPr>
              <a:t> </a:t>
            </a:r>
            <a:r>
              <a:rPr sz="2250" spc="30" dirty="0">
                <a:latin typeface="Times New Roman"/>
                <a:cs typeface="Times New Roman"/>
              </a:rPr>
              <a:t>8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2904" y="2821364"/>
            <a:ext cx="192722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35"/>
              </a:spcBef>
            </a:pPr>
            <a:r>
              <a:rPr sz="2250" spc="3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  <a:p>
            <a:pPr marL="323215">
              <a:lnSpc>
                <a:spcPts val="2250"/>
              </a:lnSpc>
            </a:pPr>
            <a:r>
              <a:rPr sz="2250" spc="55" dirty="0">
                <a:latin typeface="Times New Roman"/>
                <a:cs typeface="Times New Roman"/>
              </a:rPr>
              <a:t>(z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35" dirty="0">
                <a:latin typeface="Times New Roman"/>
                <a:cs typeface="Times New Roman"/>
              </a:rPr>
              <a:t> 2)(z </a:t>
            </a:r>
            <a:r>
              <a:rPr sz="2250" spc="35" dirty="0">
                <a:latin typeface="Symbol"/>
                <a:cs typeface="Symbol"/>
              </a:rPr>
              <a:t></a:t>
            </a:r>
            <a:r>
              <a:rPr sz="2250" spc="120" dirty="0">
                <a:latin typeface="Times New Roman"/>
                <a:cs typeface="Times New Roman"/>
              </a:rPr>
              <a:t> </a:t>
            </a:r>
            <a:r>
              <a:rPr sz="2250" spc="-65" dirty="0">
                <a:latin typeface="Times New Roman"/>
                <a:cs typeface="Times New Roman"/>
              </a:rPr>
              <a:t>1)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6875" y="2638098"/>
            <a:ext cx="142240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50" dirty="0">
                <a:latin typeface="Times New Roman"/>
                <a:cs typeface="Times New Roman"/>
              </a:rPr>
              <a:t>(z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175" dirty="0">
                <a:latin typeface="Times New Roman"/>
                <a:cs typeface="Times New Roman"/>
              </a:rPr>
              <a:t> </a:t>
            </a:r>
            <a:r>
              <a:rPr sz="2250" spc="70" dirty="0">
                <a:latin typeface="Times New Roman"/>
                <a:cs typeface="Times New Roman"/>
              </a:rPr>
              <a:t>4)Y(z)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1426" y="2821364"/>
            <a:ext cx="690880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90220" algn="l"/>
              </a:tabLst>
            </a:pPr>
            <a:r>
              <a:rPr sz="2250" spc="114" dirty="0">
                <a:latin typeface="Times New Roman"/>
                <a:cs typeface="Times New Roman"/>
              </a:rPr>
              <a:t>A</a:t>
            </a:r>
            <a:r>
              <a:rPr sz="1950" spc="172" baseline="-25641" dirty="0">
                <a:latin typeface="Times New Roman"/>
                <a:cs typeface="Times New Roman"/>
              </a:rPr>
              <a:t>2	</a:t>
            </a:r>
            <a:r>
              <a:rPr sz="2250" spc="35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9027" y="3279028"/>
            <a:ext cx="416559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180" dirty="0">
                <a:latin typeface="Times New Roman"/>
                <a:cs typeface="Times New Roman"/>
              </a:rPr>
              <a:t>z</a:t>
            </a:r>
            <a:r>
              <a:rPr sz="1300" spc="180" dirty="0">
                <a:latin typeface="Symbol"/>
                <a:cs typeface="Symbol"/>
              </a:rPr>
              <a:t></a:t>
            </a:r>
            <a:r>
              <a:rPr sz="1300" spc="20" dirty="0">
                <a:latin typeface="Symbol"/>
                <a:cs typeface="Symbol"/>
              </a:rPr>
              <a:t></a:t>
            </a:r>
            <a:r>
              <a:rPr sz="1300" spc="25" dirty="0">
                <a:latin typeface="Times New Roman"/>
                <a:cs typeface="Times New Roman"/>
              </a:rPr>
              <a:t>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59502" y="4193681"/>
            <a:ext cx="1359535" cy="0"/>
          </a:xfrm>
          <a:custGeom>
            <a:avLst/>
            <a:gdLst/>
            <a:ahLst/>
            <a:cxnLst/>
            <a:rect l="l" t="t" r="r" b="b"/>
            <a:pathLst>
              <a:path w="1359535">
                <a:moveTo>
                  <a:pt x="0" y="0"/>
                </a:moveTo>
                <a:lnTo>
                  <a:pt x="1359299" y="0"/>
                </a:lnTo>
              </a:path>
            </a:pathLst>
          </a:custGeom>
          <a:ln w="12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3887" y="4193681"/>
            <a:ext cx="1671955" cy="0"/>
          </a:xfrm>
          <a:custGeom>
            <a:avLst/>
            <a:gdLst/>
            <a:ahLst/>
            <a:cxnLst/>
            <a:rect l="l" t="t" r="r" b="b"/>
            <a:pathLst>
              <a:path w="1671954">
                <a:moveTo>
                  <a:pt x="0" y="0"/>
                </a:moveTo>
                <a:lnTo>
                  <a:pt x="1671343" y="0"/>
                </a:lnTo>
              </a:path>
            </a:pathLst>
          </a:custGeom>
          <a:ln w="12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4262" y="3799552"/>
            <a:ext cx="0" cy="788670"/>
          </a:xfrm>
          <a:custGeom>
            <a:avLst/>
            <a:gdLst/>
            <a:ahLst/>
            <a:cxnLst/>
            <a:rect l="l" t="t" r="r" b="b"/>
            <a:pathLst>
              <a:path h="788670">
                <a:moveTo>
                  <a:pt x="0" y="0"/>
                </a:moveTo>
                <a:lnTo>
                  <a:pt x="0" y="788244"/>
                </a:lnTo>
              </a:path>
            </a:pathLst>
          </a:custGeom>
          <a:ln w="12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09051" y="4193681"/>
            <a:ext cx="1245235" cy="0"/>
          </a:xfrm>
          <a:custGeom>
            <a:avLst/>
            <a:gdLst/>
            <a:ahLst/>
            <a:cxnLst/>
            <a:rect l="l" t="t" r="r" b="b"/>
            <a:pathLst>
              <a:path w="1245235">
                <a:moveTo>
                  <a:pt x="0" y="0"/>
                </a:moveTo>
                <a:lnTo>
                  <a:pt x="1244908" y="0"/>
                </a:lnTo>
              </a:path>
            </a:pathLst>
          </a:custGeom>
          <a:ln w="12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8922" y="4193681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752" y="0"/>
                </a:lnTo>
              </a:path>
            </a:pathLst>
          </a:custGeom>
          <a:ln w="12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37954" y="4190853"/>
            <a:ext cx="32385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40" dirty="0">
                <a:latin typeface="Times New Roman"/>
                <a:cs typeface="Times New Roman"/>
              </a:rPr>
              <a:t>15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86659" y="4190853"/>
            <a:ext cx="69151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dirty="0">
                <a:latin typeface="Times New Roman"/>
                <a:cs typeface="Times New Roman"/>
              </a:rPr>
              <a:t>(</a:t>
            </a:r>
            <a:r>
              <a:rPr sz="2250" spc="-50" dirty="0">
                <a:latin typeface="Times New Roman"/>
                <a:cs typeface="Times New Roman"/>
              </a:rPr>
              <a:t>3</a:t>
            </a:r>
            <a:r>
              <a:rPr sz="2250" spc="60" dirty="0">
                <a:latin typeface="Times New Roman"/>
                <a:cs typeface="Times New Roman"/>
              </a:rPr>
              <a:t>)</a:t>
            </a:r>
            <a:r>
              <a:rPr sz="2250" spc="-55" dirty="0">
                <a:latin typeface="Times New Roman"/>
                <a:cs typeface="Times New Roman"/>
              </a:rPr>
              <a:t>(</a:t>
            </a:r>
            <a:r>
              <a:rPr sz="2250" spc="-15" dirty="0">
                <a:latin typeface="Times New Roman"/>
                <a:cs typeface="Times New Roman"/>
              </a:rPr>
              <a:t>5</a:t>
            </a:r>
            <a:r>
              <a:rPr sz="2250" spc="15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62670" y="4190853"/>
            <a:ext cx="15557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5" dirty="0">
                <a:latin typeface="Times New Roman"/>
                <a:cs typeface="Times New Roman"/>
              </a:rPr>
              <a:t>z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75878" y="3963542"/>
            <a:ext cx="59817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30" dirty="0">
                <a:latin typeface="Symbol"/>
                <a:cs typeface="Symbol"/>
              </a:rPr>
              <a:t></a:t>
            </a:r>
            <a:r>
              <a:rPr sz="2250" spc="175" dirty="0">
                <a:latin typeface="Times New Roman"/>
                <a:cs typeface="Times New Roman"/>
              </a:rPr>
              <a:t> </a:t>
            </a:r>
            <a:r>
              <a:rPr sz="2250" spc="25" dirty="0">
                <a:latin typeface="Symbol"/>
                <a:cs typeface="Symbol"/>
              </a:rPr>
              <a:t></a:t>
            </a:r>
            <a:r>
              <a:rPr sz="2250" spc="25" dirty="0">
                <a:latin typeface="Times New Roman"/>
                <a:cs typeface="Times New Roman"/>
              </a:rPr>
              <a:t>1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6407" y="3963542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30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07085" y="3780872"/>
            <a:ext cx="217805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51635" algn="l"/>
              </a:tabLst>
            </a:pPr>
            <a:r>
              <a:rPr sz="2250" spc="25" dirty="0">
                <a:latin typeface="Times New Roman"/>
                <a:cs typeface="Times New Roman"/>
              </a:rPr>
              <a:t>5 </a:t>
            </a:r>
            <a:r>
              <a:rPr sz="2250" spc="30" dirty="0">
                <a:latin typeface="Symbol"/>
                <a:cs typeface="Symbol"/>
              </a:rPr>
              <a:t></a:t>
            </a:r>
            <a:r>
              <a:rPr sz="2250" spc="30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Times New Roman"/>
                <a:cs typeface="Times New Roman"/>
              </a:rPr>
              <a:t>28</a:t>
            </a:r>
            <a:r>
              <a:rPr sz="2250" spc="145" dirty="0">
                <a:latin typeface="Times New Roman"/>
                <a:cs typeface="Times New Roman"/>
              </a:rPr>
              <a:t> </a:t>
            </a:r>
            <a:r>
              <a:rPr sz="2250" spc="30" dirty="0">
                <a:latin typeface="Symbol"/>
                <a:cs typeface="Symbol"/>
              </a:rPr>
              <a:t></a:t>
            </a:r>
            <a:r>
              <a:rPr sz="2250" spc="45" dirty="0">
                <a:latin typeface="Times New Roman"/>
                <a:cs typeface="Times New Roman"/>
              </a:rPr>
              <a:t> </a:t>
            </a:r>
            <a:r>
              <a:rPr sz="2250" spc="25" dirty="0">
                <a:latin typeface="Times New Roman"/>
                <a:cs typeface="Times New Roman"/>
              </a:rPr>
              <a:t>8	</a:t>
            </a:r>
            <a:r>
              <a:rPr sz="2250" spc="30" dirty="0">
                <a:latin typeface="Symbol"/>
                <a:cs typeface="Symbol"/>
              </a:rPr>
              <a:t></a:t>
            </a:r>
            <a:r>
              <a:rPr sz="2250" spc="-204" dirty="0">
                <a:latin typeface="Times New Roman"/>
                <a:cs typeface="Times New Roman"/>
              </a:rPr>
              <a:t> </a:t>
            </a:r>
            <a:r>
              <a:rPr sz="2250" spc="40" dirty="0">
                <a:latin typeface="Times New Roman"/>
                <a:cs typeface="Times New Roman"/>
              </a:rPr>
              <a:t>15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25803" y="3963542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30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82864" y="3780872"/>
            <a:ext cx="171831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spc="70" dirty="0">
                <a:latin typeface="Times New Roman"/>
                <a:cs typeface="Times New Roman"/>
              </a:rPr>
              <a:t>5z</a:t>
            </a:r>
            <a:r>
              <a:rPr sz="1950" spc="104" baseline="44871" dirty="0">
                <a:latin typeface="Times New Roman"/>
                <a:cs typeface="Times New Roman"/>
              </a:rPr>
              <a:t>2 </a:t>
            </a:r>
            <a:r>
              <a:rPr sz="2250" spc="30" dirty="0">
                <a:latin typeface="Symbol"/>
                <a:cs typeface="Symbol"/>
              </a:rPr>
              <a:t></a:t>
            </a:r>
            <a:r>
              <a:rPr sz="2250" spc="30" dirty="0">
                <a:latin typeface="Times New Roman"/>
                <a:cs typeface="Times New Roman"/>
              </a:rPr>
              <a:t> </a:t>
            </a:r>
            <a:r>
              <a:rPr sz="2250" spc="25" dirty="0">
                <a:latin typeface="Times New Roman"/>
                <a:cs typeface="Times New Roman"/>
              </a:rPr>
              <a:t>28z </a:t>
            </a:r>
            <a:r>
              <a:rPr sz="2250" spc="30" dirty="0">
                <a:latin typeface="Symbol"/>
                <a:cs typeface="Symbol"/>
              </a:rPr>
              <a:t></a:t>
            </a:r>
            <a:r>
              <a:rPr sz="2250" spc="295" dirty="0">
                <a:latin typeface="Times New Roman"/>
                <a:cs typeface="Times New Roman"/>
              </a:rPr>
              <a:t> </a:t>
            </a:r>
            <a:r>
              <a:rPr sz="2250" spc="25" dirty="0">
                <a:latin typeface="Times New Roman"/>
                <a:cs typeface="Times New Roman"/>
              </a:rPr>
              <a:t>8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20591" y="3963542"/>
            <a:ext cx="1953895" cy="6007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30"/>
              </a:spcBef>
            </a:pPr>
            <a:r>
              <a:rPr sz="2250" spc="30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  <a:p>
            <a:pPr marL="298450">
              <a:lnSpc>
                <a:spcPts val="2245"/>
              </a:lnSpc>
            </a:pPr>
            <a:r>
              <a:rPr sz="2250" spc="50" dirty="0">
                <a:latin typeface="Times New Roman"/>
                <a:cs typeface="Times New Roman"/>
              </a:rPr>
              <a:t>(z </a:t>
            </a:r>
            <a:r>
              <a:rPr sz="2250" spc="30" dirty="0">
                <a:latin typeface="Symbol"/>
                <a:cs typeface="Symbol"/>
              </a:rPr>
              <a:t></a:t>
            </a:r>
            <a:r>
              <a:rPr sz="2250" spc="30" dirty="0">
                <a:latin typeface="Times New Roman"/>
                <a:cs typeface="Times New Roman"/>
              </a:rPr>
              <a:t> 2)(z </a:t>
            </a:r>
            <a:r>
              <a:rPr sz="2250" spc="30" dirty="0">
                <a:latin typeface="Symbol"/>
                <a:cs typeface="Symbol"/>
              </a:rPr>
              <a:t></a:t>
            </a:r>
            <a:r>
              <a:rPr sz="2250" spc="415" dirty="0">
                <a:latin typeface="Times New Roman"/>
                <a:cs typeface="Times New Roman"/>
              </a:rPr>
              <a:t> </a:t>
            </a:r>
            <a:r>
              <a:rPr sz="2250" spc="20" dirty="0">
                <a:latin typeface="Times New Roman"/>
                <a:cs typeface="Times New Roman"/>
              </a:rPr>
              <a:t>4)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62220" y="3780872"/>
            <a:ext cx="135572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45" dirty="0">
                <a:latin typeface="Times New Roman"/>
                <a:cs typeface="Times New Roman"/>
              </a:rPr>
              <a:t>(z </a:t>
            </a:r>
            <a:r>
              <a:rPr sz="2250" spc="30" dirty="0">
                <a:latin typeface="Symbol"/>
                <a:cs typeface="Symbol"/>
              </a:rPr>
              <a:t></a:t>
            </a:r>
            <a:r>
              <a:rPr sz="2250" spc="-95" dirty="0">
                <a:latin typeface="Times New Roman"/>
                <a:cs typeface="Times New Roman"/>
              </a:rPr>
              <a:t> </a:t>
            </a:r>
            <a:r>
              <a:rPr sz="2250" spc="30" dirty="0">
                <a:latin typeface="Times New Roman"/>
                <a:cs typeface="Times New Roman"/>
              </a:rPr>
              <a:t>1)Y(z)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1200" y="3963542"/>
            <a:ext cx="67691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77520" algn="l"/>
              </a:tabLst>
            </a:pPr>
            <a:r>
              <a:rPr sz="2250" spc="85" dirty="0">
                <a:latin typeface="Times New Roman"/>
                <a:cs typeface="Times New Roman"/>
              </a:rPr>
              <a:t>A</a:t>
            </a:r>
            <a:r>
              <a:rPr sz="1950" spc="127" baseline="-23504" dirty="0">
                <a:latin typeface="Times New Roman"/>
                <a:cs typeface="Times New Roman"/>
              </a:rPr>
              <a:t>3	</a:t>
            </a:r>
            <a:r>
              <a:rPr sz="2250" spc="30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28887" y="4419718"/>
            <a:ext cx="3022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85" dirty="0">
                <a:latin typeface="Times New Roman"/>
                <a:cs typeface="Times New Roman"/>
              </a:rPr>
              <a:t>z</a:t>
            </a:r>
            <a:r>
              <a:rPr sz="1300" spc="30" dirty="0">
                <a:latin typeface="Symbol"/>
                <a:cs typeface="Symbol"/>
              </a:rPr>
              <a:t></a:t>
            </a:r>
            <a:r>
              <a:rPr sz="1300" spc="2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1191" y="5288629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>
                <a:moveTo>
                  <a:pt x="0" y="0"/>
                </a:moveTo>
                <a:lnTo>
                  <a:pt x="625543" y="0"/>
                </a:lnTo>
              </a:path>
            </a:pathLst>
          </a:custGeom>
          <a:ln w="12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1892" y="5288629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72" y="0"/>
                </a:lnTo>
              </a:path>
            </a:pathLst>
          </a:custGeom>
          <a:ln w="12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35677" y="5288629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3023" y="0"/>
                </a:lnTo>
              </a:path>
            </a:pathLst>
          </a:custGeom>
          <a:ln w="12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90129" y="5288629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0417" y="0"/>
                </a:lnTo>
              </a:path>
            </a:pathLst>
          </a:custGeom>
          <a:ln w="12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83827" y="5286216"/>
            <a:ext cx="16510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30" dirty="0">
                <a:latin typeface="Times New Roman"/>
                <a:cs typeface="Times New Roman"/>
              </a:rPr>
              <a:t>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53300" y="5045118"/>
            <a:ext cx="1252855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66800" algn="l"/>
              </a:tabLst>
            </a:pPr>
            <a:r>
              <a:rPr sz="2400" spc="40" dirty="0">
                <a:latin typeface="Symbol"/>
                <a:cs typeface="Symbol"/>
              </a:rPr>
              <a:t></a:t>
            </a:r>
            <a:r>
              <a:rPr sz="2400" spc="40" dirty="0">
                <a:latin typeface="Times New Roman"/>
                <a:cs typeface="Times New Roman"/>
              </a:rPr>
              <a:t>	</a:t>
            </a:r>
            <a:r>
              <a:rPr sz="2400" spc="40" dirty="0">
                <a:latin typeface="Symbol"/>
                <a:cs typeface="Symbol"/>
              </a:rPr>
              <a:t>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9778" y="5286216"/>
            <a:ext cx="274955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66800" algn="l"/>
                <a:tab pos="2121535" algn="l"/>
              </a:tabLst>
            </a:pPr>
            <a:r>
              <a:rPr sz="2400" spc="30" dirty="0">
                <a:latin typeface="Times New Roman"/>
                <a:cs typeface="Times New Roman"/>
              </a:rPr>
              <a:t>z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Symbol"/>
                <a:cs typeface="Symbol"/>
              </a:rPr>
              <a:t>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2	</a:t>
            </a:r>
            <a:r>
              <a:rPr sz="2400" spc="30" dirty="0">
                <a:latin typeface="Times New Roman"/>
                <a:cs typeface="Times New Roman"/>
              </a:rPr>
              <a:t>z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Symbol"/>
                <a:cs typeface="Symbol"/>
              </a:rPr>
              <a:t>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4	</a:t>
            </a:r>
            <a:r>
              <a:rPr sz="2400" spc="30" dirty="0">
                <a:latin typeface="Times New Roman"/>
                <a:cs typeface="Times New Roman"/>
              </a:rPr>
              <a:t>z </a:t>
            </a:r>
            <a:r>
              <a:rPr sz="2400" spc="40" dirty="0">
                <a:latin typeface="Symbol"/>
                <a:cs typeface="Symbol"/>
              </a:rPr>
              <a:t>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47841" y="4850505"/>
            <a:ext cx="257556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79830" algn="l"/>
                <a:tab pos="2178685" algn="l"/>
              </a:tabLst>
            </a:pPr>
            <a:r>
              <a:rPr sz="2400" spc="40" dirty="0">
                <a:latin typeface="Symbol"/>
                <a:cs typeface="Symbol"/>
              </a:rPr>
              <a:t>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14	20	</a:t>
            </a:r>
            <a:r>
              <a:rPr sz="2400" spc="40" dirty="0">
                <a:latin typeface="Symbol"/>
                <a:cs typeface="Symbol"/>
              </a:rPr>
              <a:t>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317" y="4850505"/>
            <a:ext cx="97409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62635" algn="l"/>
              </a:tabLst>
            </a:pPr>
            <a:r>
              <a:rPr sz="2400" spc="60" dirty="0">
                <a:latin typeface="Times New Roman"/>
                <a:cs typeface="Times New Roman"/>
              </a:rPr>
              <a:t>Y(z)	</a:t>
            </a:r>
            <a:r>
              <a:rPr sz="3600" spc="60" baseline="-35879" dirty="0">
                <a:latin typeface="Symbol"/>
                <a:cs typeface="Symbol"/>
              </a:rPr>
              <a:t></a:t>
            </a:r>
            <a:endParaRPr sz="3600" baseline="-35879">
              <a:latin typeface="Symbol"/>
              <a:cs typeface="Symbo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98908" y="5298097"/>
            <a:ext cx="1031240" cy="0"/>
          </a:xfrm>
          <a:custGeom>
            <a:avLst/>
            <a:gdLst/>
            <a:ahLst/>
            <a:cxnLst/>
            <a:rect l="l" t="t" r="r" b="b"/>
            <a:pathLst>
              <a:path w="1031239">
                <a:moveTo>
                  <a:pt x="0" y="0"/>
                </a:moveTo>
                <a:lnTo>
                  <a:pt x="1031163" y="0"/>
                </a:lnTo>
              </a:path>
            </a:pathLst>
          </a:custGeom>
          <a:ln w="13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10297" y="5298097"/>
            <a:ext cx="1031240" cy="0"/>
          </a:xfrm>
          <a:custGeom>
            <a:avLst/>
            <a:gdLst/>
            <a:ahLst/>
            <a:cxnLst/>
            <a:rect l="l" t="t" r="r" b="b"/>
            <a:pathLst>
              <a:path w="1031240">
                <a:moveTo>
                  <a:pt x="0" y="0"/>
                </a:moveTo>
                <a:lnTo>
                  <a:pt x="1031111" y="0"/>
                </a:lnTo>
              </a:path>
            </a:pathLst>
          </a:custGeom>
          <a:ln w="13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21712" y="5298097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5">
                <a:moveTo>
                  <a:pt x="0" y="0"/>
                </a:moveTo>
                <a:lnTo>
                  <a:pt x="862724" y="0"/>
                </a:lnTo>
              </a:path>
            </a:pathLst>
          </a:custGeom>
          <a:ln w="13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932403" y="5049279"/>
            <a:ext cx="20256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45" dirty="0">
                <a:latin typeface="Symbol"/>
                <a:cs typeface="Symbol"/>
              </a:rPr>
              <a:t>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46679" y="4782480"/>
            <a:ext cx="2358390" cy="9169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660"/>
              </a:spcBef>
              <a:tabLst>
                <a:tab pos="1727835" algn="l"/>
              </a:tabLst>
            </a:pPr>
            <a:r>
              <a:rPr sz="2450" spc="40" dirty="0">
                <a:latin typeface="Times New Roman"/>
                <a:cs typeface="Times New Roman"/>
              </a:rPr>
              <a:t>20	</a:t>
            </a:r>
            <a:r>
              <a:rPr sz="2450" spc="45" dirty="0">
                <a:latin typeface="Symbol"/>
                <a:cs typeface="Symbol"/>
              </a:rPr>
              <a:t>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spc="4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70"/>
              </a:spcBef>
              <a:tabLst>
                <a:tab pos="1461770" algn="l"/>
              </a:tabLst>
            </a:pPr>
            <a:r>
              <a:rPr sz="2450" spc="45" dirty="0">
                <a:latin typeface="Times New Roman"/>
                <a:cs typeface="Times New Roman"/>
              </a:rPr>
              <a:t>1</a:t>
            </a:r>
            <a:r>
              <a:rPr sz="2450" spc="-135" dirty="0">
                <a:latin typeface="Times New Roman"/>
                <a:cs typeface="Times New Roman"/>
              </a:rPr>
              <a:t> </a:t>
            </a:r>
            <a:r>
              <a:rPr sz="2450" spc="45" dirty="0">
                <a:latin typeface="Symbol"/>
                <a:cs typeface="Symbol"/>
              </a:rPr>
              <a:t></a:t>
            </a:r>
            <a:r>
              <a:rPr sz="2450" spc="130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Times New Roman"/>
                <a:cs typeface="Times New Roman"/>
              </a:rPr>
              <a:t>4z</a:t>
            </a:r>
            <a:r>
              <a:rPr sz="2175" spc="89" baseline="42145" dirty="0">
                <a:latin typeface="Symbol"/>
                <a:cs typeface="Symbol"/>
              </a:rPr>
              <a:t></a:t>
            </a:r>
            <a:r>
              <a:rPr sz="2175" spc="89" baseline="42145" dirty="0">
                <a:latin typeface="Times New Roman"/>
                <a:cs typeface="Times New Roman"/>
              </a:rPr>
              <a:t>1	</a:t>
            </a:r>
            <a:r>
              <a:rPr sz="2450" spc="45" dirty="0">
                <a:latin typeface="Times New Roman"/>
                <a:cs typeface="Times New Roman"/>
              </a:rPr>
              <a:t>1 </a:t>
            </a:r>
            <a:r>
              <a:rPr sz="2450" spc="45" dirty="0">
                <a:latin typeface="Symbol"/>
                <a:cs typeface="Symbol"/>
              </a:rPr>
              <a:t></a:t>
            </a:r>
            <a:r>
              <a:rPr sz="2450" spc="-155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Times New Roman"/>
                <a:cs typeface="Times New Roman"/>
              </a:rPr>
              <a:t>z</a:t>
            </a:r>
            <a:r>
              <a:rPr sz="2175" spc="89" baseline="42145" dirty="0">
                <a:latin typeface="Symbol"/>
                <a:cs typeface="Symbol"/>
              </a:rPr>
              <a:t></a:t>
            </a:r>
            <a:r>
              <a:rPr sz="2175" spc="89" baseline="42145" dirty="0">
                <a:latin typeface="Times New Roman"/>
                <a:cs typeface="Times New Roman"/>
              </a:rPr>
              <a:t>1</a:t>
            </a:r>
            <a:endParaRPr sz="2175" baseline="42145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21067" y="5049279"/>
            <a:ext cx="20256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45" dirty="0">
                <a:latin typeface="Symbol"/>
                <a:cs typeface="Symbol"/>
              </a:rPr>
              <a:t>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347991" y="4782480"/>
            <a:ext cx="1089025" cy="9169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660"/>
              </a:spcBef>
            </a:pPr>
            <a:r>
              <a:rPr sz="2450" spc="45" dirty="0">
                <a:latin typeface="Symbol"/>
                <a:cs typeface="Symbol"/>
              </a:rPr>
              <a:t>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14</a:t>
            </a: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2450" spc="45" dirty="0">
                <a:latin typeface="Times New Roman"/>
                <a:cs typeface="Times New Roman"/>
              </a:rPr>
              <a:t>1 </a:t>
            </a:r>
            <a:r>
              <a:rPr sz="2450" spc="45" dirty="0">
                <a:latin typeface="Symbol"/>
                <a:cs typeface="Symbol"/>
              </a:rPr>
              <a:t></a:t>
            </a:r>
            <a:r>
              <a:rPr sz="2450" spc="-110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Times New Roman"/>
                <a:cs typeface="Times New Roman"/>
              </a:rPr>
              <a:t>2z</a:t>
            </a:r>
            <a:r>
              <a:rPr sz="2175" spc="82" baseline="42145" dirty="0">
                <a:latin typeface="Symbol"/>
                <a:cs typeface="Symbol"/>
              </a:rPr>
              <a:t></a:t>
            </a:r>
            <a:r>
              <a:rPr sz="2175" spc="82" baseline="42145" dirty="0">
                <a:latin typeface="Times New Roman"/>
                <a:cs typeface="Times New Roman"/>
              </a:rPr>
              <a:t>1</a:t>
            </a:r>
            <a:endParaRPr sz="2175" baseline="42145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78707" y="5049279"/>
            <a:ext cx="918844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70" dirty="0">
                <a:latin typeface="Times New Roman"/>
                <a:cs typeface="Times New Roman"/>
              </a:rPr>
              <a:t>Y(z)</a:t>
            </a:r>
            <a:r>
              <a:rPr sz="2450" spc="165" dirty="0">
                <a:latin typeface="Times New Roman"/>
                <a:cs typeface="Times New Roman"/>
              </a:rPr>
              <a:t> </a:t>
            </a:r>
            <a:r>
              <a:rPr sz="2450" spc="4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6869" y="6025525"/>
            <a:ext cx="5576570" cy="4552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ts val="890"/>
              </a:lnSpc>
              <a:spcBef>
                <a:spcPts val="180"/>
              </a:spcBef>
              <a:tabLst>
                <a:tab pos="2853055" algn="l"/>
                <a:tab pos="4389755" algn="l"/>
              </a:tabLst>
            </a:pPr>
            <a:r>
              <a:rPr sz="2750" spc="50" dirty="0">
                <a:latin typeface="Times New Roman"/>
                <a:cs typeface="Times New Roman"/>
              </a:rPr>
              <a:t>y</a:t>
            </a:r>
            <a:r>
              <a:rPr sz="2400" spc="75" baseline="-24305" dirty="0">
                <a:latin typeface="Times New Roman"/>
                <a:cs typeface="Times New Roman"/>
              </a:rPr>
              <a:t>zs </a:t>
            </a:r>
            <a:r>
              <a:rPr sz="2750" spc="75" dirty="0">
                <a:latin typeface="Times New Roman"/>
                <a:cs typeface="Times New Roman"/>
              </a:rPr>
              <a:t>(n)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Symbol"/>
                <a:cs typeface="Symbol"/>
              </a:rPr>
              <a:t>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[</a:t>
            </a:r>
            <a:r>
              <a:rPr sz="2750" spc="25" dirty="0">
                <a:latin typeface="Symbol"/>
                <a:cs typeface="Symbol"/>
              </a:rPr>
              <a:t></a:t>
            </a:r>
            <a:r>
              <a:rPr sz="2750" spc="25" dirty="0">
                <a:latin typeface="Times New Roman"/>
                <a:cs typeface="Times New Roman"/>
              </a:rPr>
              <a:t>14(</a:t>
            </a:r>
            <a:r>
              <a:rPr sz="2750" spc="25" dirty="0">
                <a:latin typeface="Symbol"/>
                <a:cs typeface="Symbol"/>
              </a:rPr>
              <a:t></a:t>
            </a:r>
            <a:r>
              <a:rPr sz="2750" spc="25" dirty="0">
                <a:latin typeface="Times New Roman"/>
                <a:cs typeface="Times New Roman"/>
              </a:rPr>
              <a:t>2)	</a:t>
            </a:r>
            <a:r>
              <a:rPr sz="2750" spc="30" dirty="0">
                <a:latin typeface="Symbol"/>
                <a:cs typeface="Symbol"/>
              </a:rPr>
              <a:t></a:t>
            </a:r>
            <a:r>
              <a:rPr sz="2750" spc="15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20(</a:t>
            </a:r>
            <a:r>
              <a:rPr sz="2750" spc="20" dirty="0">
                <a:latin typeface="Symbol"/>
                <a:cs typeface="Symbol"/>
              </a:rPr>
              <a:t></a:t>
            </a:r>
            <a:r>
              <a:rPr sz="2750" spc="20" dirty="0">
                <a:latin typeface="Times New Roman"/>
                <a:cs typeface="Times New Roman"/>
              </a:rPr>
              <a:t>4)	</a:t>
            </a:r>
            <a:r>
              <a:rPr sz="2750" spc="30" dirty="0">
                <a:latin typeface="Symbol"/>
                <a:cs typeface="Symbol"/>
              </a:rPr>
              <a:t></a:t>
            </a:r>
            <a:r>
              <a:rPr sz="2750" spc="-24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1]u(n)</a:t>
            </a:r>
            <a:endParaRPr sz="2750">
              <a:latin typeface="Times New Roman"/>
              <a:cs typeface="Times New Roman"/>
            </a:endParaRPr>
          </a:p>
          <a:p>
            <a:pPr marL="2601595">
              <a:lnSpc>
                <a:spcPts val="944"/>
              </a:lnSpc>
              <a:tabLst>
                <a:tab pos="4137660" algn="l"/>
              </a:tabLst>
            </a:pPr>
            <a:r>
              <a:rPr sz="1600" spc="15" dirty="0">
                <a:latin typeface="Times New Roman"/>
                <a:cs typeface="Times New Roman"/>
              </a:rPr>
              <a:t>n	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4655"/>
            <a:ext cx="40532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indent="-24257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55270" algn="l"/>
              </a:tabLst>
            </a:pP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Ada dua pole 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yang</a:t>
            </a:r>
            <a:r>
              <a:rPr sz="2800" b="1" spc="-5" dirty="0">
                <a:solidFill>
                  <a:srgbClr val="008000"/>
                </a:solidFill>
                <a:latin typeface="Calibri"/>
                <a:cs typeface="Calibri"/>
              </a:rPr>
              <a:t> semua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190" y="1766828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5">
                <a:moveTo>
                  <a:pt x="0" y="0"/>
                </a:moveTo>
                <a:lnTo>
                  <a:pt x="712782" y="0"/>
                </a:lnTo>
              </a:path>
            </a:pathLst>
          </a:custGeom>
          <a:ln w="14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9108" y="1766828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812" y="0"/>
                </a:lnTo>
              </a:path>
            </a:pathLst>
          </a:custGeom>
          <a:ln w="14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5740" y="1766828"/>
            <a:ext cx="1342390" cy="0"/>
          </a:xfrm>
          <a:custGeom>
            <a:avLst/>
            <a:gdLst/>
            <a:ahLst/>
            <a:cxnLst/>
            <a:rect l="l" t="t" r="r" b="b"/>
            <a:pathLst>
              <a:path w="1342389">
                <a:moveTo>
                  <a:pt x="0" y="0"/>
                </a:moveTo>
                <a:lnTo>
                  <a:pt x="1342137" y="0"/>
                </a:lnTo>
              </a:path>
            </a:pathLst>
          </a:custGeom>
          <a:ln w="14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1541" y="1766828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5">
                <a:moveTo>
                  <a:pt x="0" y="0"/>
                </a:moveTo>
                <a:lnTo>
                  <a:pt x="944239" y="0"/>
                </a:lnTo>
              </a:path>
            </a:pathLst>
          </a:custGeom>
          <a:ln w="14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7449" y="1766828"/>
            <a:ext cx="991235" cy="0"/>
          </a:xfrm>
          <a:custGeom>
            <a:avLst/>
            <a:gdLst/>
            <a:ahLst/>
            <a:cxnLst/>
            <a:rect l="l" t="t" r="r" b="b"/>
            <a:pathLst>
              <a:path w="991234">
                <a:moveTo>
                  <a:pt x="0" y="0"/>
                </a:moveTo>
                <a:lnTo>
                  <a:pt x="991085" y="0"/>
                </a:lnTo>
              </a:path>
            </a:pathLst>
          </a:custGeom>
          <a:ln w="14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39419" y="2001748"/>
            <a:ext cx="17716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3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7948" y="2001748"/>
            <a:ext cx="1301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20" dirty="0"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3947" y="2001748"/>
            <a:ext cx="1301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20" dirty="0"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2649" y="2001748"/>
            <a:ext cx="1301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2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1979" y="1265756"/>
            <a:ext cx="51054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50" spc="135" dirty="0">
                <a:latin typeface="Times New Roman"/>
                <a:cs typeface="Times New Roman"/>
              </a:rPr>
              <a:t>A</a:t>
            </a:r>
            <a:r>
              <a:rPr sz="2400" spc="202" baseline="-24305" dirty="0">
                <a:latin typeface="Times New Roman"/>
                <a:cs typeface="Times New Roman"/>
              </a:rPr>
              <a:t>N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7221" y="1354700"/>
            <a:ext cx="5765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125" spc="172" baseline="14141" dirty="0">
                <a:latin typeface="Times New Roman"/>
                <a:cs typeface="Times New Roman"/>
              </a:rPr>
              <a:t>A</a:t>
            </a:r>
            <a:r>
              <a:rPr sz="1600" spc="114" dirty="0">
                <a:latin typeface="Times New Roman"/>
                <a:cs typeface="Times New Roman"/>
              </a:rPr>
              <a:t>2k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0718" y="1354700"/>
            <a:ext cx="5372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125" spc="15" baseline="14141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1k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8171" y="1765211"/>
            <a:ext cx="7658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35" dirty="0">
                <a:latin typeface="Times New Roman"/>
                <a:cs typeface="Times New Roman"/>
              </a:rPr>
              <a:t>z </a:t>
            </a:r>
            <a:r>
              <a:rPr sz="2750" spc="40" dirty="0">
                <a:latin typeface="Symbol"/>
                <a:cs typeface="Symbol"/>
              </a:rPr>
              <a:t>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p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2556" y="1765211"/>
            <a:ext cx="7658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35" dirty="0">
                <a:latin typeface="Times New Roman"/>
                <a:cs typeface="Times New Roman"/>
              </a:rPr>
              <a:t>z </a:t>
            </a:r>
            <a:r>
              <a:rPr sz="2750" spc="40" dirty="0">
                <a:latin typeface="Symbol"/>
                <a:cs typeface="Symbol"/>
              </a:rPr>
              <a:t>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p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0535" y="1489194"/>
            <a:ext cx="2228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40" dirty="0">
                <a:latin typeface="Symbol"/>
                <a:cs typeface="Symbol"/>
              </a:rPr>
              <a:t>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6085" y="1765211"/>
            <a:ext cx="13506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072515" algn="l"/>
              </a:tabLst>
            </a:pPr>
            <a:r>
              <a:rPr sz="2750" spc="55" dirty="0">
                <a:latin typeface="Times New Roman"/>
                <a:cs typeface="Times New Roman"/>
              </a:rPr>
              <a:t>(z</a:t>
            </a:r>
            <a:r>
              <a:rPr sz="2750" spc="13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Symbol"/>
                <a:cs typeface="Symbol"/>
              </a:rPr>
              <a:t>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p	</a:t>
            </a:r>
            <a:r>
              <a:rPr sz="2750" spc="80" dirty="0">
                <a:latin typeface="Times New Roman"/>
                <a:cs typeface="Times New Roman"/>
              </a:rPr>
              <a:t>)</a:t>
            </a:r>
            <a:r>
              <a:rPr sz="2400" spc="120" baseline="43402" dirty="0">
                <a:latin typeface="Times New Roman"/>
                <a:cs typeface="Times New Roman"/>
              </a:rPr>
              <a:t>2</a:t>
            </a:r>
            <a:endParaRPr sz="2400" baseline="4340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1327" y="1765211"/>
            <a:ext cx="168465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30910" algn="l"/>
              </a:tabLst>
            </a:pPr>
            <a:r>
              <a:rPr sz="2750" spc="35" dirty="0">
                <a:latin typeface="Times New Roman"/>
                <a:cs typeface="Times New Roman"/>
              </a:rPr>
              <a:t>z	z </a:t>
            </a:r>
            <a:r>
              <a:rPr sz="2750" spc="40" dirty="0">
                <a:latin typeface="Symbol"/>
                <a:cs typeface="Symbol"/>
              </a:rPr>
              <a:t>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p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601" y="1266446"/>
            <a:ext cx="18745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876300" algn="l"/>
                <a:tab pos="1463675" algn="l"/>
              </a:tabLst>
            </a:pPr>
            <a:r>
              <a:rPr sz="2750" spc="65" dirty="0">
                <a:latin typeface="Times New Roman"/>
                <a:cs typeface="Times New Roman"/>
              </a:rPr>
              <a:t>X(z)	</a:t>
            </a:r>
            <a:r>
              <a:rPr sz="4125" spc="60" baseline="-35353" dirty="0">
                <a:latin typeface="Symbol"/>
                <a:cs typeface="Symbol"/>
              </a:rPr>
              <a:t></a:t>
            </a:r>
            <a:r>
              <a:rPr sz="4125" spc="60" baseline="-35353" dirty="0">
                <a:latin typeface="Times New Roman"/>
                <a:cs typeface="Times New Roman"/>
              </a:rPr>
              <a:t>	</a:t>
            </a:r>
            <a:r>
              <a:rPr sz="2750" spc="15" dirty="0">
                <a:latin typeface="Times New Roman"/>
                <a:cs typeface="Times New Roman"/>
              </a:rPr>
              <a:t>A</a:t>
            </a:r>
            <a:r>
              <a:rPr sz="2400" spc="22" baseline="-24305" dirty="0">
                <a:latin typeface="Times New Roman"/>
                <a:cs typeface="Times New Roman"/>
              </a:rPr>
              <a:t>1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8438" y="1489194"/>
            <a:ext cx="9213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40" dirty="0">
                <a:latin typeface="Symbol"/>
                <a:cs typeface="Symbol"/>
              </a:rPr>
              <a:t>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80" dirty="0">
                <a:latin typeface="MT Extra"/>
                <a:cs typeface="MT Extra"/>
              </a:rPr>
              <a:t>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Symbol"/>
                <a:cs typeface="Symbol"/>
              </a:rPr>
              <a:t>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7579" y="1489194"/>
            <a:ext cx="9207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40" dirty="0">
                <a:latin typeface="Symbol"/>
                <a:cs typeface="Symbol"/>
              </a:rPr>
              <a:t>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80" dirty="0">
                <a:latin typeface="MT Extra"/>
                <a:cs typeface="MT Extra"/>
              </a:rPr>
              <a:t>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Symbol"/>
                <a:cs typeface="Symbol"/>
              </a:rPr>
              <a:t>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24000" y="2819400"/>
            <a:ext cx="4236720" cy="1365885"/>
          </a:xfrm>
          <a:custGeom>
            <a:avLst/>
            <a:gdLst/>
            <a:ahLst/>
            <a:cxnLst/>
            <a:rect l="l" t="t" r="r" b="b"/>
            <a:pathLst>
              <a:path w="4236720" h="1365885">
                <a:moveTo>
                  <a:pt x="0" y="1365504"/>
                </a:moveTo>
                <a:lnTo>
                  <a:pt x="4236720" y="1365504"/>
                </a:lnTo>
                <a:lnTo>
                  <a:pt x="4236720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7772" y="2912345"/>
            <a:ext cx="0" cy="1118235"/>
          </a:xfrm>
          <a:custGeom>
            <a:avLst/>
            <a:gdLst/>
            <a:ahLst/>
            <a:cxnLst/>
            <a:rect l="l" t="t" r="r" b="b"/>
            <a:pathLst>
              <a:path h="1118235">
                <a:moveTo>
                  <a:pt x="0" y="0"/>
                </a:moveTo>
                <a:lnTo>
                  <a:pt x="0" y="1117666"/>
                </a:lnTo>
              </a:path>
            </a:pathLst>
          </a:custGeom>
          <a:ln w="17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60602" y="3253308"/>
            <a:ext cx="60134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4800" spc="7" baseline="13888" dirty="0">
                <a:latin typeface="Times New Roman"/>
                <a:cs typeface="Times New Roman"/>
              </a:rPr>
              <a:t>A</a:t>
            </a:r>
            <a:r>
              <a:rPr sz="1900" spc="5" dirty="0">
                <a:latin typeface="Times New Roman"/>
                <a:cs typeface="Times New Roman"/>
              </a:rPr>
              <a:t>1k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5058" y="3795958"/>
            <a:ext cx="579755" cy="313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900" spc="135" dirty="0">
                <a:latin typeface="Times New Roman"/>
                <a:cs typeface="Times New Roman"/>
              </a:rPr>
              <a:t>z</a:t>
            </a:r>
            <a:r>
              <a:rPr sz="1900" spc="135" dirty="0">
                <a:latin typeface="Symbol"/>
                <a:cs typeface="Symbol"/>
              </a:rPr>
              <a:t></a:t>
            </a:r>
            <a:r>
              <a:rPr sz="1900" spc="135" dirty="0">
                <a:latin typeface="Times New Roman"/>
                <a:cs typeface="Times New Roman"/>
              </a:rPr>
              <a:t>p</a:t>
            </a:r>
            <a:r>
              <a:rPr sz="2025" spc="202" baseline="-20576" dirty="0">
                <a:latin typeface="Times New Roman"/>
                <a:cs typeface="Times New Roman"/>
              </a:rPr>
              <a:t>k</a:t>
            </a:r>
            <a:endParaRPr sz="2025" baseline="-20576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3981" y="2891346"/>
            <a:ext cx="238506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231265" algn="l"/>
              </a:tabLst>
            </a:pPr>
            <a:r>
              <a:rPr sz="3200" spc="60" dirty="0">
                <a:latin typeface="Times New Roman"/>
                <a:cs typeface="Times New Roman"/>
              </a:rPr>
              <a:t>(z</a:t>
            </a:r>
            <a:r>
              <a:rPr sz="3200" spc="160" dirty="0">
                <a:latin typeface="Times New Roman"/>
                <a:cs typeface="Times New Roman"/>
              </a:rPr>
              <a:t> </a:t>
            </a:r>
            <a:r>
              <a:rPr sz="3200" spc="45" dirty="0">
                <a:latin typeface="Symbol"/>
                <a:cs typeface="Symbol"/>
              </a:rPr>
              <a:t></a:t>
            </a:r>
            <a:r>
              <a:rPr sz="3200" spc="125" dirty="0">
                <a:latin typeface="Times New Roman"/>
                <a:cs typeface="Times New Roman"/>
              </a:rPr>
              <a:t> </a:t>
            </a:r>
            <a:r>
              <a:rPr sz="3200" spc="40" dirty="0">
                <a:latin typeface="Times New Roman"/>
                <a:cs typeface="Times New Roman"/>
              </a:rPr>
              <a:t>p	</a:t>
            </a:r>
            <a:r>
              <a:rPr sz="3200" spc="85" dirty="0">
                <a:latin typeface="Times New Roman"/>
                <a:cs typeface="Times New Roman"/>
              </a:rPr>
              <a:t>)</a:t>
            </a:r>
            <a:r>
              <a:rPr sz="2850" spc="127" baseline="42397" dirty="0">
                <a:latin typeface="Times New Roman"/>
                <a:cs typeface="Times New Roman"/>
              </a:rPr>
              <a:t>2</a:t>
            </a:r>
            <a:r>
              <a:rPr sz="2850" spc="-187" baseline="42397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X(z)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28800" y="2994051"/>
            <a:ext cx="2800985" cy="996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ctr">
              <a:lnSpc>
                <a:spcPts val="3800"/>
              </a:lnSpc>
              <a:spcBef>
                <a:spcPts val="135"/>
              </a:spcBef>
              <a:tabLst>
                <a:tab pos="1427480" algn="l"/>
                <a:tab pos="2736850" algn="l"/>
              </a:tabLst>
            </a:pPr>
            <a:r>
              <a:rPr sz="4800" spc="67" baseline="-21701" dirty="0" smtClean="0">
                <a:latin typeface="Symbol"/>
                <a:cs typeface="Symbol"/>
              </a:rPr>
              <a:t></a:t>
            </a:r>
            <a:r>
              <a:rPr sz="3200" u="heavy" spc="45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</a:t>
            </a:r>
            <a:r>
              <a:rPr lang="en-US" sz="3200" u="heavy" spc="45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  </a:t>
            </a:r>
            <a:r>
              <a:rPr sz="3200" u="heavy" spc="45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</a:t>
            </a:r>
            <a:r>
              <a:rPr sz="19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	</a:t>
            </a:r>
            <a:endParaRPr sz="1900" dirty="0">
              <a:latin typeface="Times New Roman"/>
              <a:cs typeface="Times New Roman"/>
            </a:endParaRPr>
          </a:p>
          <a:p>
            <a:pPr marL="369570" algn="ctr">
              <a:lnSpc>
                <a:spcPts val="3800"/>
              </a:lnSpc>
            </a:pPr>
            <a:r>
              <a:rPr sz="3200" spc="35" dirty="0">
                <a:latin typeface="Times New Roman"/>
                <a:cs typeface="Times New Roman"/>
              </a:rPr>
              <a:t>z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43200" y="4572000"/>
            <a:ext cx="5125720" cy="1365885"/>
          </a:xfrm>
          <a:custGeom>
            <a:avLst/>
            <a:gdLst/>
            <a:ahLst/>
            <a:cxnLst/>
            <a:rect l="l" t="t" r="r" b="b"/>
            <a:pathLst>
              <a:path w="5125720" h="1365885">
                <a:moveTo>
                  <a:pt x="0" y="1365504"/>
                </a:moveTo>
                <a:lnTo>
                  <a:pt x="5125212" y="1365504"/>
                </a:lnTo>
                <a:lnTo>
                  <a:pt x="5125212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7645" y="5333915"/>
            <a:ext cx="434340" cy="0"/>
          </a:xfrm>
          <a:custGeom>
            <a:avLst/>
            <a:gdLst/>
            <a:ahLst/>
            <a:cxnLst/>
            <a:rect l="l" t="t" r="r" b="b"/>
            <a:pathLst>
              <a:path w="434339">
                <a:moveTo>
                  <a:pt x="0" y="0"/>
                </a:moveTo>
                <a:lnTo>
                  <a:pt x="434010" y="0"/>
                </a:lnTo>
              </a:path>
            </a:pathLst>
          </a:custGeom>
          <a:ln w="17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94149" y="5787797"/>
            <a:ext cx="99695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50" spc="5" dirty="0">
                <a:latin typeface="Times New Roman"/>
                <a:cs typeface="Times New Roman"/>
              </a:rPr>
              <a:t>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8098" y="5334102"/>
            <a:ext cx="19812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200" spc="35" dirty="0">
                <a:latin typeface="Times New Roman"/>
                <a:cs typeface="Times New Roman"/>
              </a:rPr>
              <a:t>z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4128" y="5115636"/>
            <a:ext cx="64643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4800" spc="179" baseline="13888" dirty="0">
                <a:latin typeface="Times New Roman"/>
                <a:cs typeface="Times New Roman"/>
              </a:rPr>
              <a:t>A</a:t>
            </a:r>
            <a:r>
              <a:rPr sz="1900" spc="120" dirty="0">
                <a:latin typeface="Times New Roman"/>
                <a:cs typeface="Times New Roman"/>
              </a:rPr>
              <a:t>2k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49802" y="5487364"/>
            <a:ext cx="66865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4800" spc="254" baseline="6944" dirty="0">
                <a:latin typeface="Symbol"/>
                <a:cs typeface="Symbol"/>
              </a:rPr>
              <a:t></a:t>
            </a:r>
            <a:r>
              <a:rPr sz="1900" spc="170" dirty="0">
                <a:latin typeface="Times New Roman"/>
                <a:cs typeface="Times New Roman"/>
              </a:rPr>
              <a:t>z</a:t>
            </a:r>
            <a:r>
              <a:rPr sz="1900" spc="170" dirty="0">
                <a:latin typeface="Symbol"/>
                <a:cs typeface="Symbol"/>
              </a:rPr>
              <a:t></a:t>
            </a:r>
            <a:r>
              <a:rPr sz="1900" spc="170" dirty="0">
                <a:latin typeface="Times New Roman"/>
                <a:cs typeface="Times New Roman"/>
              </a:rPr>
              <a:t>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39490" y="4856379"/>
            <a:ext cx="278511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249045" algn="l"/>
                <a:tab pos="2560320" algn="l"/>
              </a:tabLst>
            </a:pPr>
            <a:r>
              <a:rPr sz="4800" spc="202" baseline="-36458" dirty="0">
                <a:latin typeface="Symbol"/>
                <a:cs typeface="Symbol"/>
              </a:rPr>
              <a:t></a:t>
            </a:r>
            <a:r>
              <a:rPr sz="3200" u="heavy" spc="1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9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	</a:t>
            </a:r>
            <a:r>
              <a:rPr sz="4800" spc="44" baseline="-36458" dirty="0" smtClean="0">
                <a:latin typeface="Symbol"/>
                <a:cs typeface="Symbol"/>
              </a:rPr>
              <a:t></a:t>
            </a:r>
            <a:r>
              <a:rPr lang="en-US" sz="4800" spc="44" baseline="-36458" dirty="0" smtClean="0">
                <a:latin typeface="Symbol"/>
                <a:cs typeface="Symbol"/>
              </a:rPr>
              <a:t> </a:t>
            </a:r>
            <a:endParaRPr sz="4800" baseline="-36458" dirty="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73761" y="5334102"/>
            <a:ext cx="73914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3200" spc="35" dirty="0">
                <a:latin typeface="Times New Roman"/>
                <a:cs typeface="Times New Roman"/>
              </a:rPr>
              <a:t>dz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4800" spc="44" baseline="-13888" dirty="0">
                <a:latin typeface="Symbol"/>
                <a:cs typeface="Symbol"/>
              </a:rPr>
              <a:t></a:t>
            </a:r>
            <a:endParaRPr sz="4800" baseline="-13888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63017" y="4753674"/>
            <a:ext cx="3210560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450850" algn="l"/>
                <a:tab pos="1852930" algn="l"/>
              </a:tabLst>
            </a:pPr>
            <a:r>
              <a:rPr sz="3200" spc="40" dirty="0">
                <a:latin typeface="Times New Roman"/>
                <a:cs typeface="Times New Roman"/>
              </a:rPr>
              <a:t>d	</a:t>
            </a:r>
            <a:r>
              <a:rPr sz="4800" spc="217" baseline="3472" dirty="0">
                <a:latin typeface="Symbol"/>
                <a:cs typeface="Symbol"/>
              </a:rPr>
              <a:t></a:t>
            </a:r>
            <a:r>
              <a:rPr sz="3200" spc="145" dirty="0" smtClean="0">
                <a:latin typeface="Times New Roman"/>
                <a:cs typeface="Times New Roman"/>
              </a:rPr>
              <a:t>(z</a:t>
            </a:r>
            <a:r>
              <a:rPr sz="3200" spc="160" dirty="0" smtClean="0">
                <a:latin typeface="Times New Roman"/>
                <a:cs typeface="Times New Roman"/>
              </a:rPr>
              <a:t> </a:t>
            </a:r>
            <a:r>
              <a:rPr sz="3200" spc="45" dirty="0">
                <a:latin typeface="Symbol"/>
                <a:cs typeface="Symbol"/>
              </a:rPr>
              <a:t>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40" dirty="0">
                <a:latin typeface="Times New Roman"/>
                <a:cs typeface="Times New Roman"/>
              </a:rPr>
              <a:t>p	</a:t>
            </a:r>
            <a:r>
              <a:rPr sz="3200" spc="85" dirty="0">
                <a:latin typeface="Times New Roman"/>
                <a:cs typeface="Times New Roman"/>
              </a:rPr>
              <a:t>)</a:t>
            </a:r>
            <a:r>
              <a:rPr sz="2850" spc="127" baseline="42397" dirty="0">
                <a:latin typeface="Times New Roman"/>
                <a:cs typeface="Times New Roman"/>
              </a:rPr>
              <a:t>2 </a:t>
            </a:r>
            <a:r>
              <a:rPr sz="3200" spc="80" dirty="0">
                <a:latin typeface="Times New Roman"/>
                <a:cs typeface="Times New Roman"/>
              </a:rPr>
              <a:t>X(z)</a:t>
            </a:r>
            <a:r>
              <a:rPr sz="3200" spc="-690" dirty="0">
                <a:latin typeface="Times New Roman"/>
                <a:cs typeface="Times New Roman"/>
              </a:rPr>
              <a:t> </a:t>
            </a:r>
            <a:r>
              <a:rPr sz="4800" spc="44" baseline="3472" dirty="0">
                <a:latin typeface="Symbol"/>
                <a:cs typeface="Symbol"/>
              </a:rPr>
              <a:t></a:t>
            </a:r>
            <a:endParaRPr sz="4800" baseline="3472" dirty="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9037" y="5012897"/>
            <a:ext cx="24193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200" spc="45" dirty="0">
                <a:latin typeface="Symbol"/>
                <a:cs typeface="Symbol"/>
              </a:rPr>
              <a:t>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601594"/>
            <a:ext cx="104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2800" b="1" u="heavy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2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322275"/>
            <a:ext cx="336550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5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8.18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10" dirty="0">
                <a:latin typeface="Calibri"/>
                <a:cs typeface="Calibri"/>
              </a:rPr>
              <a:t>transformasi-Z </a:t>
            </a:r>
            <a:r>
              <a:rPr sz="1800" spc="-5" dirty="0">
                <a:latin typeface="Calibri"/>
                <a:cs typeface="Calibri"/>
              </a:rPr>
              <a:t>balik dari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7075" y="2023689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>
                <a:moveTo>
                  <a:pt x="0" y="0"/>
                </a:moveTo>
                <a:lnTo>
                  <a:pt x="2698635" y="0"/>
                </a:lnTo>
              </a:path>
            </a:pathLst>
          </a:custGeom>
          <a:ln w="15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8683" y="1414505"/>
            <a:ext cx="2700020" cy="10839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725"/>
              </a:spcBef>
            </a:pPr>
            <a:r>
              <a:rPr sz="2950" spc="10" dirty="0">
                <a:latin typeface="Times New Roman"/>
                <a:cs typeface="Times New Roman"/>
              </a:rPr>
              <a:t>1</a:t>
            </a:r>
            <a:endParaRPr sz="2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950" spc="-120" dirty="0">
                <a:latin typeface="Times New Roman"/>
                <a:cs typeface="Times New Roman"/>
              </a:rPr>
              <a:t>(1 </a:t>
            </a:r>
            <a:r>
              <a:rPr sz="2950" spc="10" dirty="0">
                <a:latin typeface="Symbol"/>
                <a:cs typeface="Symbol"/>
              </a:rPr>
              <a:t></a:t>
            </a:r>
            <a:r>
              <a:rPr sz="2950" spc="10" dirty="0">
                <a:latin typeface="Times New Roman"/>
                <a:cs typeface="Times New Roman"/>
              </a:rPr>
              <a:t> </a:t>
            </a:r>
            <a:r>
              <a:rPr sz="2950" spc="70" dirty="0">
                <a:latin typeface="Times New Roman"/>
                <a:cs typeface="Times New Roman"/>
              </a:rPr>
              <a:t>z</a:t>
            </a:r>
            <a:r>
              <a:rPr sz="2550" spc="104" baseline="42483" dirty="0">
                <a:latin typeface="Symbol"/>
                <a:cs typeface="Symbol"/>
              </a:rPr>
              <a:t></a:t>
            </a:r>
            <a:r>
              <a:rPr sz="2550" spc="104" baseline="42483" dirty="0">
                <a:latin typeface="Times New Roman"/>
                <a:cs typeface="Times New Roman"/>
              </a:rPr>
              <a:t>1 </a:t>
            </a:r>
            <a:r>
              <a:rPr sz="2950" spc="-85" dirty="0">
                <a:latin typeface="Times New Roman"/>
                <a:cs typeface="Times New Roman"/>
              </a:rPr>
              <a:t>)(1 </a:t>
            </a:r>
            <a:r>
              <a:rPr sz="2950" spc="10" dirty="0">
                <a:latin typeface="Symbol"/>
                <a:cs typeface="Symbol"/>
              </a:rPr>
              <a:t></a:t>
            </a:r>
            <a:r>
              <a:rPr sz="2950" spc="-484" dirty="0">
                <a:latin typeface="Times New Roman"/>
                <a:cs typeface="Times New Roman"/>
              </a:rPr>
              <a:t> </a:t>
            </a:r>
            <a:r>
              <a:rPr sz="2950" spc="70" dirty="0">
                <a:latin typeface="Times New Roman"/>
                <a:cs typeface="Times New Roman"/>
              </a:rPr>
              <a:t>z</a:t>
            </a:r>
            <a:r>
              <a:rPr sz="2550" spc="104" baseline="42483" dirty="0">
                <a:latin typeface="Symbol"/>
                <a:cs typeface="Symbol"/>
              </a:rPr>
              <a:t></a:t>
            </a:r>
            <a:r>
              <a:rPr sz="2550" spc="104" baseline="42483" dirty="0">
                <a:latin typeface="Times New Roman"/>
                <a:cs typeface="Times New Roman"/>
              </a:rPr>
              <a:t>1 </a:t>
            </a:r>
            <a:r>
              <a:rPr sz="2950" spc="80" dirty="0">
                <a:latin typeface="Times New Roman"/>
                <a:cs typeface="Times New Roman"/>
              </a:rPr>
              <a:t>)</a:t>
            </a:r>
            <a:r>
              <a:rPr sz="2550" spc="120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83" y="1730861"/>
            <a:ext cx="108331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60" dirty="0">
                <a:latin typeface="Times New Roman"/>
                <a:cs typeface="Times New Roman"/>
              </a:rPr>
              <a:t>X(z)</a:t>
            </a:r>
            <a:r>
              <a:rPr sz="2950" spc="215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336" y="3899539"/>
            <a:ext cx="747395" cy="0"/>
          </a:xfrm>
          <a:custGeom>
            <a:avLst/>
            <a:gdLst/>
            <a:ahLst/>
            <a:cxnLst/>
            <a:rect l="l" t="t" r="r" b="b"/>
            <a:pathLst>
              <a:path w="747394">
                <a:moveTo>
                  <a:pt x="0" y="0"/>
                </a:moveTo>
                <a:lnTo>
                  <a:pt x="747068" y="0"/>
                </a:lnTo>
              </a:path>
            </a:pathLst>
          </a:custGeom>
          <a:ln w="15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9274" y="3899539"/>
            <a:ext cx="2118995" cy="0"/>
          </a:xfrm>
          <a:custGeom>
            <a:avLst/>
            <a:gdLst/>
            <a:ahLst/>
            <a:cxnLst/>
            <a:rect l="l" t="t" r="r" b="b"/>
            <a:pathLst>
              <a:path w="2118995">
                <a:moveTo>
                  <a:pt x="0" y="0"/>
                </a:moveTo>
                <a:lnTo>
                  <a:pt x="2118979" y="0"/>
                </a:lnTo>
              </a:path>
            </a:pathLst>
          </a:custGeom>
          <a:ln w="15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20804" y="3383500"/>
            <a:ext cx="29083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30" dirty="0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4459" y="3384258"/>
            <a:ext cx="29083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30" dirty="0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8941" y="3384258"/>
            <a:ext cx="29083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30" dirty="0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633" y="3899263"/>
            <a:ext cx="18859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5" dirty="0">
                <a:latin typeface="Times New Roman"/>
                <a:cs typeface="Times New Roman"/>
              </a:rPr>
              <a:t>z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985" y="3384258"/>
            <a:ext cx="72961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14" dirty="0">
                <a:latin typeface="Times New Roman"/>
                <a:cs typeface="Times New Roman"/>
              </a:rPr>
              <a:t>X</a:t>
            </a:r>
            <a:r>
              <a:rPr sz="2850" spc="90" dirty="0">
                <a:latin typeface="Times New Roman"/>
                <a:cs typeface="Times New Roman"/>
              </a:rPr>
              <a:t>(z</a:t>
            </a:r>
            <a:r>
              <a:rPr sz="2850" spc="10" dirty="0">
                <a:latin typeface="Times New Roman"/>
                <a:cs typeface="Times New Roman"/>
              </a:rPr>
              <a:t>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8832" y="3220947"/>
            <a:ext cx="37084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275" spc="165" baseline="-25341" dirty="0">
                <a:latin typeface="Times New Roman"/>
                <a:cs typeface="Times New Roman"/>
              </a:rPr>
              <a:t>z</a:t>
            </a:r>
            <a:r>
              <a:rPr sz="1650" spc="11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50115" y="3899263"/>
            <a:ext cx="98298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50" dirty="0">
                <a:latin typeface="Times New Roman"/>
                <a:cs typeface="Times New Roman"/>
              </a:rPr>
              <a:t>(z </a:t>
            </a:r>
            <a:r>
              <a:rPr sz="2850" spc="20" dirty="0">
                <a:latin typeface="Symbol"/>
                <a:cs typeface="Symbol"/>
              </a:rPr>
              <a:t></a:t>
            </a:r>
            <a:r>
              <a:rPr sz="2850" spc="-125" dirty="0">
                <a:latin typeface="Times New Roman"/>
                <a:cs typeface="Times New Roman"/>
              </a:rPr>
              <a:t> </a:t>
            </a:r>
            <a:r>
              <a:rPr sz="2850" spc="-95" dirty="0">
                <a:latin typeface="Times New Roman"/>
                <a:cs typeface="Times New Roman"/>
              </a:rPr>
              <a:t>1)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2598" y="3475135"/>
            <a:ext cx="139382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934719" algn="l"/>
                <a:tab pos="1355090" algn="l"/>
              </a:tabLst>
            </a:pPr>
            <a:r>
              <a:rPr sz="4275" spc="30" baseline="-21442" dirty="0">
                <a:latin typeface="Symbol"/>
                <a:cs typeface="Symbol"/>
              </a:rPr>
              <a:t></a:t>
            </a:r>
            <a:r>
              <a:rPr sz="2850" u="heavy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65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	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3264" y="3899263"/>
            <a:ext cx="116078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50" spc="55" dirty="0">
                <a:latin typeface="Times New Roman"/>
                <a:cs typeface="Times New Roman"/>
              </a:rPr>
              <a:t>(z </a:t>
            </a:r>
            <a:r>
              <a:rPr sz="2850" spc="20" dirty="0">
                <a:latin typeface="Symbol"/>
                <a:cs typeface="Symbol"/>
              </a:rPr>
              <a:t></a:t>
            </a:r>
            <a:r>
              <a:rPr sz="2850" spc="-114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1)</a:t>
            </a:r>
            <a:r>
              <a:rPr sz="2475" spc="-15" baseline="43771" dirty="0">
                <a:latin typeface="Times New Roman"/>
                <a:cs typeface="Times New Roman"/>
              </a:rPr>
              <a:t>2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3899" y="3475863"/>
            <a:ext cx="2437130" cy="885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3375"/>
              </a:lnSpc>
              <a:spcBef>
                <a:spcPts val="110"/>
              </a:spcBef>
              <a:tabLst>
                <a:tab pos="484505" algn="l"/>
                <a:tab pos="784860" algn="l"/>
                <a:tab pos="1884045" algn="l"/>
                <a:tab pos="2385695" algn="l"/>
              </a:tabLst>
            </a:pPr>
            <a:r>
              <a:rPr sz="16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5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4275" spc="30" baseline="-21442" dirty="0">
                <a:latin typeface="Symbol"/>
                <a:cs typeface="Symbol"/>
              </a:rPr>
              <a:t></a:t>
            </a:r>
            <a:r>
              <a:rPr sz="2850" u="heavy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65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	</a:t>
            </a:r>
            <a:endParaRPr sz="1650">
              <a:latin typeface="Times New Roman"/>
              <a:cs typeface="Times New Roman"/>
            </a:endParaRPr>
          </a:p>
          <a:p>
            <a:pPr marL="63500">
              <a:lnSpc>
                <a:spcPts val="3375"/>
              </a:lnSpc>
            </a:pPr>
            <a:r>
              <a:rPr sz="2850" spc="15" dirty="0">
                <a:latin typeface="Times New Roman"/>
                <a:cs typeface="Times New Roman"/>
              </a:rPr>
              <a:t>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25" dirty="0">
                <a:latin typeface="Times New Roman"/>
                <a:cs typeface="Times New Roman"/>
              </a:rPr>
              <a:t> </a:t>
            </a:r>
            <a:r>
              <a:rPr sz="2850" spc="20" dirty="0">
                <a:latin typeface="Times New Roman"/>
                <a:cs typeface="Times New Roman"/>
              </a:rPr>
              <a:t>1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9328" y="3614058"/>
            <a:ext cx="227329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20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0548" y="3899263"/>
            <a:ext cx="212153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50" spc="50" dirty="0">
                <a:latin typeface="Times New Roman"/>
                <a:cs typeface="Times New Roman"/>
              </a:rPr>
              <a:t>(z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20" dirty="0">
                <a:latin typeface="Times New Roman"/>
                <a:cs typeface="Times New Roman"/>
              </a:rPr>
              <a:t> </a:t>
            </a:r>
            <a:r>
              <a:rPr sz="2850" spc="-25" dirty="0">
                <a:latin typeface="Times New Roman"/>
                <a:cs typeface="Times New Roman"/>
              </a:rPr>
              <a:t>1)(z </a:t>
            </a:r>
            <a:r>
              <a:rPr sz="2850" spc="20" dirty="0">
                <a:latin typeface="Symbol"/>
                <a:cs typeface="Symbol"/>
              </a:rPr>
              <a:t></a:t>
            </a:r>
            <a:r>
              <a:rPr sz="2850" spc="-4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1)</a:t>
            </a:r>
            <a:r>
              <a:rPr sz="2475" spc="-15" baseline="43771" dirty="0">
                <a:latin typeface="Times New Roman"/>
                <a:cs typeface="Times New Roman"/>
              </a:rPr>
              <a:t>2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6602" y="3614058"/>
            <a:ext cx="227329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20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79033" y="5469302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73" y="0"/>
                </a:lnTo>
              </a:path>
            </a:pathLst>
          </a:custGeom>
          <a:ln w="15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3864" y="5469302"/>
            <a:ext cx="1188085" cy="0"/>
          </a:xfrm>
          <a:custGeom>
            <a:avLst/>
            <a:gdLst/>
            <a:ahLst/>
            <a:cxnLst/>
            <a:rect l="l" t="t" r="r" b="b"/>
            <a:pathLst>
              <a:path w="1188085">
                <a:moveTo>
                  <a:pt x="0" y="0"/>
                </a:moveTo>
                <a:lnTo>
                  <a:pt x="1187759" y="0"/>
                </a:lnTo>
              </a:path>
            </a:pathLst>
          </a:custGeom>
          <a:ln w="15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8908" y="4961573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5437"/>
                </a:lnTo>
              </a:path>
            </a:pathLst>
          </a:custGeom>
          <a:ln w="16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2883" y="5469302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>
                <a:moveTo>
                  <a:pt x="0" y="0"/>
                </a:moveTo>
                <a:lnTo>
                  <a:pt x="228716" y="0"/>
                </a:lnTo>
              </a:path>
            </a:pathLst>
          </a:custGeom>
          <a:ln w="15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19922" y="4941170"/>
            <a:ext cx="213995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30" dirty="0">
                <a:latin typeface="Times New Roman"/>
                <a:cs typeface="Times New Roman"/>
              </a:rPr>
              <a:t>1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62611" y="5469318"/>
            <a:ext cx="193040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25" dirty="0">
                <a:latin typeface="Times New Roman"/>
                <a:cs typeface="Times New Roman"/>
              </a:rPr>
              <a:t>z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23120" y="4773190"/>
            <a:ext cx="378460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350" spc="172" baseline="-24904" dirty="0">
                <a:latin typeface="Times New Roman"/>
                <a:cs typeface="Times New Roman"/>
              </a:rPr>
              <a:t>z</a:t>
            </a:r>
            <a:r>
              <a:rPr sz="1700" spc="114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51156" y="5176491"/>
            <a:ext cx="588010" cy="766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95"/>
              </a:lnSpc>
              <a:spcBef>
                <a:spcPts val="135"/>
              </a:spcBef>
            </a:pPr>
            <a:r>
              <a:rPr sz="2900" spc="35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  <a:p>
            <a:pPr marL="386715">
              <a:lnSpc>
                <a:spcPts val="2895"/>
              </a:lnSpc>
            </a:pPr>
            <a:r>
              <a:rPr sz="2900" spc="30" dirty="0">
                <a:latin typeface="Times New Roman"/>
                <a:cs typeface="Times New Roman"/>
              </a:rPr>
              <a:t>4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7426" y="5176491"/>
            <a:ext cx="1555750" cy="766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2895"/>
              </a:lnSpc>
              <a:spcBef>
                <a:spcPts val="135"/>
              </a:spcBef>
            </a:pPr>
            <a:r>
              <a:rPr sz="2900" spc="35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  <a:p>
            <a:pPr marL="405765">
              <a:lnSpc>
                <a:spcPts val="2895"/>
              </a:lnSpc>
            </a:pPr>
            <a:r>
              <a:rPr sz="2900" spc="60" dirty="0">
                <a:latin typeface="Times New Roman"/>
                <a:cs typeface="Times New Roman"/>
              </a:rPr>
              <a:t>(z </a:t>
            </a:r>
            <a:r>
              <a:rPr sz="2900" spc="35" dirty="0">
                <a:latin typeface="Symbol"/>
                <a:cs typeface="Symbol"/>
              </a:rPr>
              <a:t></a:t>
            </a:r>
            <a:r>
              <a:rPr sz="2900" spc="-1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1)</a:t>
            </a:r>
            <a:r>
              <a:rPr sz="2550" spc="-7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86134" y="4941170"/>
            <a:ext cx="1745614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60" dirty="0">
                <a:latin typeface="Times New Roman"/>
                <a:cs typeface="Times New Roman"/>
              </a:rPr>
              <a:t>(z </a:t>
            </a:r>
            <a:r>
              <a:rPr sz="2900" spc="35" dirty="0">
                <a:latin typeface="Symbol"/>
                <a:cs typeface="Symbol"/>
              </a:rPr>
              <a:t></a:t>
            </a:r>
            <a:r>
              <a:rPr sz="2900" spc="-70" dirty="0">
                <a:latin typeface="Times New Roman"/>
                <a:cs typeface="Times New Roman"/>
              </a:rPr>
              <a:t> </a:t>
            </a:r>
            <a:r>
              <a:rPr sz="2900" spc="45" dirty="0">
                <a:latin typeface="Times New Roman"/>
                <a:cs typeface="Times New Roman"/>
              </a:rPr>
              <a:t>1)X(z)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2450" y="5176491"/>
            <a:ext cx="822325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577215" algn="l"/>
              </a:tabLst>
            </a:pPr>
            <a:r>
              <a:rPr sz="2900" spc="30" dirty="0">
                <a:latin typeface="Times New Roman"/>
                <a:cs typeface="Times New Roman"/>
              </a:rPr>
              <a:t>A</a:t>
            </a:r>
            <a:r>
              <a:rPr sz="2550" spc="44" baseline="-24509" dirty="0">
                <a:latin typeface="Times New Roman"/>
                <a:cs typeface="Times New Roman"/>
              </a:rPr>
              <a:t>1	</a:t>
            </a:r>
            <a:r>
              <a:rPr sz="2900" spc="35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94457" y="5764149"/>
            <a:ext cx="526415" cy="287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10" dirty="0">
                <a:latin typeface="Times New Roman"/>
                <a:cs typeface="Times New Roman"/>
              </a:rPr>
              <a:t>z</a:t>
            </a:r>
            <a:r>
              <a:rPr sz="1700" spc="-270" dirty="0">
                <a:latin typeface="Times New Roman"/>
                <a:cs typeface="Times New Roman"/>
              </a:rPr>
              <a:t> </a:t>
            </a:r>
            <a:r>
              <a:rPr sz="1700" spc="75" dirty="0">
                <a:latin typeface="Symbol"/>
                <a:cs typeface="Symbol"/>
              </a:rPr>
              <a:t></a:t>
            </a:r>
            <a:r>
              <a:rPr sz="1700" spc="7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410" y="2453856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4">
                <a:moveTo>
                  <a:pt x="0" y="0"/>
                </a:moveTo>
                <a:lnTo>
                  <a:pt x="378939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5881" y="2453856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10">
                <a:moveTo>
                  <a:pt x="0" y="0"/>
                </a:moveTo>
                <a:lnTo>
                  <a:pt x="1819328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2605" y="2453856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0" y="0"/>
                </a:moveTo>
                <a:lnTo>
                  <a:pt x="378343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255" y="2453856"/>
            <a:ext cx="971550" cy="0"/>
          </a:xfrm>
          <a:custGeom>
            <a:avLst/>
            <a:gdLst/>
            <a:ahLst/>
            <a:cxnLst/>
            <a:rect l="l" t="t" r="r" b="b"/>
            <a:pathLst>
              <a:path w="971550">
                <a:moveTo>
                  <a:pt x="0" y="0"/>
                </a:moveTo>
                <a:lnTo>
                  <a:pt x="971480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6410" y="3603290"/>
            <a:ext cx="2905760" cy="0"/>
          </a:xfrm>
          <a:custGeom>
            <a:avLst/>
            <a:gdLst/>
            <a:ahLst/>
            <a:cxnLst/>
            <a:rect l="l" t="t" r="r" b="b"/>
            <a:pathLst>
              <a:path w="2905760">
                <a:moveTo>
                  <a:pt x="0" y="0"/>
                </a:moveTo>
                <a:lnTo>
                  <a:pt x="2905324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2132" y="3603290"/>
            <a:ext cx="1130935" cy="0"/>
          </a:xfrm>
          <a:custGeom>
            <a:avLst/>
            <a:gdLst/>
            <a:ahLst/>
            <a:cxnLst/>
            <a:rect l="l" t="t" r="r" b="b"/>
            <a:pathLst>
              <a:path w="1130935">
                <a:moveTo>
                  <a:pt x="0" y="0"/>
                </a:moveTo>
                <a:lnTo>
                  <a:pt x="1130861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8444" y="3118245"/>
            <a:ext cx="0" cy="969644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356"/>
                </a:lnTo>
              </a:path>
            </a:pathLst>
          </a:custGeom>
          <a:ln w="152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360329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579" y="0"/>
                </a:lnTo>
              </a:path>
            </a:pathLst>
          </a:custGeom>
          <a:ln w="15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02152" y="1788784"/>
            <a:ext cx="3638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200" spc="142" baseline="-24801" dirty="0">
                <a:latin typeface="Times New Roman"/>
                <a:cs typeface="Times New Roman"/>
              </a:rPr>
              <a:t>z</a:t>
            </a:r>
            <a:r>
              <a:rPr sz="1650" spc="95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529" y="3021181"/>
            <a:ext cx="6052820" cy="1034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9845" marR="43180" indent="-1236980">
              <a:lnSpc>
                <a:spcPct val="118200"/>
              </a:lnSpc>
              <a:spcBef>
                <a:spcPts val="95"/>
              </a:spcBef>
              <a:tabLst>
                <a:tab pos="412115" algn="l"/>
                <a:tab pos="3439160" algn="l"/>
                <a:tab pos="3787775" algn="l"/>
                <a:tab pos="4223385" algn="l"/>
                <a:tab pos="5466080" algn="l"/>
                <a:tab pos="5821045" algn="l"/>
              </a:tabLst>
            </a:pPr>
            <a:r>
              <a:rPr sz="4200" spc="30" baseline="-34722" dirty="0">
                <a:latin typeface="Symbol"/>
                <a:cs typeface="Symbol"/>
              </a:rPr>
              <a:t></a:t>
            </a:r>
            <a:r>
              <a:rPr sz="4200" spc="30" baseline="-34722" dirty="0">
                <a:latin typeface="Times New Roman"/>
                <a:cs typeface="Times New Roman"/>
              </a:rPr>
              <a:t>	</a:t>
            </a:r>
            <a:r>
              <a:rPr sz="2800" spc="75" dirty="0">
                <a:latin typeface="Times New Roman"/>
                <a:cs typeface="Times New Roman"/>
              </a:rPr>
              <a:t>(</a:t>
            </a:r>
            <a:r>
              <a:rPr sz="2800" spc="50" dirty="0">
                <a:latin typeface="Times New Roman"/>
                <a:cs typeface="Times New Roman"/>
              </a:rPr>
              <a:t>2</a:t>
            </a:r>
            <a:r>
              <a:rPr sz="2800" spc="70" dirty="0">
                <a:latin typeface="Times New Roman"/>
                <a:cs typeface="Times New Roman"/>
              </a:rPr>
              <a:t>z</a:t>
            </a:r>
            <a:r>
              <a:rPr sz="2800" spc="60" dirty="0">
                <a:latin typeface="Times New Roman"/>
                <a:cs typeface="Times New Roman"/>
              </a:rPr>
              <a:t>)</a:t>
            </a:r>
            <a:r>
              <a:rPr sz="2800" spc="5" dirty="0">
                <a:latin typeface="Times New Roman"/>
                <a:cs typeface="Times New Roman"/>
              </a:rPr>
              <a:t>(</a:t>
            </a:r>
            <a:r>
              <a:rPr sz="2800" spc="15" dirty="0">
                <a:latin typeface="Times New Roman"/>
                <a:cs typeface="Times New Roman"/>
              </a:rPr>
              <a:t>z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1</a:t>
            </a:r>
            <a:r>
              <a:rPr sz="2800" spc="10" dirty="0">
                <a:latin typeface="Times New Roman"/>
                <a:cs typeface="Times New Roman"/>
              </a:rPr>
              <a:t>)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(</a:t>
            </a:r>
            <a:r>
              <a:rPr sz="2800" spc="-215" dirty="0">
                <a:latin typeface="Times New Roman"/>
                <a:cs typeface="Times New Roman"/>
              </a:rPr>
              <a:t>1</a:t>
            </a:r>
            <a:r>
              <a:rPr sz="2800" spc="60" dirty="0">
                <a:latin typeface="Times New Roman"/>
                <a:cs typeface="Times New Roman"/>
              </a:rPr>
              <a:t>)</a:t>
            </a:r>
            <a:r>
              <a:rPr sz="2800" spc="5" dirty="0">
                <a:latin typeface="Times New Roman"/>
                <a:cs typeface="Times New Roman"/>
              </a:rPr>
              <a:t>(</a:t>
            </a:r>
            <a:r>
              <a:rPr sz="2800" spc="190" dirty="0">
                <a:latin typeface="Times New Roman"/>
                <a:cs typeface="Times New Roman"/>
              </a:rPr>
              <a:t>z</a:t>
            </a:r>
            <a:r>
              <a:rPr sz="2475" spc="7" baseline="42087" dirty="0">
                <a:latin typeface="Times New Roman"/>
                <a:cs typeface="Times New Roman"/>
              </a:rPr>
              <a:t>2</a:t>
            </a:r>
            <a:r>
              <a:rPr sz="2475" spc="-165" baseline="42087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30" baseline="-34722" dirty="0">
                <a:latin typeface="Symbol"/>
                <a:cs typeface="Symbol"/>
              </a:rPr>
              <a:t></a:t>
            </a:r>
            <a:r>
              <a:rPr sz="4200" baseline="-34722" dirty="0">
                <a:latin typeface="Times New Roman"/>
                <a:cs typeface="Times New Roman"/>
              </a:rPr>
              <a:t>	</a:t>
            </a:r>
            <a:r>
              <a:rPr sz="4200" spc="-960" baseline="-34722" dirty="0">
                <a:latin typeface="Times New Roman"/>
                <a:cs typeface="Times New Roman"/>
              </a:rPr>
              <a:t> </a:t>
            </a:r>
            <a:r>
              <a:rPr sz="2800" spc="185" dirty="0">
                <a:latin typeface="Times New Roman"/>
                <a:cs typeface="Times New Roman"/>
              </a:rPr>
              <a:t>z</a:t>
            </a:r>
            <a:r>
              <a:rPr sz="2475" spc="7" baseline="42087" dirty="0">
                <a:latin typeface="Times New Roman"/>
                <a:cs typeface="Times New Roman"/>
              </a:rPr>
              <a:t>2</a:t>
            </a:r>
            <a:r>
              <a:rPr sz="2475" baseline="42087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2</a:t>
            </a:r>
            <a:r>
              <a:rPr sz="2800" spc="15" dirty="0">
                <a:latin typeface="Times New Roman"/>
                <a:cs typeface="Times New Roman"/>
              </a:rPr>
              <a:t>z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30" baseline="-34722" dirty="0">
                <a:latin typeface="Symbol"/>
                <a:cs typeface="Symbol"/>
              </a:rPr>
              <a:t></a:t>
            </a:r>
            <a:r>
              <a:rPr sz="4200" baseline="-34722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3  </a:t>
            </a:r>
            <a:r>
              <a:rPr sz="2800" spc="70" dirty="0">
                <a:latin typeface="Times New Roman"/>
                <a:cs typeface="Times New Roman"/>
              </a:rPr>
              <a:t>(</a:t>
            </a:r>
            <a:r>
              <a:rPr sz="2800" spc="15" dirty="0">
                <a:latin typeface="Times New Roman"/>
                <a:cs typeface="Times New Roman"/>
              </a:rPr>
              <a:t>z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1</a:t>
            </a:r>
            <a:r>
              <a:rPr sz="2800" spc="140" dirty="0">
                <a:latin typeface="Times New Roman"/>
                <a:cs typeface="Times New Roman"/>
              </a:rPr>
              <a:t>)</a:t>
            </a:r>
            <a:r>
              <a:rPr sz="2475" spc="7" baseline="42087" dirty="0">
                <a:latin typeface="Times New Roman"/>
                <a:cs typeface="Times New Roman"/>
              </a:rPr>
              <a:t>2</a:t>
            </a:r>
            <a:r>
              <a:rPr sz="2475" baseline="42087" dirty="0">
                <a:latin typeface="Times New Roman"/>
                <a:cs typeface="Times New Roman"/>
              </a:rPr>
              <a:t>		</a:t>
            </a:r>
            <a:r>
              <a:rPr sz="2800" spc="75" dirty="0">
                <a:latin typeface="Times New Roman"/>
                <a:cs typeface="Times New Roman"/>
              </a:rPr>
              <a:t>(</a:t>
            </a:r>
            <a:r>
              <a:rPr sz="2800" spc="15" dirty="0">
                <a:latin typeface="Times New Roman"/>
                <a:cs typeface="Times New Roman"/>
              </a:rPr>
              <a:t>z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1</a:t>
            </a:r>
            <a:r>
              <a:rPr sz="2800" spc="140" dirty="0">
                <a:latin typeface="Times New Roman"/>
                <a:cs typeface="Times New Roman"/>
              </a:rPr>
              <a:t>)</a:t>
            </a:r>
            <a:r>
              <a:rPr sz="2475" spc="7" baseline="42087" dirty="0">
                <a:latin typeface="Times New Roman"/>
                <a:cs typeface="Times New Roman"/>
              </a:rPr>
              <a:t>2</a:t>
            </a:r>
            <a:r>
              <a:rPr sz="2475" baseline="42087" dirty="0">
                <a:latin typeface="Times New Roman"/>
                <a:cs typeface="Times New Roman"/>
              </a:rPr>
              <a:t>		</a:t>
            </a:r>
            <a:r>
              <a:rPr sz="2800" spc="20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3378" y="1929426"/>
            <a:ext cx="164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5" dirty="0">
                <a:latin typeface="Symbol"/>
                <a:cs typeface="Symbol"/>
              </a:rPr>
              <a:t>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6427" y="1929426"/>
            <a:ext cx="5359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3540" algn="l"/>
              </a:tabLst>
            </a:pPr>
            <a:r>
              <a:rPr sz="4200" spc="30" baseline="-2976" dirty="0">
                <a:latin typeface="Times New Roman"/>
                <a:cs typeface="Times New Roman"/>
              </a:rPr>
              <a:t>d	</a:t>
            </a:r>
            <a:r>
              <a:rPr sz="2800" spc="15" dirty="0">
                <a:latin typeface="Symbol"/>
                <a:cs typeface="Symbol"/>
              </a:rPr>
              <a:t>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6752" y="2453202"/>
            <a:ext cx="2458720" cy="542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ts val="2030"/>
              </a:lnSpc>
              <a:spcBef>
                <a:spcPts val="110"/>
              </a:spcBef>
              <a:tabLst>
                <a:tab pos="325120" algn="l"/>
                <a:tab pos="673735" algn="l"/>
              </a:tabLst>
            </a:pPr>
            <a:r>
              <a:rPr sz="4200" spc="22" baseline="28769" dirty="0">
                <a:latin typeface="Symbol"/>
                <a:cs typeface="Symbol"/>
              </a:rPr>
              <a:t></a:t>
            </a:r>
            <a:r>
              <a:rPr sz="4200" spc="22" baseline="28769" dirty="0">
                <a:latin typeface="Times New Roman"/>
                <a:cs typeface="Times New Roman"/>
              </a:rPr>
              <a:t>	</a:t>
            </a:r>
            <a:r>
              <a:rPr sz="4200" spc="30" baseline="43650" dirty="0">
                <a:latin typeface="Symbol"/>
                <a:cs typeface="Symbol"/>
              </a:rPr>
              <a:t></a:t>
            </a:r>
            <a:r>
              <a:rPr sz="4200" spc="30" baseline="43650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Times New Roman"/>
                <a:cs typeface="Times New Roman"/>
              </a:rPr>
              <a:t>dz </a:t>
            </a:r>
            <a:r>
              <a:rPr sz="4200" spc="172" baseline="28769" dirty="0">
                <a:latin typeface="Symbol"/>
                <a:cs typeface="Symbol"/>
              </a:rPr>
              <a:t></a:t>
            </a:r>
            <a:r>
              <a:rPr sz="2800" spc="114" dirty="0">
                <a:latin typeface="Times New Roman"/>
                <a:cs typeface="Times New Roman"/>
              </a:rPr>
              <a:t>(z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1)</a:t>
            </a:r>
            <a:r>
              <a:rPr sz="2800" spc="-475" dirty="0">
                <a:latin typeface="Times New Roman"/>
                <a:cs typeface="Times New Roman"/>
              </a:rPr>
              <a:t> </a:t>
            </a:r>
            <a:r>
              <a:rPr sz="4200" spc="22" baseline="28769" dirty="0">
                <a:latin typeface="Symbol"/>
                <a:cs typeface="Symbol"/>
              </a:rPr>
              <a:t></a:t>
            </a:r>
            <a:endParaRPr sz="4200" baseline="28769">
              <a:latin typeface="Symbol"/>
              <a:cs typeface="Symbol"/>
            </a:endParaRPr>
          </a:p>
          <a:p>
            <a:pPr marL="50800">
              <a:lnSpc>
                <a:spcPts val="2030"/>
              </a:lnSpc>
              <a:tabLst>
                <a:tab pos="1123315" algn="l"/>
                <a:tab pos="2268855" algn="l"/>
              </a:tabLst>
            </a:pPr>
            <a:r>
              <a:rPr sz="2800" spc="15" dirty="0">
                <a:latin typeface="Symbol"/>
                <a:cs typeface="Symbol"/>
              </a:rPr>
              <a:t></a:t>
            </a:r>
            <a:r>
              <a:rPr sz="2800" spc="15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Symbol"/>
                <a:cs typeface="Symbol"/>
              </a:rPr>
              <a:t></a:t>
            </a:r>
            <a:r>
              <a:rPr sz="2800" spc="15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Symbol"/>
                <a:cs typeface="Symbol"/>
              </a:rPr>
              <a:t>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2469" y="2542182"/>
            <a:ext cx="164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5" dirty="0">
                <a:latin typeface="Symbol"/>
                <a:cs typeface="Symbol"/>
              </a:rPr>
              <a:t>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5398" y="1948806"/>
            <a:ext cx="25787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409575" algn="l"/>
              </a:tabLst>
            </a:pPr>
            <a:r>
              <a:rPr sz="2800" spc="20" dirty="0">
                <a:latin typeface="Times New Roman"/>
                <a:cs typeface="Times New Roman"/>
              </a:rPr>
              <a:t>d	</a:t>
            </a:r>
            <a:r>
              <a:rPr sz="4200" spc="172" baseline="2976" dirty="0">
                <a:latin typeface="Symbol"/>
                <a:cs typeface="Symbol"/>
              </a:rPr>
              <a:t></a:t>
            </a:r>
            <a:r>
              <a:rPr sz="2800" spc="114" dirty="0">
                <a:latin typeface="Times New Roman"/>
                <a:cs typeface="Times New Roman"/>
              </a:rPr>
              <a:t>(z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1)</a:t>
            </a:r>
            <a:r>
              <a:rPr sz="2475" spc="-37" baseline="42087" dirty="0">
                <a:latin typeface="Times New Roman"/>
                <a:cs typeface="Times New Roman"/>
              </a:rPr>
              <a:t>2</a:t>
            </a:r>
            <a:r>
              <a:rPr sz="2475" spc="-112" baseline="42087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X(z)</a:t>
            </a:r>
            <a:r>
              <a:rPr sz="2800" spc="-409" dirty="0">
                <a:latin typeface="Times New Roman"/>
                <a:cs typeface="Times New Roman"/>
              </a:rPr>
              <a:t> </a:t>
            </a:r>
            <a:r>
              <a:rPr sz="4200" spc="22" baseline="2976" dirty="0">
                <a:latin typeface="Symbol"/>
                <a:cs typeface="Symbol"/>
              </a:rPr>
              <a:t></a:t>
            </a:r>
            <a:endParaRPr sz="4200" baseline="2976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341" y="2453202"/>
            <a:ext cx="2580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87375" algn="l"/>
                <a:tab pos="936625" algn="l"/>
                <a:tab pos="2369185" algn="l"/>
              </a:tabLst>
            </a:pPr>
            <a:r>
              <a:rPr sz="4200" spc="112" baseline="43650" dirty="0">
                <a:latin typeface="Times New Roman"/>
                <a:cs typeface="Times New Roman"/>
              </a:rPr>
              <a:t>A</a:t>
            </a:r>
            <a:r>
              <a:rPr sz="2475" spc="112" baseline="50505" dirty="0">
                <a:latin typeface="Times New Roman"/>
                <a:cs typeface="Times New Roman"/>
              </a:rPr>
              <a:t>3	</a:t>
            </a:r>
            <a:r>
              <a:rPr sz="4200" spc="30" baseline="43650" dirty="0">
                <a:latin typeface="Symbol"/>
                <a:cs typeface="Symbol"/>
              </a:rPr>
              <a:t></a:t>
            </a:r>
            <a:r>
              <a:rPr sz="4200" spc="30" baseline="43650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Times New Roman"/>
                <a:cs typeface="Times New Roman"/>
              </a:rPr>
              <a:t>dz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4200" spc="22" baseline="28769" dirty="0">
                <a:latin typeface="Symbol"/>
                <a:cs typeface="Symbol"/>
              </a:rPr>
              <a:t></a:t>
            </a:r>
            <a:r>
              <a:rPr sz="4200" spc="22" baseline="28769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Times New Roman"/>
                <a:cs typeface="Times New Roman"/>
              </a:rPr>
              <a:t>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1324" y="3883667"/>
            <a:ext cx="364490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190" dirty="0">
                <a:latin typeface="Times New Roman"/>
                <a:cs typeface="Times New Roman"/>
              </a:rPr>
              <a:t>z</a:t>
            </a:r>
            <a:r>
              <a:rPr sz="1650" dirty="0">
                <a:latin typeface="Symbol"/>
                <a:cs typeface="Symbol"/>
              </a:rPr>
              <a:t></a:t>
            </a:r>
            <a:r>
              <a:rPr sz="1650" spc="5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33861" y="5162577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4">
                <a:moveTo>
                  <a:pt x="0" y="0"/>
                </a:moveTo>
                <a:lnTo>
                  <a:pt x="233012" y="0"/>
                </a:lnTo>
              </a:path>
            </a:pathLst>
          </a:custGeom>
          <a:ln w="160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2842" y="5162577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980" y="0"/>
                </a:lnTo>
              </a:path>
            </a:pathLst>
          </a:custGeom>
          <a:ln w="160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2346" y="5162577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948" y="0"/>
                </a:lnTo>
              </a:path>
            </a:pathLst>
          </a:custGeom>
          <a:ln w="160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41412" y="4535810"/>
            <a:ext cx="228600" cy="11144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000" spc="45" dirty="0">
                <a:latin typeface="Times New Roman"/>
                <a:cs typeface="Times New Roman"/>
              </a:rPr>
              <a:t>1</a:t>
            </a:r>
            <a:endParaRPr sz="30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685"/>
              </a:spcBef>
            </a:pPr>
            <a:r>
              <a:rPr sz="3000" spc="45" dirty="0">
                <a:latin typeface="Times New Roman"/>
                <a:cs typeface="Times New Roman"/>
              </a:rPr>
              <a:t>4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0216" y="4861575"/>
            <a:ext cx="3415029" cy="788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ts val="2985"/>
              </a:lnSpc>
              <a:spcBef>
                <a:spcPts val="125"/>
              </a:spcBef>
              <a:tabLst>
                <a:tab pos="984885" algn="l"/>
                <a:tab pos="2327275" algn="l"/>
              </a:tabLst>
            </a:pPr>
            <a:r>
              <a:rPr sz="3000" spc="10" dirty="0">
                <a:latin typeface="Times New Roman"/>
                <a:cs typeface="Times New Roman"/>
              </a:rPr>
              <a:t>(</a:t>
            </a:r>
            <a:r>
              <a:rPr sz="3000" spc="1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1)</a:t>
            </a:r>
            <a:r>
              <a:rPr sz="2625" spc="15" baseline="42857" dirty="0">
                <a:latin typeface="Times New Roman"/>
                <a:cs typeface="Times New Roman"/>
              </a:rPr>
              <a:t>n	</a:t>
            </a:r>
            <a:r>
              <a:rPr sz="3000" spc="50" dirty="0">
                <a:latin typeface="Symbol"/>
                <a:cs typeface="Symbol"/>
              </a:rPr>
              <a:t></a:t>
            </a:r>
            <a:r>
              <a:rPr sz="3000" spc="50" dirty="0">
                <a:latin typeface="Times New Roman"/>
                <a:cs typeface="Times New Roman"/>
              </a:rPr>
              <a:t>  </a:t>
            </a:r>
            <a:r>
              <a:rPr sz="4500" spc="67" baseline="35185" dirty="0">
                <a:latin typeface="Times New Roman"/>
                <a:cs typeface="Times New Roman"/>
              </a:rPr>
              <a:t>1</a:t>
            </a:r>
            <a:r>
              <a:rPr sz="4500" spc="-607" baseline="3518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n</a:t>
            </a:r>
            <a:r>
              <a:rPr sz="3000" spc="21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Symbol"/>
                <a:cs typeface="Symbol"/>
              </a:rPr>
              <a:t></a:t>
            </a:r>
            <a:r>
              <a:rPr sz="3000" spc="50" dirty="0">
                <a:latin typeface="Times New Roman"/>
                <a:cs typeface="Times New Roman"/>
              </a:rPr>
              <a:t>	</a:t>
            </a:r>
            <a:r>
              <a:rPr sz="4500" spc="157" baseline="35185" dirty="0">
                <a:latin typeface="Times New Roman"/>
                <a:cs typeface="Times New Roman"/>
              </a:rPr>
              <a:t>3</a:t>
            </a:r>
            <a:r>
              <a:rPr sz="3000" spc="105" dirty="0">
                <a:latin typeface="Times New Roman"/>
                <a:cs typeface="Times New Roman"/>
              </a:rPr>
              <a:t>]u(n)</a:t>
            </a:r>
            <a:endParaRPr sz="3000">
              <a:latin typeface="Times New Roman"/>
              <a:cs typeface="Times New Roman"/>
            </a:endParaRPr>
          </a:p>
          <a:p>
            <a:pPr marL="457200" algn="ctr">
              <a:lnSpc>
                <a:spcPts val="2985"/>
              </a:lnSpc>
              <a:tabLst>
                <a:tab pos="1436370" algn="l"/>
              </a:tabLst>
            </a:pPr>
            <a:r>
              <a:rPr sz="3000" spc="45" dirty="0">
                <a:latin typeface="Times New Roman"/>
                <a:cs typeface="Times New Roman"/>
              </a:rPr>
              <a:t>2	4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202" y="4861575"/>
            <a:ext cx="130111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105" dirty="0">
                <a:latin typeface="Times New Roman"/>
                <a:cs typeface="Times New Roman"/>
              </a:rPr>
              <a:t>x(n) </a:t>
            </a:r>
            <a:r>
              <a:rPr sz="3000" spc="50" dirty="0">
                <a:latin typeface="Symbol"/>
                <a:cs typeface="Symbol"/>
              </a:rPr>
              <a:t></a:t>
            </a:r>
            <a:r>
              <a:rPr sz="3000" spc="19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[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21681" y="946968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>
                <a:moveTo>
                  <a:pt x="0" y="0"/>
                </a:moveTo>
                <a:lnTo>
                  <a:pt x="1831808" y="0"/>
                </a:lnTo>
              </a:path>
            </a:pathLst>
          </a:custGeom>
          <a:ln w="151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6256" y="946968"/>
            <a:ext cx="979169" cy="0"/>
          </a:xfrm>
          <a:custGeom>
            <a:avLst/>
            <a:gdLst/>
            <a:ahLst/>
            <a:cxnLst/>
            <a:rect l="l" t="t" r="r" b="b"/>
            <a:pathLst>
              <a:path w="979170">
                <a:moveTo>
                  <a:pt x="0" y="0"/>
                </a:moveTo>
                <a:lnTo>
                  <a:pt x="978790" y="0"/>
                </a:lnTo>
              </a:path>
            </a:pathLst>
          </a:custGeom>
          <a:ln w="151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0698" y="461952"/>
            <a:ext cx="0" cy="970280"/>
          </a:xfrm>
          <a:custGeom>
            <a:avLst/>
            <a:gdLst/>
            <a:ahLst/>
            <a:cxnLst/>
            <a:rect l="l" t="t" r="r" b="b"/>
            <a:pathLst>
              <a:path h="970280">
                <a:moveTo>
                  <a:pt x="0" y="0"/>
                </a:moveTo>
                <a:lnTo>
                  <a:pt x="0" y="970014"/>
                </a:lnTo>
              </a:path>
            </a:pathLst>
          </a:custGeom>
          <a:ln w="153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7738" y="946968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808" y="0"/>
                </a:lnTo>
              </a:path>
            </a:pathLst>
          </a:custGeom>
          <a:ln w="151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3913" y="441894"/>
            <a:ext cx="2057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46180" y="946416"/>
            <a:ext cx="1854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" dirty="0">
                <a:latin typeface="Times New Roman"/>
                <a:cs typeface="Times New Roman"/>
              </a:rPr>
              <a:t>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19213" y="281428"/>
            <a:ext cx="3644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200" spc="165" baseline="-24801" dirty="0">
                <a:latin typeface="Times New Roman"/>
                <a:cs typeface="Times New Roman"/>
              </a:rPr>
              <a:t>z</a:t>
            </a:r>
            <a:r>
              <a:rPr sz="1600" spc="11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62783" y="666688"/>
            <a:ext cx="56197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5"/>
              </a:spcBef>
            </a:pPr>
            <a:r>
              <a:rPr sz="2800" spc="1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  <a:p>
            <a:pPr marL="368300">
              <a:lnSpc>
                <a:spcPts val="2780"/>
              </a:lnSpc>
            </a:pPr>
            <a:r>
              <a:rPr sz="2800" spc="15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1421" y="666688"/>
            <a:ext cx="1319530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5"/>
              </a:spcBef>
            </a:pPr>
            <a:r>
              <a:rPr sz="2800" spc="1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  <a:p>
            <a:pPr marL="363855">
              <a:lnSpc>
                <a:spcPts val="2780"/>
              </a:lnSpc>
            </a:pPr>
            <a:r>
              <a:rPr sz="2800" spc="50" dirty="0">
                <a:latin typeface="Times New Roman"/>
                <a:cs typeface="Times New Roman"/>
              </a:rPr>
              <a:t>(z </a:t>
            </a:r>
            <a:r>
              <a:rPr sz="2800" spc="15" dirty="0">
                <a:latin typeface="Symbol"/>
                <a:cs typeface="Symbol"/>
              </a:rPr>
              <a:t>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1)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02515" y="441894"/>
            <a:ext cx="18719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00" spc="50" dirty="0">
                <a:latin typeface="Times New Roman"/>
                <a:cs typeface="Times New Roman"/>
              </a:rPr>
              <a:t>(z </a:t>
            </a:r>
            <a:r>
              <a:rPr sz="2800" spc="15" dirty="0">
                <a:latin typeface="Symbol"/>
                <a:cs typeface="Symbol"/>
              </a:rPr>
              <a:t>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1)</a:t>
            </a:r>
            <a:r>
              <a:rPr sz="2400" spc="-15" baseline="43402" dirty="0">
                <a:latin typeface="Times New Roman"/>
                <a:cs typeface="Times New Roman"/>
              </a:rPr>
              <a:t>2</a:t>
            </a:r>
            <a:r>
              <a:rPr sz="2400" spc="-262" baseline="43402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X(z)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549" y="666688"/>
            <a:ext cx="8280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91185" algn="l"/>
              </a:tabLst>
            </a:pPr>
            <a:r>
              <a:rPr sz="2800" spc="120" dirty="0">
                <a:latin typeface="Times New Roman"/>
                <a:cs typeface="Times New Roman"/>
              </a:rPr>
              <a:t>A</a:t>
            </a:r>
            <a:r>
              <a:rPr sz="2400" spc="179" baseline="-24305" dirty="0">
                <a:latin typeface="Times New Roman"/>
                <a:cs typeface="Times New Roman"/>
              </a:rPr>
              <a:t>2	</a:t>
            </a:r>
            <a:r>
              <a:rPr sz="2800" spc="1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73837" y="1228058"/>
            <a:ext cx="36639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20" dirty="0">
                <a:latin typeface="Times New Roman"/>
                <a:cs typeface="Times New Roman"/>
              </a:rPr>
              <a:t>z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</a:t>
            </a:r>
            <a:r>
              <a:rPr sz="1600" spc="3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4655"/>
            <a:ext cx="2393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indent="-24257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Font typeface="Wingdings"/>
              <a:buChar char=""/>
              <a:tabLst>
                <a:tab pos="255270" algn="l"/>
              </a:tabLst>
            </a:pP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Pole</a:t>
            </a:r>
            <a:r>
              <a:rPr sz="2800" b="1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kompleks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3322" y="3454813"/>
            <a:ext cx="1214120" cy="0"/>
          </a:xfrm>
          <a:custGeom>
            <a:avLst/>
            <a:gdLst/>
            <a:ahLst/>
            <a:cxnLst/>
            <a:rect l="l" t="t" r="r" b="b"/>
            <a:pathLst>
              <a:path w="1214120">
                <a:moveTo>
                  <a:pt x="0" y="0"/>
                </a:moveTo>
                <a:lnTo>
                  <a:pt x="1213745" y="0"/>
                </a:lnTo>
              </a:path>
            </a:pathLst>
          </a:custGeom>
          <a:ln w="15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9287" y="3454813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39">
                <a:moveTo>
                  <a:pt x="0" y="0"/>
                </a:moveTo>
                <a:lnTo>
                  <a:pt x="1577037" y="0"/>
                </a:lnTo>
              </a:path>
            </a:pathLst>
          </a:custGeom>
          <a:ln w="15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9452" y="3454813"/>
            <a:ext cx="4563745" cy="0"/>
          </a:xfrm>
          <a:custGeom>
            <a:avLst/>
            <a:gdLst/>
            <a:ahLst/>
            <a:cxnLst/>
            <a:rect l="l" t="t" r="r" b="b"/>
            <a:pathLst>
              <a:path w="4563745">
                <a:moveTo>
                  <a:pt x="0" y="0"/>
                </a:moveTo>
                <a:lnTo>
                  <a:pt x="4563455" y="0"/>
                </a:lnTo>
              </a:path>
            </a:pathLst>
          </a:custGeom>
          <a:ln w="158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2092" y="2847759"/>
            <a:ext cx="7038340" cy="1078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1155" marR="68580" indent="-313690">
              <a:lnSpc>
                <a:spcPct val="119200"/>
              </a:lnSpc>
              <a:spcBef>
                <a:spcPts val="90"/>
              </a:spcBef>
              <a:tabLst>
                <a:tab pos="894080" algn="l"/>
                <a:tab pos="2090420" algn="l"/>
                <a:tab pos="2462530" algn="l"/>
                <a:tab pos="2557780" algn="l"/>
                <a:tab pos="3878579" algn="l"/>
                <a:tab pos="4533900" algn="l"/>
                <a:tab pos="5300345" algn="l"/>
              </a:tabLst>
            </a:pPr>
            <a:r>
              <a:rPr sz="4350" spc="37" baseline="-35440" dirty="0">
                <a:latin typeface="Symbol"/>
                <a:cs typeface="Symbol"/>
              </a:rPr>
              <a:t></a:t>
            </a:r>
            <a:r>
              <a:rPr sz="4350" spc="37" baseline="-35440" dirty="0">
                <a:latin typeface="Times New Roman"/>
                <a:cs typeface="Times New Roman"/>
              </a:rPr>
              <a:t>		</a:t>
            </a:r>
            <a:r>
              <a:rPr sz="2900" spc="35" dirty="0">
                <a:latin typeface="Times New Roman"/>
                <a:cs typeface="Times New Roman"/>
              </a:rPr>
              <a:t>A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*	</a:t>
            </a:r>
            <a:r>
              <a:rPr sz="4350" spc="37" baseline="-35440" dirty="0">
                <a:latin typeface="Symbol"/>
                <a:cs typeface="Symbol"/>
              </a:rPr>
              <a:t></a:t>
            </a:r>
            <a:r>
              <a:rPr sz="4350" spc="37" baseline="-35440" dirty="0">
                <a:latin typeface="Times New Roman"/>
                <a:cs typeface="Times New Roman"/>
              </a:rPr>
              <a:t>	</a:t>
            </a:r>
            <a:r>
              <a:rPr sz="2900" spc="35" dirty="0">
                <a:latin typeface="Times New Roman"/>
                <a:cs typeface="Times New Roman"/>
              </a:rPr>
              <a:t>A </a:t>
            </a:r>
            <a:r>
              <a:rPr sz="2900" spc="25" dirty="0">
                <a:latin typeface="Symbol"/>
                <a:cs typeface="Symbol"/>
              </a:rPr>
              <a:t>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Ap</a:t>
            </a:r>
            <a:r>
              <a:rPr sz="2900" spc="24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*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75" dirty="0">
                <a:latin typeface="Times New Roman"/>
                <a:cs typeface="Times New Roman"/>
              </a:rPr>
              <a:t>z</a:t>
            </a:r>
            <a:r>
              <a:rPr sz="2550" spc="112" baseline="42483" dirty="0">
                <a:latin typeface="Symbol"/>
                <a:cs typeface="Symbol"/>
              </a:rPr>
              <a:t></a:t>
            </a:r>
            <a:r>
              <a:rPr sz="2550" spc="112" baseline="42483" dirty="0">
                <a:latin typeface="Times New Roman"/>
                <a:cs typeface="Times New Roman"/>
              </a:rPr>
              <a:t>1	</a:t>
            </a:r>
            <a:r>
              <a:rPr sz="2900" spc="25" dirty="0">
                <a:latin typeface="Symbol"/>
                <a:cs typeface="Symbol"/>
              </a:rPr>
              <a:t>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A </a:t>
            </a:r>
            <a:r>
              <a:rPr sz="2900" spc="25" dirty="0">
                <a:latin typeface="Times New Roman"/>
                <a:cs typeface="Times New Roman"/>
              </a:rPr>
              <a:t>* </a:t>
            </a:r>
            <a:r>
              <a:rPr sz="2900" spc="70" dirty="0">
                <a:latin typeface="Symbol"/>
                <a:cs typeface="Symbol"/>
              </a:rPr>
              <a:t></a:t>
            </a:r>
            <a:r>
              <a:rPr sz="2900" spc="70" dirty="0">
                <a:latin typeface="Times New Roman"/>
                <a:cs typeface="Times New Roman"/>
              </a:rPr>
              <a:t>A </a:t>
            </a:r>
            <a:r>
              <a:rPr sz="2900" spc="25" dirty="0">
                <a:latin typeface="Times New Roman"/>
                <a:cs typeface="Times New Roman"/>
              </a:rPr>
              <a:t>*</a:t>
            </a:r>
            <a:r>
              <a:rPr sz="2900" spc="-85" dirty="0">
                <a:latin typeface="Times New Roman"/>
                <a:cs typeface="Times New Roman"/>
              </a:rPr>
              <a:t> </a:t>
            </a:r>
            <a:r>
              <a:rPr sz="2900" spc="65" dirty="0">
                <a:latin typeface="Times New Roman"/>
                <a:cs typeface="Times New Roman"/>
              </a:rPr>
              <a:t>pz</a:t>
            </a:r>
            <a:r>
              <a:rPr sz="2550" spc="97" baseline="42483" dirty="0">
                <a:latin typeface="Symbol"/>
                <a:cs typeface="Symbol"/>
              </a:rPr>
              <a:t></a:t>
            </a:r>
            <a:r>
              <a:rPr sz="2550" spc="97" baseline="42483" dirty="0">
                <a:latin typeface="Times New Roman"/>
                <a:cs typeface="Times New Roman"/>
              </a:rPr>
              <a:t>1  </a:t>
            </a:r>
            <a:r>
              <a:rPr sz="2900" spc="25" dirty="0">
                <a:latin typeface="Times New Roman"/>
                <a:cs typeface="Times New Roman"/>
              </a:rPr>
              <a:t>1 </a:t>
            </a:r>
            <a:r>
              <a:rPr sz="2900" spc="25" dirty="0">
                <a:latin typeface="Symbol"/>
                <a:cs typeface="Symbol"/>
              </a:rPr>
              <a:t></a:t>
            </a:r>
            <a:r>
              <a:rPr sz="2900" spc="25" dirty="0">
                <a:latin typeface="Times New Roman"/>
                <a:cs typeface="Times New Roman"/>
              </a:rPr>
              <a:t> p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*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75" dirty="0">
                <a:latin typeface="Times New Roman"/>
                <a:cs typeface="Times New Roman"/>
              </a:rPr>
              <a:t>z</a:t>
            </a:r>
            <a:r>
              <a:rPr sz="2550" spc="112" baseline="42483" dirty="0">
                <a:latin typeface="Symbol"/>
                <a:cs typeface="Symbol"/>
              </a:rPr>
              <a:t></a:t>
            </a:r>
            <a:r>
              <a:rPr sz="2550" spc="112" baseline="42483" dirty="0">
                <a:latin typeface="Times New Roman"/>
                <a:cs typeface="Times New Roman"/>
              </a:rPr>
              <a:t>1			</a:t>
            </a:r>
            <a:r>
              <a:rPr sz="2900" spc="25" dirty="0">
                <a:latin typeface="Times New Roman"/>
                <a:cs typeface="Times New Roman"/>
              </a:rPr>
              <a:t>1</a:t>
            </a:r>
            <a:r>
              <a:rPr sz="2900" spc="-114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Symbol"/>
                <a:cs typeface="Symbol"/>
              </a:rPr>
              <a:t></a:t>
            </a:r>
            <a:r>
              <a:rPr sz="2900" spc="150" dirty="0">
                <a:latin typeface="Times New Roman"/>
                <a:cs typeface="Times New Roman"/>
              </a:rPr>
              <a:t> </a:t>
            </a:r>
            <a:r>
              <a:rPr sz="2900" spc="65" dirty="0">
                <a:latin typeface="Times New Roman"/>
                <a:cs typeface="Times New Roman"/>
              </a:rPr>
              <a:t>pz</a:t>
            </a:r>
            <a:r>
              <a:rPr sz="2550" spc="97" baseline="42483" dirty="0">
                <a:latin typeface="Symbol"/>
                <a:cs typeface="Symbol"/>
              </a:rPr>
              <a:t></a:t>
            </a:r>
            <a:r>
              <a:rPr sz="2550" spc="97" baseline="42483" dirty="0">
                <a:latin typeface="Times New Roman"/>
                <a:cs typeface="Times New Roman"/>
              </a:rPr>
              <a:t>1	</a:t>
            </a:r>
            <a:r>
              <a:rPr sz="2900" spc="25" dirty="0">
                <a:latin typeface="Symbol"/>
                <a:cs typeface="Symbol"/>
              </a:rPr>
              <a:t></a:t>
            </a:r>
            <a:r>
              <a:rPr sz="2900" spc="25" dirty="0">
                <a:latin typeface="Times New Roman"/>
                <a:cs typeface="Times New Roman"/>
              </a:rPr>
              <a:t> p</a:t>
            </a:r>
            <a:r>
              <a:rPr sz="2900" spc="10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*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75" dirty="0">
                <a:latin typeface="Times New Roman"/>
                <a:cs typeface="Times New Roman"/>
              </a:rPr>
              <a:t>z</a:t>
            </a:r>
            <a:r>
              <a:rPr sz="2550" spc="112" baseline="42483" dirty="0">
                <a:latin typeface="Symbol"/>
                <a:cs typeface="Symbol"/>
              </a:rPr>
              <a:t></a:t>
            </a:r>
            <a:r>
              <a:rPr sz="2550" spc="112" baseline="42483" dirty="0">
                <a:latin typeface="Times New Roman"/>
                <a:cs typeface="Times New Roman"/>
              </a:rPr>
              <a:t>1	</a:t>
            </a:r>
            <a:r>
              <a:rPr sz="2900" spc="25" dirty="0">
                <a:latin typeface="Symbol"/>
                <a:cs typeface="Symbol"/>
              </a:rPr>
              <a:t></a:t>
            </a:r>
            <a:r>
              <a:rPr sz="2900" spc="25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Times New Roman"/>
                <a:cs typeface="Times New Roman"/>
              </a:rPr>
              <a:t>pp </a:t>
            </a:r>
            <a:r>
              <a:rPr sz="2900" spc="25" dirty="0">
                <a:latin typeface="Times New Roman"/>
                <a:cs typeface="Times New Roman"/>
              </a:rPr>
              <a:t>* </a:t>
            </a:r>
            <a:r>
              <a:rPr sz="2900" spc="110" dirty="0">
                <a:latin typeface="Times New Roman"/>
                <a:cs typeface="Times New Roman"/>
              </a:rPr>
              <a:t>z</a:t>
            </a:r>
            <a:r>
              <a:rPr sz="2550" spc="165" baseline="42483" dirty="0">
                <a:latin typeface="Symbol"/>
                <a:cs typeface="Symbol"/>
              </a:rPr>
              <a:t></a:t>
            </a:r>
            <a:r>
              <a:rPr sz="2550" spc="-382" baseline="42483" dirty="0">
                <a:latin typeface="Times New Roman"/>
                <a:cs typeface="Times New Roman"/>
              </a:rPr>
              <a:t> </a:t>
            </a:r>
            <a:r>
              <a:rPr sz="2550" spc="15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22" y="3454819"/>
            <a:ext cx="126619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900" spc="25" dirty="0">
                <a:latin typeface="Times New Roman"/>
                <a:cs typeface="Times New Roman"/>
              </a:rPr>
              <a:t>1 </a:t>
            </a:r>
            <a:r>
              <a:rPr sz="2900" spc="25" dirty="0">
                <a:latin typeface="Symbol"/>
                <a:cs typeface="Symbol"/>
              </a:rPr>
              <a:t>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60" dirty="0">
                <a:latin typeface="Times New Roman"/>
                <a:cs typeface="Times New Roman"/>
              </a:rPr>
              <a:t>pz</a:t>
            </a:r>
            <a:r>
              <a:rPr sz="2550" spc="89" baseline="42483" dirty="0">
                <a:latin typeface="Symbol"/>
                <a:cs typeface="Symbol"/>
              </a:rPr>
              <a:t></a:t>
            </a:r>
            <a:r>
              <a:rPr sz="2550" spc="89" baseline="42483" dirty="0">
                <a:latin typeface="Times New Roman"/>
                <a:cs typeface="Times New Roman"/>
              </a:rPr>
              <a:t>1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0805" y="1482214"/>
            <a:ext cx="1294765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543" y="0"/>
                </a:lnTo>
              </a:path>
            </a:pathLst>
          </a:custGeom>
          <a:ln w="1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9056" y="1482214"/>
            <a:ext cx="1334770" cy="0"/>
          </a:xfrm>
          <a:custGeom>
            <a:avLst/>
            <a:gdLst/>
            <a:ahLst/>
            <a:cxnLst/>
            <a:rect l="l" t="t" r="r" b="b"/>
            <a:pathLst>
              <a:path w="1334770">
                <a:moveTo>
                  <a:pt x="0" y="0"/>
                </a:moveTo>
                <a:lnTo>
                  <a:pt x="1334641" y="0"/>
                </a:lnTo>
              </a:path>
            </a:pathLst>
          </a:custGeom>
          <a:ln w="1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94937" y="1727704"/>
            <a:ext cx="135255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5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2842" y="1727704"/>
            <a:ext cx="135255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5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4365" y="961014"/>
            <a:ext cx="4762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00" spc="110" dirty="0">
                <a:latin typeface="Times New Roman"/>
                <a:cs typeface="Times New Roman"/>
              </a:rPr>
              <a:t>A</a:t>
            </a:r>
            <a:r>
              <a:rPr sz="2475" spc="165" baseline="-23569" dirty="0">
                <a:latin typeface="Times New Roman"/>
                <a:cs typeface="Times New Roman"/>
              </a:rPr>
              <a:t>2</a:t>
            </a:r>
            <a:endParaRPr sz="2475" baseline="-2356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6054" y="961014"/>
            <a:ext cx="4527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00" spc="15" dirty="0">
                <a:latin typeface="Times New Roman"/>
                <a:cs typeface="Times New Roman"/>
              </a:rPr>
              <a:t>A</a:t>
            </a:r>
            <a:r>
              <a:rPr sz="2475" spc="22" baseline="-23569" dirty="0">
                <a:latin typeface="Times New Roman"/>
                <a:cs typeface="Times New Roman"/>
              </a:rPr>
              <a:t>1</a:t>
            </a:r>
            <a:endParaRPr sz="2475" baseline="-2356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5314" y="1481070"/>
            <a:ext cx="13906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37894" algn="l"/>
              </a:tabLst>
            </a:pPr>
            <a:r>
              <a:rPr sz="2900" spc="30" dirty="0">
                <a:latin typeface="Times New Roman"/>
                <a:cs typeface="Times New Roman"/>
              </a:rPr>
              <a:t>1</a:t>
            </a:r>
            <a:r>
              <a:rPr sz="2900" spc="-17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Symbol"/>
                <a:cs typeface="Symbol"/>
              </a:rPr>
              <a:t>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Times New Roman"/>
                <a:cs typeface="Times New Roman"/>
              </a:rPr>
              <a:t>p	</a:t>
            </a:r>
            <a:r>
              <a:rPr sz="2900" spc="75" dirty="0">
                <a:latin typeface="Times New Roman"/>
                <a:cs typeface="Times New Roman"/>
              </a:rPr>
              <a:t>z</a:t>
            </a:r>
            <a:r>
              <a:rPr sz="2475" spc="112" baseline="43771" dirty="0">
                <a:latin typeface="Symbol"/>
                <a:cs typeface="Symbol"/>
              </a:rPr>
              <a:t></a:t>
            </a:r>
            <a:r>
              <a:rPr sz="2475" spc="112" baseline="43771" dirty="0">
                <a:latin typeface="Times New Roman"/>
                <a:cs typeface="Times New Roman"/>
              </a:rPr>
              <a:t>1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4013" y="1193271"/>
            <a:ext cx="23177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30" dirty="0">
                <a:latin typeface="Symbol"/>
                <a:cs typeface="Symbol"/>
              </a:rPr>
              <a:t>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7064" y="1481070"/>
            <a:ext cx="13500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00" spc="30" dirty="0">
                <a:latin typeface="Times New Roman"/>
                <a:cs typeface="Times New Roman"/>
              </a:rPr>
              <a:t>1 </a:t>
            </a:r>
            <a:r>
              <a:rPr sz="2900" spc="30" dirty="0">
                <a:latin typeface="Symbol"/>
                <a:cs typeface="Symbol"/>
              </a:rPr>
              <a:t></a:t>
            </a:r>
            <a:r>
              <a:rPr sz="2900" spc="30" dirty="0">
                <a:latin typeface="Times New Roman"/>
                <a:cs typeface="Times New Roman"/>
              </a:rPr>
              <a:t> p</a:t>
            </a:r>
            <a:r>
              <a:rPr sz="2900" spc="-135" dirty="0">
                <a:latin typeface="Times New Roman"/>
                <a:cs typeface="Times New Roman"/>
              </a:rPr>
              <a:t> </a:t>
            </a:r>
            <a:r>
              <a:rPr sz="2900" spc="75" dirty="0">
                <a:latin typeface="Times New Roman"/>
                <a:cs typeface="Times New Roman"/>
              </a:rPr>
              <a:t>z</a:t>
            </a:r>
            <a:r>
              <a:rPr sz="2475" spc="112" baseline="43771" dirty="0">
                <a:latin typeface="Symbol"/>
                <a:cs typeface="Symbol"/>
              </a:rPr>
              <a:t></a:t>
            </a:r>
            <a:r>
              <a:rPr sz="2475" spc="112" baseline="43771" dirty="0">
                <a:latin typeface="Times New Roman"/>
                <a:cs typeface="Times New Roman"/>
              </a:rPr>
              <a:t>1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133" y="1193271"/>
            <a:ext cx="10668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60" dirty="0">
                <a:latin typeface="Times New Roman"/>
                <a:cs typeface="Times New Roman"/>
              </a:rPr>
              <a:t>X(z)</a:t>
            </a:r>
            <a:r>
              <a:rPr sz="2900" spc="195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345" y="2197672"/>
            <a:ext cx="8442325" cy="1202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471170" algn="l"/>
                <a:tab pos="1474470" algn="l"/>
                <a:tab pos="2328545" algn="l"/>
                <a:tab pos="2787650" algn="l"/>
                <a:tab pos="4538345" algn="l"/>
                <a:tab pos="5041900" algn="l"/>
                <a:tab pos="6127115" algn="l"/>
                <a:tab pos="6980555" algn="l"/>
                <a:tab pos="7522845" algn="l"/>
              </a:tabLst>
            </a:pPr>
            <a:r>
              <a:rPr sz="2750" spc="10" dirty="0">
                <a:latin typeface="Times New Roman"/>
                <a:cs typeface="Times New Roman"/>
              </a:rPr>
              <a:t>p</a:t>
            </a:r>
            <a:r>
              <a:rPr sz="2400" spc="15" baseline="-24305" dirty="0">
                <a:latin typeface="Times New Roman"/>
                <a:cs typeface="Times New Roman"/>
              </a:rPr>
              <a:t>1	</a:t>
            </a:r>
            <a:r>
              <a:rPr sz="2750" spc="60" dirty="0">
                <a:latin typeface="Symbol"/>
                <a:cs typeface="Symbol"/>
              </a:rPr>
              <a:t></a:t>
            </a:r>
            <a:r>
              <a:rPr sz="2750" spc="250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p	</a:t>
            </a:r>
            <a:r>
              <a:rPr sz="2750" spc="114" dirty="0">
                <a:latin typeface="Symbol"/>
                <a:cs typeface="Symbol"/>
              </a:rPr>
              <a:t></a:t>
            </a:r>
            <a:r>
              <a:rPr sz="2750" spc="114" dirty="0">
                <a:latin typeface="Times New Roman"/>
                <a:cs typeface="Times New Roman"/>
              </a:rPr>
              <a:t>	</a:t>
            </a:r>
            <a:r>
              <a:rPr sz="2750" spc="100" dirty="0">
                <a:latin typeface="Times New Roman"/>
                <a:cs typeface="Times New Roman"/>
              </a:rPr>
              <a:t>p</a:t>
            </a:r>
            <a:r>
              <a:rPr sz="2400" spc="150" baseline="-24305" dirty="0">
                <a:latin typeface="Times New Roman"/>
                <a:cs typeface="Times New Roman"/>
              </a:rPr>
              <a:t>2	</a:t>
            </a:r>
            <a:r>
              <a:rPr sz="2750" spc="60" dirty="0">
                <a:latin typeface="Symbol"/>
                <a:cs typeface="Symbol"/>
              </a:rPr>
              <a:t></a:t>
            </a:r>
            <a:r>
              <a:rPr sz="2750" spc="254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p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*	</a:t>
            </a:r>
            <a:r>
              <a:rPr sz="2750" spc="25" dirty="0">
                <a:latin typeface="Times New Roman"/>
                <a:cs typeface="Times New Roman"/>
              </a:rPr>
              <a:t>A</a:t>
            </a:r>
            <a:r>
              <a:rPr sz="2400" spc="37" baseline="-24305" dirty="0">
                <a:latin typeface="Times New Roman"/>
                <a:cs typeface="Times New Roman"/>
              </a:rPr>
              <a:t>1	</a:t>
            </a:r>
            <a:r>
              <a:rPr sz="2750" spc="65" dirty="0">
                <a:latin typeface="Symbol"/>
                <a:cs typeface="Symbol"/>
              </a:rPr>
              <a:t></a:t>
            </a:r>
            <a:r>
              <a:rPr sz="2750" spc="245" dirty="0">
                <a:latin typeface="Times New Roman"/>
                <a:cs typeface="Times New Roman"/>
              </a:rPr>
              <a:t> </a:t>
            </a:r>
            <a:r>
              <a:rPr sz="2750" spc="85" dirty="0">
                <a:latin typeface="Times New Roman"/>
                <a:cs typeface="Times New Roman"/>
              </a:rPr>
              <a:t>A	</a:t>
            </a:r>
            <a:r>
              <a:rPr sz="2750" spc="114" dirty="0">
                <a:latin typeface="Symbol"/>
                <a:cs typeface="Symbol"/>
              </a:rPr>
              <a:t></a:t>
            </a:r>
            <a:r>
              <a:rPr sz="2750" spc="114" dirty="0">
                <a:latin typeface="Times New Roman"/>
                <a:cs typeface="Times New Roman"/>
              </a:rPr>
              <a:t>	A</a:t>
            </a:r>
            <a:r>
              <a:rPr sz="2400" spc="172" baseline="-24305" dirty="0">
                <a:latin typeface="Times New Roman"/>
                <a:cs typeface="Times New Roman"/>
              </a:rPr>
              <a:t>2	</a:t>
            </a:r>
            <a:r>
              <a:rPr sz="2750" spc="65" dirty="0">
                <a:latin typeface="Symbol"/>
                <a:cs typeface="Symbol"/>
              </a:rPr>
              <a:t>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spc="85" dirty="0">
                <a:latin typeface="Times New Roman"/>
                <a:cs typeface="Times New Roman"/>
              </a:rPr>
              <a:t>A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*</a:t>
            </a:r>
            <a:endParaRPr sz="275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2445"/>
              </a:spcBef>
            </a:pPr>
            <a:r>
              <a:rPr sz="2900" spc="35" dirty="0">
                <a:latin typeface="Times New Roman"/>
                <a:cs typeface="Times New Roman"/>
              </a:rPr>
              <a:t>A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147" y="4754136"/>
            <a:ext cx="4457065" cy="0"/>
          </a:xfrm>
          <a:custGeom>
            <a:avLst/>
            <a:gdLst/>
            <a:ahLst/>
            <a:cxnLst/>
            <a:rect l="l" t="t" r="r" b="b"/>
            <a:pathLst>
              <a:path w="4457065">
                <a:moveTo>
                  <a:pt x="0" y="0"/>
                </a:moveTo>
                <a:lnTo>
                  <a:pt x="4456994" y="0"/>
                </a:lnTo>
              </a:path>
            </a:pathLst>
          </a:custGeom>
          <a:ln w="15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30240" y="5003437"/>
            <a:ext cx="13652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20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7883" y="5003437"/>
            <a:ext cx="13652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2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63736" y="4753336"/>
            <a:ext cx="259207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459865" algn="l"/>
                <a:tab pos="2106295" algn="l"/>
              </a:tabLst>
            </a:pPr>
            <a:r>
              <a:rPr sz="2950" spc="15" dirty="0">
                <a:latin typeface="Times New Roman"/>
                <a:cs typeface="Times New Roman"/>
              </a:rPr>
              <a:t>1 </a:t>
            </a:r>
            <a:r>
              <a:rPr sz="2950" spc="20" dirty="0">
                <a:latin typeface="Symbol"/>
                <a:cs typeface="Symbol"/>
              </a:rPr>
              <a:t></a:t>
            </a:r>
            <a:r>
              <a:rPr sz="2950" spc="-55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Times New Roman"/>
                <a:cs typeface="Times New Roman"/>
              </a:rPr>
              <a:t>a</a:t>
            </a:r>
            <a:r>
              <a:rPr sz="2950" spc="215" dirty="0">
                <a:latin typeface="Times New Roman"/>
                <a:cs typeface="Times New Roman"/>
              </a:rPr>
              <a:t> </a:t>
            </a:r>
            <a:r>
              <a:rPr sz="2950" spc="75" dirty="0">
                <a:latin typeface="Times New Roman"/>
                <a:cs typeface="Times New Roman"/>
              </a:rPr>
              <a:t>z</a:t>
            </a:r>
            <a:r>
              <a:rPr sz="2550" spc="112" baseline="42483" dirty="0">
                <a:latin typeface="Symbol"/>
                <a:cs typeface="Symbol"/>
              </a:rPr>
              <a:t></a:t>
            </a:r>
            <a:r>
              <a:rPr sz="2550" spc="112" baseline="42483" dirty="0">
                <a:latin typeface="Times New Roman"/>
                <a:cs typeface="Times New Roman"/>
              </a:rPr>
              <a:t>1	</a:t>
            </a:r>
            <a:r>
              <a:rPr sz="2950" spc="20" dirty="0">
                <a:latin typeface="Symbol"/>
                <a:cs typeface="Symbol"/>
              </a:rPr>
              <a:t></a:t>
            </a:r>
            <a:r>
              <a:rPr sz="2950" spc="114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Times New Roman"/>
                <a:cs typeface="Times New Roman"/>
              </a:rPr>
              <a:t>a	</a:t>
            </a:r>
            <a:r>
              <a:rPr sz="2950" spc="105" dirty="0">
                <a:latin typeface="Times New Roman"/>
                <a:cs typeface="Times New Roman"/>
              </a:rPr>
              <a:t>z</a:t>
            </a:r>
            <a:r>
              <a:rPr sz="2550" spc="157" baseline="42483" dirty="0">
                <a:latin typeface="Symbol"/>
                <a:cs typeface="Symbol"/>
              </a:rPr>
              <a:t></a:t>
            </a:r>
            <a:r>
              <a:rPr sz="2550" spc="-412" baseline="42483" dirty="0">
                <a:latin typeface="Times New Roman"/>
                <a:cs typeface="Times New Roman"/>
              </a:rPr>
              <a:t> </a:t>
            </a:r>
            <a:r>
              <a:rPr sz="2550" spc="30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2976" y="4316525"/>
            <a:ext cx="297688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07440" algn="l"/>
                <a:tab pos="1875155" algn="l"/>
                <a:tab pos="2938145" algn="l"/>
              </a:tabLst>
            </a:pPr>
            <a:r>
              <a:rPr sz="4425" spc="30" baseline="-21657" dirty="0">
                <a:latin typeface="Symbol"/>
                <a:cs typeface="Symbol"/>
              </a:rPr>
              <a:t></a:t>
            </a:r>
            <a:r>
              <a:rPr sz="2950" u="heavy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7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	1	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114" y="4144240"/>
            <a:ext cx="7055484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marR="43180" indent="-231140">
              <a:lnSpc>
                <a:spcPct val="117700"/>
              </a:lnSpc>
              <a:spcBef>
                <a:spcPts val="100"/>
              </a:spcBef>
              <a:tabLst>
                <a:tab pos="2657475" algn="l"/>
                <a:tab pos="5499735" algn="l"/>
                <a:tab pos="5965190" algn="l"/>
              </a:tabLst>
            </a:pPr>
            <a:r>
              <a:rPr sz="2950" spc="50" dirty="0">
                <a:latin typeface="Times New Roman"/>
                <a:cs typeface="Times New Roman"/>
              </a:rPr>
              <a:t>(A </a:t>
            </a:r>
            <a:r>
              <a:rPr sz="2950" spc="20" dirty="0">
                <a:latin typeface="Symbol"/>
                <a:cs typeface="Symbol"/>
              </a:rPr>
              <a:t></a:t>
            </a:r>
            <a:r>
              <a:rPr sz="2950" spc="20" dirty="0">
                <a:latin typeface="Times New Roman"/>
                <a:cs typeface="Times New Roman"/>
              </a:rPr>
              <a:t> </a:t>
            </a:r>
            <a:r>
              <a:rPr sz="2950" spc="-60" dirty="0">
                <a:latin typeface="Times New Roman"/>
                <a:cs typeface="Times New Roman"/>
              </a:rPr>
              <a:t>A*)  </a:t>
            </a:r>
            <a:r>
              <a:rPr sz="2950" spc="20" dirty="0">
                <a:latin typeface="Symbol"/>
                <a:cs typeface="Symbol"/>
              </a:rPr>
              <a:t></a:t>
            </a:r>
            <a:r>
              <a:rPr sz="2950" spc="20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Times New Roman"/>
                <a:cs typeface="Times New Roman"/>
              </a:rPr>
              <a:t>(Ap * </a:t>
            </a:r>
            <a:r>
              <a:rPr sz="2950" spc="75" dirty="0">
                <a:latin typeface="Symbol"/>
                <a:cs typeface="Symbol"/>
              </a:rPr>
              <a:t></a:t>
            </a:r>
            <a:r>
              <a:rPr sz="2950" spc="75" dirty="0">
                <a:latin typeface="Times New Roman"/>
                <a:cs typeface="Times New Roman"/>
              </a:rPr>
              <a:t>A</a:t>
            </a:r>
            <a:r>
              <a:rPr sz="2950" spc="-270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Times New Roman"/>
                <a:cs typeface="Times New Roman"/>
              </a:rPr>
              <a:t>*</a:t>
            </a:r>
            <a:r>
              <a:rPr sz="2950" spc="-55" dirty="0">
                <a:latin typeface="Times New Roman"/>
                <a:cs typeface="Times New Roman"/>
              </a:rPr>
              <a:t> </a:t>
            </a:r>
            <a:r>
              <a:rPr sz="2950" spc="65" dirty="0">
                <a:latin typeface="Times New Roman"/>
                <a:cs typeface="Times New Roman"/>
              </a:rPr>
              <a:t>p)z</a:t>
            </a:r>
            <a:r>
              <a:rPr sz="2550" spc="97" baseline="44117" dirty="0">
                <a:latin typeface="Symbol"/>
                <a:cs typeface="Symbol"/>
              </a:rPr>
              <a:t></a:t>
            </a:r>
            <a:r>
              <a:rPr sz="2550" spc="97" baseline="44117" dirty="0">
                <a:latin typeface="Times New Roman"/>
                <a:cs typeface="Times New Roman"/>
              </a:rPr>
              <a:t>1	</a:t>
            </a:r>
            <a:r>
              <a:rPr sz="2950" spc="15" dirty="0">
                <a:latin typeface="Times New Roman"/>
                <a:cs typeface="Times New Roman"/>
              </a:rPr>
              <a:t>b	</a:t>
            </a:r>
            <a:r>
              <a:rPr sz="2950" spc="20" dirty="0">
                <a:latin typeface="Symbol"/>
                <a:cs typeface="Symbol"/>
              </a:rPr>
              <a:t></a:t>
            </a:r>
            <a:r>
              <a:rPr sz="2950" spc="20" dirty="0">
                <a:latin typeface="Times New Roman"/>
                <a:cs typeface="Times New Roman"/>
              </a:rPr>
              <a:t> </a:t>
            </a:r>
            <a:r>
              <a:rPr sz="2950" spc="15" dirty="0">
                <a:latin typeface="Times New Roman"/>
                <a:cs typeface="Times New Roman"/>
              </a:rPr>
              <a:t>b </a:t>
            </a:r>
            <a:r>
              <a:rPr sz="2950" spc="70" dirty="0">
                <a:latin typeface="Times New Roman"/>
                <a:cs typeface="Times New Roman"/>
              </a:rPr>
              <a:t>z</a:t>
            </a:r>
            <a:r>
              <a:rPr sz="2550" spc="104" baseline="44117" dirty="0">
                <a:latin typeface="Symbol"/>
                <a:cs typeface="Symbol"/>
              </a:rPr>
              <a:t></a:t>
            </a:r>
            <a:r>
              <a:rPr sz="2550" spc="104" baseline="44117" dirty="0">
                <a:latin typeface="Times New Roman"/>
                <a:cs typeface="Times New Roman"/>
              </a:rPr>
              <a:t>1  </a:t>
            </a:r>
            <a:r>
              <a:rPr sz="2950" spc="15" dirty="0">
                <a:latin typeface="Times New Roman"/>
                <a:cs typeface="Times New Roman"/>
              </a:rPr>
              <a:t>1 </a:t>
            </a:r>
            <a:r>
              <a:rPr sz="2950" spc="20" dirty="0">
                <a:latin typeface="Symbol"/>
                <a:cs typeface="Symbol"/>
              </a:rPr>
              <a:t></a:t>
            </a:r>
            <a:r>
              <a:rPr sz="2950" spc="20" dirty="0">
                <a:latin typeface="Times New Roman"/>
                <a:cs typeface="Times New Roman"/>
              </a:rPr>
              <a:t> </a:t>
            </a:r>
            <a:r>
              <a:rPr sz="2950" spc="45" dirty="0">
                <a:latin typeface="Times New Roman"/>
                <a:cs typeface="Times New Roman"/>
              </a:rPr>
              <a:t>(p</a:t>
            </a:r>
            <a:r>
              <a:rPr sz="2950" spc="10" dirty="0">
                <a:latin typeface="Times New Roman"/>
                <a:cs typeface="Times New Roman"/>
              </a:rPr>
              <a:t> </a:t>
            </a:r>
            <a:r>
              <a:rPr sz="2950" spc="20" dirty="0">
                <a:latin typeface="Symbol"/>
                <a:cs typeface="Symbol"/>
              </a:rPr>
              <a:t></a:t>
            </a:r>
            <a:r>
              <a:rPr sz="2950" spc="170" dirty="0">
                <a:latin typeface="Times New Roman"/>
                <a:cs typeface="Times New Roman"/>
              </a:rPr>
              <a:t> </a:t>
            </a:r>
            <a:r>
              <a:rPr sz="2950" spc="25" dirty="0">
                <a:latin typeface="Times New Roman"/>
                <a:cs typeface="Times New Roman"/>
              </a:rPr>
              <a:t>p*)z</a:t>
            </a:r>
            <a:r>
              <a:rPr sz="2550" spc="37" baseline="42483" dirty="0">
                <a:latin typeface="Symbol"/>
                <a:cs typeface="Symbol"/>
              </a:rPr>
              <a:t></a:t>
            </a:r>
            <a:r>
              <a:rPr sz="2550" spc="37" baseline="42483" dirty="0">
                <a:latin typeface="Times New Roman"/>
                <a:cs typeface="Times New Roman"/>
              </a:rPr>
              <a:t>1	</a:t>
            </a:r>
            <a:r>
              <a:rPr sz="2950" spc="20" dirty="0">
                <a:latin typeface="Symbol"/>
                <a:cs typeface="Symbol"/>
              </a:rPr>
              <a:t></a:t>
            </a:r>
            <a:r>
              <a:rPr sz="2950" spc="20" dirty="0">
                <a:latin typeface="Times New Roman"/>
                <a:cs typeface="Times New Roman"/>
              </a:rPr>
              <a:t> pp </a:t>
            </a:r>
            <a:r>
              <a:rPr sz="2950" spc="15" dirty="0">
                <a:latin typeface="Times New Roman"/>
                <a:cs typeface="Times New Roman"/>
              </a:rPr>
              <a:t>* </a:t>
            </a:r>
            <a:r>
              <a:rPr sz="2950" spc="105" dirty="0">
                <a:latin typeface="Times New Roman"/>
                <a:cs typeface="Times New Roman"/>
              </a:rPr>
              <a:t>z</a:t>
            </a:r>
            <a:r>
              <a:rPr sz="2550" spc="157" baseline="42483" dirty="0">
                <a:latin typeface="Symbol"/>
                <a:cs typeface="Symbol"/>
              </a:rPr>
              <a:t></a:t>
            </a:r>
            <a:r>
              <a:rPr sz="2550" spc="-442" baseline="42483" dirty="0">
                <a:latin typeface="Times New Roman"/>
                <a:cs typeface="Times New Roman"/>
              </a:rPr>
              <a:t> </a:t>
            </a:r>
            <a:r>
              <a:rPr sz="2550" spc="30" baseline="42483" dirty="0">
                <a:latin typeface="Times New Roman"/>
                <a:cs typeface="Times New Roman"/>
              </a:rPr>
              <a:t>2</a:t>
            </a:r>
            <a:endParaRPr sz="2550" baseline="4248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729" y="151592"/>
            <a:ext cx="8025765" cy="210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17780">
              <a:lnSpc>
                <a:spcPct val="124700"/>
              </a:lnSpc>
              <a:spcBef>
                <a:spcPts val="100"/>
              </a:spcBef>
              <a:tabLst>
                <a:tab pos="473709" algn="l"/>
                <a:tab pos="2785110" algn="l"/>
              </a:tabLst>
            </a:pPr>
            <a:r>
              <a:rPr sz="2700" b="0" spc="20" dirty="0">
                <a:latin typeface="Times New Roman"/>
                <a:cs typeface="Times New Roman"/>
              </a:rPr>
              <a:t>A </a:t>
            </a:r>
            <a:r>
              <a:rPr sz="2700" b="0" spc="15" dirty="0">
                <a:latin typeface="Symbol"/>
                <a:cs typeface="Symbol"/>
              </a:rPr>
              <a:t></a:t>
            </a:r>
            <a:r>
              <a:rPr sz="2700" b="0" spc="15" dirty="0">
                <a:latin typeface="Times New Roman"/>
                <a:cs typeface="Times New Roman"/>
              </a:rPr>
              <a:t> </a:t>
            </a:r>
            <a:r>
              <a:rPr sz="2700" b="0" spc="-25" dirty="0">
                <a:latin typeface="Times New Roman"/>
                <a:cs typeface="Times New Roman"/>
              </a:rPr>
              <a:t>A* </a:t>
            </a:r>
            <a:r>
              <a:rPr sz="2700" b="0" spc="15" dirty="0">
                <a:latin typeface="Symbol"/>
                <a:cs typeface="Symbol"/>
              </a:rPr>
              <a:t></a:t>
            </a:r>
            <a:r>
              <a:rPr sz="2700" b="0" spc="595" dirty="0">
                <a:latin typeface="Times New Roman"/>
                <a:cs typeface="Times New Roman"/>
              </a:rPr>
              <a:t> </a:t>
            </a:r>
            <a:r>
              <a:rPr sz="2700" b="0" spc="15" dirty="0">
                <a:latin typeface="Times New Roman"/>
                <a:cs typeface="Times New Roman"/>
              </a:rPr>
              <a:t>Re(A)</a:t>
            </a:r>
            <a:r>
              <a:rPr sz="2700" b="0" spc="100" dirty="0">
                <a:latin typeface="Times New Roman"/>
                <a:cs typeface="Times New Roman"/>
              </a:rPr>
              <a:t> </a:t>
            </a:r>
            <a:r>
              <a:rPr sz="2700" b="0" spc="15" dirty="0">
                <a:latin typeface="Symbol"/>
                <a:cs typeface="Symbol"/>
              </a:rPr>
              <a:t></a:t>
            </a:r>
            <a:r>
              <a:rPr sz="2700" b="0" spc="15" dirty="0">
                <a:latin typeface="Times New Roman"/>
                <a:cs typeface="Times New Roman"/>
              </a:rPr>
              <a:t>	</a:t>
            </a:r>
            <a:r>
              <a:rPr sz="2700" b="0" spc="5" dirty="0">
                <a:latin typeface="Times New Roman"/>
                <a:cs typeface="Times New Roman"/>
              </a:rPr>
              <a:t>j </a:t>
            </a:r>
            <a:r>
              <a:rPr sz="2700" b="0" dirty="0">
                <a:latin typeface="Times New Roman"/>
                <a:cs typeface="Times New Roman"/>
              </a:rPr>
              <a:t>Im(A) </a:t>
            </a:r>
            <a:r>
              <a:rPr sz="2700" b="0" spc="15" dirty="0">
                <a:latin typeface="Symbol"/>
                <a:cs typeface="Symbol"/>
              </a:rPr>
              <a:t></a:t>
            </a:r>
            <a:r>
              <a:rPr sz="2700" b="0" spc="15" dirty="0">
                <a:latin typeface="Times New Roman"/>
                <a:cs typeface="Times New Roman"/>
              </a:rPr>
              <a:t> Re(A) </a:t>
            </a:r>
            <a:r>
              <a:rPr sz="2700" b="0" spc="15" dirty="0">
                <a:latin typeface="Symbol"/>
                <a:cs typeface="Symbol"/>
              </a:rPr>
              <a:t></a:t>
            </a:r>
            <a:r>
              <a:rPr sz="2700" b="0" spc="15" dirty="0">
                <a:latin typeface="Times New Roman"/>
                <a:cs typeface="Times New Roman"/>
              </a:rPr>
              <a:t> </a:t>
            </a:r>
            <a:r>
              <a:rPr sz="2700" b="0" spc="5" dirty="0">
                <a:latin typeface="Times New Roman"/>
                <a:cs typeface="Times New Roman"/>
              </a:rPr>
              <a:t>j </a:t>
            </a:r>
            <a:r>
              <a:rPr sz="2700" b="0" dirty="0">
                <a:latin typeface="Times New Roman"/>
                <a:cs typeface="Times New Roman"/>
              </a:rPr>
              <a:t>Im(A) </a:t>
            </a:r>
            <a:r>
              <a:rPr sz="2700" b="0" spc="15" dirty="0">
                <a:latin typeface="Symbol"/>
                <a:cs typeface="Symbol"/>
              </a:rPr>
              <a:t></a:t>
            </a:r>
            <a:r>
              <a:rPr sz="2700" b="0" spc="15" dirty="0">
                <a:latin typeface="Times New Roman"/>
                <a:cs typeface="Times New Roman"/>
              </a:rPr>
              <a:t> 2 Re(A)  </a:t>
            </a:r>
            <a:r>
              <a:rPr sz="2700" b="0" spc="60" dirty="0">
                <a:latin typeface="Times New Roman"/>
                <a:cs typeface="Times New Roman"/>
              </a:rPr>
              <a:t>b</a:t>
            </a:r>
            <a:r>
              <a:rPr sz="2325" b="0" spc="89" baseline="-25089" dirty="0">
                <a:latin typeface="Times New Roman"/>
                <a:cs typeface="Times New Roman"/>
              </a:rPr>
              <a:t>o	</a:t>
            </a:r>
            <a:r>
              <a:rPr sz="2700" b="0" spc="15" dirty="0">
                <a:latin typeface="Symbol"/>
                <a:cs typeface="Symbol"/>
              </a:rPr>
              <a:t></a:t>
            </a:r>
            <a:r>
              <a:rPr sz="2700" b="0" spc="15" dirty="0">
                <a:latin typeface="Times New Roman"/>
                <a:cs typeface="Times New Roman"/>
              </a:rPr>
              <a:t> </a:t>
            </a:r>
            <a:r>
              <a:rPr sz="2700" b="0" spc="20" dirty="0">
                <a:latin typeface="Times New Roman"/>
                <a:cs typeface="Times New Roman"/>
              </a:rPr>
              <a:t>A </a:t>
            </a:r>
            <a:r>
              <a:rPr sz="2700" b="0" spc="15" dirty="0">
                <a:latin typeface="Symbol"/>
                <a:cs typeface="Symbol"/>
              </a:rPr>
              <a:t></a:t>
            </a:r>
            <a:r>
              <a:rPr sz="2700" b="0" spc="15" dirty="0">
                <a:latin typeface="Times New Roman"/>
                <a:cs typeface="Times New Roman"/>
              </a:rPr>
              <a:t> </a:t>
            </a:r>
            <a:r>
              <a:rPr sz="2700" b="0" spc="-25" dirty="0">
                <a:latin typeface="Times New Roman"/>
                <a:cs typeface="Times New Roman"/>
              </a:rPr>
              <a:t>A* </a:t>
            </a:r>
            <a:r>
              <a:rPr sz="2700" b="0" spc="15" dirty="0">
                <a:latin typeface="Symbol"/>
                <a:cs typeface="Symbol"/>
              </a:rPr>
              <a:t></a:t>
            </a:r>
            <a:r>
              <a:rPr sz="2700" b="0" spc="15" dirty="0">
                <a:latin typeface="Times New Roman"/>
                <a:cs typeface="Times New Roman"/>
              </a:rPr>
              <a:t> 2</a:t>
            </a:r>
            <a:r>
              <a:rPr sz="2700" b="0" spc="585" dirty="0">
                <a:latin typeface="Times New Roman"/>
                <a:cs typeface="Times New Roman"/>
              </a:rPr>
              <a:t> </a:t>
            </a:r>
            <a:r>
              <a:rPr sz="2700" b="0" spc="15" dirty="0">
                <a:latin typeface="Times New Roman"/>
                <a:cs typeface="Times New Roman"/>
              </a:rPr>
              <a:t>Re(A)</a:t>
            </a:r>
            <a:endParaRPr sz="2700">
              <a:latin typeface="Times New Roman"/>
              <a:cs typeface="Times New Roman"/>
            </a:endParaRPr>
          </a:p>
          <a:p>
            <a:pPr marL="25400" marR="694690" indent="5080">
              <a:lnSpc>
                <a:spcPct val="125099"/>
              </a:lnSpc>
              <a:spcBef>
                <a:spcPts val="345"/>
              </a:spcBef>
              <a:tabLst>
                <a:tab pos="419734" algn="l"/>
                <a:tab pos="2505075" algn="l"/>
              </a:tabLst>
            </a:pPr>
            <a:r>
              <a:rPr sz="2650" b="0" spc="20" dirty="0">
                <a:latin typeface="Times New Roman"/>
                <a:cs typeface="Times New Roman"/>
              </a:rPr>
              <a:t>p </a:t>
            </a:r>
            <a:r>
              <a:rPr sz="2650" b="0" spc="20" dirty="0">
                <a:latin typeface="Symbol"/>
                <a:cs typeface="Symbol"/>
              </a:rPr>
              <a:t></a:t>
            </a:r>
            <a:r>
              <a:rPr sz="2650" b="0" spc="20" dirty="0">
                <a:latin typeface="Times New Roman"/>
                <a:cs typeface="Times New Roman"/>
              </a:rPr>
              <a:t> </a:t>
            </a:r>
            <a:r>
              <a:rPr sz="2650" b="0" spc="-35" dirty="0">
                <a:latin typeface="Times New Roman"/>
                <a:cs typeface="Times New Roman"/>
              </a:rPr>
              <a:t>p* </a:t>
            </a:r>
            <a:r>
              <a:rPr sz="2650" b="0" spc="20" dirty="0">
                <a:latin typeface="Symbol"/>
                <a:cs typeface="Symbol"/>
              </a:rPr>
              <a:t></a:t>
            </a:r>
            <a:r>
              <a:rPr sz="2650" b="0" spc="560" dirty="0">
                <a:latin typeface="Times New Roman"/>
                <a:cs typeface="Times New Roman"/>
              </a:rPr>
              <a:t> </a:t>
            </a:r>
            <a:r>
              <a:rPr sz="2650" b="0" spc="15" dirty="0">
                <a:latin typeface="Times New Roman"/>
                <a:cs typeface="Times New Roman"/>
              </a:rPr>
              <a:t>Re(p)</a:t>
            </a:r>
            <a:r>
              <a:rPr sz="2650" b="0" spc="90" dirty="0">
                <a:latin typeface="Times New Roman"/>
                <a:cs typeface="Times New Roman"/>
              </a:rPr>
              <a:t> </a:t>
            </a:r>
            <a:r>
              <a:rPr sz="2650" b="0" spc="20" dirty="0">
                <a:latin typeface="Symbol"/>
                <a:cs typeface="Symbol"/>
              </a:rPr>
              <a:t></a:t>
            </a:r>
            <a:r>
              <a:rPr sz="2650" b="0" spc="20" dirty="0">
                <a:latin typeface="Times New Roman"/>
                <a:cs typeface="Times New Roman"/>
              </a:rPr>
              <a:t>	</a:t>
            </a:r>
            <a:r>
              <a:rPr sz="2650" b="0" spc="10" dirty="0">
                <a:latin typeface="Times New Roman"/>
                <a:cs typeface="Times New Roman"/>
              </a:rPr>
              <a:t>j </a:t>
            </a:r>
            <a:r>
              <a:rPr sz="2650" b="0" dirty="0">
                <a:latin typeface="Times New Roman"/>
                <a:cs typeface="Times New Roman"/>
              </a:rPr>
              <a:t>Im(p) </a:t>
            </a:r>
            <a:r>
              <a:rPr sz="2650" b="0" spc="20" dirty="0">
                <a:latin typeface="Symbol"/>
                <a:cs typeface="Symbol"/>
              </a:rPr>
              <a:t></a:t>
            </a:r>
            <a:r>
              <a:rPr sz="2650" b="0" spc="20" dirty="0">
                <a:latin typeface="Times New Roman"/>
                <a:cs typeface="Times New Roman"/>
              </a:rPr>
              <a:t> </a:t>
            </a:r>
            <a:r>
              <a:rPr sz="2650" b="0" spc="15" dirty="0">
                <a:latin typeface="Times New Roman"/>
                <a:cs typeface="Times New Roman"/>
              </a:rPr>
              <a:t>Re(p) </a:t>
            </a:r>
            <a:r>
              <a:rPr sz="2650" b="0" spc="20" dirty="0">
                <a:latin typeface="Symbol"/>
                <a:cs typeface="Symbol"/>
              </a:rPr>
              <a:t></a:t>
            </a:r>
            <a:r>
              <a:rPr sz="2650" b="0" spc="20" dirty="0">
                <a:latin typeface="Times New Roman"/>
                <a:cs typeface="Times New Roman"/>
              </a:rPr>
              <a:t> </a:t>
            </a:r>
            <a:r>
              <a:rPr sz="2650" b="0" spc="10" dirty="0">
                <a:latin typeface="Times New Roman"/>
                <a:cs typeface="Times New Roman"/>
              </a:rPr>
              <a:t>j </a:t>
            </a:r>
            <a:r>
              <a:rPr sz="2650" b="0" dirty="0">
                <a:latin typeface="Times New Roman"/>
                <a:cs typeface="Times New Roman"/>
              </a:rPr>
              <a:t>Im(p) </a:t>
            </a:r>
            <a:r>
              <a:rPr sz="2650" b="0" spc="20" dirty="0">
                <a:latin typeface="Symbol"/>
                <a:cs typeface="Symbol"/>
              </a:rPr>
              <a:t></a:t>
            </a:r>
            <a:r>
              <a:rPr sz="2650" b="0" spc="20" dirty="0">
                <a:latin typeface="Times New Roman"/>
                <a:cs typeface="Times New Roman"/>
              </a:rPr>
              <a:t> 2 </a:t>
            </a:r>
            <a:r>
              <a:rPr sz="2650" b="0" spc="15" dirty="0">
                <a:latin typeface="Times New Roman"/>
                <a:cs typeface="Times New Roman"/>
              </a:rPr>
              <a:t>Re(p)  </a:t>
            </a:r>
            <a:r>
              <a:rPr sz="2650" b="0" spc="40" dirty="0">
                <a:latin typeface="Times New Roman"/>
                <a:cs typeface="Times New Roman"/>
              </a:rPr>
              <a:t>a</a:t>
            </a:r>
            <a:r>
              <a:rPr sz="2325" b="0" spc="60" baseline="-23297" dirty="0">
                <a:latin typeface="Times New Roman"/>
                <a:cs typeface="Times New Roman"/>
              </a:rPr>
              <a:t>1	</a:t>
            </a:r>
            <a:r>
              <a:rPr sz="2650" b="0" spc="20" dirty="0">
                <a:latin typeface="Symbol"/>
                <a:cs typeface="Symbol"/>
              </a:rPr>
              <a:t></a:t>
            </a:r>
            <a:r>
              <a:rPr sz="2650" b="0" spc="20" dirty="0">
                <a:latin typeface="Times New Roman"/>
                <a:cs typeface="Times New Roman"/>
              </a:rPr>
              <a:t> </a:t>
            </a:r>
            <a:r>
              <a:rPr sz="2650" b="0" spc="40" dirty="0">
                <a:latin typeface="Times New Roman"/>
                <a:cs typeface="Times New Roman"/>
              </a:rPr>
              <a:t>(p </a:t>
            </a:r>
            <a:r>
              <a:rPr sz="2650" b="0" spc="20" dirty="0">
                <a:latin typeface="Symbol"/>
                <a:cs typeface="Symbol"/>
              </a:rPr>
              <a:t></a:t>
            </a:r>
            <a:r>
              <a:rPr sz="2650" b="0" spc="20" dirty="0">
                <a:latin typeface="Times New Roman"/>
                <a:cs typeface="Times New Roman"/>
              </a:rPr>
              <a:t> </a:t>
            </a:r>
            <a:r>
              <a:rPr sz="2650" b="0" spc="-70" dirty="0">
                <a:latin typeface="Times New Roman"/>
                <a:cs typeface="Times New Roman"/>
              </a:rPr>
              <a:t>p*) </a:t>
            </a:r>
            <a:r>
              <a:rPr sz="2650" b="0" spc="20" dirty="0">
                <a:latin typeface="Symbol"/>
                <a:cs typeface="Symbol"/>
              </a:rPr>
              <a:t></a:t>
            </a:r>
            <a:r>
              <a:rPr sz="2650" b="0" spc="20" dirty="0">
                <a:latin typeface="Times New Roman"/>
                <a:cs typeface="Times New Roman"/>
              </a:rPr>
              <a:t> </a:t>
            </a:r>
            <a:r>
              <a:rPr sz="2650" b="0" dirty="0">
                <a:latin typeface="Symbol"/>
                <a:cs typeface="Symbol"/>
              </a:rPr>
              <a:t></a:t>
            </a:r>
            <a:r>
              <a:rPr sz="2650" b="0" dirty="0">
                <a:latin typeface="Times New Roman"/>
                <a:cs typeface="Times New Roman"/>
              </a:rPr>
              <a:t>2</a:t>
            </a:r>
            <a:r>
              <a:rPr sz="2650" b="0" spc="-520" dirty="0">
                <a:latin typeface="Times New Roman"/>
                <a:cs typeface="Times New Roman"/>
              </a:rPr>
              <a:t> </a:t>
            </a:r>
            <a:r>
              <a:rPr sz="2650" b="0" spc="15" dirty="0">
                <a:latin typeface="Times New Roman"/>
                <a:cs typeface="Times New Roman"/>
              </a:rPr>
              <a:t>Re(p)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91431" y="3116061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415"/>
                </a:lnTo>
              </a:path>
            </a:pathLst>
          </a:custGeom>
          <a:ln w="14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627" y="3116061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415"/>
                </a:lnTo>
              </a:path>
            </a:pathLst>
          </a:custGeom>
          <a:ln w="14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2636" y="3116061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415"/>
                </a:lnTo>
              </a:path>
            </a:pathLst>
          </a:custGeom>
          <a:ln w="14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6109" y="3116061"/>
            <a:ext cx="0" cy="399415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415"/>
                </a:lnTo>
              </a:path>
            </a:pathLst>
          </a:custGeom>
          <a:ln w="14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25506" y="2990976"/>
            <a:ext cx="2069464" cy="488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0480" algn="r">
              <a:lnSpc>
                <a:spcPts val="1145"/>
              </a:lnSpc>
              <a:spcBef>
                <a:spcPts val="130"/>
              </a:spcBef>
            </a:pPr>
            <a:r>
              <a:rPr sz="1500" spc="2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ts val="2465"/>
              </a:lnSpc>
              <a:tabLst>
                <a:tab pos="465455" algn="l"/>
                <a:tab pos="1701164" algn="l"/>
              </a:tabLst>
            </a:pPr>
            <a:r>
              <a:rPr sz="2600" spc="20" dirty="0">
                <a:latin typeface="Times New Roman"/>
                <a:cs typeface="Times New Roman"/>
              </a:rPr>
              <a:t>a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250" spc="30" baseline="-24074" dirty="0">
                <a:latin typeface="Times New Roman"/>
                <a:cs typeface="Times New Roman"/>
              </a:rPr>
              <a:t>2	</a:t>
            </a:r>
            <a:r>
              <a:rPr sz="2600" spc="25" dirty="0">
                <a:latin typeface="Symbol"/>
                <a:cs typeface="Symbol"/>
              </a:rPr>
              <a:t>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pp*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Symbol"/>
                <a:cs typeface="Symbol"/>
              </a:rPr>
              <a:t></a:t>
            </a:r>
            <a:r>
              <a:rPr sz="2600" spc="25" dirty="0">
                <a:latin typeface="Times New Roman"/>
                <a:cs typeface="Times New Roman"/>
              </a:rPr>
              <a:t>	</a:t>
            </a:r>
            <a:r>
              <a:rPr sz="2600" spc="20" dirty="0">
                <a:latin typeface="Times New Roman"/>
                <a:cs typeface="Times New Roman"/>
              </a:rPr>
              <a:t>p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615" y="3053889"/>
            <a:ext cx="4248150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3040380" algn="l"/>
                <a:tab pos="3877945" algn="l"/>
              </a:tabLst>
            </a:pPr>
            <a:r>
              <a:rPr sz="2600" spc="25" dirty="0">
                <a:latin typeface="Symbol"/>
                <a:cs typeface="Symbol"/>
              </a:rPr>
              <a:t>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Re</a:t>
            </a:r>
            <a:r>
              <a:rPr sz="2250" spc="82" baseline="44444" dirty="0">
                <a:latin typeface="Times New Roman"/>
                <a:cs typeface="Times New Roman"/>
              </a:rPr>
              <a:t>2 </a:t>
            </a:r>
            <a:r>
              <a:rPr sz="2600" spc="45" dirty="0">
                <a:latin typeface="Times New Roman"/>
                <a:cs typeface="Times New Roman"/>
              </a:rPr>
              <a:t>(p) </a:t>
            </a:r>
            <a:r>
              <a:rPr sz="2600" spc="25" dirty="0">
                <a:latin typeface="Symbol"/>
                <a:cs typeface="Symbol"/>
              </a:rPr>
              <a:t>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Im</a:t>
            </a:r>
            <a:r>
              <a:rPr sz="2250" spc="60" baseline="44444" dirty="0">
                <a:latin typeface="Times New Roman"/>
                <a:cs typeface="Times New Roman"/>
              </a:rPr>
              <a:t>2</a:t>
            </a:r>
            <a:r>
              <a:rPr sz="2250" spc="292" baseline="44444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(p)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Symbol"/>
                <a:cs typeface="Symbol"/>
              </a:rPr>
              <a:t></a:t>
            </a:r>
            <a:r>
              <a:rPr sz="2600" spc="25" dirty="0">
                <a:latin typeface="Times New Roman"/>
                <a:cs typeface="Times New Roman"/>
              </a:rPr>
              <a:t>	</a:t>
            </a:r>
            <a:r>
              <a:rPr sz="2600" spc="20" dirty="0">
                <a:latin typeface="Times New Roman"/>
                <a:cs typeface="Times New Roman"/>
              </a:rPr>
              <a:t>p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250" spc="30" baseline="59259" dirty="0">
                <a:latin typeface="Times New Roman"/>
                <a:cs typeface="Times New Roman"/>
              </a:rPr>
              <a:t>2	</a:t>
            </a:r>
            <a:r>
              <a:rPr sz="2600" spc="45" dirty="0">
                <a:latin typeface="Symbol"/>
                <a:cs typeface="Symbol"/>
              </a:rPr>
              <a:t>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550" y="2459070"/>
            <a:ext cx="5501005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67255" algn="l"/>
              </a:tabLst>
            </a:pPr>
            <a:r>
              <a:rPr sz="2600" spc="-20" dirty="0">
                <a:latin typeface="Times New Roman"/>
                <a:cs typeface="Times New Roman"/>
              </a:rPr>
              <a:t>pp* </a:t>
            </a:r>
            <a:r>
              <a:rPr sz="2600" spc="25" dirty="0">
                <a:latin typeface="Symbol"/>
                <a:cs typeface="Symbol"/>
              </a:rPr>
              <a:t>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[Re(p)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Symbol"/>
                <a:cs typeface="Symbol"/>
              </a:rPr>
              <a:t></a:t>
            </a:r>
            <a:r>
              <a:rPr sz="2600" spc="25" dirty="0">
                <a:latin typeface="Times New Roman"/>
                <a:cs typeface="Times New Roman"/>
              </a:rPr>
              <a:t>	</a:t>
            </a:r>
            <a:r>
              <a:rPr sz="2600" spc="10" dirty="0">
                <a:latin typeface="Times New Roman"/>
                <a:cs typeface="Times New Roman"/>
              </a:rPr>
              <a:t>j Im(p)][Re(p) </a:t>
            </a:r>
            <a:r>
              <a:rPr sz="2600" spc="25" dirty="0">
                <a:latin typeface="Symbol"/>
                <a:cs typeface="Symbol"/>
              </a:rPr>
              <a:t>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j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Im(p)]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567" y="3517105"/>
            <a:ext cx="8824595" cy="29749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10"/>
              </a:spcBef>
              <a:tabLst>
                <a:tab pos="3480435" algn="l"/>
                <a:tab pos="5869305" algn="l"/>
              </a:tabLst>
            </a:pPr>
            <a:r>
              <a:rPr sz="2600" spc="-5" dirty="0">
                <a:latin typeface="Times New Roman"/>
                <a:cs typeface="Times New Roman"/>
              </a:rPr>
              <a:t>Ap </a:t>
            </a:r>
            <a:r>
              <a:rPr sz="2600" spc="10" dirty="0">
                <a:latin typeface="Times New Roman"/>
                <a:cs typeface="Times New Roman"/>
              </a:rPr>
              <a:t>* </a:t>
            </a:r>
            <a:r>
              <a:rPr sz="2600" spc="75" dirty="0">
                <a:latin typeface="Symbol"/>
                <a:cs typeface="Symbol"/>
              </a:rPr>
              <a:t></a:t>
            </a:r>
            <a:r>
              <a:rPr sz="2600" spc="75" dirty="0">
                <a:latin typeface="Times New Roman"/>
                <a:cs typeface="Times New Roman"/>
              </a:rPr>
              <a:t>A </a:t>
            </a:r>
            <a:r>
              <a:rPr sz="2600" spc="10" dirty="0">
                <a:latin typeface="Times New Roman"/>
                <a:cs typeface="Times New Roman"/>
              </a:rPr>
              <a:t>* p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[Re(A)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j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Im(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A)][Re(p)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j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Im(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p)]</a:t>
            </a:r>
            <a:endParaRPr sz="2600">
              <a:latin typeface="Times New Roman"/>
              <a:cs typeface="Times New Roman"/>
            </a:endParaRPr>
          </a:p>
          <a:p>
            <a:pPr marL="301625" indent="-261620">
              <a:lnSpc>
                <a:spcPct val="100000"/>
              </a:lnSpc>
              <a:spcBef>
                <a:spcPts val="819"/>
              </a:spcBef>
              <a:buFont typeface="Symbol"/>
              <a:buChar char=""/>
              <a:tabLst>
                <a:tab pos="302260" algn="l"/>
                <a:tab pos="1676400" algn="l"/>
                <a:tab pos="4070985" algn="l"/>
              </a:tabLst>
            </a:pPr>
            <a:r>
              <a:rPr sz="2600" spc="35" dirty="0">
                <a:latin typeface="Times New Roman"/>
                <a:cs typeface="Times New Roman"/>
              </a:rPr>
              <a:t>[Re(A)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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j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Im(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A)][Re(p)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1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j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Im(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p)]</a:t>
            </a:r>
            <a:endParaRPr sz="260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815"/>
              </a:spcBef>
            </a:pP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2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Re(A)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Re(p)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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2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Im(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A)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Im(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p)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25"/>
              </a:spcBef>
              <a:tabLst>
                <a:tab pos="2224405" algn="l"/>
              </a:tabLst>
            </a:pPr>
            <a:r>
              <a:rPr sz="2450" spc="-25" dirty="0">
                <a:latin typeface="Times New Roman"/>
                <a:cs typeface="Times New Roman"/>
              </a:rPr>
              <a:t>Ap* 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240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[Re(A)</a:t>
            </a:r>
            <a:r>
              <a:rPr sz="2450" spc="1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</a:t>
            </a:r>
            <a:r>
              <a:rPr sz="2450" spc="15" dirty="0">
                <a:latin typeface="Times New Roman"/>
                <a:cs typeface="Times New Roman"/>
              </a:rPr>
              <a:t>	</a:t>
            </a:r>
            <a:r>
              <a:rPr sz="2450" spc="5" dirty="0">
                <a:latin typeface="Times New Roman"/>
                <a:cs typeface="Times New Roman"/>
              </a:rPr>
              <a:t>j</a:t>
            </a:r>
            <a:r>
              <a:rPr sz="2450" spc="-254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Im(</a:t>
            </a:r>
            <a:r>
              <a:rPr sz="2450" spc="-39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A)][Re(p)</a:t>
            </a:r>
            <a:r>
              <a:rPr sz="2450" spc="114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</a:t>
            </a:r>
            <a:r>
              <a:rPr sz="2450" spc="3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j</a:t>
            </a:r>
            <a:r>
              <a:rPr sz="2450" spc="-254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Im(</a:t>
            </a:r>
            <a:r>
              <a:rPr sz="2450" spc="-390" dirty="0">
                <a:latin typeface="Times New Roman"/>
                <a:cs typeface="Times New Roman"/>
              </a:rPr>
              <a:t> </a:t>
            </a:r>
            <a:r>
              <a:rPr sz="2450" spc="55" dirty="0">
                <a:latin typeface="Times New Roman"/>
                <a:cs typeface="Times New Roman"/>
              </a:rPr>
              <a:t>p)]</a:t>
            </a:r>
            <a:endParaRPr sz="2450">
              <a:latin typeface="Times New Roman"/>
              <a:cs typeface="Times New Roman"/>
            </a:endParaRPr>
          </a:p>
          <a:p>
            <a:pPr marL="38100" marR="30480" indent="601345">
              <a:lnSpc>
                <a:spcPct val="126600"/>
              </a:lnSpc>
              <a:tabLst>
                <a:tab pos="414020" algn="l"/>
                <a:tab pos="5033010" algn="l"/>
              </a:tabLst>
            </a:pP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[Re(A)</a:t>
            </a:r>
            <a:r>
              <a:rPr sz="2450" spc="-114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Re(p)</a:t>
            </a:r>
            <a:r>
              <a:rPr sz="2450" spc="1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</a:t>
            </a:r>
            <a:r>
              <a:rPr sz="2450" spc="160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Im(</a:t>
            </a:r>
            <a:r>
              <a:rPr sz="2450" spc="-385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Times New Roman"/>
                <a:cs typeface="Times New Roman"/>
              </a:rPr>
              <a:t>A)</a:t>
            </a:r>
            <a:r>
              <a:rPr sz="2450" spc="-114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Im(</a:t>
            </a:r>
            <a:r>
              <a:rPr sz="2450" spc="-39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p)]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</a:t>
            </a:r>
            <a:r>
              <a:rPr sz="2450" spc="15" dirty="0">
                <a:latin typeface="Times New Roman"/>
                <a:cs typeface="Times New Roman"/>
              </a:rPr>
              <a:t>	</a:t>
            </a:r>
            <a:r>
              <a:rPr sz="2450" spc="45" dirty="0">
                <a:latin typeface="Times New Roman"/>
                <a:cs typeface="Times New Roman"/>
              </a:rPr>
              <a:t>j[Re(p)</a:t>
            </a:r>
            <a:r>
              <a:rPr sz="2450" spc="-125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Im(</a:t>
            </a:r>
            <a:r>
              <a:rPr sz="2450" spc="-400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Times New Roman"/>
                <a:cs typeface="Times New Roman"/>
              </a:rPr>
              <a:t>A)</a:t>
            </a:r>
            <a:r>
              <a:rPr sz="2450" spc="10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</a:t>
            </a:r>
            <a:r>
              <a:rPr sz="2450" spc="114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Re(A)</a:t>
            </a:r>
            <a:r>
              <a:rPr sz="2450" spc="-125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Im(</a:t>
            </a:r>
            <a:r>
              <a:rPr sz="2450" spc="-400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p]  </a:t>
            </a:r>
            <a:r>
              <a:rPr sz="2450" spc="-10" dirty="0">
                <a:latin typeface="Times New Roman"/>
                <a:cs typeface="Times New Roman"/>
              </a:rPr>
              <a:t>b</a:t>
            </a:r>
            <a:r>
              <a:rPr sz="2175" spc="-15" baseline="-22988" dirty="0">
                <a:latin typeface="Times New Roman"/>
                <a:cs typeface="Times New Roman"/>
              </a:rPr>
              <a:t>1	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Symbol"/>
                <a:cs typeface="Symbol"/>
              </a:rPr>
              <a:t></a:t>
            </a:r>
            <a:r>
              <a:rPr sz="2450" spc="30" dirty="0">
                <a:latin typeface="Times New Roman"/>
                <a:cs typeface="Times New Roman"/>
              </a:rPr>
              <a:t>(Ap </a:t>
            </a:r>
            <a:r>
              <a:rPr sz="2450" spc="15" dirty="0">
                <a:latin typeface="Times New Roman"/>
                <a:cs typeface="Times New Roman"/>
              </a:rPr>
              <a:t>* </a:t>
            </a:r>
            <a:r>
              <a:rPr sz="2450" spc="75" dirty="0">
                <a:latin typeface="Symbol"/>
                <a:cs typeface="Symbol"/>
              </a:rPr>
              <a:t></a:t>
            </a:r>
            <a:r>
              <a:rPr sz="2450" spc="75" dirty="0">
                <a:latin typeface="Times New Roman"/>
                <a:cs typeface="Times New Roman"/>
              </a:rPr>
              <a:t>A </a:t>
            </a:r>
            <a:r>
              <a:rPr sz="2450" spc="15" dirty="0">
                <a:latin typeface="Times New Roman"/>
                <a:cs typeface="Times New Roman"/>
              </a:rPr>
              <a:t>* </a:t>
            </a:r>
            <a:r>
              <a:rPr sz="2450" spc="30" dirty="0">
                <a:latin typeface="Times New Roman"/>
                <a:cs typeface="Times New Roman"/>
              </a:rPr>
              <a:t>p) 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Symbol"/>
                <a:cs typeface="Symbol"/>
              </a:rPr>
              <a:t></a:t>
            </a:r>
            <a:r>
              <a:rPr sz="2450" spc="10" dirty="0">
                <a:latin typeface="Times New Roman"/>
                <a:cs typeface="Times New Roman"/>
              </a:rPr>
              <a:t>2</a:t>
            </a:r>
            <a:r>
              <a:rPr sz="2450" spc="38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Re(Ap*)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22275"/>
            <a:ext cx="1622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1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34413"/>
            <a:ext cx="104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504D"/>
                </a:solidFill>
                <a:latin typeface="Calibri"/>
                <a:cs typeface="Calibri"/>
              </a:rPr>
              <a:t>J</a:t>
            </a:r>
            <a:r>
              <a:rPr sz="2800" b="1" spc="-35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C0504D"/>
                </a:solidFill>
                <a:latin typeface="Calibri"/>
                <a:cs typeface="Calibri"/>
              </a:rPr>
              <a:t>w</a:t>
            </a:r>
            <a:r>
              <a:rPr sz="2800" b="1" spc="-5" dirty="0">
                <a:solidFill>
                  <a:srgbClr val="C0504D"/>
                </a:solidFill>
                <a:latin typeface="Calibri"/>
                <a:cs typeface="Calibri"/>
              </a:rPr>
              <a:t>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1953005"/>
            <a:ext cx="1015365" cy="0"/>
          </a:xfrm>
          <a:custGeom>
            <a:avLst/>
            <a:gdLst/>
            <a:ahLst/>
            <a:cxnLst/>
            <a:rect l="l" t="t" r="r" b="b"/>
            <a:pathLst>
              <a:path w="1015365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2286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932434"/>
            <a:ext cx="328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10" dirty="0">
                <a:latin typeface="Calibri"/>
                <a:cs typeface="Calibri"/>
              </a:rPr>
              <a:t>transformasi-Z </a:t>
            </a:r>
            <a:r>
              <a:rPr sz="1800" spc="-5" dirty="0">
                <a:latin typeface="Calibri"/>
                <a:cs typeface="Calibri"/>
              </a:rPr>
              <a:t>balik dari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3284" y="1230217"/>
            <a:ext cx="2000250" cy="0"/>
          </a:xfrm>
          <a:custGeom>
            <a:avLst/>
            <a:gdLst/>
            <a:ahLst/>
            <a:cxnLst/>
            <a:rect l="l" t="t" r="r" b="b"/>
            <a:pathLst>
              <a:path w="2000250">
                <a:moveTo>
                  <a:pt x="0" y="0"/>
                </a:moveTo>
                <a:lnTo>
                  <a:pt x="1999952" y="0"/>
                </a:lnTo>
              </a:path>
            </a:pathLst>
          </a:custGeom>
          <a:ln w="13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89445" y="787168"/>
            <a:ext cx="3081020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0520">
              <a:lnSpc>
                <a:spcPts val="2245"/>
              </a:lnSpc>
              <a:spcBef>
                <a:spcPts val="100"/>
              </a:spcBef>
            </a:pPr>
            <a:r>
              <a:rPr sz="2450" spc="5" dirty="0">
                <a:latin typeface="Times New Roman"/>
                <a:cs typeface="Times New Roman"/>
              </a:rPr>
              <a:t>1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Times New Roman"/>
                <a:cs typeface="Times New Roman"/>
              </a:rPr>
              <a:t>z</a:t>
            </a:r>
            <a:r>
              <a:rPr sz="2100" spc="97" baseline="43650" dirty="0">
                <a:latin typeface="Symbol"/>
                <a:cs typeface="Symbol"/>
              </a:rPr>
              <a:t></a:t>
            </a:r>
            <a:r>
              <a:rPr sz="2100" spc="97" baseline="43650" dirty="0">
                <a:latin typeface="Times New Roman"/>
                <a:cs typeface="Times New Roman"/>
              </a:rPr>
              <a:t>1</a:t>
            </a:r>
            <a:endParaRPr sz="2100" baseline="43650">
              <a:latin typeface="Times New Roman"/>
              <a:cs typeface="Times New Roman"/>
            </a:endParaRPr>
          </a:p>
          <a:p>
            <a:pPr marL="63500">
              <a:lnSpc>
                <a:spcPts val="1735"/>
              </a:lnSpc>
            </a:pPr>
            <a:r>
              <a:rPr sz="2450" spc="55" dirty="0">
                <a:latin typeface="Times New Roman"/>
                <a:cs typeface="Times New Roman"/>
              </a:rPr>
              <a:t>X(z)</a:t>
            </a:r>
            <a:r>
              <a:rPr sz="2450" spc="26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  <a:p>
            <a:pPr marL="1050925">
              <a:lnSpc>
                <a:spcPts val="2430"/>
              </a:lnSpc>
            </a:pPr>
            <a:r>
              <a:rPr sz="2450" spc="5" dirty="0">
                <a:latin typeface="Times New Roman"/>
                <a:cs typeface="Times New Roman"/>
              </a:rPr>
              <a:t>1 </a:t>
            </a:r>
            <a:r>
              <a:rPr sz="2450" spc="5" dirty="0">
                <a:latin typeface="Symbol"/>
                <a:cs typeface="Symbol"/>
              </a:rPr>
              <a:t>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Times New Roman"/>
                <a:cs typeface="Times New Roman"/>
              </a:rPr>
              <a:t>z</a:t>
            </a:r>
            <a:r>
              <a:rPr sz="2100" spc="97" baseline="43650" dirty="0">
                <a:latin typeface="Symbol"/>
                <a:cs typeface="Symbol"/>
              </a:rPr>
              <a:t></a:t>
            </a:r>
            <a:r>
              <a:rPr sz="2100" spc="97" baseline="43650" dirty="0">
                <a:latin typeface="Times New Roman"/>
                <a:cs typeface="Times New Roman"/>
              </a:rPr>
              <a:t>1 </a:t>
            </a:r>
            <a:r>
              <a:rPr sz="2450" spc="5" dirty="0">
                <a:latin typeface="Symbol"/>
                <a:cs typeface="Symbol"/>
              </a:rPr>
              <a:t>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0,5z</a:t>
            </a:r>
            <a:r>
              <a:rPr sz="2100" spc="37" baseline="43650" dirty="0">
                <a:latin typeface="Symbol"/>
                <a:cs typeface="Symbol"/>
              </a:rPr>
              <a:t></a:t>
            </a:r>
            <a:r>
              <a:rPr sz="2100" spc="-172" baseline="43650" dirty="0">
                <a:latin typeface="Times New Roman"/>
                <a:cs typeface="Times New Roman"/>
              </a:rPr>
              <a:t> </a:t>
            </a:r>
            <a:r>
              <a:rPr sz="2100" spc="22" baseline="43650" dirty="0">
                <a:latin typeface="Times New Roman"/>
                <a:cs typeface="Times New Roman"/>
              </a:rPr>
              <a:t>2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0184" y="2680827"/>
            <a:ext cx="2000885" cy="0"/>
          </a:xfrm>
          <a:custGeom>
            <a:avLst/>
            <a:gdLst/>
            <a:ahLst/>
            <a:cxnLst/>
            <a:rect l="l" t="t" r="r" b="b"/>
            <a:pathLst>
              <a:path w="2000885">
                <a:moveTo>
                  <a:pt x="0" y="0"/>
                </a:moveTo>
                <a:lnTo>
                  <a:pt x="2000802" y="0"/>
                </a:lnTo>
              </a:path>
            </a:pathLst>
          </a:custGeom>
          <a:ln w="13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2847" y="2887301"/>
            <a:ext cx="1106805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01394" algn="l"/>
              </a:tabLst>
            </a:pPr>
            <a:r>
              <a:rPr sz="1400" spc="25" dirty="0">
                <a:latin typeface="Times New Roman"/>
                <a:cs typeface="Times New Roman"/>
              </a:rPr>
              <a:t>1	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2218" y="2678083"/>
            <a:ext cx="2180590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769110" algn="l"/>
              </a:tabLst>
            </a:pPr>
            <a:r>
              <a:rPr sz="2450" spc="20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a </a:t>
            </a:r>
            <a:r>
              <a:rPr sz="2450" spc="70" dirty="0">
                <a:latin typeface="Times New Roman"/>
                <a:cs typeface="Times New Roman"/>
              </a:rPr>
              <a:t>z</a:t>
            </a:r>
            <a:r>
              <a:rPr sz="2100" spc="104" baseline="43650" dirty="0">
                <a:latin typeface="Symbol"/>
                <a:cs typeface="Symbol"/>
              </a:rPr>
              <a:t></a:t>
            </a:r>
            <a:r>
              <a:rPr sz="2100" spc="104" baseline="43650" dirty="0">
                <a:latin typeface="Times New Roman"/>
                <a:cs typeface="Times New Roman"/>
              </a:rPr>
              <a:t>1 </a:t>
            </a:r>
            <a:r>
              <a:rPr sz="2100" spc="315" baseline="436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1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a	</a:t>
            </a:r>
            <a:r>
              <a:rPr sz="2450" spc="95" dirty="0">
                <a:latin typeface="Times New Roman"/>
                <a:cs typeface="Times New Roman"/>
              </a:rPr>
              <a:t>z</a:t>
            </a:r>
            <a:r>
              <a:rPr sz="2100" spc="142" baseline="43650" dirty="0">
                <a:latin typeface="Symbol"/>
                <a:cs typeface="Symbol"/>
              </a:rPr>
              <a:t></a:t>
            </a:r>
            <a:r>
              <a:rPr sz="2100" spc="-337" baseline="43650" dirty="0">
                <a:latin typeface="Times New Roman"/>
                <a:cs typeface="Times New Roman"/>
              </a:rPr>
              <a:t> </a:t>
            </a:r>
            <a:r>
              <a:rPr sz="2100" spc="37" baseline="43650" dirty="0">
                <a:latin typeface="Times New Roman"/>
                <a:cs typeface="Times New Roman"/>
              </a:rPr>
              <a:t>2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9772" y="2234706"/>
            <a:ext cx="133413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426720" algn="l"/>
              </a:tabLst>
            </a:pPr>
            <a:r>
              <a:rPr sz="2450" spc="20" dirty="0">
                <a:latin typeface="Times New Roman"/>
                <a:cs typeface="Times New Roman"/>
              </a:rPr>
              <a:t>b	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20" dirty="0">
                <a:latin typeface="Times New Roman"/>
                <a:cs typeface="Times New Roman"/>
              </a:rPr>
              <a:t> b</a:t>
            </a:r>
            <a:r>
              <a:rPr sz="2450" spc="135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Times New Roman"/>
                <a:cs typeface="Times New Roman"/>
              </a:rPr>
              <a:t>z</a:t>
            </a:r>
            <a:r>
              <a:rPr sz="2100" spc="97" baseline="43650" dirty="0">
                <a:latin typeface="Symbol"/>
                <a:cs typeface="Symbol"/>
              </a:rPr>
              <a:t></a:t>
            </a:r>
            <a:r>
              <a:rPr sz="2100" spc="97" baseline="43650" dirty="0">
                <a:latin typeface="Times New Roman"/>
                <a:cs typeface="Times New Roman"/>
              </a:rPr>
              <a:t>1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6230" y="2312674"/>
            <a:ext cx="2503170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932815" algn="l"/>
                <a:tab pos="1574800" algn="l"/>
                <a:tab pos="2464435" algn="l"/>
              </a:tabLst>
            </a:pPr>
            <a:r>
              <a:rPr sz="3675" spc="30" baseline="-21541" dirty="0">
                <a:latin typeface="Symbol"/>
                <a:cs typeface="Symbol"/>
              </a:rPr>
              <a:t></a:t>
            </a:r>
            <a:r>
              <a:rPr sz="2450" u="heavy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400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	1	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8764" y="2168551"/>
            <a:ext cx="2044700" cy="9112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40"/>
              </a:spcBef>
            </a:pPr>
            <a:r>
              <a:rPr sz="2450" spc="20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Times New Roman"/>
                <a:cs typeface="Times New Roman"/>
              </a:rPr>
              <a:t>z</a:t>
            </a:r>
            <a:r>
              <a:rPr sz="2100" spc="97" baseline="43650" dirty="0">
                <a:latin typeface="Symbol"/>
                <a:cs typeface="Symbol"/>
              </a:rPr>
              <a:t></a:t>
            </a:r>
            <a:r>
              <a:rPr sz="2100" spc="97" baseline="43650" dirty="0">
                <a:latin typeface="Times New Roman"/>
                <a:cs typeface="Times New Roman"/>
              </a:rPr>
              <a:t>1</a:t>
            </a:r>
            <a:endParaRPr sz="2100" baseline="43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450" spc="20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Symbol"/>
                <a:cs typeface="Symbol"/>
              </a:rPr>
              <a:t>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70" dirty="0">
                <a:latin typeface="Times New Roman"/>
                <a:cs typeface="Times New Roman"/>
              </a:rPr>
              <a:t>z</a:t>
            </a:r>
            <a:r>
              <a:rPr sz="2100" spc="104" baseline="43650" dirty="0">
                <a:latin typeface="Symbol"/>
                <a:cs typeface="Symbol"/>
              </a:rPr>
              <a:t></a:t>
            </a:r>
            <a:r>
              <a:rPr sz="2100" spc="104" baseline="43650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Symbol"/>
                <a:cs typeface="Symbol"/>
              </a:rPr>
              <a:t>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0,5z</a:t>
            </a:r>
            <a:r>
              <a:rPr sz="2100" spc="37" baseline="43650" dirty="0">
                <a:latin typeface="Symbol"/>
                <a:cs typeface="Symbol"/>
              </a:rPr>
              <a:t></a:t>
            </a:r>
            <a:r>
              <a:rPr sz="2100" spc="-330" baseline="43650" dirty="0">
                <a:latin typeface="Times New Roman"/>
                <a:cs typeface="Times New Roman"/>
              </a:rPr>
              <a:t> </a:t>
            </a:r>
            <a:r>
              <a:rPr sz="2100" spc="37" baseline="43650" dirty="0">
                <a:latin typeface="Times New Roman"/>
                <a:cs typeface="Times New Roman"/>
              </a:rPr>
              <a:t>2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847" y="2432802"/>
            <a:ext cx="911225" cy="401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55" dirty="0">
                <a:latin typeface="Times New Roman"/>
                <a:cs typeface="Times New Roman"/>
              </a:rPr>
              <a:t>X(z)</a:t>
            </a:r>
            <a:r>
              <a:rPr sz="2450" spc="18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9038" y="3340687"/>
            <a:ext cx="2867660" cy="1212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65505" algn="l"/>
              </a:tabLst>
            </a:pPr>
            <a:r>
              <a:rPr sz="2800" spc="130" dirty="0">
                <a:latin typeface="Symbol"/>
                <a:cs typeface="Symbol"/>
              </a:rPr>
              <a:t></a:t>
            </a:r>
            <a:r>
              <a:rPr sz="2800" spc="130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Times New Roman"/>
                <a:cs typeface="Times New Roman"/>
              </a:rPr>
              <a:t>Re(A) </a:t>
            </a:r>
            <a:r>
              <a:rPr sz="2800" spc="70" dirty="0">
                <a:latin typeface="Symbol"/>
                <a:cs typeface="Symbol"/>
              </a:rPr>
              <a:t>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0,5</a:t>
            </a:r>
            <a:endParaRPr sz="2800">
              <a:latin typeface="Times New Roman"/>
              <a:cs typeface="Times New Roman"/>
            </a:endParaRPr>
          </a:p>
          <a:p>
            <a:pPr marL="309245">
              <a:lnSpc>
                <a:spcPct val="100000"/>
              </a:lnSpc>
              <a:spcBef>
                <a:spcPts val="2660"/>
              </a:spcBef>
              <a:tabLst>
                <a:tab pos="1162685" algn="l"/>
              </a:tabLst>
            </a:pPr>
            <a:r>
              <a:rPr sz="2750" spc="120" dirty="0">
                <a:latin typeface="Symbol"/>
                <a:cs typeface="Symbol"/>
              </a:rPr>
              <a:t></a:t>
            </a:r>
            <a:r>
              <a:rPr sz="2750" spc="120" dirty="0">
                <a:latin typeface="Times New Roman"/>
                <a:cs typeface="Times New Roman"/>
              </a:rPr>
              <a:t>	</a:t>
            </a:r>
            <a:r>
              <a:rPr sz="2750" spc="40" dirty="0">
                <a:latin typeface="Times New Roman"/>
                <a:cs typeface="Times New Roman"/>
              </a:rPr>
              <a:t>Re(p) </a:t>
            </a:r>
            <a:r>
              <a:rPr sz="2750" spc="65" dirty="0">
                <a:latin typeface="Symbol"/>
                <a:cs typeface="Symbol"/>
              </a:rPr>
              <a:t></a:t>
            </a:r>
            <a:r>
              <a:rPr sz="2750" spc="33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0,5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9583" y="4940863"/>
            <a:ext cx="2915285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8994" algn="l"/>
              </a:tabLst>
            </a:pPr>
            <a:r>
              <a:rPr sz="2700" spc="114" dirty="0">
                <a:latin typeface="Symbol"/>
                <a:cs typeface="Symbol"/>
              </a:rPr>
              <a:t></a:t>
            </a:r>
            <a:r>
              <a:rPr sz="2700" spc="114" dirty="0">
                <a:latin typeface="Times New Roman"/>
                <a:cs typeface="Times New Roman"/>
              </a:rPr>
              <a:t>	</a:t>
            </a:r>
            <a:r>
              <a:rPr sz="2700" spc="-15" dirty="0">
                <a:latin typeface="Times New Roman"/>
                <a:cs typeface="Times New Roman"/>
              </a:rPr>
              <a:t>Re(Ap*) </a:t>
            </a:r>
            <a:r>
              <a:rPr sz="2700" spc="65" dirty="0">
                <a:latin typeface="Symbol"/>
                <a:cs typeface="Symbol"/>
              </a:rPr>
              <a:t></a:t>
            </a:r>
            <a:r>
              <a:rPr sz="2700" spc="-204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0,5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697" y="3340687"/>
            <a:ext cx="2882900" cy="2041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  <a:tabLst>
                <a:tab pos="501650" algn="l"/>
              </a:tabLst>
            </a:pPr>
            <a:r>
              <a:rPr sz="2800" spc="65" dirty="0">
                <a:latin typeface="Times New Roman"/>
                <a:cs typeface="Times New Roman"/>
              </a:rPr>
              <a:t>b</a:t>
            </a:r>
            <a:r>
              <a:rPr sz="2475" spc="97" baseline="-23569" dirty="0">
                <a:latin typeface="Times New Roman"/>
                <a:cs typeface="Times New Roman"/>
              </a:rPr>
              <a:t>o	</a:t>
            </a:r>
            <a:r>
              <a:rPr sz="2800" spc="70" dirty="0">
                <a:latin typeface="Symbol"/>
                <a:cs typeface="Symbol"/>
              </a:rPr>
              <a:t>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2 </a:t>
            </a:r>
            <a:r>
              <a:rPr sz="2800" spc="20" dirty="0">
                <a:latin typeface="Times New Roman"/>
                <a:cs typeface="Times New Roman"/>
              </a:rPr>
              <a:t>Re(A) </a:t>
            </a:r>
            <a:r>
              <a:rPr sz="2800" spc="70" dirty="0">
                <a:latin typeface="Symbol"/>
                <a:cs typeface="Symbol"/>
              </a:rPr>
              <a:t>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60"/>
              </a:spcBef>
              <a:tabLst>
                <a:tab pos="452755" algn="l"/>
              </a:tabLst>
            </a:pPr>
            <a:r>
              <a:rPr sz="2750" spc="60" dirty="0">
                <a:latin typeface="Times New Roman"/>
                <a:cs typeface="Times New Roman"/>
              </a:rPr>
              <a:t>a</a:t>
            </a:r>
            <a:r>
              <a:rPr sz="2400" spc="89" baseline="-24305" dirty="0">
                <a:latin typeface="Times New Roman"/>
                <a:cs typeface="Times New Roman"/>
              </a:rPr>
              <a:t>1	</a:t>
            </a:r>
            <a:r>
              <a:rPr sz="2750" spc="65" dirty="0">
                <a:latin typeface="Symbol"/>
                <a:cs typeface="Symbol"/>
              </a:rPr>
              <a:t>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Symbol"/>
                <a:cs typeface="Symbol"/>
              </a:rPr>
              <a:t></a:t>
            </a:r>
            <a:r>
              <a:rPr sz="2750" spc="30" dirty="0">
                <a:latin typeface="Times New Roman"/>
                <a:cs typeface="Times New Roman"/>
              </a:rPr>
              <a:t>2 </a:t>
            </a:r>
            <a:r>
              <a:rPr sz="2750" spc="35" dirty="0">
                <a:latin typeface="Times New Roman"/>
                <a:cs typeface="Times New Roman"/>
              </a:rPr>
              <a:t>Re(p) </a:t>
            </a:r>
            <a:r>
              <a:rPr sz="2750" spc="65" dirty="0">
                <a:latin typeface="Symbol"/>
                <a:cs typeface="Symbol"/>
              </a:rPr>
              <a:t></a:t>
            </a:r>
            <a:r>
              <a:rPr sz="2750" spc="35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Symbol"/>
                <a:cs typeface="Symbol"/>
              </a:rPr>
              <a:t></a:t>
            </a:r>
            <a:r>
              <a:rPr sz="2750" spc="30" dirty="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3290"/>
              </a:spcBef>
              <a:tabLst>
                <a:tab pos="454025" algn="l"/>
                <a:tab pos="2322830" algn="l"/>
              </a:tabLst>
            </a:pPr>
            <a:r>
              <a:rPr sz="2700" dirty="0">
                <a:latin typeface="Times New Roman"/>
                <a:cs typeface="Times New Roman"/>
              </a:rPr>
              <a:t>b</a:t>
            </a:r>
            <a:r>
              <a:rPr sz="2400" baseline="-24305" dirty="0">
                <a:latin typeface="Times New Roman"/>
                <a:cs typeface="Times New Roman"/>
              </a:rPr>
              <a:t>1	</a:t>
            </a:r>
            <a:r>
              <a:rPr sz="2700" spc="65" dirty="0">
                <a:latin typeface="Symbol"/>
                <a:cs typeface="Symbol"/>
              </a:rPr>
              <a:t></a:t>
            </a:r>
            <a:r>
              <a:rPr sz="2700" spc="245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Times New Roman"/>
                <a:cs typeface="Times New Roman"/>
              </a:rPr>
              <a:t>2</a:t>
            </a:r>
            <a:r>
              <a:rPr sz="2700" spc="-21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Re(Ap*)	</a:t>
            </a:r>
            <a:r>
              <a:rPr sz="2700" spc="65" dirty="0">
                <a:latin typeface="Symbol"/>
                <a:cs typeface="Symbol"/>
              </a:rPr>
              <a:t>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62551" y="5868100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234"/>
                </a:lnTo>
              </a:path>
            </a:pathLst>
          </a:custGeom>
          <a:ln w="16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9875" y="5868100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234"/>
                </a:lnTo>
              </a:path>
            </a:pathLst>
          </a:custGeom>
          <a:ln w="16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2933" y="5786021"/>
            <a:ext cx="7354570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7810" algn="ctr">
              <a:lnSpc>
                <a:spcPts val="1100"/>
              </a:lnSpc>
              <a:spcBef>
                <a:spcPts val="95"/>
              </a:spcBef>
              <a:tabLst>
                <a:tab pos="3005455" algn="l"/>
                <a:tab pos="4503420" algn="l"/>
              </a:tabLst>
            </a:pPr>
            <a:r>
              <a:rPr sz="2625" spc="22" baseline="14285" dirty="0">
                <a:latin typeface="Times New Roman"/>
                <a:cs typeface="Times New Roman"/>
              </a:rPr>
              <a:t>2	</a:t>
            </a:r>
            <a:r>
              <a:rPr sz="1750" spc="15" dirty="0">
                <a:latin typeface="Times New Roman"/>
                <a:cs typeface="Times New Roman"/>
              </a:rPr>
              <a:t>2	2</a:t>
            </a:r>
            <a:endParaRPr sz="1750">
              <a:latin typeface="Times New Roman"/>
              <a:cs typeface="Times New Roman"/>
            </a:endParaRPr>
          </a:p>
          <a:p>
            <a:pPr marL="76200">
              <a:lnSpc>
                <a:spcPts val="2600"/>
              </a:lnSpc>
              <a:tabLst>
                <a:tab pos="568325" algn="l"/>
                <a:tab pos="969644" algn="l"/>
                <a:tab pos="1521460" algn="l"/>
                <a:tab pos="2867660" algn="l"/>
                <a:tab pos="3795395" algn="l"/>
                <a:tab pos="4395470" algn="l"/>
                <a:tab pos="5894070" algn="l"/>
              </a:tabLst>
            </a:pPr>
            <a:r>
              <a:rPr sz="3000" spc="155" dirty="0">
                <a:latin typeface="Times New Roman"/>
                <a:cs typeface="Times New Roman"/>
              </a:rPr>
              <a:t>a</a:t>
            </a:r>
            <a:r>
              <a:rPr sz="2625" spc="232" baseline="-23809" dirty="0">
                <a:latin typeface="Times New Roman"/>
                <a:cs typeface="Times New Roman"/>
              </a:rPr>
              <a:t>2	</a:t>
            </a:r>
            <a:r>
              <a:rPr sz="3000" spc="35" dirty="0">
                <a:latin typeface="Symbol"/>
                <a:cs typeface="Symbol"/>
              </a:rPr>
              <a:t></a:t>
            </a:r>
            <a:r>
              <a:rPr sz="3000" spc="35" dirty="0">
                <a:latin typeface="Times New Roman"/>
                <a:cs typeface="Times New Roman"/>
              </a:rPr>
              <a:t>	</a:t>
            </a:r>
            <a:r>
              <a:rPr sz="3000" spc="30" dirty="0">
                <a:latin typeface="Times New Roman"/>
                <a:cs typeface="Times New Roman"/>
              </a:rPr>
              <a:t>p	</a:t>
            </a:r>
            <a:r>
              <a:rPr sz="3000" spc="35" dirty="0">
                <a:latin typeface="Symbol"/>
                <a:cs typeface="Symbol"/>
              </a:rPr>
              <a:t></a:t>
            </a:r>
            <a:r>
              <a:rPr sz="3000" spc="25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0,5	</a:t>
            </a:r>
            <a:r>
              <a:rPr sz="3000" spc="65" dirty="0">
                <a:latin typeface="Symbol"/>
                <a:cs typeface="Symbol"/>
              </a:rPr>
              <a:t></a:t>
            </a:r>
            <a:r>
              <a:rPr sz="3000" spc="65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Times New Roman"/>
                <a:cs typeface="Times New Roman"/>
              </a:rPr>
              <a:t>Re	</a:t>
            </a:r>
            <a:r>
              <a:rPr sz="3000" spc="50" dirty="0">
                <a:latin typeface="Times New Roman"/>
                <a:cs typeface="Times New Roman"/>
              </a:rPr>
              <a:t>(p)</a:t>
            </a:r>
            <a:r>
              <a:rPr sz="3000" spc="11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Symbol"/>
                <a:cs typeface="Symbol"/>
              </a:rPr>
              <a:t>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Im	</a:t>
            </a:r>
            <a:r>
              <a:rPr sz="3000" spc="50" dirty="0">
                <a:latin typeface="Times New Roman"/>
                <a:cs typeface="Times New Roman"/>
              </a:rPr>
              <a:t>(p) </a:t>
            </a:r>
            <a:r>
              <a:rPr sz="3000" spc="35" dirty="0">
                <a:latin typeface="Symbol"/>
                <a:cs typeface="Symbol"/>
              </a:rPr>
              <a:t></a:t>
            </a:r>
            <a:r>
              <a:rPr sz="3000" spc="4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0,5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7" y="934956"/>
            <a:ext cx="619633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050" b="0" spc="55" dirty="0">
                <a:latin typeface="Times New Roman"/>
                <a:cs typeface="Times New Roman"/>
              </a:rPr>
              <a:t>Re</a:t>
            </a:r>
            <a:r>
              <a:rPr sz="2625" b="0" spc="82" baseline="42857" dirty="0">
                <a:latin typeface="Times New Roman"/>
                <a:cs typeface="Times New Roman"/>
              </a:rPr>
              <a:t>2 </a:t>
            </a:r>
            <a:r>
              <a:rPr sz="3050" b="0" spc="45" dirty="0">
                <a:latin typeface="Times New Roman"/>
                <a:cs typeface="Times New Roman"/>
              </a:rPr>
              <a:t>(p) </a:t>
            </a:r>
            <a:r>
              <a:rPr sz="3050" b="0" spc="80" dirty="0">
                <a:latin typeface="Symbol"/>
                <a:cs typeface="Symbol"/>
              </a:rPr>
              <a:t></a:t>
            </a:r>
            <a:r>
              <a:rPr sz="3050" b="0" spc="80" dirty="0">
                <a:latin typeface="Times New Roman"/>
                <a:cs typeface="Times New Roman"/>
              </a:rPr>
              <a:t> </a:t>
            </a:r>
            <a:r>
              <a:rPr sz="3050" b="0" spc="40" dirty="0">
                <a:latin typeface="Times New Roman"/>
                <a:cs typeface="Times New Roman"/>
              </a:rPr>
              <a:t>Im</a:t>
            </a:r>
            <a:r>
              <a:rPr sz="2625" b="0" spc="60" baseline="42857" dirty="0">
                <a:latin typeface="Times New Roman"/>
                <a:cs typeface="Times New Roman"/>
              </a:rPr>
              <a:t>2 </a:t>
            </a:r>
            <a:r>
              <a:rPr sz="3050" b="0" spc="45" dirty="0">
                <a:latin typeface="Times New Roman"/>
                <a:cs typeface="Times New Roman"/>
              </a:rPr>
              <a:t>(p) </a:t>
            </a:r>
            <a:r>
              <a:rPr sz="3050" b="0" spc="80" dirty="0">
                <a:latin typeface="Symbol"/>
                <a:cs typeface="Symbol"/>
              </a:rPr>
              <a:t></a:t>
            </a:r>
            <a:r>
              <a:rPr sz="3050" b="0" spc="80" dirty="0">
                <a:latin typeface="Times New Roman"/>
                <a:cs typeface="Times New Roman"/>
              </a:rPr>
              <a:t> </a:t>
            </a:r>
            <a:r>
              <a:rPr sz="3050" b="0" spc="10" dirty="0">
                <a:latin typeface="Times New Roman"/>
                <a:cs typeface="Times New Roman"/>
              </a:rPr>
              <a:t>0,25 </a:t>
            </a:r>
            <a:r>
              <a:rPr sz="3050" b="0" spc="80" dirty="0">
                <a:latin typeface="Symbol"/>
                <a:cs typeface="Symbol"/>
              </a:rPr>
              <a:t></a:t>
            </a:r>
            <a:r>
              <a:rPr sz="3050" b="0" spc="80" dirty="0">
                <a:latin typeface="Times New Roman"/>
                <a:cs typeface="Times New Roman"/>
              </a:rPr>
              <a:t> </a:t>
            </a:r>
            <a:r>
              <a:rPr sz="3050" b="0" spc="40" dirty="0">
                <a:latin typeface="Times New Roman"/>
                <a:cs typeface="Times New Roman"/>
              </a:rPr>
              <a:t>Im</a:t>
            </a:r>
            <a:r>
              <a:rPr sz="2625" b="0" spc="60" baseline="42857" dirty="0">
                <a:latin typeface="Times New Roman"/>
                <a:cs typeface="Times New Roman"/>
              </a:rPr>
              <a:t>2 </a:t>
            </a:r>
            <a:r>
              <a:rPr sz="3050" b="0" spc="45" dirty="0">
                <a:latin typeface="Times New Roman"/>
                <a:cs typeface="Times New Roman"/>
              </a:rPr>
              <a:t>(p) </a:t>
            </a:r>
            <a:r>
              <a:rPr sz="3050" b="0" spc="80" dirty="0">
                <a:latin typeface="Symbol"/>
                <a:cs typeface="Symbol"/>
              </a:rPr>
              <a:t></a:t>
            </a:r>
            <a:r>
              <a:rPr sz="3050" b="0" spc="-125" dirty="0">
                <a:latin typeface="Times New Roman"/>
                <a:cs typeface="Times New Roman"/>
              </a:rPr>
              <a:t> </a:t>
            </a:r>
            <a:r>
              <a:rPr sz="3050" b="0" spc="-20" dirty="0">
                <a:latin typeface="Times New Roman"/>
                <a:cs typeface="Times New Roman"/>
              </a:rPr>
              <a:t>0,5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531352" cy="2180084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0"/>
              </a:spcBef>
              <a:tabLst>
                <a:tab pos="2515870" algn="l"/>
                <a:tab pos="3179445" algn="l"/>
                <a:tab pos="5273040" algn="l"/>
                <a:tab pos="5936615" algn="l"/>
              </a:tabLst>
            </a:pPr>
            <a:r>
              <a:rPr spc="40" dirty="0"/>
              <a:t>Im</a:t>
            </a:r>
            <a:r>
              <a:rPr sz="2625" spc="60" baseline="42857" dirty="0"/>
              <a:t>2 </a:t>
            </a:r>
            <a:r>
              <a:rPr sz="3050" spc="45" dirty="0"/>
              <a:t>(p)</a:t>
            </a:r>
            <a:r>
              <a:rPr sz="3050" spc="50" dirty="0"/>
              <a:t> </a:t>
            </a:r>
            <a:r>
              <a:rPr sz="3050" spc="80" dirty="0">
                <a:latin typeface="Symbol"/>
                <a:cs typeface="Symbol"/>
              </a:rPr>
              <a:t></a:t>
            </a:r>
            <a:r>
              <a:rPr sz="3050" spc="170" dirty="0"/>
              <a:t> </a:t>
            </a:r>
            <a:r>
              <a:rPr sz="3050" spc="10" dirty="0"/>
              <a:t>0,25	</a:t>
            </a:r>
            <a:r>
              <a:rPr sz="3050" spc="145" dirty="0">
                <a:latin typeface="Symbol"/>
                <a:cs typeface="Symbol"/>
              </a:rPr>
              <a:t></a:t>
            </a:r>
            <a:r>
              <a:rPr sz="3050" spc="145" dirty="0"/>
              <a:t>	</a:t>
            </a:r>
            <a:r>
              <a:rPr sz="3050" spc="-5" dirty="0"/>
              <a:t>Im(p)</a:t>
            </a:r>
            <a:r>
              <a:rPr sz="3050" spc="245" dirty="0"/>
              <a:t> </a:t>
            </a:r>
            <a:r>
              <a:rPr sz="3050" spc="80" dirty="0">
                <a:latin typeface="Symbol"/>
                <a:cs typeface="Symbol"/>
              </a:rPr>
              <a:t></a:t>
            </a:r>
            <a:r>
              <a:rPr sz="3050" spc="175" dirty="0"/>
              <a:t> </a:t>
            </a:r>
            <a:r>
              <a:rPr sz="3050" spc="-20" dirty="0"/>
              <a:t>0,5	</a:t>
            </a:r>
            <a:r>
              <a:rPr sz="3050" spc="145" dirty="0">
                <a:latin typeface="Symbol"/>
                <a:cs typeface="Symbol"/>
              </a:rPr>
              <a:t></a:t>
            </a:r>
            <a:r>
              <a:rPr sz="3050" spc="145" dirty="0"/>
              <a:t>	</a:t>
            </a:r>
            <a:r>
              <a:rPr sz="3050" spc="70" dirty="0"/>
              <a:t>p </a:t>
            </a:r>
            <a:r>
              <a:rPr sz="3050" spc="80" dirty="0">
                <a:latin typeface="Symbol"/>
                <a:cs typeface="Symbol"/>
              </a:rPr>
              <a:t></a:t>
            </a:r>
            <a:r>
              <a:rPr sz="3050" spc="80" dirty="0"/>
              <a:t> </a:t>
            </a:r>
            <a:r>
              <a:rPr sz="3050" spc="-20" dirty="0"/>
              <a:t>0,5 </a:t>
            </a:r>
            <a:r>
              <a:rPr sz="3050" spc="80" dirty="0">
                <a:latin typeface="Symbol"/>
                <a:cs typeface="Symbol"/>
              </a:rPr>
              <a:t></a:t>
            </a:r>
            <a:r>
              <a:rPr sz="3050" spc="80" dirty="0"/>
              <a:t> </a:t>
            </a:r>
            <a:r>
              <a:rPr sz="3050" spc="40" dirty="0"/>
              <a:t>j</a:t>
            </a:r>
            <a:r>
              <a:rPr sz="3050" spc="-25" dirty="0"/>
              <a:t> </a:t>
            </a:r>
            <a:r>
              <a:rPr sz="3050" spc="-20" dirty="0"/>
              <a:t>0,5</a:t>
            </a:r>
            <a:endParaRPr sz="3050" dirty="0">
              <a:latin typeface="Symbol"/>
              <a:cs typeface="Symbol"/>
            </a:endParaRPr>
          </a:p>
          <a:p>
            <a:pPr marL="36830">
              <a:lnSpc>
                <a:spcPct val="100000"/>
              </a:lnSpc>
              <a:spcBef>
                <a:spcPts val="1839"/>
              </a:spcBef>
              <a:tabLst>
                <a:tab pos="2150745" algn="l"/>
                <a:tab pos="4436745" algn="l"/>
              </a:tabLst>
            </a:pPr>
            <a:r>
              <a:rPr sz="2950" spc="-30" dirty="0"/>
              <a:t>Ap* </a:t>
            </a:r>
            <a:r>
              <a:rPr sz="2950" spc="30" dirty="0">
                <a:latin typeface="Symbol"/>
                <a:cs typeface="Symbol"/>
              </a:rPr>
              <a:t></a:t>
            </a:r>
            <a:r>
              <a:rPr sz="2950" spc="254" dirty="0"/>
              <a:t> </a:t>
            </a:r>
            <a:r>
              <a:rPr sz="2950" spc="-5" dirty="0"/>
              <a:t>[0,5</a:t>
            </a:r>
            <a:r>
              <a:rPr sz="2950" spc="50" dirty="0"/>
              <a:t> </a:t>
            </a:r>
            <a:r>
              <a:rPr sz="2950" spc="30" dirty="0" smtClean="0">
                <a:latin typeface="Symbol"/>
                <a:cs typeface="Symbol"/>
              </a:rPr>
              <a:t></a:t>
            </a:r>
            <a:r>
              <a:rPr sz="2950" spc="15" dirty="0" smtClean="0"/>
              <a:t>j</a:t>
            </a:r>
            <a:r>
              <a:rPr sz="2950" spc="-310" dirty="0" smtClean="0"/>
              <a:t> </a:t>
            </a:r>
            <a:r>
              <a:rPr sz="2950" spc="-80" dirty="0"/>
              <a:t>Im(</a:t>
            </a:r>
            <a:r>
              <a:rPr sz="2950" spc="-475" dirty="0"/>
              <a:t> </a:t>
            </a:r>
            <a:r>
              <a:rPr sz="2950" spc="10" dirty="0"/>
              <a:t>A)](0,5</a:t>
            </a:r>
            <a:r>
              <a:rPr sz="2950" spc="50" dirty="0"/>
              <a:t> </a:t>
            </a:r>
            <a:r>
              <a:rPr sz="2950" spc="30" dirty="0">
                <a:latin typeface="Symbol"/>
                <a:cs typeface="Symbol"/>
              </a:rPr>
              <a:t></a:t>
            </a:r>
            <a:r>
              <a:rPr sz="2950" spc="30" dirty="0"/>
              <a:t>	</a:t>
            </a:r>
            <a:r>
              <a:rPr sz="2950" spc="-45" dirty="0"/>
              <a:t>j0,5)</a:t>
            </a:r>
            <a:endParaRPr sz="2950" dirty="0">
              <a:latin typeface="Symbol"/>
              <a:cs typeface="Symbol"/>
            </a:endParaRPr>
          </a:p>
          <a:p>
            <a:pPr marL="113030">
              <a:lnSpc>
                <a:spcPct val="100000"/>
              </a:lnSpc>
              <a:spcBef>
                <a:spcPts val="2400"/>
              </a:spcBef>
            </a:pPr>
            <a:r>
              <a:rPr sz="3000" spc="-40" dirty="0"/>
              <a:t>Re(Ap*) </a:t>
            </a:r>
            <a:r>
              <a:rPr sz="3000" spc="20" dirty="0">
                <a:latin typeface="Symbol"/>
                <a:cs typeface="Symbol"/>
              </a:rPr>
              <a:t></a:t>
            </a:r>
            <a:r>
              <a:rPr sz="3000" spc="20" dirty="0"/>
              <a:t> </a:t>
            </a:r>
            <a:r>
              <a:rPr sz="3000" dirty="0"/>
              <a:t>0,25 </a:t>
            </a:r>
            <a:r>
              <a:rPr sz="3000" spc="20" dirty="0">
                <a:latin typeface="Symbol"/>
                <a:cs typeface="Symbol"/>
              </a:rPr>
              <a:t></a:t>
            </a:r>
            <a:r>
              <a:rPr sz="3000" spc="20" dirty="0"/>
              <a:t> </a:t>
            </a:r>
            <a:r>
              <a:rPr sz="3000" spc="-35" dirty="0"/>
              <a:t>0,5 </a:t>
            </a:r>
            <a:r>
              <a:rPr sz="3000" spc="5" dirty="0"/>
              <a:t>Im(A) </a:t>
            </a:r>
            <a:r>
              <a:rPr sz="3000" spc="20" dirty="0">
                <a:latin typeface="Symbol"/>
                <a:cs typeface="Symbol"/>
              </a:rPr>
              <a:t></a:t>
            </a:r>
            <a:r>
              <a:rPr sz="3000" spc="254" dirty="0"/>
              <a:t> </a:t>
            </a:r>
            <a:r>
              <a:rPr sz="3000" spc="-30" dirty="0"/>
              <a:t>0,5</a:t>
            </a:r>
            <a:endParaRPr sz="3000" dirty="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316" y="264149"/>
            <a:ext cx="4512310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29230" algn="l"/>
              </a:tabLst>
            </a:pPr>
            <a:r>
              <a:rPr sz="2700" spc="55" dirty="0">
                <a:latin typeface="Times New Roman"/>
                <a:cs typeface="Times New Roman"/>
              </a:rPr>
              <a:t>Re(p)</a:t>
            </a:r>
            <a:r>
              <a:rPr sz="2700" spc="30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Symbol"/>
                <a:cs typeface="Symbol"/>
              </a:rPr>
              <a:t></a:t>
            </a:r>
            <a:r>
              <a:rPr sz="2700" spc="2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0,5	</a:t>
            </a:r>
            <a:r>
              <a:rPr sz="2700" spc="65" dirty="0">
                <a:latin typeface="Times New Roman"/>
                <a:cs typeface="Times New Roman"/>
              </a:rPr>
              <a:t>Re(A) </a:t>
            </a:r>
            <a:r>
              <a:rPr sz="2700" spc="50" dirty="0">
                <a:latin typeface="Symbol"/>
                <a:cs typeface="Symbol"/>
              </a:rPr>
              <a:t></a:t>
            </a:r>
            <a:r>
              <a:rPr sz="2700" spc="4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0,5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608" y="3645930"/>
            <a:ext cx="30289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4615" algn="l"/>
              </a:tabLst>
            </a:pPr>
            <a:r>
              <a:rPr sz="3000" spc="-95" dirty="0">
                <a:latin typeface="Times New Roman"/>
                <a:cs typeface="Times New Roman"/>
              </a:rPr>
              <a:t>I</a:t>
            </a:r>
            <a:r>
              <a:rPr sz="3000" spc="-229" dirty="0">
                <a:latin typeface="Times New Roman"/>
                <a:cs typeface="Times New Roman"/>
              </a:rPr>
              <a:t>m</a:t>
            </a:r>
            <a:r>
              <a:rPr sz="3000" spc="265" dirty="0">
                <a:latin typeface="Times New Roman"/>
                <a:cs typeface="Times New Roman"/>
              </a:rPr>
              <a:t>(</a:t>
            </a:r>
            <a:r>
              <a:rPr sz="3000" spc="65" dirty="0">
                <a:latin typeface="Times New Roman"/>
                <a:cs typeface="Times New Roman"/>
              </a:rPr>
              <a:t>A</a:t>
            </a:r>
            <a:r>
              <a:rPr sz="3000" spc="10" dirty="0">
                <a:latin typeface="Times New Roman"/>
                <a:cs typeface="Times New Roman"/>
              </a:rPr>
              <a:t>)</a:t>
            </a:r>
            <a:r>
              <a:rPr sz="3000" spc="28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Symbol"/>
                <a:cs typeface="Symbol"/>
              </a:rPr>
              <a:t></a:t>
            </a:r>
            <a:r>
              <a:rPr sz="3000" spc="24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Times New Roman"/>
                <a:cs typeface="Times New Roman"/>
              </a:rPr>
              <a:t>0</a:t>
            </a:r>
            <a:r>
              <a:rPr sz="3000" spc="35" dirty="0">
                <a:latin typeface="Times New Roman"/>
                <a:cs typeface="Times New Roman"/>
              </a:rPr>
              <a:t>,</a:t>
            </a:r>
            <a:r>
              <a:rPr sz="3000" spc="5" dirty="0">
                <a:latin typeface="Times New Roman"/>
                <a:cs typeface="Times New Roman"/>
              </a:rPr>
              <a:t>2</a:t>
            </a:r>
            <a:r>
              <a:rPr sz="3000" spc="15" dirty="0">
                <a:latin typeface="Times New Roman"/>
                <a:cs typeface="Times New Roman"/>
              </a:rPr>
              <a:t>5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5" dirty="0">
                <a:latin typeface="Symbol"/>
                <a:cs typeface="Symbol"/>
              </a:rPr>
              <a:t>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9984" y="4818464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3135" y="0"/>
                </a:lnTo>
              </a:path>
            </a:pathLst>
          </a:custGeom>
          <a:ln w="1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3371" y="4818464"/>
            <a:ext cx="1499235" cy="0"/>
          </a:xfrm>
          <a:custGeom>
            <a:avLst/>
            <a:gdLst/>
            <a:ahLst/>
            <a:cxnLst/>
            <a:rect l="l" t="t" r="r" b="b"/>
            <a:pathLst>
              <a:path w="1499235">
                <a:moveTo>
                  <a:pt x="0" y="0"/>
                </a:moveTo>
                <a:lnTo>
                  <a:pt x="1499078" y="0"/>
                </a:lnTo>
              </a:path>
            </a:pathLst>
          </a:custGeom>
          <a:ln w="1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6550" y="5856492"/>
            <a:ext cx="2666365" cy="0"/>
          </a:xfrm>
          <a:custGeom>
            <a:avLst/>
            <a:gdLst/>
            <a:ahLst/>
            <a:cxnLst/>
            <a:rect l="l" t="t" r="r" b="b"/>
            <a:pathLst>
              <a:path w="2666365">
                <a:moveTo>
                  <a:pt x="0" y="0"/>
                </a:moveTo>
                <a:lnTo>
                  <a:pt x="2665845" y="0"/>
                </a:lnTo>
              </a:path>
            </a:pathLst>
          </a:custGeom>
          <a:ln w="1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2083" y="5856492"/>
            <a:ext cx="2661285" cy="0"/>
          </a:xfrm>
          <a:custGeom>
            <a:avLst/>
            <a:gdLst/>
            <a:ahLst/>
            <a:cxnLst/>
            <a:rect l="l" t="t" r="r" b="b"/>
            <a:pathLst>
              <a:path w="2661284">
                <a:moveTo>
                  <a:pt x="0" y="0"/>
                </a:moveTo>
                <a:lnTo>
                  <a:pt x="2660807" y="0"/>
                </a:lnTo>
              </a:path>
            </a:pathLst>
          </a:custGeom>
          <a:ln w="15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1687" y="3423097"/>
            <a:ext cx="2766695" cy="134366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850"/>
              </a:spcBef>
              <a:tabLst>
                <a:tab pos="1931035" algn="l"/>
              </a:tabLst>
            </a:pPr>
            <a:r>
              <a:rPr sz="3000" spc="25" dirty="0">
                <a:latin typeface="Times New Roman"/>
                <a:cs typeface="Times New Roman"/>
              </a:rPr>
              <a:t>A  </a:t>
            </a:r>
            <a:r>
              <a:rPr sz="3000" spc="20" dirty="0">
                <a:latin typeface="Symbol"/>
                <a:cs typeface="Symbol"/>
              </a:rPr>
              <a:t></a:t>
            </a:r>
            <a:r>
              <a:rPr sz="3000" spc="-24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0,5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Symbol"/>
                <a:cs typeface="Symbol"/>
              </a:rPr>
              <a:t></a:t>
            </a:r>
            <a:r>
              <a:rPr sz="3000" spc="20" dirty="0">
                <a:latin typeface="Times New Roman"/>
                <a:cs typeface="Times New Roman"/>
              </a:rPr>
              <a:t>	</a:t>
            </a:r>
            <a:r>
              <a:rPr sz="3000" spc="10" dirty="0">
                <a:latin typeface="Times New Roman"/>
                <a:cs typeface="Times New Roman"/>
              </a:rPr>
              <a:t>j</a:t>
            </a:r>
            <a:r>
              <a:rPr sz="3000" spc="-4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0,25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25" dirty="0">
                <a:latin typeface="Times New Roman"/>
                <a:cs typeface="Times New Roman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*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9462" y="5273462"/>
            <a:ext cx="2715895" cy="10369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64769" algn="ctr">
              <a:lnSpc>
                <a:spcPct val="100000"/>
              </a:lnSpc>
              <a:spcBef>
                <a:spcPts val="720"/>
              </a:spcBef>
              <a:tabLst>
                <a:tab pos="930275" algn="l"/>
              </a:tabLst>
            </a:pPr>
            <a:r>
              <a:rPr sz="2800" spc="-20" dirty="0">
                <a:latin typeface="Times New Roman"/>
                <a:cs typeface="Times New Roman"/>
              </a:rPr>
              <a:t>0,5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2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j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0,25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  <a:tabLst>
                <a:tab pos="1534795" algn="l"/>
              </a:tabLst>
            </a:pPr>
            <a:r>
              <a:rPr sz="2800" spc="15" dirty="0">
                <a:latin typeface="Times New Roman"/>
                <a:cs typeface="Times New Roman"/>
              </a:rPr>
              <a:t>1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(0,5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2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j</a:t>
            </a:r>
            <a:r>
              <a:rPr sz="2800" spc="-39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0,5)z</a:t>
            </a:r>
            <a:r>
              <a:rPr sz="2475" spc="22" baseline="42087" dirty="0">
                <a:latin typeface="Symbol"/>
                <a:cs typeface="Symbol"/>
              </a:rPr>
              <a:t></a:t>
            </a:r>
            <a:r>
              <a:rPr sz="2475" spc="22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7340" y="5575742"/>
            <a:ext cx="22352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20" dirty="0">
                <a:latin typeface="Symbol"/>
                <a:cs typeface="Symbol"/>
              </a:rPr>
              <a:t>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3307" y="5273462"/>
            <a:ext cx="2721610" cy="10369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720"/>
              </a:spcBef>
              <a:tabLst>
                <a:tab pos="935355" algn="l"/>
              </a:tabLst>
            </a:pPr>
            <a:r>
              <a:rPr sz="2800" spc="-25" dirty="0">
                <a:latin typeface="Times New Roman"/>
                <a:cs typeface="Times New Roman"/>
              </a:rPr>
              <a:t>0,5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2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j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0,25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  <a:tabLst>
                <a:tab pos="1540510" algn="l"/>
              </a:tabLst>
            </a:pPr>
            <a:r>
              <a:rPr sz="2800" spc="15" dirty="0">
                <a:latin typeface="Times New Roman"/>
                <a:cs typeface="Times New Roman"/>
              </a:rPr>
              <a:t>1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(0,5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2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j</a:t>
            </a:r>
            <a:r>
              <a:rPr sz="2800" spc="-38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0,5)z</a:t>
            </a:r>
            <a:r>
              <a:rPr sz="2475" spc="22" baseline="42087" dirty="0">
                <a:latin typeface="Symbol"/>
                <a:cs typeface="Symbol"/>
              </a:rPr>
              <a:t></a:t>
            </a:r>
            <a:r>
              <a:rPr sz="2475" spc="22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4501" y="5575742"/>
            <a:ext cx="22352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2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7887" y="4537715"/>
            <a:ext cx="22352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20" dirty="0">
                <a:latin typeface="Symbol"/>
                <a:cs typeface="Symbol"/>
              </a:rPr>
              <a:t>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4042" y="4235435"/>
            <a:ext cx="3163570" cy="10369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720"/>
              </a:spcBef>
            </a:pPr>
            <a:r>
              <a:rPr sz="2800" spc="2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20"/>
              </a:spcBef>
              <a:tabLst>
                <a:tab pos="1633855" algn="l"/>
              </a:tabLst>
            </a:pPr>
            <a:r>
              <a:rPr sz="2800" spc="15" dirty="0">
                <a:latin typeface="Times New Roman"/>
                <a:cs typeface="Times New Roman"/>
              </a:rPr>
              <a:t>1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pz</a:t>
            </a:r>
            <a:r>
              <a:rPr sz="2475" spc="67" baseline="42087" dirty="0">
                <a:latin typeface="Symbol"/>
                <a:cs typeface="Symbol"/>
              </a:rPr>
              <a:t></a:t>
            </a:r>
            <a:r>
              <a:rPr sz="2475" spc="67" baseline="42087" dirty="0">
                <a:latin typeface="Times New Roman"/>
                <a:cs typeface="Times New Roman"/>
              </a:rPr>
              <a:t>1	</a:t>
            </a:r>
            <a:r>
              <a:rPr sz="2800" spc="15" dirty="0">
                <a:latin typeface="Times New Roman"/>
                <a:cs typeface="Times New Roman"/>
              </a:rPr>
              <a:t>1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p *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z</a:t>
            </a:r>
            <a:r>
              <a:rPr sz="2475" spc="82" baseline="42087" dirty="0">
                <a:latin typeface="Symbol"/>
                <a:cs typeface="Symbol"/>
              </a:rPr>
              <a:t></a:t>
            </a:r>
            <a:r>
              <a:rPr sz="2475" spc="82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8554" y="4537715"/>
            <a:ext cx="1033144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60" dirty="0">
                <a:latin typeface="Times New Roman"/>
                <a:cs typeface="Times New Roman"/>
              </a:rPr>
              <a:t>X(z)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3784" y="859658"/>
            <a:ext cx="2666365" cy="0"/>
          </a:xfrm>
          <a:custGeom>
            <a:avLst/>
            <a:gdLst/>
            <a:ahLst/>
            <a:cxnLst/>
            <a:rect l="l" t="t" r="r" b="b"/>
            <a:pathLst>
              <a:path w="2666365">
                <a:moveTo>
                  <a:pt x="0" y="0"/>
                </a:moveTo>
                <a:lnTo>
                  <a:pt x="2665815" y="0"/>
                </a:lnTo>
              </a:path>
            </a:pathLst>
          </a:custGeom>
          <a:ln w="14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9288" y="859658"/>
            <a:ext cx="2661285" cy="0"/>
          </a:xfrm>
          <a:custGeom>
            <a:avLst/>
            <a:gdLst/>
            <a:ahLst/>
            <a:cxnLst/>
            <a:rect l="l" t="t" r="r" b="b"/>
            <a:pathLst>
              <a:path w="2661284">
                <a:moveTo>
                  <a:pt x="0" y="0"/>
                </a:moveTo>
                <a:lnTo>
                  <a:pt x="2660807" y="0"/>
                </a:lnTo>
              </a:path>
            </a:pathLst>
          </a:custGeom>
          <a:ln w="14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74585" y="351860"/>
            <a:ext cx="166497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78205" algn="l"/>
              </a:tabLst>
            </a:pPr>
            <a:r>
              <a:rPr sz="2800" spc="-20" dirty="0">
                <a:latin typeface="Times New Roman"/>
                <a:cs typeface="Times New Roman"/>
              </a:rPr>
              <a:t>0,5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Symbol"/>
                <a:cs typeface="Symbol"/>
              </a:rPr>
              <a:t></a:t>
            </a:r>
            <a:r>
              <a:rPr sz="2800" spc="35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Times New Roman"/>
                <a:cs typeface="Times New Roman"/>
              </a:rPr>
              <a:t>j</a:t>
            </a:r>
            <a:r>
              <a:rPr sz="2800" spc="-4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0,25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4546" y="577996"/>
            <a:ext cx="22542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35" dirty="0">
                <a:latin typeface="Symbol"/>
                <a:cs typeface="Symbol"/>
              </a:rPr>
              <a:t>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0542" y="858210"/>
            <a:ext cx="27222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577975" algn="l"/>
              </a:tabLst>
            </a:pPr>
            <a:r>
              <a:rPr sz="2800" spc="30" dirty="0">
                <a:latin typeface="Times New Roman"/>
                <a:cs typeface="Times New Roman"/>
              </a:rPr>
              <a:t>1 </a:t>
            </a:r>
            <a:r>
              <a:rPr sz="2800" spc="35" dirty="0">
                <a:latin typeface="Symbol"/>
                <a:cs typeface="Symbol"/>
              </a:rPr>
              <a:t>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(0,5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Symbol"/>
                <a:cs typeface="Symbol"/>
              </a:rPr>
              <a:t></a:t>
            </a:r>
            <a:r>
              <a:rPr sz="2800" spc="35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Times New Roman"/>
                <a:cs typeface="Times New Roman"/>
              </a:rPr>
              <a:t>j</a:t>
            </a:r>
            <a:r>
              <a:rPr sz="2800" spc="-38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0,5)z</a:t>
            </a:r>
            <a:r>
              <a:rPr sz="2475" spc="22" baseline="42087" dirty="0">
                <a:latin typeface="Symbol"/>
                <a:cs typeface="Symbol"/>
              </a:rPr>
              <a:t></a:t>
            </a:r>
            <a:r>
              <a:rPr sz="2475" spc="22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9259" y="351860"/>
            <a:ext cx="1669414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82650" algn="l"/>
              </a:tabLst>
            </a:pPr>
            <a:r>
              <a:rPr sz="2800" b="0" spc="-20" dirty="0">
                <a:latin typeface="Times New Roman"/>
                <a:cs typeface="Times New Roman"/>
              </a:rPr>
              <a:t>0,5</a:t>
            </a:r>
            <a:r>
              <a:rPr sz="2800" b="0" spc="15" dirty="0">
                <a:latin typeface="Times New Roman"/>
                <a:cs typeface="Times New Roman"/>
              </a:rPr>
              <a:t> </a:t>
            </a:r>
            <a:r>
              <a:rPr sz="2800" b="0" spc="35" dirty="0">
                <a:latin typeface="Symbol"/>
                <a:cs typeface="Symbol"/>
              </a:rPr>
              <a:t></a:t>
            </a:r>
            <a:r>
              <a:rPr sz="2800" b="0" spc="35" dirty="0">
                <a:latin typeface="Times New Roman"/>
                <a:cs typeface="Times New Roman"/>
              </a:rPr>
              <a:t>	</a:t>
            </a:r>
            <a:r>
              <a:rPr sz="2800" b="0" spc="15" dirty="0">
                <a:latin typeface="Times New Roman"/>
                <a:cs typeface="Times New Roman"/>
              </a:rPr>
              <a:t>j</a:t>
            </a:r>
            <a:r>
              <a:rPr sz="2800" b="0" spc="-430" dirty="0">
                <a:latin typeface="Times New Roman"/>
                <a:cs typeface="Times New Roman"/>
              </a:rPr>
              <a:t> </a:t>
            </a:r>
            <a:r>
              <a:rPr sz="2800" b="0" spc="10" dirty="0">
                <a:latin typeface="Times New Roman"/>
                <a:cs typeface="Times New Roman"/>
              </a:rPr>
              <a:t>0,25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354" y="577996"/>
            <a:ext cx="103505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60" dirty="0">
                <a:latin typeface="Times New Roman"/>
                <a:cs typeface="Times New Roman"/>
              </a:rPr>
              <a:t>X(z)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6668" y="606839"/>
            <a:ext cx="3378835" cy="139573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0"/>
              </a:spcBef>
              <a:tabLst>
                <a:tab pos="1572260" algn="l"/>
              </a:tabLst>
            </a:pPr>
            <a:r>
              <a:rPr sz="2800" spc="30" dirty="0">
                <a:latin typeface="Times New Roman"/>
                <a:cs typeface="Times New Roman"/>
              </a:rPr>
              <a:t>1 </a:t>
            </a:r>
            <a:r>
              <a:rPr sz="2800" spc="35" dirty="0">
                <a:latin typeface="Symbol"/>
                <a:cs typeface="Symbol"/>
              </a:rPr>
              <a:t>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(0,5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Symbol"/>
                <a:cs typeface="Symbol"/>
              </a:rPr>
              <a:t></a:t>
            </a:r>
            <a:r>
              <a:rPr sz="2800" spc="35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Times New Roman"/>
                <a:cs typeface="Times New Roman"/>
              </a:rPr>
              <a:t>j</a:t>
            </a:r>
            <a:r>
              <a:rPr sz="2800" spc="-36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0,5)z</a:t>
            </a:r>
            <a:r>
              <a:rPr sz="2475" spc="22" baseline="42087" dirty="0">
                <a:latin typeface="Symbol"/>
                <a:cs typeface="Symbol"/>
              </a:rPr>
              <a:t></a:t>
            </a:r>
            <a:r>
              <a:rPr sz="2475" spc="22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2005"/>
              </a:spcBef>
            </a:pPr>
            <a:r>
              <a:rPr sz="2850" spc="-25" dirty="0">
                <a:latin typeface="Times New Roman"/>
                <a:cs typeface="Times New Roman"/>
              </a:rPr>
              <a:t>0,5 </a:t>
            </a:r>
            <a:r>
              <a:rPr sz="2850" spc="65" dirty="0">
                <a:latin typeface="Symbol"/>
                <a:cs typeface="Symbol"/>
              </a:rPr>
              <a:t></a:t>
            </a:r>
            <a:r>
              <a:rPr sz="2850" spc="6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j </a:t>
            </a:r>
            <a:r>
              <a:rPr sz="2850" spc="-20" dirty="0">
                <a:latin typeface="Times New Roman"/>
                <a:cs typeface="Times New Roman"/>
              </a:rPr>
              <a:t>0,5 </a:t>
            </a:r>
            <a:r>
              <a:rPr sz="2850" spc="65" dirty="0">
                <a:latin typeface="Symbol"/>
                <a:cs typeface="Symbol"/>
              </a:rPr>
              <a:t></a:t>
            </a:r>
            <a:r>
              <a:rPr sz="2850" spc="65" dirty="0">
                <a:latin typeface="Times New Roman"/>
                <a:cs typeface="Times New Roman"/>
              </a:rPr>
              <a:t> </a:t>
            </a:r>
            <a:r>
              <a:rPr sz="2850" spc="5" dirty="0">
                <a:latin typeface="Times New Roman"/>
                <a:cs typeface="Times New Roman"/>
              </a:rPr>
              <a:t>0,707e</a:t>
            </a:r>
            <a:r>
              <a:rPr sz="2475" spc="7" baseline="43771" dirty="0">
                <a:latin typeface="Symbol"/>
                <a:cs typeface="Symbol"/>
              </a:rPr>
              <a:t></a:t>
            </a:r>
            <a:r>
              <a:rPr sz="2475" spc="-337" baseline="43771" dirty="0">
                <a:latin typeface="Times New Roman"/>
                <a:cs typeface="Times New Roman"/>
              </a:rPr>
              <a:t> </a:t>
            </a:r>
            <a:r>
              <a:rPr sz="2475" spc="44" baseline="43771" dirty="0">
                <a:latin typeface="Times New Roman"/>
                <a:cs typeface="Times New Roman"/>
              </a:rPr>
              <a:t>j45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242" y="1542345"/>
            <a:ext cx="324167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50" spc="-20" dirty="0">
                <a:latin typeface="Times New Roman"/>
                <a:cs typeface="Times New Roman"/>
              </a:rPr>
              <a:t>0,5 </a:t>
            </a:r>
            <a:r>
              <a:rPr sz="2850" spc="65" dirty="0">
                <a:latin typeface="Symbol"/>
                <a:cs typeface="Symbol"/>
              </a:rPr>
              <a:t></a:t>
            </a:r>
            <a:r>
              <a:rPr sz="2850" spc="6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j </a:t>
            </a:r>
            <a:r>
              <a:rPr sz="2850" spc="-20" dirty="0">
                <a:latin typeface="Times New Roman"/>
                <a:cs typeface="Times New Roman"/>
              </a:rPr>
              <a:t>0,5 </a:t>
            </a:r>
            <a:r>
              <a:rPr sz="2850" spc="65" dirty="0">
                <a:latin typeface="Symbol"/>
                <a:cs typeface="Symbol"/>
              </a:rPr>
              <a:t></a:t>
            </a:r>
            <a:r>
              <a:rPr sz="2850" spc="20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Times New Roman"/>
                <a:cs typeface="Times New Roman"/>
              </a:rPr>
              <a:t>0,707e</a:t>
            </a:r>
            <a:r>
              <a:rPr sz="2475" spc="44" baseline="43771" dirty="0">
                <a:latin typeface="Times New Roman"/>
                <a:cs typeface="Times New Roman"/>
              </a:rPr>
              <a:t>j45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4075" y="2078059"/>
            <a:ext cx="8697595" cy="350583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5"/>
              </a:spcBef>
              <a:tabLst>
                <a:tab pos="2113280" algn="l"/>
                <a:tab pos="4817110" algn="l"/>
                <a:tab pos="6106795" algn="l"/>
              </a:tabLst>
            </a:pPr>
            <a:r>
              <a:rPr sz="2800" spc="80" dirty="0">
                <a:latin typeface="Times New Roman"/>
                <a:cs typeface="Times New Roman"/>
              </a:rPr>
              <a:t>x(n) </a:t>
            </a:r>
            <a:r>
              <a:rPr sz="2800" spc="-5" dirty="0">
                <a:latin typeface="Symbol"/>
                <a:cs typeface="Symbol"/>
              </a:rPr>
              <a:t>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(0,5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</a:t>
            </a:r>
            <a:r>
              <a:rPr sz="2800" spc="-5" dirty="0">
                <a:latin typeface="Times New Roman"/>
                <a:cs typeface="Times New Roman"/>
              </a:rPr>
              <a:t>	j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0,25)(0,707e</a:t>
            </a:r>
            <a:r>
              <a:rPr sz="2800" spc="-405" dirty="0">
                <a:latin typeface="Times New Roman"/>
                <a:cs typeface="Times New Roman"/>
              </a:rPr>
              <a:t> </a:t>
            </a:r>
            <a:r>
              <a:rPr sz="2400" spc="60" baseline="43402" dirty="0">
                <a:latin typeface="Times New Roman"/>
                <a:cs typeface="Times New Roman"/>
              </a:rPr>
              <a:t>j45</a:t>
            </a:r>
            <a:r>
              <a:rPr sz="2400" spc="-217" baseline="43402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)</a:t>
            </a:r>
            <a:r>
              <a:rPr sz="2400" spc="112" baseline="43402" dirty="0">
                <a:latin typeface="Times New Roman"/>
                <a:cs typeface="Times New Roman"/>
              </a:rPr>
              <a:t>n	</a:t>
            </a:r>
            <a:r>
              <a:rPr sz="2800" spc="-5" dirty="0">
                <a:latin typeface="Symbol"/>
                <a:cs typeface="Symbol"/>
              </a:rPr>
              <a:t>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(0,5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</a:t>
            </a:r>
            <a:r>
              <a:rPr sz="2800" spc="-5" dirty="0">
                <a:latin typeface="Times New Roman"/>
                <a:cs typeface="Times New Roman"/>
              </a:rPr>
              <a:t>	j</a:t>
            </a:r>
            <a:r>
              <a:rPr sz="2800" spc="-53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0,25)(0,707e</a:t>
            </a:r>
            <a:r>
              <a:rPr sz="2400" spc="37" baseline="43402" dirty="0">
                <a:latin typeface="Times New Roman"/>
                <a:cs typeface="Times New Roman"/>
              </a:rPr>
              <a:t>j45 </a:t>
            </a:r>
            <a:r>
              <a:rPr sz="2800" spc="70" dirty="0">
                <a:latin typeface="Times New Roman"/>
                <a:cs typeface="Times New Roman"/>
              </a:rPr>
              <a:t>)</a:t>
            </a:r>
            <a:r>
              <a:rPr sz="2400" spc="104" baseline="43402" dirty="0">
                <a:latin typeface="Times New Roman"/>
                <a:cs typeface="Times New Roman"/>
              </a:rPr>
              <a:t>n</a:t>
            </a:r>
            <a:endParaRPr sz="2400" baseline="43402">
              <a:latin typeface="Times New Roman"/>
              <a:cs typeface="Times New Roman"/>
            </a:endParaRPr>
          </a:p>
          <a:p>
            <a:pPr marL="772160">
              <a:lnSpc>
                <a:spcPct val="100000"/>
              </a:lnSpc>
              <a:spcBef>
                <a:spcPts val="1205"/>
              </a:spcBef>
              <a:tabLst>
                <a:tab pos="4635500" algn="l"/>
              </a:tabLst>
            </a:pPr>
            <a:r>
              <a:rPr sz="2800" spc="-5" dirty="0">
                <a:latin typeface="Symbol"/>
                <a:cs typeface="Symbol"/>
              </a:rPr>
              <a:t>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(0,5)(0,707)</a:t>
            </a:r>
            <a:r>
              <a:rPr sz="2400" spc="7" baseline="43402" dirty="0">
                <a:latin typeface="Times New Roman"/>
                <a:cs typeface="Times New Roman"/>
              </a:rPr>
              <a:t>n </a:t>
            </a:r>
            <a:r>
              <a:rPr sz="2800" spc="25" dirty="0">
                <a:latin typeface="Times New Roman"/>
                <a:cs typeface="Times New Roman"/>
              </a:rPr>
              <a:t>(cos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45n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</a:t>
            </a:r>
            <a:r>
              <a:rPr sz="2800" spc="-5" dirty="0">
                <a:latin typeface="Times New Roman"/>
                <a:cs typeface="Times New Roman"/>
              </a:rPr>
              <a:t>	j </a:t>
            </a:r>
            <a:r>
              <a:rPr sz="2800" spc="35" dirty="0">
                <a:latin typeface="Times New Roman"/>
                <a:cs typeface="Times New Roman"/>
              </a:rPr>
              <a:t>sin</a:t>
            </a:r>
            <a:r>
              <a:rPr sz="2800" spc="-51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45n)</a:t>
            </a:r>
            <a:endParaRPr sz="2800">
              <a:latin typeface="Times New Roman"/>
              <a:cs typeface="Times New Roman"/>
            </a:endParaRPr>
          </a:p>
          <a:p>
            <a:pPr marL="742315">
              <a:lnSpc>
                <a:spcPct val="100000"/>
              </a:lnSpc>
              <a:spcBef>
                <a:spcPts val="1210"/>
              </a:spcBef>
              <a:tabLst>
                <a:tab pos="1083310" algn="l"/>
                <a:tab pos="4895215" algn="l"/>
              </a:tabLst>
            </a:pPr>
            <a:r>
              <a:rPr sz="2800" spc="-5" dirty="0">
                <a:latin typeface="Symbol"/>
                <a:cs typeface="Symbol"/>
              </a:rPr>
              <a:t>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j(0,25)(0,707</a:t>
            </a:r>
            <a:r>
              <a:rPr sz="2400" baseline="43402" dirty="0">
                <a:latin typeface="Times New Roman"/>
                <a:cs typeface="Times New Roman"/>
              </a:rPr>
              <a:t>n </a:t>
            </a:r>
            <a:r>
              <a:rPr sz="2800" spc="30" dirty="0">
                <a:latin typeface="Times New Roman"/>
                <a:cs typeface="Times New Roman"/>
              </a:rPr>
              <a:t>)(cos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45n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</a:t>
            </a:r>
            <a:r>
              <a:rPr sz="2800" spc="-5" dirty="0">
                <a:latin typeface="Times New Roman"/>
                <a:cs typeface="Times New Roman"/>
              </a:rPr>
              <a:t>	j </a:t>
            </a:r>
            <a:r>
              <a:rPr sz="2800" spc="35" dirty="0">
                <a:latin typeface="Times New Roman"/>
                <a:cs typeface="Times New Roman"/>
              </a:rPr>
              <a:t>sin</a:t>
            </a:r>
            <a:r>
              <a:rPr sz="2800" spc="-51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45n)</a:t>
            </a:r>
            <a:endParaRPr sz="2800">
              <a:latin typeface="Times New Roman"/>
              <a:cs typeface="Times New Roman"/>
            </a:endParaRPr>
          </a:p>
          <a:p>
            <a:pPr marL="742315">
              <a:lnSpc>
                <a:spcPct val="100000"/>
              </a:lnSpc>
              <a:spcBef>
                <a:spcPts val="1205"/>
              </a:spcBef>
              <a:tabLst>
                <a:tab pos="4582795" algn="l"/>
              </a:tabLst>
            </a:pPr>
            <a:r>
              <a:rPr sz="2800" spc="-5" dirty="0">
                <a:latin typeface="Symbol"/>
                <a:cs typeface="Symbol"/>
              </a:rPr>
              <a:t>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(0,5)(0,707)</a:t>
            </a:r>
            <a:r>
              <a:rPr sz="2400" spc="7" baseline="43402" dirty="0">
                <a:latin typeface="Times New Roman"/>
                <a:cs typeface="Times New Roman"/>
              </a:rPr>
              <a:t>n </a:t>
            </a:r>
            <a:r>
              <a:rPr sz="2800" spc="25" dirty="0">
                <a:latin typeface="Times New Roman"/>
                <a:cs typeface="Times New Roman"/>
              </a:rPr>
              <a:t>(cos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45n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</a:t>
            </a:r>
            <a:r>
              <a:rPr sz="2800" spc="-5" dirty="0">
                <a:latin typeface="Times New Roman"/>
                <a:cs typeface="Times New Roman"/>
              </a:rPr>
              <a:t>	j </a:t>
            </a:r>
            <a:r>
              <a:rPr sz="2800" spc="35" dirty="0">
                <a:latin typeface="Times New Roman"/>
                <a:cs typeface="Times New Roman"/>
              </a:rPr>
              <a:t>sin</a:t>
            </a:r>
            <a:r>
              <a:rPr sz="2800" spc="-509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45n)</a:t>
            </a:r>
            <a:endParaRPr sz="2800">
              <a:latin typeface="Times New Roman"/>
              <a:cs typeface="Times New Roman"/>
            </a:endParaRPr>
          </a:p>
          <a:p>
            <a:pPr marL="742315">
              <a:lnSpc>
                <a:spcPct val="100000"/>
              </a:lnSpc>
              <a:spcBef>
                <a:spcPts val="1210"/>
              </a:spcBef>
              <a:tabLst>
                <a:tab pos="1077595" algn="l"/>
                <a:tab pos="4883785" algn="l"/>
              </a:tabLst>
            </a:pPr>
            <a:r>
              <a:rPr sz="2800" spc="-5" dirty="0">
                <a:latin typeface="Symbol"/>
                <a:cs typeface="Symbol"/>
              </a:rPr>
              <a:t>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j(0,25)(0,707</a:t>
            </a:r>
            <a:r>
              <a:rPr sz="2400" baseline="43402" dirty="0">
                <a:latin typeface="Times New Roman"/>
                <a:cs typeface="Times New Roman"/>
              </a:rPr>
              <a:t>n </a:t>
            </a:r>
            <a:r>
              <a:rPr sz="2800" spc="30" dirty="0">
                <a:latin typeface="Times New Roman"/>
                <a:cs typeface="Times New Roman"/>
              </a:rPr>
              <a:t>)(cos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45n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</a:t>
            </a:r>
            <a:r>
              <a:rPr sz="2800" spc="-5" dirty="0">
                <a:latin typeface="Times New Roman"/>
                <a:cs typeface="Times New Roman"/>
              </a:rPr>
              <a:t>	j </a:t>
            </a:r>
            <a:r>
              <a:rPr sz="2800" spc="35" dirty="0">
                <a:latin typeface="Times New Roman"/>
                <a:cs typeface="Times New Roman"/>
              </a:rPr>
              <a:t>sin</a:t>
            </a:r>
            <a:r>
              <a:rPr sz="2800" spc="-51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45n)</a:t>
            </a:r>
            <a:endParaRPr sz="2800">
              <a:latin typeface="Times New Roman"/>
              <a:cs typeface="Times New Roman"/>
            </a:endParaRPr>
          </a:p>
          <a:p>
            <a:pPr marL="742315">
              <a:lnSpc>
                <a:spcPct val="100000"/>
              </a:lnSpc>
              <a:spcBef>
                <a:spcPts val="1205"/>
              </a:spcBef>
            </a:pPr>
            <a:r>
              <a:rPr sz="2800" spc="-5" dirty="0">
                <a:latin typeface="Symbol"/>
                <a:cs typeface="Symbol"/>
              </a:rPr>
              <a:t>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(0,707)</a:t>
            </a:r>
            <a:r>
              <a:rPr sz="2400" spc="37" baseline="43402" dirty="0">
                <a:latin typeface="Times New Roman"/>
                <a:cs typeface="Times New Roman"/>
              </a:rPr>
              <a:t>n </a:t>
            </a:r>
            <a:r>
              <a:rPr sz="2800" spc="15" dirty="0">
                <a:latin typeface="Times New Roman"/>
                <a:cs typeface="Times New Roman"/>
              </a:rPr>
              <a:t>cos </a:t>
            </a:r>
            <a:r>
              <a:rPr sz="2800" dirty="0">
                <a:latin typeface="Times New Roman"/>
                <a:cs typeface="Times New Roman"/>
              </a:rPr>
              <a:t>45n </a:t>
            </a:r>
            <a:r>
              <a:rPr sz="2800" spc="-5" dirty="0">
                <a:latin typeface="Symbol"/>
                <a:cs typeface="Symbol"/>
              </a:rPr>
              <a:t>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0,5(0,707)</a:t>
            </a:r>
            <a:r>
              <a:rPr sz="2400" spc="7" baseline="43402" dirty="0">
                <a:latin typeface="Times New Roman"/>
                <a:cs typeface="Times New Roman"/>
              </a:rPr>
              <a:t>n </a:t>
            </a:r>
            <a:r>
              <a:rPr sz="2800" spc="35" dirty="0">
                <a:latin typeface="Times New Roman"/>
                <a:cs typeface="Times New Roman"/>
              </a:rPr>
              <a:t>sin</a:t>
            </a:r>
            <a:r>
              <a:rPr sz="2800" spc="-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45n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46802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3520" y="275031"/>
            <a:ext cx="461581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SzPct val="96551"/>
              <a:buFont typeface="Wingdings"/>
              <a:buChar char=""/>
              <a:tabLst>
                <a:tab pos="342265" algn="l"/>
              </a:tabLst>
            </a:pPr>
            <a:r>
              <a:rPr sz="2900" b="1" spc="-5" dirty="0">
                <a:solidFill>
                  <a:srgbClr val="C0504D"/>
                </a:solidFill>
                <a:latin typeface="Calibri"/>
                <a:cs typeface="Calibri"/>
              </a:rPr>
              <a:t>TRANSFORMASI-Z </a:t>
            </a:r>
            <a:r>
              <a:rPr sz="2900" b="1" spc="-70" dirty="0">
                <a:solidFill>
                  <a:srgbClr val="C0504D"/>
                </a:solidFill>
                <a:latin typeface="Calibri"/>
                <a:cs typeface="Calibri"/>
              </a:rPr>
              <a:t>SATU</a:t>
            </a:r>
            <a:r>
              <a:rPr sz="2900" b="1" spc="-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504D"/>
                </a:solidFill>
                <a:latin typeface="Calibri"/>
                <a:cs typeface="Calibri"/>
              </a:rPr>
              <a:t>SISI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97965"/>
            <a:ext cx="1773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Definisi</a:t>
            </a:r>
            <a:r>
              <a:rPr sz="32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867472"/>
            <a:ext cx="675132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5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10" dirty="0">
                <a:latin typeface="Calibri"/>
                <a:cs typeface="Calibri"/>
              </a:rPr>
              <a:t>transformasi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5" dirty="0">
                <a:latin typeface="Calibri"/>
                <a:cs typeface="Calibri"/>
              </a:rPr>
              <a:t>satu sisi dari </a:t>
            </a:r>
            <a:r>
              <a:rPr sz="1800" spc="-10" dirty="0">
                <a:latin typeface="Calibri"/>
                <a:cs typeface="Calibri"/>
              </a:rPr>
              <a:t>beberapa </a:t>
            </a:r>
            <a:r>
              <a:rPr sz="1800" spc="-15" dirty="0">
                <a:latin typeface="Calibri"/>
                <a:cs typeface="Calibri"/>
              </a:rPr>
              <a:t>sinyal </a:t>
            </a:r>
            <a:r>
              <a:rPr sz="1800" spc="-10" dirty="0">
                <a:latin typeface="Calibri"/>
                <a:cs typeface="Calibri"/>
              </a:rPr>
              <a:t>diskrit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bawah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3822" y="925725"/>
            <a:ext cx="16954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25" dirty="0">
                <a:latin typeface="Symbol"/>
                <a:cs typeface="Symbol"/>
              </a:rPr>
              <a:t>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0599" y="894386"/>
            <a:ext cx="2749550" cy="9683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2650" b="0" spc="105" dirty="0">
                <a:latin typeface="Times New Roman"/>
                <a:cs typeface="Times New Roman"/>
              </a:rPr>
              <a:t>X</a:t>
            </a:r>
            <a:r>
              <a:rPr sz="2325" b="0" spc="157" baseline="43010" dirty="0">
                <a:latin typeface="Symbol"/>
                <a:cs typeface="Symbol"/>
              </a:rPr>
              <a:t></a:t>
            </a:r>
            <a:r>
              <a:rPr sz="2325" b="0" spc="157" baseline="43010" dirty="0">
                <a:latin typeface="Times New Roman"/>
                <a:cs typeface="Times New Roman"/>
              </a:rPr>
              <a:t> </a:t>
            </a:r>
            <a:r>
              <a:rPr sz="2650" b="0" spc="60" dirty="0">
                <a:latin typeface="Times New Roman"/>
                <a:cs typeface="Times New Roman"/>
              </a:rPr>
              <a:t>(z) </a:t>
            </a:r>
            <a:r>
              <a:rPr sz="2650" b="0" spc="40" dirty="0">
                <a:latin typeface="Symbol"/>
                <a:cs typeface="Symbol"/>
              </a:rPr>
              <a:t></a:t>
            </a:r>
            <a:r>
              <a:rPr sz="2650" b="0" spc="40" dirty="0">
                <a:latin typeface="Times New Roman"/>
                <a:cs typeface="Times New Roman"/>
              </a:rPr>
              <a:t> </a:t>
            </a:r>
            <a:r>
              <a:rPr sz="6000" b="0" spc="89" baseline="-8333" dirty="0">
                <a:latin typeface="Symbol"/>
                <a:cs typeface="Symbol"/>
              </a:rPr>
              <a:t></a:t>
            </a:r>
            <a:r>
              <a:rPr sz="6000" b="0" spc="-442" baseline="-8333" dirty="0">
                <a:latin typeface="Times New Roman"/>
                <a:cs typeface="Times New Roman"/>
              </a:rPr>
              <a:t> </a:t>
            </a:r>
            <a:r>
              <a:rPr sz="2650" b="0" spc="110" dirty="0">
                <a:latin typeface="Times New Roman"/>
                <a:cs typeface="Times New Roman"/>
              </a:rPr>
              <a:t>x(n)z</a:t>
            </a:r>
            <a:r>
              <a:rPr sz="2325" b="0" spc="165" baseline="43010" dirty="0">
                <a:latin typeface="Symbol"/>
                <a:cs typeface="Symbol"/>
              </a:rPr>
              <a:t></a:t>
            </a:r>
            <a:r>
              <a:rPr sz="2325" b="0" spc="165" baseline="43010" dirty="0">
                <a:latin typeface="Times New Roman"/>
                <a:cs typeface="Times New Roman"/>
              </a:rPr>
              <a:t>n</a:t>
            </a:r>
            <a:endParaRPr sz="2325" baseline="43010">
              <a:latin typeface="Times New Roman"/>
              <a:cs typeface="Times New Roman"/>
            </a:endParaRPr>
          </a:p>
          <a:p>
            <a:pPr marL="153035" algn="ctr">
              <a:lnSpc>
                <a:spcPct val="100000"/>
              </a:lnSpc>
              <a:spcBef>
                <a:spcPts val="219"/>
              </a:spcBef>
            </a:pPr>
            <a:r>
              <a:rPr sz="1550" b="0" spc="15" dirty="0">
                <a:latin typeface="Times New Roman"/>
                <a:cs typeface="Times New Roman"/>
              </a:rPr>
              <a:t>n</a:t>
            </a:r>
            <a:r>
              <a:rPr sz="1550" b="0" spc="-180" dirty="0">
                <a:latin typeface="Times New Roman"/>
                <a:cs typeface="Times New Roman"/>
              </a:rPr>
              <a:t> </a:t>
            </a:r>
            <a:r>
              <a:rPr sz="1550" b="0" spc="80" dirty="0">
                <a:latin typeface="Symbol"/>
                <a:cs typeface="Symbol"/>
              </a:rPr>
              <a:t></a:t>
            </a:r>
            <a:r>
              <a:rPr sz="1550" b="0" spc="80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870" y="3220759"/>
            <a:ext cx="4181475" cy="2631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4165"/>
              </a:lnSpc>
              <a:spcBef>
                <a:spcPts val="90"/>
              </a:spcBef>
            </a:pPr>
            <a:r>
              <a:rPr sz="2650" spc="75" dirty="0">
                <a:latin typeface="Times New Roman"/>
                <a:cs typeface="Times New Roman"/>
              </a:rPr>
              <a:t>a). </a:t>
            </a:r>
            <a:r>
              <a:rPr sz="2650" spc="35" dirty="0">
                <a:latin typeface="Times New Roman"/>
                <a:cs typeface="Times New Roman"/>
              </a:rPr>
              <a:t>x</a:t>
            </a:r>
            <a:r>
              <a:rPr sz="2325" spc="52" baseline="-23297" dirty="0">
                <a:latin typeface="Times New Roman"/>
                <a:cs typeface="Times New Roman"/>
              </a:rPr>
              <a:t>1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3550" spc="-425" dirty="0">
                <a:latin typeface="Symbol"/>
                <a:cs typeface="Symbol"/>
              </a:rPr>
              <a:t></a:t>
            </a:r>
            <a:r>
              <a:rPr sz="2650" spc="-425" dirty="0">
                <a:latin typeface="Times New Roman"/>
                <a:cs typeface="Times New Roman"/>
              </a:rPr>
              <a:t>1,    </a:t>
            </a:r>
            <a:r>
              <a:rPr sz="2650" spc="-10" dirty="0">
                <a:latin typeface="Times New Roman"/>
                <a:cs typeface="Times New Roman"/>
              </a:rPr>
              <a:t>2, </a:t>
            </a:r>
            <a:r>
              <a:rPr sz="2650" spc="-30" dirty="0">
                <a:latin typeface="Times New Roman"/>
                <a:cs typeface="Times New Roman"/>
              </a:rPr>
              <a:t>5,  </a:t>
            </a:r>
            <a:r>
              <a:rPr sz="2650" spc="10" dirty="0">
                <a:latin typeface="Times New Roman"/>
                <a:cs typeface="Times New Roman"/>
              </a:rPr>
              <a:t>7,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5" dirty="0">
                <a:latin typeface="Times New Roman"/>
                <a:cs typeface="Times New Roman"/>
              </a:rPr>
              <a:t> </a:t>
            </a:r>
            <a:r>
              <a:rPr sz="2650" spc="-370" dirty="0">
                <a:latin typeface="Times New Roman"/>
                <a:cs typeface="Times New Roman"/>
              </a:rPr>
              <a:t>1</a:t>
            </a:r>
            <a:r>
              <a:rPr sz="3550" spc="-370" dirty="0">
                <a:latin typeface="Symbol"/>
                <a:cs typeface="Symbol"/>
              </a:rPr>
              <a:t></a:t>
            </a:r>
            <a:endParaRPr sz="3550">
              <a:latin typeface="Symbol"/>
              <a:cs typeface="Symbol"/>
            </a:endParaRPr>
          </a:p>
          <a:p>
            <a:pPr marL="43180">
              <a:lnSpc>
                <a:spcPts val="4165"/>
              </a:lnSpc>
            </a:pPr>
            <a:r>
              <a:rPr sz="2650" spc="40" dirty="0">
                <a:latin typeface="Times New Roman"/>
                <a:cs typeface="Times New Roman"/>
              </a:rPr>
              <a:t>b). </a:t>
            </a:r>
            <a:r>
              <a:rPr sz="2650" spc="125" dirty="0">
                <a:latin typeface="Times New Roman"/>
                <a:cs typeface="Times New Roman"/>
              </a:rPr>
              <a:t>x</a:t>
            </a:r>
            <a:r>
              <a:rPr sz="2325" spc="187" baseline="-23297" dirty="0">
                <a:latin typeface="Times New Roman"/>
                <a:cs typeface="Times New Roman"/>
              </a:rPr>
              <a:t>2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3550" spc="-425" dirty="0">
                <a:latin typeface="Symbol"/>
                <a:cs typeface="Symbol"/>
              </a:rPr>
              <a:t></a:t>
            </a:r>
            <a:r>
              <a:rPr sz="2650" spc="-425" dirty="0">
                <a:latin typeface="Times New Roman"/>
                <a:cs typeface="Times New Roman"/>
              </a:rPr>
              <a:t>1,    </a:t>
            </a:r>
            <a:r>
              <a:rPr sz="2650" spc="-10" dirty="0">
                <a:latin typeface="Times New Roman"/>
                <a:cs typeface="Times New Roman"/>
              </a:rPr>
              <a:t>2, </a:t>
            </a:r>
            <a:r>
              <a:rPr sz="2650" spc="-30" dirty="0">
                <a:latin typeface="Times New Roman"/>
                <a:cs typeface="Times New Roman"/>
              </a:rPr>
              <a:t>5,  </a:t>
            </a:r>
            <a:r>
              <a:rPr sz="2650" spc="10" dirty="0">
                <a:latin typeface="Times New Roman"/>
                <a:cs typeface="Times New Roman"/>
              </a:rPr>
              <a:t>7,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60" dirty="0">
                <a:latin typeface="Times New Roman"/>
                <a:cs typeface="Times New Roman"/>
              </a:rPr>
              <a:t> </a:t>
            </a:r>
            <a:r>
              <a:rPr sz="2650" spc="-370" dirty="0">
                <a:latin typeface="Times New Roman"/>
                <a:cs typeface="Times New Roman"/>
              </a:rPr>
              <a:t>1</a:t>
            </a:r>
            <a:r>
              <a:rPr sz="3550" spc="-370" dirty="0">
                <a:latin typeface="Symbol"/>
                <a:cs typeface="Symbol"/>
              </a:rPr>
              <a:t></a:t>
            </a:r>
            <a:endParaRPr sz="3550">
              <a:latin typeface="Symbol"/>
              <a:cs typeface="Symbol"/>
            </a:endParaRPr>
          </a:p>
          <a:p>
            <a:pPr marL="38100">
              <a:lnSpc>
                <a:spcPts val="4175"/>
              </a:lnSpc>
              <a:spcBef>
                <a:spcPts val="3845"/>
              </a:spcBef>
            </a:pPr>
            <a:r>
              <a:rPr sz="2650" spc="35" dirty="0">
                <a:latin typeface="Times New Roman"/>
                <a:cs typeface="Times New Roman"/>
              </a:rPr>
              <a:t>c). </a:t>
            </a:r>
            <a:r>
              <a:rPr sz="2650" spc="100" dirty="0">
                <a:latin typeface="Times New Roman"/>
                <a:cs typeface="Times New Roman"/>
              </a:rPr>
              <a:t>x</a:t>
            </a:r>
            <a:r>
              <a:rPr sz="2325" spc="150" baseline="-23297" dirty="0">
                <a:latin typeface="Times New Roman"/>
                <a:cs typeface="Times New Roman"/>
              </a:rPr>
              <a:t>3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3550" spc="-270" dirty="0">
                <a:latin typeface="Symbol"/>
                <a:cs typeface="Symbol"/>
              </a:rPr>
              <a:t></a:t>
            </a:r>
            <a:r>
              <a:rPr sz="2650" spc="-270" dirty="0">
                <a:latin typeface="Times New Roman"/>
                <a:cs typeface="Times New Roman"/>
              </a:rPr>
              <a:t>0, </a:t>
            </a:r>
            <a:r>
              <a:rPr sz="2650" spc="-114" dirty="0">
                <a:latin typeface="Times New Roman"/>
                <a:cs typeface="Times New Roman"/>
              </a:rPr>
              <a:t>1, </a:t>
            </a:r>
            <a:r>
              <a:rPr sz="2650" spc="-15" dirty="0">
                <a:latin typeface="Times New Roman"/>
                <a:cs typeface="Times New Roman"/>
              </a:rPr>
              <a:t>2, </a:t>
            </a:r>
            <a:r>
              <a:rPr sz="2650" spc="-30" dirty="0">
                <a:latin typeface="Times New Roman"/>
                <a:cs typeface="Times New Roman"/>
              </a:rPr>
              <a:t>5, </a:t>
            </a:r>
            <a:r>
              <a:rPr sz="2650" spc="10" dirty="0">
                <a:latin typeface="Times New Roman"/>
                <a:cs typeface="Times New Roman"/>
              </a:rPr>
              <a:t>7, </a:t>
            </a:r>
            <a:r>
              <a:rPr sz="2650" spc="-10" dirty="0">
                <a:latin typeface="Times New Roman"/>
                <a:cs typeface="Times New Roman"/>
              </a:rPr>
              <a:t>0,</a:t>
            </a:r>
            <a:r>
              <a:rPr sz="2650" spc="-260" dirty="0">
                <a:latin typeface="Times New Roman"/>
                <a:cs typeface="Times New Roman"/>
              </a:rPr>
              <a:t> </a:t>
            </a:r>
            <a:r>
              <a:rPr sz="2650" spc="-370" dirty="0">
                <a:latin typeface="Times New Roman"/>
                <a:cs typeface="Times New Roman"/>
              </a:rPr>
              <a:t>1</a:t>
            </a:r>
            <a:r>
              <a:rPr sz="3550" spc="-370" dirty="0">
                <a:latin typeface="Symbol"/>
                <a:cs typeface="Symbol"/>
              </a:rPr>
              <a:t></a:t>
            </a:r>
            <a:endParaRPr sz="3550">
              <a:latin typeface="Symbol"/>
              <a:cs typeface="Symbol"/>
            </a:endParaRPr>
          </a:p>
          <a:p>
            <a:pPr marL="38100">
              <a:lnSpc>
                <a:spcPts val="4175"/>
              </a:lnSpc>
            </a:pPr>
            <a:r>
              <a:rPr sz="2650" spc="55" dirty="0">
                <a:latin typeface="Times New Roman"/>
                <a:cs typeface="Times New Roman"/>
              </a:rPr>
              <a:t>d). </a:t>
            </a:r>
            <a:r>
              <a:rPr sz="2650" spc="125" dirty="0">
                <a:latin typeface="Times New Roman"/>
                <a:cs typeface="Times New Roman"/>
              </a:rPr>
              <a:t>x</a:t>
            </a:r>
            <a:r>
              <a:rPr sz="2325" spc="187" baseline="-25089" dirty="0">
                <a:latin typeface="Times New Roman"/>
                <a:cs typeface="Times New Roman"/>
              </a:rPr>
              <a:t>4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3550" spc="-260" dirty="0">
                <a:latin typeface="Symbol"/>
                <a:cs typeface="Symbol"/>
              </a:rPr>
              <a:t></a:t>
            </a:r>
            <a:r>
              <a:rPr sz="2650" spc="-260" dirty="0">
                <a:latin typeface="Times New Roman"/>
                <a:cs typeface="Times New Roman"/>
              </a:rPr>
              <a:t>2, </a:t>
            </a:r>
            <a:r>
              <a:rPr sz="2650" spc="-35" dirty="0">
                <a:latin typeface="Times New Roman"/>
                <a:cs typeface="Times New Roman"/>
              </a:rPr>
              <a:t>5, </a:t>
            </a:r>
            <a:r>
              <a:rPr sz="2650" spc="10" dirty="0">
                <a:latin typeface="Times New Roman"/>
                <a:cs typeface="Times New Roman"/>
              </a:rPr>
              <a:t>7,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-35" dirty="0">
                <a:latin typeface="Times New Roman"/>
                <a:cs typeface="Times New Roman"/>
              </a:rPr>
              <a:t> </a:t>
            </a:r>
            <a:r>
              <a:rPr sz="2650" spc="-370" dirty="0">
                <a:latin typeface="Times New Roman"/>
                <a:cs typeface="Times New Roman"/>
              </a:rPr>
              <a:t>1</a:t>
            </a:r>
            <a:r>
              <a:rPr sz="3550" spc="-370" dirty="0">
                <a:latin typeface="Symbol"/>
                <a:cs typeface="Symbol"/>
              </a:rPr>
              <a:t>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0632" y="4281678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57912" y="72390"/>
                </a:moveTo>
                <a:lnTo>
                  <a:pt x="28956" y="72390"/>
                </a:lnTo>
                <a:lnTo>
                  <a:pt x="28956" y="457200"/>
                </a:lnTo>
                <a:lnTo>
                  <a:pt x="57912" y="457200"/>
                </a:lnTo>
                <a:lnTo>
                  <a:pt x="57912" y="72390"/>
                </a:lnTo>
                <a:close/>
              </a:path>
              <a:path w="86994" h="457200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90"/>
                </a:lnTo>
                <a:lnTo>
                  <a:pt x="79629" y="72390"/>
                </a:lnTo>
                <a:lnTo>
                  <a:pt x="43434" y="0"/>
                </a:lnTo>
                <a:close/>
              </a:path>
              <a:path w="86994" h="457200">
                <a:moveTo>
                  <a:pt x="79629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2032" y="5958078"/>
            <a:ext cx="86995" cy="457200"/>
          </a:xfrm>
          <a:custGeom>
            <a:avLst/>
            <a:gdLst/>
            <a:ahLst/>
            <a:cxnLst/>
            <a:rect l="l" t="t" r="r" b="b"/>
            <a:pathLst>
              <a:path w="86994" h="457200">
                <a:moveTo>
                  <a:pt x="57912" y="72390"/>
                </a:moveTo>
                <a:lnTo>
                  <a:pt x="28956" y="72390"/>
                </a:lnTo>
                <a:lnTo>
                  <a:pt x="28956" y="457200"/>
                </a:lnTo>
                <a:lnTo>
                  <a:pt x="57912" y="457200"/>
                </a:lnTo>
                <a:lnTo>
                  <a:pt x="57912" y="72390"/>
                </a:lnTo>
                <a:close/>
              </a:path>
              <a:path w="86994" h="457200">
                <a:moveTo>
                  <a:pt x="43434" y="0"/>
                </a:moveTo>
                <a:lnTo>
                  <a:pt x="0" y="86868"/>
                </a:lnTo>
                <a:lnTo>
                  <a:pt x="28956" y="86868"/>
                </a:lnTo>
                <a:lnTo>
                  <a:pt x="28956" y="72390"/>
                </a:lnTo>
                <a:lnTo>
                  <a:pt x="79629" y="72390"/>
                </a:lnTo>
                <a:lnTo>
                  <a:pt x="43434" y="0"/>
                </a:lnTo>
                <a:close/>
              </a:path>
              <a:path w="86994" h="457200">
                <a:moveTo>
                  <a:pt x="79629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8" y="86868"/>
                </a:lnTo>
                <a:lnTo>
                  <a:pt x="79629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22275"/>
            <a:ext cx="680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</a:t>
            </a:r>
            <a:r>
              <a:rPr sz="1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</a:t>
            </a:r>
            <a:r>
              <a:rPr sz="1800" b="1" u="heavy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w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ab: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6755" y="1211262"/>
            <a:ext cx="767715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975" spc="37" baseline="-25157" dirty="0">
                <a:latin typeface="Symbol"/>
                <a:cs typeface="Symbol"/>
              </a:rPr>
              <a:t></a:t>
            </a:r>
            <a:r>
              <a:rPr sz="3975" spc="135" baseline="-25157" dirty="0">
                <a:latin typeface="Times New Roman"/>
                <a:cs typeface="Times New Roman"/>
              </a:rPr>
              <a:t> </a:t>
            </a:r>
            <a:r>
              <a:rPr sz="3975" spc="165" baseline="-25157" dirty="0">
                <a:latin typeface="Times New Roman"/>
                <a:cs typeface="Times New Roman"/>
              </a:rPr>
              <a:t>z</a:t>
            </a:r>
            <a:r>
              <a:rPr sz="1550" spc="110" dirty="0">
                <a:latin typeface="Symbol"/>
                <a:cs typeface="Symbol"/>
              </a:rPr>
              <a:t></a:t>
            </a:r>
            <a:r>
              <a:rPr sz="1550" spc="11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734" y="1363962"/>
            <a:ext cx="435610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449954" algn="l"/>
              </a:tabLst>
            </a:pPr>
            <a:r>
              <a:rPr sz="2650" spc="110" dirty="0">
                <a:latin typeface="Times New Roman"/>
                <a:cs typeface="Times New Roman"/>
              </a:rPr>
              <a:t>X</a:t>
            </a:r>
            <a:r>
              <a:rPr sz="2325" spc="165" baseline="43010" dirty="0">
                <a:latin typeface="Symbol"/>
                <a:cs typeface="Symbol"/>
              </a:rPr>
              <a:t></a:t>
            </a:r>
            <a:r>
              <a:rPr sz="2325" spc="165" baseline="43010" dirty="0">
                <a:latin typeface="Times New Roman"/>
                <a:cs typeface="Times New Roman"/>
              </a:rPr>
              <a:t> </a:t>
            </a:r>
            <a:r>
              <a:rPr sz="2650" spc="55" dirty="0">
                <a:latin typeface="Times New Roman"/>
                <a:cs typeface="Times New Roman"/>
              </a:rPr>
              <a:t>(z) </a:t>
            </a:r>
            <a:r>
              <a:rPr sz="2650" spc="25" dirty="0">
                <a:latin typeface="Symbol"/>
                <a:cs typeface="Symbol"/>
              </a:rPr>
              <a:t></a:t>
            </a:r>
            <a:r>
              <a:rPr sz="2650" spc="25" dirty="0">
                <a:latin typeface="Times New Roman"/>
                <a:cs typeface="Times New Roman"/>
              </a:rPr>
              <a:t> 1 </a:t>
            </a:r>
            <a:r>
              <a:rPr sz="2650" spc="25" dirty="0">
                <a:latin typeface="Symbol"/>
                <a:cs typeface="Symbol"/>
              </a:rPr>
              <a:t></a:t>
            </a:r>
            <a:r>
              <a:rPr sz="2650" spc="25" dirty="0">
                <a:latin typeface="Times New Roman"/>
                <a:cs typeface="Times New Roman"/>
              </a:rPr>
              <a:t> </a:t>
            </a:r>
            <a:r>
              <a:rPr sz="2650" spc="65" dirty="0">
                <a:latin typeface="Times New Roman"/>
                <a:cs typeface="Times New Roman"/>
              </a:rPr>
              <a:t>2z</a:t>
            </a:r>
            <a:r>
              <a:rPr sz="2325" spc="97" baseline="43010" dirty="0">
                <a:latin typeface="Symbol"/>
                <a:cs typeface="Symbol"/>
              </a:rPr>
              <a:t></a:t>
            </a:r>
            <a:r>
              <a:rPr sz="2325" spc="97" baseline="43010" dirty="0">
                <a:latin typeface="Times New Roman"/>
                <a:cs typeface="Times New Roman"/>
              </a:rPr>
              <a:t>1  </a:t>
            </a:r>
            <a:r>
              <a:rPr sz="2650" spc="25" dirty="0">
                <a:latin typeface="Symbol"/>
                <a:cs typeface="Symbol"/>
              </a:rPr>
              <a:t></a:t>
            </a:r>
            <a:r>
              <a:rPr sz="2650" spc="145" dirty="0">
                <a:latin typeface="Times New Roman"/>
                <a:cs typeface="Times New Roman"/>
              </a:rPr>
              <a:t> </a:t>
            </a:r>
            <a:r>
              <a:rPr sz="2650" spc="70" dirty="0">
                <a:latin typeface="Times New Roman"/>
                <a:cs typeface="Times New Roman"/>
              </a:rPr>
              <a:t>5z</a:t>
            </a:r>
            <a:r>
              <a:rPr sz="2325" spc="104" baseline="43010" dirty="0">
                <a:latin typeface="Symbol"/>
                <a:cs typeface="Symbol"/>
              </a:rPr>
              <a:t></a:t>
            </a:r>
            <a:r>
              <a:rPr sz="2325" spc="-322" baseline="43010" dirty="0">
                <a:latin typeface="Times New Roman"/>
                <a:cs typeface="Times New Roman"/>
              </a:rPr>
              <a:t> </a:t>
            </a:r>
            <a:r>
              <a:rPr sz="2325" spc="15" baseline="43010" dirty="0">
                <a:latin typeface="Times New Roman"/>
                <a:cs typeface="Times New Roman"/>
              </a:rPr>
              <a:t>2	</a:t>
            </a:r>
            <a:r>
              <a:rPr sz="2650" spc="25" dirty="0">
                <a:latin typeface="Symbol"/>
                <a:cs typeface="Symbol"/>
              </a:rPr>
              <a:t></a:t>
            </a:r>
            <a:r>
              <a:rPr sz="2650" spc="55" dirty="0">
                <a:latin typeface="Times New Roman"/>
                <a:cs typeface="Times New Roman"/>
              </a:rPr>
              <a:t> </a:t>
            </a:r>
            <a:r>
              <a:rPr sz="2650" spc="105" dirty="0">
                <a:latin typeface="Times New Roman"/>
                <a:cs typeface="Times New Roman"/>
              </a:rPr>
              <a:t>7z</a:t>
            </a:r>
            <a:r>
              <a:rPr sz="2325" spc="157" baseline="43010" dirty="0">
                <a:latin typeface="Symbol"/>
                <a:cs typeface="Symbol"/>
              </a:rPr>
              <a:t></a:t>
            </a:r>
            <a:r>
              <a:rPr sz="2325" spc="157" baseline="43010" dirty="0">
                <a:latin typeface="Times New Roman"/>
                <a:cs typeface="Times New Roman"/>
              </a:rPr>
              <a:t>3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1664" y="696069"/>
            <a:ext cx="379095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650" b="0" spc="80" dirty="0">
                <a:latin typeface="Times New Roman"/>
                <a:cs typeface="Times New Roman"/>
              </a:rPr>
              <a:t>a). </a:t>
            </a:r>
            <a:r>
              <a:rPr sz="2650" b="0" spc="40" dirty="0">
                <a:latin typeface="Times New Roman"/>
                <a:cs typeface="Times New Roman"/>
              </a:rPr>
              <a:t>x</a:t>
            </a:r>
            <a:r>
              <a:rPr sz="2325" b="0" spc="60" baseline="-23297" dirty="0">
                <a:latin typeface="Times New Roman"/>
                <a:cs typeface="Times New Roman"/>
              </a:rPr>
              <a:t>1 </a:t>
            </a:r>
            <a:r>
              <a:rPr sz="2650" b="0" spc="75" dirty="0">
                <a:latin typeface="Times New Roman"/>
                <a:cs typeface="Times New Roman"/>
              </a:rPr>
              <a:t>(n) </a:t>
            </a:r>
            <a:r>
              <a:rPr sz="2650" b="0" spc="25" dirty="0">
                <a:latin typeface="Symbol"/>
                <a:cs typeface="Symbol"/>
              </a:rPr>
              <a:t></a:t>
            </a:r>
            <a:r>
              <a:rPr sz="2650" b="0" spc="25" dirty="0">
                <a:latin typeface="Times New Roman"/>
                <a:cs typeface="Times New Roman"/>
              </a:rPr>
              <a:t> </a:t>
            </a:r>
            <a:r>
              <a:rPr sz="3500" b="0" spc="-415" dirty="0">
                <a:latin typeface="Symbol"/>
                <a:cs typeface="Symbol"/>
              </a:rPr>
              <a:t></a:t>
            </a:r>
            <a:r>
              <a:rPr sz="2650" b="0" spc="-415" dirty="0">
                <a:latin typeface="Times New Roman"/>
                <a:cs typeface="Times New Roman"/>
              </a:rPr>
              <a:t>1, </a:t>
            </a:r>
            <a:r>
              <a:rPr sz="2650" b="0" spc="-10" dirty="0">
                <a:latin typeface="Times New Roman"/>
                <a:cs typeface="Times New Roman"/>
              </a:rPr>
              <a:t>2, </a:t>
            </a:r>
            <a:r>
              <a:rPr sz="2650" b="0" spc="-30" dirty="0">
                <a:latin typeface="Times New Roman"/>
                <a:cs typeface="Times New Roman"/>
              </a:rPr>
              <a:t>5, </a:t>
            </a:r>
            <a:r>
              <a:rPr sz="2650" b="0" spc="10" dirty="0">
                <a:latin typeface="Times New Roman"/>
                <a:cs typeface="Times New Roman"/>
              </a:rPr>
              <a:t>7, </a:t>
            </a:r>
            <a:r>
              <a:rPr sz="2650" b="0" spc="-10" dirty="0">
                <a:latin typeface="Times New Roman"/>
                <a:cs typeface="Times New Roman"/>
              </a:rPr>
              <a:t>0,</a:t>
            </a:r>
            <a:r>
              <a:rPr sz="2650" b="0" spc="-70" dirty="0">
                <a:latin typeface="Times New Roman"/>
                <a:cs typeface="Times New Roman"/>
              </a:rPr>
              <a:t> </a:t>
            </a:r>
            <a:r>
              <a:rPr sz="2650" b="0" spc="-355" dirty="0">
                <a:latin typeface="Times New Roman"/>
                <a:cs typeface="Times New Roman"/>
              </a:rPr>
              <a:t>1</a:t>
            </a:r>
            <a:r>
              <a:rPr sz="3500" b="0" spc="-355" dirty="0">
                <a:latin typeface="Symbol"/>
                <a:cs typeface="Symbol"/>
              </a:rPr>
              <a:t>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3636" y="3257639"/>
            <a:ext cx="12509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4581" y="2878839"/>
            <a:ext cx="76708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975" spc="22" baseline="-25157" dirty="0">
                <a:latin typeface="Symbol"/>
                <a:cs typeface="Symbol"/>
              </a:rPr>
              <a:t></a:t>
            </a:r>
            <a:r>
              <a:rPr sz="3975" spc="157" baseline="-25157" dirty="0">
                <a:latin typeface="Times New Roman"/>
                <a:cs typeface="Times New Roman"/>
              </a:rPr>
              <a:t> z</a:t>
            </a:r>
            <a:r>
              <a:rPr sz="1550" spc="105" dirty="0">
                <a:latin typeface="Symbol"/>
                <a:cs typeface="Symbol"/>
              </a:rPr>
              <a:t></a:t>
            </a:r>
            <a:r>
              <a:rPr sz="1550" spc="105" dirty="0"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9538" y="3031275"/>
            <a:ext cx="242316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spc="100" dirty="0">
                <a:latin typeface="Times New Roman"/>
                <a:cs typeface="Times New Roman"/>
              </a:rPr>
              <a:t>X</a:t>
            </a:r>
            <a:r>
              <a:rPr sz="2325" spc="150" baseline="43010" dirty="0">
                <a:latin typeface="Symbol"/>
                <a:cs typeface="Symbol"/>
              </a:rPr>
              <a:t></a:t>
            </a:r>
            <a:r>
              <a:rPr sz="2325" spc="150" baseline="43010" dirty="0">
                <a:latin typeface="Times New Roman"/>
                <a:cs typeface="Times New Roman"/>
              </a:rPr>
              <a:t> </a:t>
            </a:r>
            <a:r>
              <a:rPr sz="2650" spc="55" dirty="0">
                <a:latin typeface="Times New Roman"/>
                <a:cs typeface="Times New Roman"/>
              </a:rPr>
              <a:t>(z)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5 </a:t>
            </a:r>
            <a:r>
              <a:rPr sz="2650" spc="15" dirty="0">
                <a:latin typeface="Symbol"/>
                <a:cs typeface="Symbol"/>
              </a:rPr>
              <a:t></a:t>
            </a:r>
            <a:r>
              <a:rPr sz="2650" spc="-330" dirty="0">
                <a:latin typeface="Times New Roman"/>
                <a:cs typeface="Times New Roman"/>
              </a:rPr>
              <a:t> </a:t>
            </a:r>
            <a:r>
              <a:rPr sz="2650" spc="70" dirty="0">
                <a:latin typeface="Times New Roman"/>
                <a:cs typeface="Times New Roman"/>
              </a:rPr>
              <a:t>7z</a:t>
            </a:r>
            <a:r>
              <a:rPr sz="2325" spc="104" baseline="43010" dirty="0">
                <a:latin typeface="Symbol"/>
                <a:cs typeface="Symbol"/>
              </a:rPr>
              <a:t></a:t>
            </a:r>
            <a:r>
              <a:rPr sz="2325" spc="104" baseline="43010" dirty="0">
                <a:latin typeface="Times New Roman"/>
                <a:cs typeface="Times New Roman"/>
              </a:rPr>
              <a:t>1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443" y="1578857"/>
            <a:ext cx="3851910" cy="8394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200"/>
              </a:spcBef>
            </a:pPr>
            <a:r>
              <a:rPr sz="1550" spc="10" dirty="0"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650" spc="40" dirty="0">
                <a:latin typeface="Times New Roman"/>
                <a:cs typeface="Times New Roman"/>
              </a:rPr>
              <a:t>b). </a:t>
            </a:r>
            <a:r>
              <a:rPr sz="2650" spc="125" dirty="0">
                <a:latin typeface="Times New Roman"/>
                <a:cs typeface="Times New Roman"/>
              </a:rPr>
              <a:t>x</a:t>
            </a:r>
            <a:r>
              <a:rPr sz="2325" spc="187" baseline="-23297" dirty="0">
                <a:latin typeface="Times New Roman"/>
                <a:cs typeface="Times New Roman"/>
              </a:rPr>
              <a:t>2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3500" spc="-420" dirty="0">
                <a:latin typeface="Symbol"/>
                <a:cs typeface="Symbol"/>
              </a:rPr>
              <a:t></a:t>
            </a:r>
            <a:r>
              <a:rPr sz="2650" spc="-420" dirty="0">
                <a:latin typeface="Times New Roman"/>
                <a:cs typeface="Times New Roman"/>
              </a:rPr>
              <a:t>1, </a:t>
            </a:r>
            <a:r>
              <a:rPr sz="2650" spc="-15" dirty="0">
                <a:latin typeface="Times New Roman"/>
                <a:cs typeface="Times New Roman"/>
              </a:rPr>
              <a:t>2, </a:t>
            </a:r>
            <a:r>
              <a:rPr sz="2650" spc="-35" dirty="0">
                <a:latin typeface="Times New Roman"/>
                <a:cs typeface="Times New Roman"/>
              </a:rPr>
              <a:t>5, </a:t>
            </a:r>
            <a:r>
              <a:rPr sz="2650" spc="10" dirty="0">
                <a:latin typeface="Times New Roman"/>
                <a:cs typeface="Times New Roman"/>
              </a:rPr>
              <a:t>7,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90" dirty="0">
                <a:latin typeface="Times New Roman"/>
                <a:cs typeface="Times New Roman"/>
              </a:rPr>
              <a:t> </a:t>
            </a:r>
            <a:r>
              <a:rPr sz="2650" spc="-360" dirty="0">
                <a:latin typeface="Times New Roman"/>
                <a:cs typeface="Times New Roman"/>
              </a:rPr>
              <a:t>1</a:t>
            </a:r>
            <a:r>
              <a:rPr sz="3500" spc="-360" dirty="0">
                <a:latin typeface="Symbol"/>
                <a:cs typeface="Symbol"/>
              </a:rPr>
              <a:t>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8261" y="2515361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48006" y="63500"/>
                </a:moveTo>
                <a:lnTo>
                  <a:pt x="28193" y="63500"/>
                </a:lnTo>
                <a:lnTo>
                  <a:pt x="28193" y="457200"/>
                </a:lnTo>
                <a:lnTo>
                  <a:pt x="48006" y="457200"/>
                </a:lnTo>
                <a:lnTo>
                  <a:pt x="48006" y="63500"/>
                </a:lnTo>
                <a:close/>
              </a:path>
              <a:path w="76200" h="457200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7200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39180" y="4209696"/>
            <a:ext cx="76835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975" spc="22" baseline="-25157" dirty="0">
                <a:latin typeface="Symbol"/>
                <a:cs typeface="Symbol"/>
              </a:rPr>
              <a:t></a:t>
            </a:r>
            <a:r>
              <a:rPr sz="3975" spc="22" baseline="-25157" dirty="0">
                <a:latin typeface="Times New Roman"/>
                <a:cs typeface="Times New Roman"/>
              </a:rPr>
              <a:t> </a:t>
            </a:r>
            <a:r>
              <a:rPr sz="3975" spc="135" baseline="-25157" dirty="0">
                <a:latin typeface="Times New Roman"/>
                <a:cs typeface="Times New Roman"/>
              </a:rPr>
              <a:t>z</a:t>
            </a:r>
            <a:r>
              <a:rPr sz="1550" spc="90" dirty="0">
                <a:latin typeface="Symbol"/>
                <a:cs typeface="Symbol"/>
              </a:rPr>
              <a:t></a:t>
            </a:r>
            <a:r>
              <a:rPr sz="1550" spc="-16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7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596" y="4360894"/>
            <a:ext cx="467296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787650" algn="l"/>
                <a:tab pos="3763645" algn="l"/>
              </a:tabLst>
            </a:pPr>
            <a:r>
              <a:rPr sz="2650" spc="100" dirty="0">
                <a:latin typeface="Times New Roman"/>
                <a:cs typeface="Times New Roman"/>
              </a:rPr>
              <a:t>X</a:t>
            </a:r>
            <a:r>
              <a:rPr sz="2325" spc="150" baseline="43010" dirty="0">
                <a:latin typeface="Symbol"/>
                <a:cs typeface="Symbol"/>
              </a:rPr>
              <a:t></a:t>
            </a:r>
            <a:r>
              <a:rPr sz="2325" spc="150" baseline="43010" dirty="0">
                <a:latin typeface="Times New Roman"/>
                <a:cs typeface="Times New Roman"/>
              </a:rPr>
              <a:t> </a:t>
            </a:r>
            <a:r>
              <a:rPr sz="2650" spc="50" dirty="0">
                <a:latin typeface="Times New Roman"/>
                <a:cs typeface="Times New Roman"/>
              </a:rPr>
              <a:t>(z)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 </a:t>
            </a:r>
            <a:r>
              <a:rPr sz="2650" spc="60" dirty="0">
                <a:latin typeface="Times New Roman"/>
                <a:cs typeface="Times New Roman"/>
              </a:rPr>
              <a:t>z</a:t>
            </a:r>
            <a:r>
              <a:rPr sz="2325" spc="89" baseline="43010" dirty="0">
                <a:latin typeface="Symbol"/>
                <a:cs typeface="Symbol"/>
              </a:rPr>
              <a:t></a:t>
            </a:r>
            <a:r>
              <a:rPr sz="2325" spc="89" baseline="43010" dirty="0">
                <a:latin typeface="Times New Roman"/>
                <a:cs typeface="Times New Roman"/>
              </a:rPr>
              <a:t>1  </a:t>
            </a:r>
            <a:r>
              <a:rPr sz="2650" spc="15" dirty="0">
                <a:latin typeface="Symbol"/>
                <a:cs typeface="Symbol"/>
              </a:rPr>
              <a:t></a:t>
            </a:r>
            <a:r>
              <a:rPr sz="2650" spc="-70" dirty="0">
                <a:latin typeface="Times New Roman"/>
                <a:cs typeface="Times New Roman"/>
              </a:rPr>
              <a:t> </a:t>
            </a:r>
            <a:r>
              <a:rPr sz="2650" spc="75" dirty="0">
                <a:latin typeface="Times New Roman"/>
                <a:cs typeface="Times New Roman"/>
              </a:rPr>
              <a:t>2z</a:t>
            </a:r>
            <a:r>
              <a:rPr sz="2325" spc="112" baseline="43010" dirty="0">
                <a:latin typeface="Symbol"/>
                <a:cs typeface="Symbol"/>
              </a:rPr>
              <a:t></a:t>
            </a:r>
            <a:r>
              <a:rPr sz="2325" spc="-322" baseline="43010" dirty="0">
                <a:latin typeface="Times New Roman"/>
                <a:cs typeface="Times New Roman"/>
              </a:rPr>
              <a:t> </a:t>
            </a:r>
            <a:r>
              <a:rPr sz="2325" spc="7" baseline="43010" dirty="0">
                <a:latin typeface="Times New Roman"/>
                <a:cs typeface="Times New Roman"/>
              </a:rPr>
              <a:t>2	</a:t>
            </a:r>
            <a:r>
              <a:rPr sz="2650" spc="15" dirty="0">
                <a:latin typeface="Symbol"/>
                <a:cs typeface="Symbol"/>
              </a:rPr>
              <a:t></a:t>
            </a:r>
            <a:r>
              <a:rPr sz="2650" spc="80" dirty="0">
                <a:latin typeface="Times New Roman"/>
                <a:cs typeface="Times New Roman"/>
              </a:rPr>
              <a:t> 5z</a:t>
            </a:r>
            <a:r>
              <a:rPr sz="2325" spc="120" baseline="43010" dirty="0">
                <a:latin typeface="Symbol"/>
                <a:cs typeface="Symbol"/>
              </a:rPr>
              <a:t></a:t>
            </a:r>
            <a:r>
              <a:rPr sz="2325" spc="120" baseline="43010" dirty="0">
                <a:latin typeface="Times New Roman"/>
                <a:cs typeface="Times New Roman"/>
              </a:rPr>
              <a:t>3	</a:t>
            </a:r>
            <a:r>
              <a:rPr sz="2650" spc="15" dirty="0">
                <a:latin typeface="Symbol"/>
                <a:cs typeface="Symbol"/>
              </a:rPr>
              <a:t>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2650" spc="90" dirty="0">
                <a:latin typeface="Times New Roman"/>
                <a:cs typeface="Times New Roman"/>
              </a:rPr>
              <a:t>7z</a:t>
            </a:r>
            <a:r>
              <a:rPr sz="2325" spc="135" baseline="43010" dirty="0">
                <a:latin typeface="Symbol"/>
                <a:cs typeface="Symbol"/>
              </a:rPr>
              <a:t></a:t>
            </a:r>
            <a:r>
              <a:rPr sz="2325" spc="-254" baseline="43010" dirty="0">
                <a:latin typeface="Times New Roman"/>
                <a:cs typeface="Times New Roman"/>
              </a:rPr>
              <a:t> </a:t>
            </a:r>
            <a:r>
              <a:rPr sz="2325" spc="7" baseline="43010" dirty="0">
                <a:latin typeface="Times New Roman"/>
                <a:cs typeface="Times New Roman"/>
              </a:rPr>
              <a:t>4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056" y="3694079"/>
            <a:ext cx="4176395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650" spc="35" dirty="0">
                <a:latin typeface="Times New Roman"/>
                <a:cs typeface="Times New Roman"/>
              </a:rPr>
              <a:t>c). </a:t>
            </a:r>
            <a:r>
              <a:rPr sz="2650" spc="100" dirty="0">
                <a:latin typeface="Times New Roman"/>
                <a:cs typeface="Times New Roman"/>
              </a:rPr>
              <a:t>x</a:t>
            </a:r>
            <a:r>
              <a:rPr sz="2325" spc="150" baseline="-23297" dirty="0">
                <a:latin typeface="Times New Roman"/>
                <a:cs typeface="Times New Roman"/>
              </a:rPr>
              <a:t>3 </a:t>
            </a:r>
            <a:r>
              <a:rPr sz="2650" spc="70" dirty="0">
                <a:latin typeface="Times New Roman"/>
                <a:cs typeface="Times New Roman"/>
              </a:rPr>
              <a:t>(n) </a:t>
            </a:r>
            <a:r>
              <a:rPr sz="2650" spc="15" dirty="0">
                <a:latin typeface="Symbol"/>
                <a:cs typeface="Symbol"/>
              </a:rPr>
              <a:t>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3500" spc="-265" dirty="0">
                <a:latin typeface="Symbol"/>
                <a:cs typeface="Symbol"/>
              </a:rPr>
              <a:t></a:t>
            </a:r>
            <a:r>
              <a:rPr sz="2650" spc="-265" dirty="0">
                <a:latin typeface="Times New Roman"/>
                <a:cs typeface="Times New Roman"/>
              </a:rPr>
              <a:t>0, </a:t>
            </a:r>
            <a:r>
              <a:rPr sz="2650" spc="-114" dirty="0">
                <a:latin typeface="Times New Roman"/>
                <a:cs typeface="Times New Roman"/>
              </a:rPr>
              <a:t>1, </a:t>
            </a:r>
            <a:r>
              <a:rPr sz="2650" spc="-15" dirty="0">
                <a:latin typeface="Times New Roman"/>
                <a:cs typeface="Times New Roman"/>
              </a:rPr>
              <a:t>2, </a:t>
            </a:r>
            <a:r>
              <a:rPr sz="2650" spc="-35" dirty="0">
                <a:latin typeface="Times New Roman"/>
                <a:cs typeface="Times New Roman"/>
              </a:rPr>
              <a:t>5, </a:t>
            </a:r>
            <a:r>
              <a:rPr sz="2650" spc="5" dirty="0">
                <a:latin typeface="Times New Roman"/>
                <a:cs typeface="Times New Roman"/>
              </a:rPr>
              <a:t>7,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-235" dirty="0">
                <a:latin typeface="Times New Roman"/>
                <a:cs typeface="Times New Roman"/>
              </a:rPr>
              <a:t> </a:t>
            </a:r>
            <a:r>
              <a:rPr sz="2650" spc="-360" dirty="0">
                <a:latin typeface="Times New Roman"/>
                <a:cs typeface="Times New Roman"/>
              </a:rPr>
              <a:t>1</a:t>
            </a:r>
            <a:r>
              <a:rPr sz="3500" spc="-360" dirty="0">
                <a:latin typeface="Symbol"/>
                <a:cs typeface="Symbol"/>
              </a:rPr>
              <a:t>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0367" y="6305640"/>
            <a:ext cx="12509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latin typeface="Times New Roman"/>
                <a:cs typeface="Times New Roman"/>
              </a:rPr>
              <a:t>4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3595" y="5926839"/>
            <a:ext cx="76771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975" spc="15" baseline="-25157" dirty="0">
                <a:latin typeface="Symbol"/>
                <a:cs typeface="Symbol"/>
              </a:rPr>
              <a:t></a:t>
            </a:r>
            <a:r>
              <a:rPr sz="3975" spc="165" baseline="-25157" dirty="0">
                <a:latin typeface="Times New Roman"/>
                <a:cs typeface="Times New Roman"/>
              </a:rPr>
              <a:t> </a:t>
            </a:r>
            <a:r>
              <a:rPr sz="3975" spc="157" baseline="-25157" dirty="0">
                <a:latin typeface="Times New Roman"/>
                <a:cs typeface="Times New Roman"/>
              </a:rPr>
              <a:t>z</a:t>
            </a:r>
            <a:r>
              <a:rPr sz="1550" spc="105" dirty="0">
                <a:latin typeface="Symbol"/>
                <a:cs typeface="Symbol"/>
              </a:rPr>
              <a:t></a:t>
            </a:r>
            <a:r>
              <a:rPr sz="1550" spc="105" dirty="0"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5875" y="6079275"/>
            <a:ext cx="242506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50" spc="100" dirty="0">
                <a:latin typeface="Times New Roman"/>
                <a:cs typeface="Times New Roman"/>
              </a:rPr>
              <a:t>X</a:t>
            </a:r>
            <a:r>
              <a:rPr sz="2325" spc="150" baseline="43010" dirty="0">
                <a:latin typeface="Symbol"/>
                <a:cs typeface="Symbol"/>
              </a:rPr>
              <a:t></a:t>
            </a:r>
            <a:r>
              <a:rPr sz="2325" spc="150" baseline="43010" dirty="0">
                <a:latin typeface="Times New Roman"/>
                <a:cs typeface="Times New Roman"/>
              </a:rPr>
              <a:t> </a:t>
            </a:r>
            <a:r>
              <a:rPr sz="2650" spc="55" dirty="0">
                <a:latin typeface="Times New Roman"/>
                <a:cs typeface="Times New Roman"/>
              </a:rPr>
              <a:t>(z)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 5 </a:t>
            </a:r>
            <a:r>
              <a:rPr sz="2650" spc="10" dirty="0">
                <a:latin typeface="Symbol"/>
                <a:cs typeface="Symbol"/>
              </a:rPr>
              <a:t></a:t>
            </a:r>
            <a:r>
              <a:rPr sz="2650" spc="-305" dirty="0">
                <a:latin typeface="Times New Roman"/>
                <a:cs typeface="Times New Roman"/>
              </a:rPr>
              <a:t> </a:t>
            </a:r>
            <a:r>
              <a:rPr sz="2650" spc="70" dirty="0">
                <a:latin typeface="Times New Roman"/>
                <a:cs typeface="Times New Roman"/>
              </a:rPr>
              <a:t>7z</a:t>
            </a:r>
            <a:r>
              <a:rPr sz="2325" spc="104" baseline="43010" dirty="0">
                <a:latin typeface="Symbol"/>
                <a:cs typeface="Symbol"/>
              </a:rPr>
              <a:t></a:t>
            </a:r>
            <a:r>
              <a:rPr sz="2325" spc="104" baseline="43010" dirty="0">
                <a:latin typeface="Times New Roman"/>
                <a:cs typeface="Times New Roman"/>
              </a:rPr>
              <a:t>1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091" y="4550882"/>
            <a:ext cx="3557270" cy="915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375"/>
              </a:spcBef>
            </a:pPr>
            <a:r>
              <a:rPr sz="1550" spc="5" dirty="0"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2650" spc="55" dirty="0">
                <a:latin typeface="Times New Roman"/>
                <a:cs typeface="Times New Roman"/>
              </a:rPr>
              <a:t>d). </a:t>
            </a:r>
            <a:r>
              <a:rPr sz="2650" spc="125" dirty="0">
                <a:latin typeface="Times New Roman"/>
                <a:cs typeface="Times New Roman"/>
              </a:rPr>
              <a:t>x</a:t>
            </a:r>
            <a:r>
              <a:rPr sz="2325" spc="187" baseline="-23297" dirty="0">
                <a:latin typeface="Times New Roman"/>
                <a:cs typeface="Times New Roman"/>
              </a:rPr>
              <a:t>4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10" dirty="0">
                <a:latin typeface="Times New Roman"/>
                <a:cs typeface="Times New Roman"/>
              </a:rPr>
              <a:t> </a:t>
            </a:r>
            <a:r>
              <a:rPr sz="3500" spc="-250" dirty="0">
                <a:latin typeface="Symbol"/>
                <a:cs typeface="Symbol"/>
              </a:rPr>
              <a:t></a:t>
            </a:r>
            <a:r>
              <a:rPr sz="2650" spc="-250" dirty="0">
                <a:latin typeface="Times New Roman"/>
                <a:cs typeface="Times New Roman"/>
              </a:rPr>
              <a:t>2, </a:t>
            </a:r>
            <a:r>
              <a:rPr sz="2650" spc="-35" dirty="0">
                <a:latin typeface="Times New Roman"/>
                <a:cs typeface="Times New Roman"/>
              </a:rPr>
              <a:t>5, </a:t>
            </a:r>
            <a:r>
              <a:rPr sz="2650" spc="10" dirty="0">
                <a:latin typeface="Times New Roman"/>
                <a:cs typeface="Times New Roman"/>
              </a:rPr>
              <a:t>7, </a:t>
            </a:r>
            <a:r>
              <a:rPr sz="2650" spc="-15" dirty="0">
                <a:latin typeface="Times New Roman"/>
                <a:cs typeface="Times New Roman"/>
              </a:rPr>
              <a:t>0,</a:t>
            </a:r>
            <a:r>
              <a:rPr sz="2650" spc="-35" dirty="0">
                <a:latin typeface="Times New Roman"/>
                <a:cs typeface="Times New Roman"/>
              </a:rPr>
              <a:t> </a:t>
            </a:r>
            <a:r>
              <a:rPr sz="2650" spc="-360" dirty="0">
                <a:latin typeface="Times New Roman"/>
                <a:cs typeface="Times New Roman"/>
              </a:rPr>
              <a:t>1</a:t>
            </a:r>
            <a:r>
              <a:rPr sz="3500" spc="-360" dirty="0">
                <a:latin typeface="Symbol"/>
                <a:cs typeface="Symbol"/>
              </a:rPr>
              <a:t>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5861" y="5563361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48006" y="63500"/>
                </a:moveTo>
                <a:lnTo>
                  <a:pt x="28193" y="63500"/>
                </a:lnTo>
                <a:lnTo>
                  <a:pt x="28193" y="457200"/>
                </a:lnTo>
                <a:lnTo>
                  <a:pt x="48006" y="457200"/>
                </a:lnTo>
                <a:lnTo>
                  <a:pt x="48006" y="63500"/>
                </a:lnTo>
                <a:close/>
              </a:path>
              <a:path w="76200" h="457200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7200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58" y="267144"/>
            <a:ext cx="6853555" cy="33197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535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5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8.21</a:t>
            </a:r>
            <a:endParaRPr sz="18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434"/>
              </a:spcBef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10" dirty="0">
                <a:latin typeface="Calibri"/>
                <a:cs typeface="Calibri"/>
              </a:rPr>
              <a:t>transformasi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5" dirty="0">
                <a:latin typeface="Calibri"/>
                <a:cs typeface="Calibri"/>
              </a:rPr>
              <a:t>satu sisi dari </a:t>
            </a:r>
            <a:r>
              <a:rPr sz="1800" spc="-10" dirty="0">
                <a:latin typeface="Calibri"/>
                <a:cs typeface="Calibri"/>
              </a:rPr>
              <a:t>beberapa </a:t>
            </a:r>
            <a:r>
              <a:rPr sz="1800" spc="-15" dirty="0">
                <a:latin typeface="Calibri"/>
                <a:cs typeface="Calibri"/>
              </a:rPr>
              <a:t>sinyal </a:t>
            </a:r>
            <a:r>
              <a:rPr sz="1800" spc="-5" dirty="0">
                <a:latin typeface="Calibri"/>
                <a:cs typeface="Calibri"/>
              </a:rPr>
              <a:t>impuls di </a:t>
            </a:r>
            <a:r>
              <a:rPr sz="1800" spc="-10" dirty="0">
                <a:latin typeface="Calibri"/>
                <a:cs typeface="Calibri"/>
              </a:rPr>
              <a:t>bawah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650" spc="80" dirty="0">
                <a:latin typeface="Times New Roman"/>
                <a:cs typeface="Times New Roman"/>
              </a:rPr>
              <a:t>a). </a:t>
            </a:r>
            <a:r>
              <a:rPr sz="2650" spc="105" dirty="0">
                <a:latin typeface="Times New Roman"/>
                <a:cs typeface="Times New Roman"/>
              </a:rPr>
              <a:t>x</a:t>
            </a:r>
            <a:r>
              <a:rPr sz="2325" spc="157" baseline="-25089" dirty="0">
                <a:latin typeface="Times New Roman"/>
                <a:cs typeface="Times New Roman"/>
              </a:rPr>
              <a:t>5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35" dirty="0">
                <a:latin typeface="Symbol"/>
                <a:cs typeface="Symbol"/>
              </a:rPr>
              <a:t></a:t>
            </a:r>
            <a:r>
              <a:rPr sz="2650" spc="210" dirty="0">
                <a:latin typeface="Times New Roman"/>
                <a:cs typeface="Times New Roman"/>
              </a:rPr>
              <a:t> </a:t>
            </a:r>
            <a:r>
              <a:rPr sz="2650" spc="65" dirty="0">
                <a:latin typeface="Symbol"/>
                <a:cs typeface="Symbol"/>
              </a:rPr>
              <a:t></a:t>
            </a:r>
            <a:r>
              <a:rPr sz="2650" spc="65" dirty="0">
                <a:latin typeface="Times New Roman"/>
                <a:cs typeface="Times New Roman"/>
              </a:rPr>
              <a:t>(n)</a:t>
            </a:r>
            <a:endParaRPr sz="26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925"/>
              </a:spcBef>
              <a:tabLst>
                <a:tab pos="3391535" algn="l"/>
              </a:tabLst>
            </a:pPr>
            <a:r>
              <a:rPr sz="2650" spc="40" dirty="0">
                <a:latin typeface="Times New Roman"/>
                <a:cs typeface="Times New Roman"/>
              </a:rPr>
              <a:t>b). </a:t>
            </a:r>
            <a:r>
              <a:rPr sz="2650" spc="114" dirty="0">
                <a:latin typeface="Times New Roman"/>
                <a:cs typeface="Times New Roman"/>
              </a:rPr>
              <a:t>x</a:t>
            </a:r>
            <a:r>
              <a:rPr sz="2325" spc="172" baseline="-23297" dirty="0">
                <a:latin typeface="Times New Roman"/>
                <a:cs typeface="Times New Roman"/>
              </a:rPr>
              <a:t>6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35" dirty="0">
                <a:latin typeface="Symbol"/>
                <a:cs typeface="Symbol"/>
              </a:rPr>
              <a:t></a:t>
            </a:r>
            <a:r>
              <a:rPr sz="2650" spc="3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Symbol"/>
                <a:cs typeface="Symbol"/>
              </a:rPr>
              <a:t></a:t>
            </a:r>
            <a:r>
              <a:rPr sz="2650" spc="45" dirty="0">
                <a:latin typeface="Times New Roman"/>
                <a:cs typeface="Times New Roman"/>
              </a:rPr>
              <a:t>(n </a:t>
            </a:r>
            <a:r>
              <a:rPr sz="2650" spc="35" dirty="0">
                <a:latin typeface="Symbol"/>
                <a:cs typeface="Symbol"/>
              </a:rPr>
              <a:t></a:t>
            </a:r>
            <a:r>
              <a:rPr sz="2650" spc="520" dirty="0">
                <a:latin typeface="Times New Roman"/>
                <a:cs typeface="Times New Roman"/>
              </a:rPr>
              <a:t> </a:t>
            </a:r>
            <a:r>
              <a:rPr sz="2650" spc="70" dirty="0">
                <a:latin typeface="Times New Roman"/>
                <a:cs typeface="Times New Roman"/>
              </a:rPr>
              <a:t>k),</a:t>
            </a:r>
            <a:r>
              <a:rPr sz="2650" spc="185" dirty="0">
                <a:latin typeface="Times New Roman"/>
                <a:cs typeface="Times New Roman"/>
              </a:rPr>
              <a:t> </a:t>
            </a:r>
            <a:r>
              <a:rPr sz="2650" spc="30" dirty="0">
                <a:latin typeface="Times New Roman"/>
                <a:cs typeface="Times New Roman"/>
              </a:rPr>
              <a:t>k	</a:t>
            </a:r>
            <a:r>
              <a:rPr sz="2650" spc="35" dirty="0">
                <a:latin typeface="Symbol"/>
                <a:cs typeface="Symbol"/>
              </a:rPr>
              <a:t></a:t>
            </a:r>
            <a:r>
              <a:rPr sz="2650" spc="140" dirty="0">
                <a:latin typeface="Times New Roman"/>
                <a:cs typeface="Times New Roman"/>
              </a:rPr>
              <a:t> </a:t>
            </a:r>
            <a:r>
              <a:rPr sz="2650" spc="30" dirty="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920"/>
              </a:spcBef>
              <a:tabLst>
                <a:tab pos="3375025" algn="l"/>
              </a:tabLst>
            </a:pPr>
            <a:r>
              <a:rPr sz="2650" spc="35" dirty="0">
                <a:latin typeface="Times New Roman"/>
                <a:cs typeface="Times New Roman"/>
              </a:rPr>
              <a:t>c). </a:t>
            </a:r>
            <a:r>
              <a:rPr sz="2650" spc="114" dirty="0">
                <a:latin typeface="Times New Roman"/>
                <a:cs typeface="Times New Roman"/>
              </a:rPr>
              <a:t>x</a:t>
            </a:r>
            <a:r>
              <a:rPr sz="2325" spc="172" baseline="-25089" dirty="0">
                <a:latin typeface="Times New Roman"/>
                <a:cs typeface="Times New Roman"/>
              </a:rPr>
              <a:t>7 </a:t>
            </a:r>
            <a:r>
              <a:rPr sz="2650" spc="75" dirty="0">
                <a:latin typeface="Times New Roman"/>
                <a:cs typeface="Times New Roman"/>
              </a:rPr>
              <a:t>(n) </a:t>
            </a:r>
            <a:r>
              <a:rPr sz="2650" spc="35" dirty="0">
                <a:latin typeface="Symbol"/>
                <a:cs typeface="Symbol"/>
              </a:rPr>
              <a:t></a:t>
            </a:r>
            <a:r>
              <a:rPr sz="2650" spc="3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Symbol"/>
                <a:cs typeface="Symbol"/>
              </a:rPr>
              <a:t></a:t>
            </a:r>
            <a:r>
              <a:rPr sz="2650" spc="45" dirty="0">
                <a:latin typeface="Times New Roman"/>
                <a:cs typeface="Times New Roman"/>
              </a:rPr>
              <a:t>(n </a:t>
            </a:r>
            <a:r>
              <a:rPr sz="2650" spc="35" dirty="0">
                <a:latin typeface="Symbol"/>
                <a:cs typeface="Symbol"/>
              </a:rPr>
              <a:t></a:t>
            </a:r>
            <a:r>
              <a:rPr sz="2650" spc="595" dirty="0">
                <a:latin typeface="Times New Roman"/>
                <a:cs typeface="Times New Roman"/>
              </a:rPr>
              <a:t> </a:t>
            </a:r>
            <a:r>
              <a:rPr sz="2650" spc="70" dirty="0">
                <a:latin typeface="Times New Roman"/>
                <a:cs typeface="Times New Roman"/>
              </a:rPr>
              <a:t>k),</a:t>
            </a:r>
            <a:r>
              <a:rPr sz="2650" spc="180" dirty="0">
                <a:latin typeface="Times New Roman"/>
                <a:cs typeface="Times New Roman"/>
              </a:rPr>
              <a:t> </a:t>
            </a:r>
            <a:r>
              <a:rPr sz="2650" spc="30" dirty="0">
                <a:latin typeface="Times New Roman"/>
                <a:cs typeface="Times New Roman"/>
              </a:rPr>
              <a:t>k	</a:t>
            </a:r>
            <a:r>
              <a:rPr sz="2650" spc="35" dirty="0">
                <a:latin typeface="Symbol"/>
                <a:cs typeface="Symbol"/>
              </a:rPr>
              <a:t></a:t>
            </a:r>
            <a:r>
              <a:rPr sz="2650" spc="135" dirty="0">
                <a:latin typeface="Times New Roman"/>
                <a:cs typeface="Times New Roman"/>
              </a:rPr>
              <a:t> </a:t>
            </a:r>
            <a:r>
              <a:rPr sz="2650" spc="30" dirty="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321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90" y="3796739"/>
            <a:ext cx="131445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2969" algn="l"/>
              </a:tabLst>
            </a:pPr>
            <a:r>
              <a:rPr sz="2650" spc="160" dirty="0">
                <a:latin typeface="Times New Roman"/>
                <a:cs typeface="Times New Roman"/>
              </a:rPr>
              <a:t>a</a:t>
            </a:r>
            <a:r>
              <a:rPr sz="2650" spc="60" dirty="0">
                <a:latin typeface="Times New Roman"/>
                <a:cs typeface="Times New Roman"/>
              </a:rPr>
              <a:t>)</a:t>
            </a:r>
            <a:r>
              <a:rPr sz="2650" spc="20" dirty="0">
                <a:latin typeface="Times New Roman"/>
                <a:cs typeface="Times New Roman"/>
              </a:rPr>
              <a:t>.</a:t>
            </a:r>
            <a:r>
              <a:rPr sz="2650" spc="50" dirty="0">
                <a:latin typeface="Times New Roman"/>
                <a:cs typeface="Times New Roman"/>
              </a:rPr>
              <a:t> </a:t>
            </a:r>
            <a:r>
              <a:rPr sz="2650" spc="60" dirty="0">
                <a:latin typeface="Times New Roman"/>
                <a:cs typeface="Times New Roman"/>
              </a:rPr>
              <a:t>X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75" dirty="0">
                <a:latin typeface="Times New Roman"/>
                <a:cs typeface="Times New Roman"/>
              </a:rPr>
              <a:t>(z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624" y="4024635"/>
            <a:ext cx="12700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2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3079" y="3796739"/>
            <a:ext cx="164147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82370" algn="l"/>
              </a:tabLst>
            </a:pPr>
            <a:r>
              <a:rPr sz="2650" spc="70" dirty="0">
                <a:latin typeface="Symbol"/>
                <a:cs typeface="Symbol"/>
              </a:rPr>
              <a:t></a:t>
            </a:r>
            <a:r>
              <a:rPr sz="2650" spc="70" dirty="0">
                <a:latin typeface="Times New Roman"/>
                <a:cs typeface="Times New Roman"/>
              </a:rPr>
              <a:t>(n)z	</a:t>
            </a:r>
            <a:r>
              <a:rPr sz="2650" spc="45" dirty="0">
                <a:latin typeface="Symbol"/>
                <a:cs typeface="Symbol"/>
              </a:rPr>
              <a:t></a:t>
            </a:r>
            <a:r>
              <a:rPr sz="2650" spc="-110" dirty="0">
                <a:latin typeface="Times New Roman"/>
                <a:cs typeface="Times New Roman"/>
              </a:rPr>
              <a:t> </a:t>
            </a:r>
            <a:r>
              <a:rPr sz="2650" spc="40" dirty="0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1152" y="3796739"/>
            <a:ext cx="21653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45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5977" y="3592725"/>
            <a:ext cx="17018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30" dirty="0">
                <a:latin typeface="Symbol"/>
                <a:cs typeface="Symbol"/>
              </a:rPr>
              <a:t>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7745" y="3786337"/>
            <a:ext cx="25781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175" dirty="0">
                <a:latin typeface="Symbol"/>
                <a:cs typeface="Symbol"/>
              </a:rPr>
              <a:t></a:t>
            </a:r>
            <a:r>
              <a:rPr sz="1550" spc="20" dirty="0"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519" y="3786337"/>
            <a:ext cx="11112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50" spc="2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2982" y="4939035"/>
            <a:ext cx="12700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20" dirty="0">
                <a:latin typeface="Times New Roman"/>
                <a:cs typeface="Times New Roman"/>
              </a:rPr>
              <a:t>6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205" y="4711139"/>
            <a:ext cx="131826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7415" algn="l"/>
              </a:tabLst>
            </a:pPr>
            <a:r>
              <a:rPr sz="2650" spc="45" dirty="0">
                <a:latin typeface="Times New Roman"/>
                <a:cs typeface="Times New Roman"/>
              </a:rPr>
              <a:t>b</a:t>
            </a:r>
            <a:r>
              <a:rPr sz="2650" spc="60" dirty="0">
                <a:latin typeface="Times New Roman"/>
                <a:cs typeface="Times New Roman"/>
              </a:rPr>
              <a:t>)</a:t>
            </a:r>
            <a:r>
              <a:rPr sz="2650" spc="20" dirty="0">
                <a:latin typeface="Times New Roman"/>
                <a:cs typeface="Times New Roman"/>
              </a:rPr>
              <a:t>.</a:t>
            </a:r>
            <a:r>
              <a:rPr sz="2650" spc="50" dirty="0">
                <a:latin typeface="Times New Roman"/>
                <a:cs typeface="Times New Roman"/>
              </a:rPr>
              <a:t> </a:t>
            </a:r>
            <a:r>
              <a:rPr sz="2650" spc="60" dirty="0">
                <a:latin typeface="Times New Roman"/>
                <a:cs typeface="Times New Roman"/>
              </a:rPr>
              <a:t>X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70" dirty="0">
                <a:latin typeface="Times New Roman"/>
                <a:cs typeface="Times New Roman"/>
              </a:rPr>
              <a:t>(</a:t>
            </a:r>
            <a:r>
              <a:rPr sz="2650" spc="75" dirty="0">
                <a:latin typeface="Times New Roman"/>
                <a:cs typeface="Times New Roman"/>
              </a:rPr>
              <a:t>z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9287" y="4507125"/>
            <a:ext cx="17018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30" dirty="0">
                <a:latin typeface="Symbol"/>
                <a:cs typeface="Symbol"/>
              </a:rPr>
              <a:t>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409" y="4700737"/>
            <a:ext cx="13716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2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4089" y="4558128"/>
            <a:ext cx="119824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33070" algn="l"/>
              </a:tabLst>
            </a:pPr>
            <a:r>
              <a:rPr sz="1550" spc="100" dirty="0">
                <a:latin typeface="Symbol"/>
                <a:cs typeface="Symbol"/>
              </a:rPr>
              <a:t></a:t>
            </a:r>
            <a:r>
              <a:rPr sz="1550" spc="100" dirty="0">
                <a:latin typeface="Times New Roman"/>
                <a:cs typeface="Times New Roman"/>
              </a:rPr>
              <a:t>n	</a:t>
            </a:r>
            <a:r>
              <a:rPr sz="3975" spc="67" baseline="-25157" dirty="0">
                <a:latin typeface="Symbol"/>
                <a:cs typeface="Symbol"/>
              </a:rPr>
              <a:t></a:t>
            </a:r>
            <a:r>
              <a:rPr sz="3975" spc="292" baseline="-25157" dirty="0">
                <a:latin typeface="Times New Roman"/>
                <a:cs typeface="Times New Roman"/>
              </a:rPr>
              <a:t> </a:t>
            </a:r>
            <a:r>
              <a:rPr sz="3975" spc="187" baseline="-25157" dirty="0">
                <a:latin typeface="Times New Roman"/>
                <a:cs typeface="Times New Roman"/>
              </a:rPr>
              <a:t>z</a:t>
            </a:r>
            <a:r>
              <a:rPr sz="1550" spc="125" dirty="0">
                <a:latin typeface="Symbol"/>
                <a:cs typeface="Symbol"/>
              </a:rPr>
              <a:t></a:t>
            </a:r>
            <a:r>
              <a:rPr sz="1550" spc="125" dirty="0">
                <a:latin typeface="Times New Roman"/>
                <a:cs typeface="Times New Roman"/>
              </a:rPr>
              <a:t>k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6854" y="4711139"/>
            <a:ext cx="134937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45" dirty="0">
                <a:latin typeface="Symbol"/>
                <a:cs typeface="Symbol"/>
              </a:rPr>
              <a:t></a:t>
            </a:r>
            <a:r>
              <a:rPr sz="2650" spc="45" dirty="0">
                <a:latin typeface="Times New Roman"/>
                <a:cs typeface="Times New Roman"/>
              </a:rPr>
              <a:t>(n </a:t>
            </a:r>
            <a:r>
              <a:rPr sz="2650" spc="45" dirty="0">
                <a:latin typeface="Symbol"/>
                <a:cs typeface="Symbol"/>
              </a:rPr>
              <a:t></a:t>
            </a:r>
            <a:r>
              <a:rPr sz="2650" spc="160" dirty="0">
                <a:latin typeface="Times New Roman"/>
                <a:cs typeface="Times New Roman"/>
              </a:rPr>
              <a:t> </a:t>
            </a:r>
            <a:r>
              <a:rPr sz="2650" spc="85" dirty="0">
                <a:latin typeface="Times New Roman"/>
                <a:cs typeface="Times New Roman"/>
              </a:rPr>
              <a:t>k)z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5985" y="4711139"/>
            <a:ext cx="21653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45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7279" y="3705616"/>
            <a:ext cx="421640" cy="1738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600"/>
              </a:lnSpc>
              <a:spcBef>
                <a:spcPts val="125"/>
              </a:spcBef>
            </a:pPr>
            <a:r>
              <a:rPr sz="4000" spc="70" dirty="0">
                <a:latin typeface="Symbol"/>
                <a:cs typeface="Symbol"/>
              </a:rPr>
              <a:t></a:t>
            </a:r>
            <a:endParaRPr sz="4000">
              <a:latin typeface="Symbol"/>
              <a:cs typeface="Symbol"/>
            </a:endParaRPr>
          </a:p>
          <a:p>
            <a:pPr marL="17780">
              <a:lnSpc>
                <a:spcPts val="1660"/>
              </a:lnSpc>
            </a:pPr>
            <a:r>
              <a:rPr sz="1550" spc="20" dirty="0">
                <a:latin typeface="Times New Roman"/>
                <a:cs typeface="Times New Roman"/>
              </a:rPr>
              <a:t>n</a:t>
            </a:r>
            <a:r>
              <a:rPr sz="1550" spc="-27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Symbol"/>
                <a:cs typeface="Symbol"/>
              </a:rPr>
              <a:t></a:t>
            </a:r>
            <a:r>
              <a:rPr sz="1550" spc="8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  <a:p>
            <a:pPr marL="36195">
              <a:lnSpc>
                <a:spcPts val="4600"/>
              </a:lnSpc>
              <a:spcBef>
                <a:spcPts val="944"/>
              </a:spcBef>
            </a:pPr>
            <a:r>
              <a:rPr sz="4000" spc="75" dirty="0">
                <a:latin typeface="Symbol"/>
                <a:cs typeface="Symbol"/>
              </a:rPr>
              <a:t></a:t>
            </a:r>
            <a:endParaRPr sz="4000">
              <a:latin typeface="Symbol"/>
              <a:cs typeface="Symbol"/>
            </a:endParaRPr>
          </a:p>
          <a:p>
            <a:pPr marL="41910">
              <a:lnSpc>
                <a:spcPts val="1660"/>
              </a:lnSpc>
            </a:pPr>
            <a:r>
              <a:rPr sz="1550" spc="20" dirty="0">
                <a:latin typeface="Times New Roman"/>
                <a:cs typeface="Times New Roman"/>
              </a:rPr>
              <a:t>n</a:t>
            </a:r>
            <a:r>
              <a:rPr sz="1550" spc="-27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Symbol"/>
                <a:cs typeface="Symbol"/>
              </a:rPr>
              <a:t></a:t>
            </a:r>
            <a:r>
              <a:rPr sz="1550" spc="8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780" y="5854139"/>
            <a:ext cx="129794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86460" algn="l"/>
              </a:tabLst>
            </a:pPr>
            <a:r>
              <a:rPr sz="2650" spc="30" dirty="0">
                <a:latin typeface="Times New Roman"/>
                <a:cs typeface="Times New Roman"/>
              </a:rPr>
              <a:t>c</a:t>
            </a:r>
            <a:r>
              <a:rPr sz="2650" spc="60" dirty="0">
                <a:latin typeface="Times New Roman"/>
                <a:cs typeface="Times New Roman"/>
              </a:rPr>
              <a:t>)</a:t>
            </a:r>
            <a:r>
              <a:rPr sz="2650" spc="20" dirty="0">
                <a:latin typeface="Times New Roman"/>
                <a:cs typeface="Times New Roman"/>
              </a:rPr>
              <a:t>.</a:t>
            </a:r>
            <a:r>
              <a:rPr sz="2650" spc="50" dirty="0">
                <a:latin typeface="Times New Roman"/>
                <a:cs typeface="Times New Roman"/>
              </a:rPr>
              <a:t> </a:t>
            </a:r>
            <a:r>
              <a:rPr sz="2650" spc="60" dirty="0">
                <a:latin typeface="Times New Roman"/>
                <a:cs typeface="Times New Roman"/>
              </a:rPr>
              <a:t>X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75" dirty="0">
                <a:latin typeface="Times New Roman"/>
                <a:cs typeface="Times New Roman"/>
              </a:rPr>
              <a:t>(z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2725" y="6082035"/>
            <a:ext cx="12700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20" dirty="0">
                <a:latin typeface="Times New Roman"/>
                <a:cs typeface="Times New Roman"/>
              </a:rPr>
              <a:t>7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57729" y="5854139"/>
            <a:ext cx="224663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756410" algn="l"/>
              </a:tabLst>
            </a:pPr>
            <a:r>
              <a:rPr sz="2650" spc="45" dirty="0">
                <a:latin typeface="Symbol"/>
                <a:cs typeface="Symbol"/>
              </a:rPr>
              <a:t></a:t>
            </a:r>
            <a:r>
              <a:rPr sz="2650" spc="45" dirty="0">
                <a:latin typeface="Times New Roman"/>
                <a:cs typeface="Times New Roman"/>
              </a:rPr>
              <a:t>(n</a:t>
            </a:r>
            <a:r>
              <a:rPr sz="2650" spc="195" dirty="0">
                <a:latin typeface="Times New Roman"/>
                <a:cs typeface="Times New Roman"/>
              </a:rPr>
              <a:t> </a:t>
            </a:r>
            <a:r>
              <a:rPr sz="2650" spc="45" dirty="0">
                <a:latin typeface="Symbol"/>
                <a:cs typeface="Symbol"/>
              </a:rPr>
              <a:t></a:t>
            </a:r>
            <a:r>
              <a:rPr sz="2650" spc="135" dirty="0">
                <a:latin typeface="Times New Roman"/>
                <a:cs typeface="Times New Roman"/>
              </a:rPr>
              <a:t> </a:t>
            </a:r>
            <a:r>
              <a:rPr sz="2650" spc="85" dirty="0">
                <a:latin typeface="Times New Roman"/>
                <a:cs typeface="Times New Roman"/>
              </a:rPr>
              <a:t>k)z	</a:t>
            </a:r>
            <a:r>
              <a:rPr sz="2650" spc="45" dirty="0">
                <a:latin typeface="Symbol"/>
                <a:cs typeface="Symbol"/>
              </a:rPr>
              <a:t></a:t>
            </a:r>
            <a:r>
              <a:rPr sz="2650" spc="140" dirty="0">
                <a:latin typeface="Times New Roman"/>
                <a:cs typeface="Times New Roman"/>
              </a:rPr>
              <a:t> </a:t>
            </a:r>
            <a:r>
              <a:rPr sz="2650" spc="40" dirty="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6300" y="5854139"/>
            <a:ext cx="216535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45" dirty="0">
                <a:latin typeface="Symbol"/>
                <a:cs typeface="Symbol"/>
              </a:rPr>
              <a:t>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0226" y="5650125"/>
            <a:ext cx="17018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30" dirty="0">
                <a:latin typeface="Symbol"/>
                <a:cs typeface="Symbol"/>
              </a:rPr>
              <a:t>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2079" y="5763016"/>
            <a:ext cx="397510" cy="824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600"/>
              </a:lnSpc>
              <a:spcBef>
                <a:spcPts val="125"/>
              </a:spcBef>
            </a:pPr>
            <a:r>
              <a:rPr sz="4000" spc="75" dirty="0">
                <a:latin typeface="Symbol"/>
                <a:cs typeface="Symbol"/>
              </a:rPr>
              <a:t></a:t>
            </a:r>
            <a:endParaRPr sz="4000">
              <a:latin typeface="Symbol"/>
              <a:cs typeface="Symbol"/>
            </a:endParaRPr>
          </a:p>
          <a:p>
            <a:pPr marL="17145">
              <a:lnSpc>
                <a:spcPts val="1660"/>
              </a:lnSpc>
            </a:pPr>
            <a:r>
              <a:rPr sz="1550" spc="20" dirty="0">
                <a:latin typeface="Times New Roman"/>
                <a:cs typeface="Times New Roman"/>
              </a:rPr>
              <a:t>n</a:t>
            </a:r>
            <a:r>
              <a:rPr sz="1550" spc="-229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Symbol"/>
                <a:cs typeface="Symbol"/>
              </a:rPr>
              <a:t></a:t>
            </a:r>
            <a:r>
              <a:rPr sz="1550" spc="8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6183" y="5843737"/>
            <a:ext cx="25781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175" dirty="0">
                <a:latin typeface="Symbol"/>
                <a:cs typeface="Symbol"/>
              </a:rPr>
              <a:t></a:t>
            </a:r>
            <a:r>
              <a:rPr sz="1550" spc="20" dirty="0"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6859" y="5843737"/>
            <a:ext cx="13652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2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2165"/>
            <a:ext cx="2179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Time</a:t>
            </a:r>
            <a:r>
              <a:rPr sz="3200" b="1" spc="-7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8000"/>
                </a:solidFill>
                <a:latin typeface="Calibri"/>
                <a:cs typeface="Calibri"/>
              </a:rPr>
              <a:t>Delay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9437" y="698500"/>
            <a:ext cx="13271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5" dirty="0">
                <a:latin typeface="Times New Roman"/>
                <a:cs typeface="Times New Roman"/>
              </a:rPr>
              <a:t>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8362" y="1410765"/>
            <a:ext cx="3619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55" dirty="0">
                <a:latin typeface="Times New Roman"/>
                <a:cs typeface="Times New Roman"/>
              </a:rPr>
              <a:t>n</a:t>
            </a:r>
            <a:r>
              <a:rPr sz="1650" spc="-95" dirty="0">
                <a:latin typeface="Symbol"/>
                <a:cs typeface="Symbol"/>
              </a:rPr>
              <a:t></a:t>
            </a:r>
            <a:r>
              <a:rPr sz="1650" spc="15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215" y="734160"/>
            <a:ext cx="5464175" cy="675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  <a:tabLst>
                <a:tab pos="1370965" algn="l"/>
                <a:tab pos="1905635" algn="l"/>
              </a:tabLst>
            </a:pPr>
            <a:r>
              <a:rPr sz="2850" spc="120" dirty="0">
                <a:latin typeface="Times New Roman"/>
                <a:cs typeface="Times New Roman"/>
              </a:rPr>
              <a:t>x</a:t>
            </a:r>
            <a:r>
              <a:rPr sz="2850" spc="65" dirty="0">
                <a:latin typeface="Times New Roman"/>
                <a:cs typeface="Times New Roman"/>
              </a:rPr>
              <a:t>(</a:t>
            </a:r>
            <a:r>
              <a:rPr sz="2850" spc="20" dirty="0">
                <a:latin typeface="Times New Roman"/>
                <a:cs typeface="Times New Roman"/>
              </a:rPr>
              <a:t>n</a:t>
            </a:r>
            <a:r>
              <a:rPr sz="2850" spc="-170" dirty="0">
                <a:latin typeface="Times New Roman"/>
                <a:cs typeface="Times New Roman"/>
              </a:rPr>
              <a:t> </a:t>
            </a:r>
            <a:r>
              <a:rPr sz="2850" spc="20" dirty="0">
                <a:latin typeface="Symbol"/>
                <a:cs typeface="Symbol"/>
              </a:rPr>
              <a:t></a:t>
            </a:r>
            <a:r>
              <a:rPr sz="2850" spc="-265" dirty="0">
                <a:latin typeface="Times New Roman"/>
                <a:cs typeface="Times New Roman"/>
              </a:rPr>
              <a:t> </a:t>
            </a:r>
            <a:r>
              <a:rPr sz="2850" spc="125" dirty="0">
                <a:latin typeface="Times New Roman"/>
                <a:cs typeface="Times New Roman"/>
              </a:rPr>
              <a:t>k</a:t>
            </a:r>
            <a:r>
              <a:rPr sz="2850" spc="10" dirty="0">
                <a:latin typeface="Times New Roman"/>
                <a:cs typeface="Times New Roman"/>
              </a:rPr>
              <a:t>)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spc="40" dirty="0">
                <a:latin typeface="Symbol"/>
                <a:cs typeface="Symbol"/>
              </a:rPr>
              <a:t>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spc="170" dirty="0">
                <a:latin typeface="Times New Roman"/>
                <a:cs typeface="Times New Roman"/>
              </a:rPr>
              <a:t>z</a:t>
            </a:r>
            <a:r>
              <a:rPr sz="2475" spc="135" baseline="43771" dirty="0">
                <a:latin typeface="Symbol"/>
                <a:cs typeface="Symbol"/>
              </a:rPr>
              <a:t></a:t>
            </a:r>
            <a:r>
              <a:rPr sz="2475" spc="330" baseline="43771" dirty="0">
                <a:latin typeface="Times New Roman"/>
                <a:cs typeface="Times New Roman"/>
              </a:rPr>
              <a:t>k</a:t>
            </a:r>
            <a:r>
              <a:rPr sz="2850" spc="65" dirty="0">
                <a:latin typeface="Times New Roman"/>
                <a:cs typeface="Times New Roman"/>
              </a:rPr>
              <a:t>[</a:t>
            </a:r>
            <a:r>
              <a:rPr sz="2850" spc="175" dirty="0">
                <a:latin typeface="Times New Roman"/>
                <a:cs typeface="Times New Roman"/>
              </a:rPr>
              <a:t>X</a:t>
            </a:r>
            <a:r>
              <a:rPr sz="2475" spc="22" baseline="43771" dirty="0">
                <a:latin typeface="Symbol"/>
                <a:cs typeface="Symbol"/>
              </a:rPr>
              <a:t></a:t>
            </a:r>
            <a:r>
              <a:rPr sz="2475" spc="-89" baseline="43771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(</a:t>
            </a:r>
            <a:r>
              <a:rPr sz="2850" spc="55" dirty="0">
                <a:latin typeface="Times New Roman"/>
                <a:cs typeface="Times New Roman"/>
              </a:rPr>
              <a:t>z</a:t>
            </a:r>
            <a:r>
              <a:rPr sz="2850" spc="10" dirty="0">
                <a:latin typeface="Times New Roman"/>
                <a:cs typeface="Times New Roman"/>
              </a:rPr>
              <a:t>)</a:t>
            </a:r>
            <a:r>
              <a:rPr sz="2850" spc="-260" dirty="0">
                <a:latin typeface="Times New Roman"/>
                <a:cs typeface="Times New Roman"/>
              </a:rPr>
              <a:t>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-245" dirty="0">
                <a:latin typeface="Times New Roman"/>
                <a:cs typeface="Times New Roman"/>
              </a:rPr>
              <a:t> </a:t>
            </a:r>
            <a:r>
              <a:rPr sz="6375" spc="637" baseline="-8496" dirty="0">
                <a:latin typeface="Symbol"/>
                <a:cs typeface="Symbol"/>
              </a:rPr>
              <a:t></a:t>
            </a:r>
            <a:r>
              <a:rPr sz="2850" spc="125" dirty="0">
                <a:latin typeface="Times New Roman"/>
                <a:cs typeface="Times New Roman"/>
              </a:rPr>
              <a:t>x</a:t>
            </a:r>
            <a:r>
              <a:rPr sz="2850" spc="65" dirty="0">
                <a:latin typeface="Times New Roman"/>
                <a:cs typeface="Times New Roman"/>
              </a:rPr>
              <a:t>(</a:t>
            </a:r>
            <a:r>
              <a:rPr sz="2850" spc="65" dirty="0">
                <a:latin typeface="Symbol"/>
                <a:cs typeface="Symbol"/>
              </a:rPr>
              <a:t></a:t>
            </a:r>
            <a:r>
              <a:rPr sz="2850" spc="125" dirty="0">
                <a:latin typeface="Times New Roman"/>
                <a:cs typeface="Times New Roman"/>
              </a:rPr>
              <a:t>n</a:t>
            </a:r>
            <a:r>
              <a:rPr sz="2850" spc="65" dirty="0">
                <a:latin typeface="Times New Roman"/>
                <a:cs typeface="Times New Roman"/>
              </a:rPr>
              <a:t>)</a:t>
            </a:r>
            <a:r>
              <a:rPr sz="2850" spc="170" dirty="0">
                <a:latin typeface="Times New Roman"/>
                <a:cs typeface="Times New Roman"/>
              </a:rPr>
              <a:t>z</a:t>
            </a:r>
            <a:r>
              <a:rPr sz="2475" spc="22" baseline="43771" dirty="0">
                <a:latin typeface="Times New Roman"/>
                <a:cs typeface="Times New Roman"/>
              </a:rPr>
              <a:t>n</a:t>
            </a:r>
            <a:r>
              <a:rPr sz="2475" spc="-44" baseline="43771" dirty="0">
                <a:latin typeface="Times New Roman"/>
                <a:cs typeface="Times New Roman"/>
              </a:rPr>
              <a:t> </a:t>
            </a:r>
            <a:r>
              <a:rPr sz="2850" spc="10" dirty="0">
                <a:latin typeface="Times New Roman"/>
                <a:cs typeface="Times New Roman"/>
              </a:rPr>
              <a:t>]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465834"/>
            <a:ext cx="162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10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740" y="1739772"/>
            <a:ext cx="475107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1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10" dirty="0">
                <a:latin typeface="Calibri"/>
                <a:cs typeface="Calibri"/>
              </a:rPr>
              <a:t>transformasi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5" dirty="0">
                <a:latin typeface="Calibri"/>
                <a:cs typeface="Calibri"/>
              </a:rPr>
              <a:t>satu sisi dari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baseline="-20833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(n) = </a:t>
            </a:r>
            <a:r>
              <a:rPr sz="1800" spc="-5" dirty="0">
                <a:latin typeface="Calibri"/>
                <a:cs typeface="Calibri"/>
              </a:rPr>
              <a:t>x(n-2)  dimana x(n) </a:t>
            </a:r>
            <a:r>
              <a:rPr sz="1800" dirty="0">
                <a:latin typeface="Calibri"/>
                <a:cs typeface="Calibri"/>
              </a:rPr>
              <a:t>= a</a:t>
            </a:r>
            <a:r>
              <a:rPr sz="1800" baseline="25462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u(n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7984" y="3681642"/>
            <a:ext cx="1136650" cy="0"/>
          </a:xfrm>
          <a:custGeom>
            <a:avLst/>
            <a:gdLst/>
            <a:ahLst/>
            <a:cxnLst/>
            <a:rect l="l" t="t" r="r" b="b"/>
            <a:pathLst>
              <a:path w="1136650">
                <a:moveTo>
                  <a:pt x="0" y="0"/>
                </a:moveTo>
                <a:lnTo>
                  <a:pt x="1136124" y="0"/>
                </a:lnTo>
              </a:path>
            </a:pathLst>
          </a:custGeom>
          <a:ln w="14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13149" y="3171782"/>
            <a:ext cx="208915" cy="4578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4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5249" y="3680964"/>
            <a:ext cx="1191260" cy="4578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800" spc="40" dirty="0">
                <a:latin typeface="Times New Roman"/>
                <a:cs typeface="Times New Roman"/>
              </a:rPr>
              <a:t>1 </a:t>
            </a:r>
            <a:r>
              <a:rPr sz="2800" spc="45" dirty="0">
                <a:latin typeface="Symbol"/>
                <a:cs typeface="Symbol"/>
              </a:rPr>
              <a:t>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az</a:t>
            </a:r>
            <a:r>
              <a:rPr sz="2475" spc="75" baseline="42087" dirty="0">
                <a:latin typeface="Symbol"/>
                <a:cs typeface="Symbol"/>
              </a:rPr>
              <a:t></a:t>
            </a:r>
            <a:r>
              <a:rPr sz="2475" spc="75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4998" y="6408986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10">
                <a:moveTo>
                  <a:pt x="0" y="0"/>
                </a:moveTo>
                <a:lnTo>
                  <a:pt x="1133607" y="0"/>
                </a:lnTo>
              </a:path>
            </a:pathLst>
          </a:custGeom>
          <a:ln w="15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85645" y="4222097"/>
            <a:ext cx="1308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1443" y="4677641"/>
            <a:ext cx="1308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8289" y="6115465"/>
            <a:ext cx="26987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Symbol"/>
                <a:cs typeface="Symbol"/>
              </a:rPr>
              <a:t></a:t>
            </a:r>
            <a:r>
              <a:rPr sz="1650" spc="-29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2073" y="5966033"/>
            <a:ext cx="89535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200" spc="120" baseline="-24801" dirty="0">
                <a:latin typeface="Times New Roman"/>
                <a:cs typeface="Times New Roman"/>
              </a:rPr>
              <a:t>a</a:t>
            </a:r>
            <a:r>
              <a:rPr sz="1650" spc="80" dirty="0">
                <a:latin typeface="Symbol"/>
                <a:cs typeface="Symbol"/>
              </a:rPr>
              <a:t></a:t>
            </a:r>
            <a:r>
              <a:rPr sz="1650" spc="80" dirty="0">
                <a:latin typeface="Times New Roman"/>
                <a:cs typeface="Times New Roman"/>
              </a:rPr>
              <a:t>1</a:t>
            </a:r>
            <a:r>
              <a:rPr sz="4200" spc="120" baseline="-24801" dirty="0">
                <a:latin typeface="Times New Roman"/>
                <a:cs typeface="Times New Roman"/>
              </a:rPr>
              <a:t>z</a:t>
            </a:r>
            <a:r>
              <a:rPr sz="1650" spc="80" dirty="0">
                <a:latin typeface="Symbol"/>
                <a:cs typeface="Symbol"/>
              </a:rPr>
              <a:t></a:t>
            </a:r>
            <a:r>
              <a:rPr sz="1650" spc="8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6169" y="5739365"/>
            <a:ext cx="50292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200" spc="142" baseline="-24801" dirty="0">
                <a:latin typeface="Times New Roman"/>
                <a:cs typeface="Times New Roman"/>
              </a:rPr>
              <a:t>z</a:t>
            </a:r>
            <a:r>
              <a:rPr sz="1650" spc="95" dirty="0">
                <a:latin typeface="Symbol"/>
                <a:cs typeface="Symbol"/>
              </a:rPr>
              <a:t></a:t>
            </a:r>
            <a:r>
              <a:rPr sz="1650" spc="-27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8444" y="4931211"/>
            <a:ext cx="38227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n</a:t>
            </a:r>
            <a:r>
              <a:rPr sz="1650" spc="-24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</a:t>
            </a:r>
            <a:r>
              <a:rPr sz="165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5790" y="4426277"/>
            <a:ext cx="14097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4734" y="4426277"/>
            <a:ext cx="14097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73856" y="6127326"/>
            <a:ext cx="173672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59840" indent="-1247775">
              <a:lnSpc>
                <a:spcPct val="100000"/>
              </a:lnSpc>
              <a:spcBef>
                <a:spcPts val="125"/>
              </a:spcBef>
              <a:buChar char=""/>
              <a:tabLst>
                <a:tab pos="1259205" algn="l"/>
                <a:tab pos="1260475" algn="l"/>
              </a:tabLst>
            </a:pP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1601" y="6408499"/>
            <a:ext cx="118808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800" spc="15" dirty="0">
                <a:latin typeface="Times New Roman"/>
                <a:cs typeface="Times New Roman"/>
              </a:rPr>
              <a:t>1 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az</a:t>
            </a:r>
            <a:r>
              <a:rPr sz="2475" spc="67" baseline="42087" dirty="0">
                <a:latin typeface="Symbol"/>
                <a:cs typeface="Symbol"/>
              </a:rPr>
              <a:t></a:t>
            </a:r>
            <a:r>
              <a:rPr sz="2475" spc="67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1020" y="6127326"/>
            <a:ext cx="22352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2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23663" y="5078596"/>
            <a:ext cx="3061970" cy="740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20" dirty="0">
                <a:latin typeface="Times New Roman"/>
                <a:cs typeface="Times New Roman"/>
              </a:rPr>
              <a:t> x(</a:t>
            </a:r>
            <a:r>
              <a:rPr sz="2800" spc="20" dirty="0">
                <a:latin typeface="Symbol"/>
                <a:cs typeface="Symbol"/>
              </a:rPr>
              <a:t></a:t>
            </a:r>
            <a:r>
              <a:rPr sz="2800" spc="20" dirty="0">
                <a:latin typeface="Times New Roman"/>
                <a:cs typeface="Times New Roman"/>
              </a:rPr>
              <a:t>1)z 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x(</a:t>
            </a:r>
            <a:r>
              <a:rPr sz="2800" spc="75" dirty="0">
                <a:latin typeface="Symbol"/>
                <a:cs typeface="Symbol"/>
              </a:rPr>
              <a:t></a:t>
            </a:r>
            <a:r>
              <a:rPr sz="2800" spc="75" dirty="0">
                <a:latin typeface="Times New Roman"/>
                <a:cs typeface="Times New Roman"/>
              </a:rPr>
              <a:t>2)z</a:t>
            </a:r>
            <a:r>
              <a:rPr sz="2475" spc="112" baseline="42087" dirty="0">
                <a:latin typeface="Times New Roman"/>
                <a:cs typeface="Times New Roman"/>
              </a:rPr>
              <a:t>2</a:t>
            </a:r>
            <a:r>
              <a:rPr sz="2475" spc="607" baseline="42087" dirty="0">
                <a:latin typeface="Times New Roman"/>
                <a:cs typeface="Times New Roman"/>
              </a:rPr>
              <a:t> </a:t>
            </a:r>
            <a:r>
              <a:rPr sz="4650" spc="-620" dirty="0">
                <a:latin typeface="Symbol"/>
                <a:cs typeface="Symbol"/>
              </a:rPr>
              <a:t>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3922" y="5078596"/>
            <a:ext cx="1348105" cy="740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800" spc="20" dirty="0">
                <a:latin typeface="Symbol"/>
                <a:cs typeface="Symbol"/>
              </a:rPr>
              <a:t>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190" dirty="0">
                <a:latin typeface="Times New Roman"/>
                <a:cs typeface="Times New Roman"/>
              </a:rPr>
              <a:t>z</a:t>
            </a:r>
            <a:r>
              <a:rPr sz="2475" baseline="42087" dirty="0">
                <a:latin typeface="Symbol"/>
                <a:cs typeface="Symbol"/>
              </a:rPr>
              <a:t></a:t>
            </a:r>
            <a:r>
              <a:rPr sz="2475" spc="-345" baseline="42087" dirty="0">
                <a:latin typeface="Times New Roman"/>
                <a:cs typeface="Times New Roman"/>
              </a:rPr>
              <a:t> </a:t>
            </a:r>
            <a:r>
              <a:rPr sz="2475" baseline="42087" dirty="0">
                <a:latin typeface="Times New Roman"/>
                <a:cs typeface="Times New Roman"/>
              </a:rPr>
              <a:t>2</a:t>
            </a:r>
            <a:r>
              <a:rPr sz="2475" spc="-225" baseline="42087" dirty="0">
                <a:latin typeface="Times New Roman"/>
                <a:cs typeface="Times New Roman"/>
              </a:rPr>
              <a:t> </a:t>
            </a:r>
            <a:r>
              <a:rPr sz="4650" spc="-869" dirty="0">
                <a:latin typeface="Symbol"/>
                <a:cs typeface="Symbol"/>
              </a:rPr>
              <a:t></a:t>
            </a:r>
            <a:r>
              <a:rPr sz="2800" spc="204" dirty="0">
                <a:latin typeface="Times New Roman"/>
                <a:cs typeface="Times New Roman"/>
              </a:rPr>
              <a:t>X</a:t>
            </a:r>
            <a:r>
              <a:rPr sz="2475" baseline="42087" dirty="0">
                <a:latin typeface="Symbol"/>
                <a:cs typeface="Symbol"/>
              </a:rPr>
              <a:t></a:t>
            </a:r>
            <a:endParaRPr sz="2475" baseline="42087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09536" y="4786134"/>
            <a:ext cx="16383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Symbol"/>
                <a:cs typeface="Symbol"/>
              </a:rPr>
              <a:t>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23077" y="4214363"/>
            <a:ext cx="37592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75" baseline="-16835" dirty="0">
                <a:latin typeface="Times New Roman"/>
                <a:cs typeface="Times New Roman"/>
              </a:rPr>
              <a:t>n</a:t>
            </a:r>
            <a:r>
              <a:rPr sz="2475" spc="-44" baseline="-168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Symbol"/>
                <a:cs typeface="Symbol"/>
              </a:rPr>
              <a:t>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45482" y="4786134"/>
            <a:ext cx="16383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Symbol"/>
                <a:cs typeface="Symbol"/>
              </a:rPr>
              <a:t>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5207" y="4276846"/>
            <a:ext cx="50990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dirty="0">
                <a:latin typeface="Symbol"/>
                <a:cs typeface="Symbol"/>
              </a:rPr>
              <a:t></a:t>
            </a:r>
            <a:r>
              <a:rPr sz="1650" dirty="0">
                <a:latin typeface="Times New Roman"/>
                <a:cs typeface="Times New Roman"/>
              </a:rPr>
              <a:t> 2</a:t>
            </a:r>
            <a:r>
              <a:rPr sz="1650" spc="-305" dirty="0">
                <a:latin typeface="Times New Roman"/>
                <a:cs typeface="Times New Roman"/>
              </a:rPr>
              <a:t> </a:t>
            </a:r>
            <a:r>
              <a:rPr sz="4200" spc="15" baseline="9920" dirty="0">
                <a:latin typeface="Symbol"/>
                <a:cs typeface="Symbol"/>
              </a:rPr>
              <a:t></a:t>
            </a:r>
            <a:endParaRPr sz="4200" baseline="992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1507" y="4438108"/>
            <a:ext cx="150177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57834" algn="l"/>
              </a:tabLst>
            </a:pPr>
            <a:r>
              <a:rPr sz="2800" spc="25" dirty="0">
                <a:latin typeface="Times New Roman"/>
                <a:cs typeface="Times New Roman"/>
              </a:rPr>
              <a:t>X	</a:t>
            </a:r>
            <a:r>
              <a:rPr sz="2800" spc="55" dirty="0">
                <a:latin typeface="Times New Roman"/>
                <a:cs typeface="Times New Roman"/>
              </a:rPr>
              <a:t>(z) </a:t>
            </a:r>
            <a:r>
              <a:rPr sz="2800" spc="20" dirty="0">
                <a:latin typeface="Symbol"/>
                <a:cs typeface="Symbol"/>
              </a:rPr>
              <a:t>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7382" y="4258235"/>
            <a:ext cx="2904490" cy="672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743585" algn="l"/>
                <a:tab pos="2714625" algn="l"/>
              </a:tabLst>
            </a:pPr>
            <a:r>
              <a:rPr sz="4200" spc="75" baseline="-18849" dirty="0">
                <a:latin typeface="Symbol"/>
                <a:cs typeface="Symbol"/>
              </a:rPr>
              <a:t></a:t>
            </a:r>
            <a:r>
              <a:rPr sz="2800" spc="50" dirty="0">
                <a:latin typeface="Times New Roman"/>
                <a:cs typeface="Times New Roman"/>
              </a:rPr>
              <a:t>X	</a:t>
            </a:r>
            <a:r>
              <a:rPr sz="2800" spc="20" dirty="0">
                <a:latin typeface="Symbol"/>
                <a:cs typeface="Symbol"/>
              </a:rPr>
              <a:t>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6375" spc="7" baseline="-8496" dirty="0">
                <a:latin typeface="Symbol"/>
                <a:cs typeface="Symbol"/>
              </a:rPr>
              <a:t></a:t>
            </a:r>
            <a:r>
              <a:rPr sz="6375" spc="-705" baseline="-8496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x(</a:t>
            </a:r>
            <a:r>
              <a:rPr sz="2800" spc="95" dirty="0">
                <a:latin typeface="Symbol"/>
                <a:cs typeface="Symbol"/>
              </a:rPr>
              <a:t></a:t>
            </a:r>
            <a:r>
              <a:rPr sz="2800" spc="95" dirty="0">
                <a:latin typeface="Times New Roman"/>
                <a:cs typeface="Times New Roman"/>
              </a:rPr>
              <a:t>n)z	</a:t>
            </a:r>
            <a:r>
              <a:rPr sz="4200" spc="15" baseline="-18849" dirty="0">
                <a:latin typeface="Symbol"/>
                <a:cs typeface="Symbol"/>
              </a:rPr>
              <a:t></a:t>
            </a:r>
            <a:endParaRPr sz="4200" baseline="-18849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040" y="2689181"/>
            <a:ext cx="4806950" cy="11677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95250">
              <a:lnSpc>
                <a:spcPct val="100000"/>
              </a:lnSpc>
              <a:spcBef>
                <a:spcPts val="1160"/>
              </a:spcBef>
              <a:tabLst>
                <a:tab pos="2675255" algn="l"/>
                <a:tab pos="3548379" algn="l"/>
              </a:tabLst>
            </a:pPr>
            <a:r>
              <a:rPr sz="2800" spc="100" dirty="0">
                <a:latin typeface="Times New Roman"/>
                <a:cs typeface="Times New Roman"/>
              </a:rPr>
              <a:t>x(n) </a:t>
            </a:r>
            <a:r>
              <a:rPr sz="2800" spc="45" dirty="0">
                <a:latin typeface="Symbol"/>
                <a:cs typeface="Symbol"/>
              </a:rPr>
              <a:t>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a</a:t>
            </a:r>
            <a:r>
              <a:rPr sz="2475" spc="217" baseline="42087" dirty="0">
                <a:latin typeface="Times New Roman"/>
                <a:cs typeface="Times New Roman"/>
              </a:rPr>
              <a:t>n</a:t>
            </a:r>
            <a:r>
              <a:rPr sz="2475" spc="-307" baseline="42087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u(n)	</a:t>
            </a:r>
            <a:r>
              <a:rPr sz="2800" spc="80" dirty="0">
                <a:latin typeface="Symbol"/>
                <a:cs typeface="Symbol"/>
              </a:rPr>
              <a:t></a:t>
            </a:r>
            <a:r>
              <a:rPr sz="2800" spc="80" dirty="0">
                <a:latin typeface="Times New Roman"/>
                <a:cs typeface="Times New Roman"/>
              </a:rPr>
              <a:t>	</a:t>
            </a:r>
            <a:r>
              <a:rPr sz="2800" spc="114" dirty="0">
                <a:latin typeface="Times New Roman"/>
                <a:cs typeface="Times New Roman"/>
              </a:rPr>
              <a:t>X</a:t>
            </a:r>
            <a:r>
              <a:rPr sz="2475" spc="172" baseline="42087" dirty="0">
                <a:latin typeface="Symbol"/>
                <a:cs typeface="Symbol"/>
              </a:rPr>
              <a:t></a:t>
            </a:r>
            <a:r>
              <a:rPr sz="2475" spc="172" baseline="42087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(z)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2165"/>
            <a:ext cx="2632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Clr>
                <a:srgbClr val="C0504D"/>
              </a:buClr>
              <a:buFont typeface="Wingdings"/>
              <a:buChar char=""/>
              <a:tabLst>
                <a:tab pos="292100" algn="l"/>
              </a:tabLst>
            </a:pP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Time</a:t>
            </a:r>
            <a:r>
              <a:rPr sz="32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advance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1202" y="774700"/>
            <a:ext cx="36131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50" dirty="0">
                <a:latin typeface="Times New Roman"/>
                <a:cs typeface="Times New Roman"/>
              </a:rPr>
              <a:t>k</a:t>
            </a:r>
            <a:r>
              <a:rPr sz="1650" spc="-95" dirty="0">
                <a:latin typeface="Symbol"/>
                <a:cs typeface="Symbol"/>
              </a:rPr>
              <a:t></a:t>
            </a:r>
            <a:r>
              <a:rPr sz="1650" spc="15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1784" y="3757842"/>
            <a:ext cx="1136650" cy="0"/>
          </a:xfrm>
          <a:custGeom>
            <a:avLst/>
            <a:gdLst/>
            <a:ahLst/>
            <a:cxnLst/>
            <a:rect l="l" t="t" r="r" b="b"/>
            <a:pathLst>
              <a:path w="1136650">
                <a:moveTo>
                  <a:pt x="0" y="0"/>
                </a:moveTo>
                <a:lnTo>
                  <a:pt x="1136124" y="0"/>
                </a:lnTo>
              </a:path>
            </a:pathLst>
          </a:custGeom>
          <a:ln w="14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36949" y="3247982"/>
            <a:ext cx="208915" cy="4578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4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9049" y="3757164"/>
            <a:ext cx="1191260" cy="4578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800" spc="40" dirty="0">
                <a:latin typeface="Times New Roman"/>
                <a:cs typeface="Times New Roman"/>
              </a:rPr>
              <a:t>1 </a:t>
            </a:r>
            <a:r>
              <a:rPr sz="2800" spc="45" dirty="0">
                <a:latin typeface="Symbol"/>
                <a:cs typeface="Symbol"/>
              </a:rPr>
              <a:t>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az</a:t>
            </a:r>
            <a:r>
              <a:rPr sz="2475" spc="75" baseline="42087" dirty="0">
                <a:latin typeface="Symbol"/>
                <a:cs typeface="Symbol"/>
              </a:rPr>
              <a:t></a:t>
            </a:r>
            <a:r>
              <a:rPr sz="2475" spc="75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888" y="2916772"/>
            <a:ext cx="4761865" cy="10160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61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2630805" algn="l"/>
                <a:tab pos="3503929" algn="l"/>
              </a:tabLst>
            </a:pPr>
            <a:r>
              <a:rPr sz="2800" spc="100" dirty="0">
                <a:latin typeface="Times New Roman"/>
                <a:cs typeface="Times New Roman"/>
              </a:rPr>
              <a:t>x(n) </a:t>
            </a:r>
            <a:r>
              <a:rPr sz="2800" spc="45" dirty="0">
                <a:latin typeface="Symbol"/>
                <a:cs typeface="Symbol"/>
              </a:rPr>
              <a:t>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a</a:t>
            </a:r>
            <a:r>
              <a:rPr sz="2475" spc="217" baseline="42087" dirty="0">
                <a:latin typeface="Times New Roman"/>
                <a:cs typeface="Times New Roman"/>
              </a:rPr>
              <a:t>n</a:t>
            </a:r>
            <a:r>
              <a:rPr sz="2475" spc="-307" baseline="42087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u(n)	</a:t>
            </a:r>
            <a:r>
              <a:rPr sz="2800" spc="80" dirty="0">
                <a:latin typeface="Symbol"/>
                <a:cs typeface="Symbol"/>
              </a:rPr>
              <a:t></a:t>
            </a:r>
            <a:r>
              <a:rPr sz="2800" spc="80" dirty="0">
                <a:latin typeface="Times New Roman"/>
                <a:cs typeface="Times New Roman"/>
              </a:rPr>
              <a:t>	</a:t>
            </a:r>
            <a:r>
              <a:rPr sz="2800" spc="114" dirty="0">
                <a:latin typeface="Times New Roman"/>
                <a:cs typeface="Times New Roman"/>
              </a:rPr>
              <a:t>X</a:t>
            </a:r>
            <a:r>
              <a:rPr sz="2475" spc="172" baseline="42087" dirty="0">
                <a:latin typeface="Symbol"/>
                <a:cs typeface="Symbol"/>
              </a:rPr>
              <a:t></a:t>
            </a:r>
            <a:r>
              <a:rPr sz="2475" spc="172" baseline="42087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(z)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1067" y="6408986"/>
            <a:ext cx="1136015" cy="0"/>
          </a:xfrm>
          <a:custGeom>
            <a:avLst/>
            <a:gdLst/>
            <a:ahLst/>
            <a:cxnLst/>
            <a:rect l="l" t="t" r="r" b="b"/>
            <a:pathLst>
              <a:path w="1136014">
                <a:moveTo>
                  <a:pt x="0" y="0"/>
                </a:moveTo>
                <a:lnTo>
                  <a:pt x="1135990" y="0"/>
                </a:lnTo>
              </a:path>
            </a:pathLst>
          </a:custGeom>
          <a:ln w="15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9719" y="6115465"/>
            <a:ext cx="1308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8287" y="4221381"/>
            <a:ext cx="13081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914" y="6127326"/>
            <a:ext cx="297370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98930" algn="l"/>
                <a:tab pos="2332990" algn="l"/>
              </a:tabLst>
            </a:pPr>
            <a:r>
              <a:rPr sz="2800" spc="15" dirty="0">
                <a:latin typeface="Symbol"/>
                <a:cs typeface="Symbol"/>
              </a:rPr>
              <a:t></a:t>
            </a:r>
            <a:r>
              <a:rPr sz="2800" spc="15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Symbol"/>
                <a:cs typeface="Symbol"/>
              </a:rPr>
              <a:t>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z	</a:t>
            </a:r>
            <a:r>
              <a:rPr sz="2800" spc="15" dirty="0">
                <a:latin typeface="Symbol"/>
                <a:cs typeface="Symbol"/>
              </a:rPr>
              <a:t>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az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0134" y="4557288"/>
            <a:ext cx="16383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Symbol"/>
                <a:cs typeface="Symbol"/>
              </a:rPr>
              <a:t>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2754" y="4786134"/>
            <a:ext cx="318071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29585" algn="l"/>
              </a:tabLst>
            </a:pPr>
            <a:r>
              <a:rPr sz="2800" spc="10" dirty="0">
                <a:latin typeface="Symbol"/>
                <a:cs typeface="Symbol"/>
              </a:rPr>
              <a:t></a:t>
            </a:r>
            <a:r>
              <a:rPr sz="2800" spc="1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Symbol"/>
                <a:cs typeface="Symbol"/>
              </a:rPr>
              <a:t>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0574" y="4212156"/>
            <a:ext cx="37147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75" baseline="-16835" dirty="0">
                <a:latin typeface="Times New Roman"/>
                <a:cs typeface="Times New Roman"/>
              </a:rPr>
              <a:t>2</a:t>
            </a:r>
            <a:r>
              <a:rPr sz="2475" spc="-97" baseline="-168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Symbol"/>
                <a:cs typeface="Symbol"/>
              </a:rPr>
              <a:t>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7715" y="6408499"/>
            <a:ext cx="118935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Times New Roman"/>
                <a:cs typeface="Times New Roman"/>
              </a:rPr>
              <a:t>1 </a:t>
            </a:r>
            <a:r>
              <a:rPr sz="2800" spc="15" dirty="0">
                <a:latin typeface="Symbol"/>
                <a:cs typeface="Symbol"/>
              </a:rPr>
              <a:t>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az</a:t>
            </a:r>
            <a:r>
              <a:rPr sz="2475" spc="67" baseline="42087" dirty="0">
                <a:latin typeface="Symbol"/>
                <a:cs typeface="Symbol"/>
              </a:rPr>
              <a:t></a:t>
            </a:r>
            <a:r>
              <a:rPr sz="2475" spc="67" baseline="42087" dirty="0">
                <a:latin typeface="Times New Roman"/>
                <a:cs typeface="Times New Roman"/>
              </a:rPr>
              <a:t>1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7814" y="5078596"/>
            <a:ext cx="3858260" cy="11176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92480" marR="43180" indent="-742315">
              <a:lnSpc>
                <a:spcPct val="89600"/>
              </a:lnSpc>
              <a:spcBef>
                <a:spcPts val="720"/>
              </a:spcBef>
              <a:tabLst>
                <a:tab pos="1334770" algn="l"/>
              </a:tabLst>
            </a:pPr>
            <a:r>
              <a:rPr sz="2800" spc="15" dirty="0">
                <a:latin typeface="Symbol"/>
                <a:cs typeface="Symbol"/>
              </a:rPr>
              <a:t>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190" dirty="0">
                <a:latin typeface="Times New Roman"/>
                <a:cs typeface="Times New Roman"/>
              </a:rPr>
              <a:t>z</a:t>
            </a:r>
            <a:r>
              <a:rPr sz="2475" baseline="42087" dirty="0">
                <a:latin typeface="Times New Roman"/>
                <a:cs typeface="Times New Roman"/>
              </a:rPr>
              <a:t>2</a:t>
            </a:r>
            <a:r>
              <a:rPr sz="2475" spc="-209" baseline="42087" dirty="0">
                <a:latin typeface="Times New Roman"/>
                <a:cs typeface="Times New Roman"/>
              </a:rPr>
              <a:t> </a:t>
            </a:r>
            <a:r>
              <a:rPr sz="4650" spc="-869" dirty="0">
                <a:latin typeface="Symbol"/>
                <a:cs typeface="Symbol"/>
              </a:rPr>
              <a:t></a:t>
            </a:r>
            <a:r>
              <a:rPr sz="2800" spc="215" dirty="0">
                <a:latin typeface="Times New Roman"/>
                <a:cs typeface="Times New Roman"/>
              </a:rPr>
              <a:t>X</a:t>
            </a:r>
            <a:r>
              <a:rPr sz="2475" baseline="42087" dirty="0">
                <a:latin typeface="Symbol"/>
                <a:cs typeface="Symbol"/>
              </a:rPr>
              <a:t></a:t>
            </a:r>
            <a:r>
              <a:rPr sz="2475" baseline="42087" dirty="0">
                <a:latin typeface="Times New Roman"/>
                <a:cs typeface="Times New Roman"/>
              </a:rPr>
              <a:t>	</a:t>
            </a:r>
            <a:r>
              <a:rPr sz="2800" spc="15" dirty="0">
                <a:latin typeface="Symbol"/>
                <a:cs typeface="Symbol"/>
              </a:rPr>
              <a:t>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x</a:t>
            </a:r>
            <a:r>
              <a:rPr sz="2800" spc="40" dirty="0">
                <a:latin typeface="Times New Roman"/>
                <a:cs typeface="Times New Roman"/>
              </a:rPr>
              <a:t>(</a:t>
            </a:r>
            <a:r>
              <a:rPr sz="2800" spc="10" dirty="0">
                <a:latin typeface="Times New Roman"/>
                <a:cs typeface="Times New Roman"/>
              </a:rPr>
              <a:t>0)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Symbol"/>
                <a:cs typeface="Symbol"/>
              </a:rPr>
              <a:t>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x</a:t>
            </a:r>
            <a:r>
              <a:rPr sz="2800" spc="-225" dirty="0">
                <a:latin typeface="Times New Roman"/>
                <a:cs typeface="Times New Roman"/>
              </a:rPr>
              <a:t>(</a:t>
            </a:r>
            <a:r>
              <a:rPr sz="2800" spc="-215" dirty="0">
                <a:latin typeface="Times New Roman"/>
                <a:cs typeface="Times New Roman"/>
              </a:rPr>
              <a:t>1</a:t>
            </a:r>
            <a:r>
              <a:rPr sz="2800" spc="85" dirty="0">
                <a:latin typeface="Times New Roman"/>
                <a:cs typeface="Times New Roman"/>
              </a:rPr>
              <a:t>)</a:t>
            </a:r>
            <a:r>
              <a:rPr sz="2800" spc="190" dirty="0">
                <a:latin typeface="Times New Roman"/>
                <a:cs typeface="Times New Roman"/>
              </a:rPr>
              <a:t>z</a:t>
            </a:r>
            <a:r>
              <a:rPr sz="2475" baseline="42087" dirty="0">
                <a:latin typeface="Symbol"/>
                <a:cs typeface="Symbol"/>
              </a:rPr>
              <a:t></a:t>
            </a:r>
            <a:r>
              <a:rPr sz="2475" baseline="42087" dirty="0">
                <a:latin typeface="Times New Roman"/>
                <a:cs typeface="Times New Roman"/>
              </a:rPr>
              <a:t>1</a:t>
            </a:r>
            <a:r>
              <a:rPr sz="2475" spc="-277" baseline="42087" dirty="0">
                <a:latin typeface="Times New Roman"/>
                <a:cs typeface="Times New Roman"/>
              </a:rPr>
              <a:t> </a:t>
            </a:r>
            <a:r>
              <a:rPr sz="4650" spc="-620" dirty="0">
                <a:latin typeface="Symbol"/>
                <a:cs typeface="Symbol"/>
              </a:rPr>
              <a:t>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200" spc="142" baseline="-24801" dirty="0">
                <a:latin typeface="Times New Roman"/>
                <a:cs typeface="Times New Roman"/>
              </a:rPr>
              <a:t>z</a:t>
            </a:r>
            <a:r>
              <a:rPr sz="1650" spc="95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6906" y="4930495"/>
            <a:ext cx="40195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n</a:t>
            </a:r>
            <a:r>
              <a:rPr sz="1650" spc="-2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</a:t>
            </a:r>
            <a:r>
              <a:rPr sz="1650" spc="-28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4187" y="4276100"/>
            <a:ext cx="514984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spc="90" dirty="0">
                <a:latin typeface="Symbol"/>
                <a:cs typeface="Symbol"/>
              </a:rPr>
              <a:t></a:t>
            </a:r>
            <a:r>
              <a:rPr sz="1650" spc="90" dirty="0">
                <a:latin typeface="Times New Roman"/>
                <a:cs typeface="Times New Roman"/>
              </a:rPr>
              <a:t>n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4200" spc="15" baseline="9920" dirty="0">
                <a:latin typeface="Symbol"/>
                <a:cs typeface="Symbol"/>
              </a:rPr>
              <a:t></a:t>
            </a:r>
            <a:endParaRPr sz="4200" baseline="992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9688" y="4425532"/>
            <a:ext cx="152463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5730" algn="l"/>
              </a:tabLst>
            </a:pPr>
            <a:r>
              <a:rPr sz="1650" dirty="0">
                <a:latin typeface="Symbol"/>
                <a:cs typeface="Symbol"/>
              </a:rPr>
              <a:t>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741" y="4257519"/>
            <a:ext cx="4007485" cy="672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08330" algn="l"/>
                <a:tab pos="1275080" algn="l"/>
                <a:tab pos="1868170" algn="l"/>
              </a:tabLst>
            </a:pPr>
            <a:r>
              <a:rPr sz="2800" spc="105" dirty="0">
                <a:latin typeface="Times New Roman"/>
                <a:cs typeface="Times New Roman"/>
              </a:rPr>
              <a:t>X</a:t>
            </a:r>
            <a:r>
              <a:rPr sz="2475" spc="157" baseline="-23569" dirty="0">
                <a:latin typeface="Times New Roman"/>
                <a:cs typeface="Times New Roman"/>
              </a:rPr>
              <a:t>2	</a:t>
            </a:r>
            <a:r>
              <a:rPr sz="2800" spc="15" dirty="0">
                <a:latin typeface="Symbol"/>
                <a:cs typeface="Symbol"/>
              </a:rPr>
              <a:t>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z	</a:t>
            </a:r>
            <a:r>
              <a:rPr sz="4200" spc="67" baseline="-18849" dirty="0">
                <a:latin typeface="Symbol"/>
                <a:cs typeface="Symbol"/>
              </a:rPr>
              <a:t></a:t>
            </a:r>
            <a:r>
              <a:rPr sz="2800" spc="45" dirty="0">
                <a:latin typeface="Times New Roman"/>
                <a:cs typeface="Times New Roman"/>
              </a:rPr>
              <a:t>X	</a:t>
            </a:r>
            <a:r>
              <a:rPr sz="2800" spc="60" dirty="0">
                <a:latin typeface="Times New Roman"/>
                <a:cs typeface="Times New Roman"/>
              </a:rPr>
              <a:t>(z) </a:t>
            </a:r>
            <a:r>
              <a:rPr sz="2800" spc="15" dirty="0">
                <a:latin typeface="Symbol"/>
                <a:cs typeface="Symbol"/>
              </a:rPr>
              <a:t>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6375" spc="-7" baseline="-8496" dirty="0">
                <a:latin typeface="Symbol"/>
                <a:cs typeface="Symbol"/>
              </a:rPr>
              <a:t></a:t>
            </a:r>
            <a:r>
              <a:rPr sz="6375" spc="-525" baseline="-8496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x(n)z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740" y="741528"/>
            <a:ext cx="5518150" cy="18357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655"/>
              </a:spcBef>
              <a:tabLst>
                <a:tab pos="1645285" algn="l"/>
                <a:tab pos="2178050" algn="l"/>
              </a:tabLst>
            </a:pPr>
            <a:r>
              <a:rPr sz="2850" spc="120" dirty="0">
                <a:latin typeface="Times New Roman"/>
                <a:cs typeface="Times New Roman"/>
              </a:rPr>
              <a:t>x</a:t>
            </a:r>
            <a:r>
              <a:rPr sz="2850" spc="70" dirty="0">
                <a:latin typeface="Times New Roman"/>
                <a:cs typeface="Times New Roman"/>
              </a:rPr>
              <a:t>(</a:t>
            </a:r>
            <a:r>
              <a:rPr sz="2850" spc="20" dirty="0">
                <a:latin typeface="Times New Roman"/>
                <a:cs typeface="Times New Roman"/>
              </a:rPr>
              <a:t>n</a:t>
            </a:r>
            <a:r>
              <a:rPr sz="2850" spc="-175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-229" dirty="0">
                <a:latin typeface="Times New Roman"/>
                <a:cs typeface="Times New Roman"/>
              </a:rPr>
              <a:t> </a:t>
            </a:r>
            <a:r>
              <a:rPr sz="2850" spc="120" dirty="0">
                <a:latin typeface="Times New Roman"/>
                <a:cs typeface="Times New Roman"/>
              </a:rPr>
              <a:t>k</a:t>
            </a:r>
            <a:r>
              <a:rPr sz="2850" spc="15" dirty="0">
                <a:latin typeface="Times New Roman"/>
                <a:cs typeface="Times New Roman"/>
              </a:rPr>
              <a:t>)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spc="45" dirty="0">
                <a:latin typeface="Symbol"/>
                <a:cs typeface="Symbol"/>
              </a:rPr>
              <a:t></a:t>
            </a:r>
            <a:r>
              <a:rPr sz="2850" dirty="0">
                <a:latin typeface="Times New Roman"/>
                <a:cs typeface="Times New Roman"/>
              </a:rPr>
              <a:t>	</a:t>
            </a:r>
            <a:r>
              <a:rPr sz="2850" spc="170" dirty="0">
                <a:latin typeface="Times New Roman"/>
                <a:cs typeface="Times New Roman"/>
              </a:rPr>
              <a:t>z</a:t>
            </a:r>
            <a:r>
              <a:rPr sz="2475" spc="330" baseline="43771" dirty="0">
                <a:latin typeface="Times New Roman"/>
                <a:cs typeface="Times New Roman"/>
              </a:rPr>
              <a:t>k</a:t>
            </a:r>
            <a:r>
              <a:rPr sz="2850" spc="65" dirty="0">
                <a:latin typeface="Times New Roman"/>
                <a:cs typeface="Times New Roman"/>
              </a:rPr>
              <a:t>[</a:t>
            </a:r>
            <a:r>
              <a:rPr sz="2850" spc="175" dirty="0">
                <a:latin typeface="Times New Roman"/>
                <a:cs typeface="Times New Roman"/>
              </a:rPr>
              <a:t>X</a:t>
            </a:r>
            <a:r>
              <a:rPr sz="2475" spc="22" baseline="43771" dirty="0">
                <a:latin typeface="Symbol"/>
                <a:cs typeface="Symbol"/>
              </a:rPr>
              <a:t></a:t>
            </a:r>
            <a:r>
              <a:rPr sz="2475" spc="-97" baseline="43771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(</a:t>
            </a:r>
            <a:r>
              <a:rPr sz="2850" spc="60" dirty="0">
                <a:latin typeface="Times New Roman"/>
                <a:cs typeface="Times New Roman"/>
              </a:rPr>
              <a:t>z</a:t>
            </a:r>
            <a:r>
              <a:rPr sz="2850" spc="15" dirty="0">
                <a:latin typeface="Times New Roman"/>
                <a:cs typeface="Times New Roman"/>
              </a:rPr>
              <a:t>)</a:t>
            </a:r>
            <a:r>
              <a:rPr sz="2850" spc="-270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Symbol"/>
                <a:cs typeface="Symbol"/>
              </a:rPr>
              <a:t></a:t>
            </a:r>
            <a:r>
              <a:rPr sz="2850" spc="-290" dirty="0">
                <a:latin typeface="Times New Roman"/>
                <a:cs typeface="Times New Roman"/>
              </a:rPr>
              <a:t> </a:t>
            </a:r>
            <a:r>
              <a:rPr sz="6375" spc="630" baseline="-8496" dirty="0">
                <a:latin typeface="Symbol"/>
                <a:cs typeface="Symbol"/>
              </a:rPr>
              <a:t></a:t>
            </a:r>
            <a:r>
              <a:rPr sz="2850" spc="120" dirty="0">
                <a:latin typeface="Times New Roman"/>
                <a:cs typeface="Times New Roman"/>
              </a:rPr>
              <a:t>x</a:t>
            </a:r>
            <a:r>
              <a:rPr sz="2850" spc="60" dirty="0">
                <a:latin typeface="Times New Roman"/>
                <a:cs typeface="Times New Roman"/>
              </a:rPr>
              <a:t>(</a:t>
            </a:r>
            <a:r>
              <a:rPr sz="2850" spc="120" dirty="0">
                <a:latin typeface="Times New Roman"/>
                <a:cs typeface="Times New Roman"/>
              </a:rPr>
              <a:t>n</a:t>
            </a:r>
            <a:r>
              <a:rPr sz="2850" spc="70" dirty="0">
                <a:latin typeface="Times New Roman"/>
                <a:cs typeface="Times New Roman"/>
              </a:rPr>
              <a:t>)</a:t>
            </a:r>
            <a:r>
              <a:rPr sz="2850" spc="165" dirty="0">
                <a:latin typeface="Times New Roman"/>
                <a:cs typeface="Times New Roman"/>
              </a:rPr>
              <a:t>z</a:t>
            </a:r>
            <a:r>
              <a:rPr sz="2475" spc="135" baseline="43771" dirty="0">
                <a:latin typeface="Symbol"/>
                <a:cs typeface="Symbol"/>
              </a:rPr>
              <a:t></a:t>
            </a:r>
            <a:r>
              <a:rPr sz="2475" spc="22" baseline="43771" dirty="0">
                <a:latin typeface="Times New Roman"/>
                <a:cs typeface="Times New Roman"/>
              </a:rPr>
              <a:t>n</a:t>
            </a:r>
            <a:r>
              <a:rPr sz="2475" spc="-52" baseline="43771" dirty="0">
                <a:latin typeface="Times New Roman"/>
                <a:cs typeface="Times New Roman"/>
              </a:rPr>
              <a:t> </a:t>
            </a:r>
            <a:r>
              <a:rPr sz="2850" spc="15" dirty="0">
                <a:latin typeface="Times New Roman"/>
                <a:cs typeface="Times New Roman"/>
              </a:rPr>
              <a:t>]</a:t>
            </a:r>
            <a:endParaRPr sz="2850">
              <a:latin typeface="Times New Roman"/>
              <a:cs typeface="Times New Roman"/>
            </a:endParaRPr>
          </a:p>
          <a:p>
            <a:pPr marR="1336040" algn="r">
              <a:lnSpc>
                <a:spcPts val="1505"/>
              </a:lnSpc>
              <a:spcBef>
                <a:spcPts val="220"/>
              </a:spcBef>
            </a:pPr>
            <a:r>
              <a:rPr sz="1650" spc="145" dirty="0">
                <a:latin typeface="Times New Roman"/>
                <a:cs typeface="Times New Roman"/>
              </a:rPr>
              <a:t>n</a:t>
            </a:r>
            <a:r>
              <a:rPr sz="1650" spc="60" dirty="0">
                <a:latin typeface="Symbol"/>
                <a:cs typeface="Symbol"/>
              </a:rPr>
              <a:t></a:t>
            </a:r>
            <a:r>
              <a:rPr sz="1650" spc="15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  <a:p>
            <a:pPr marL="38100">
              <a:lnSpc>
                <a:spcPts val="1685"/>
              </a:lnSpc>
            </a:pPr>
            <a:r>
              <a:rPr sz="1800" b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4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8.23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10" dirty="0">
                <a:latin typeface="Calibri"/>
                <a:cs typeface="Calibri"/>
              </a:rPr>
              <a:t>transformasi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5" dirty="0">
                <a:latin typeface="Calibri"/>
                <a:cs typeface="Calibri"/>
              </a:rPr>
              <a:t>satu sisi dari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(n) 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x(n+2)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dimana x(n) </a:t>
            </a:r>
            <a:r>
              <a:rPr sz="1800" dirty="0">
                <a:latin typeface="Calibri"/>
                <a:cs typeface="Calibri"/>
              </a:rPr>
              <a:t>= a</a:t>
            </a:r>
            <a:r>
              <a:rPr sz="1800" baseline="25462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u(n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22275"/>
            <a:ext cx="765111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5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8.24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5" dirty="0">
                <a:latin typeface="Calibri"/>
                <a:cs typeface="Calibri"/>
              </a:rPr>
              <a:t>output dari suatu </a:t>
            </a:r>
            <a:r>
              <a:rPr sz="1800" spc="-10" dirty="0">
                <a:latin typeface="Calibri"/>
                <a:cs typeface="Calibri"/>
              </a:rPr>
              <a:t>sistem </a:t>
            </a:r>
            <a:r>
              <a:rPr sz="1800" spc="-50" dirty="0">
                <a:latin typeface="Calibri"/>
                <a:cs typeface="Calibri"/>
              </a:rPr>
              <a:t>LTI </a:t>
            </a:r>
            <a:r>
              <a:rPr sz="1800" spc="-5" dirty="0">
                <a:latin typeface="Calibri"/>
                <a:cs typeface="Calibri"/>
              </a:rPr>
              <a:t>(Linear Time </a:t>
            </a:r>
            <a:r>
              <a:rPr sz="1800" spc="-10" dirty="0">
                <a:latin typeface="Calibri"/>
                <a:cs typeface="Calibri"/>
              </a:rPr>
              <a:t>Invariant) yang </a:t>
            </a:r>
            <a:r>
              <a:rPr sz="1800" spc="-20" dirty="0">
                <a:latin typeface="Calibri"/>
                <a:cs typeface="Calibri"/>
              </a:rPr>
              <a:t>dinyatakan </a:t>
            </a:r>
            <a:r>
              <a:rPr sz="1800" spc="-5" dirty="0">
                <a:latin typeface="Calibri"/>
                <a:cs typeface="Calibri"/>
              </a:rPr>
              <a:t>oleh  </a:t>
            </a:r>
            <a:r>
              <a:rPr sz="1800" spc="-10" dirty="0">
                <a:latin typeface="Calibri"/>
                <a:cs typeface="Calibri"/>
              </a:rPr>
              <a:t>persamaan </a:t>
            </a:r>
            <a:r>
              <a:rPr sz="1800" dirty="0">
                <a:latin typeface="Calibri"/>
                <a:cs typeface="Calibri"/>
              </a:rPr>
              <a:t>beda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040" y="3668648"/>
            <a:ext cx="6250305" cy="196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</a:pPr>
            <a:r>
              <a:rPr sz="3000" spc="125" dirty="0">
                <a:latin typeface="Times New Roman"/>
                <a:cs typeface="Times New Roman"/>
              </a:rPr>
              <a:t>Y</a:t>
            </a:r>
            <a:r>
              <a:rPr sz="2625" spc="187" baseline="42857" dirty="0">
                <a:latin typeface="Symbol"/>
                <a:cs typeface="Symbol"/>
              </a:rPr>
              <a:t></a:t>
            </a:r>
            <a:r>
              <a:rPr sz="2625" spc="187" baseline="42857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(z) </a:t>
            </a:r>
            <a:r>
              <a:rPr sz="3000" spc="25" dirty="0">
                <a:latin typeface="Symbol"/>
                <a:cs typeface="Symbol"/>
              </a:rPr>
              <a:t>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3z</a:t>
            </a:r>
            <a:r>
              <a:rPr sz="2625" spc="120" baseline="42857" dirty="0">
                <a:latin typeface="Symbol"/>
                <a:cs typeface="Symbol"/>
              </a:rPr>
              <a:t></a:t>
            </a:r>
            <a:r>
              <a:rPr sz="2625" spc="120" baseline="42857" dirty="0">
                <a:latin typeface="Times New Roman"/>
                <a:cs typeface="Times New Roman"/>
              </a:rPr>
              <a:t>1</a:t>
            </a:r>
            <a:r>
              <a:rPr sz="3000" spc="80" dirty="0">
                <a:latin typeface="Times New Roman"/>
                <a:cs typeface="Times New Roman"/>
              </a:rPr>
              <a:t>[Y</a:t>
            </a:r>
            <a:r>
              <a:rPr sz="2625" spc="120" baseline="42857" dirty="0">
                <a:latin typeface="Symbol"/>
                <a:cs typeface="Symbol"/>
              </a:rPr>
              <a:t></a:t>
            </a:r>
            <a:r>
              <a:rPr sz="2625" spc="120" baseline="42857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(z) </a:t>
            </a:r>
            <a:r>
              <a:rPr sz="3000" spc="25" dirty="0">
                <a:latin typeface="Symbol"/>
                <a:cs typeface="Symbol"/>
              </a:rPr>
              <a:t></a:t>
            </a:r>
            <a:r>
              <a:rPr sz="3000" spc="-409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y(</a:t>
            </a:r>
            <a:r>
              <a:rPr sz="3000" spc="25" dirty="0">
                <a:latin typeface="Symbol"/>
                <a:cs typeface="Symbol"/>
              </a:rPr>
              <a:t></a:t>
            </a:r>
            <a:r>
              <a:rPr sz="3000" spc="25" dirty="0">
                <a:latin typeface="Times New Roman"/>
                <a:cs typeface="Times New Roman"/>
              </a:rPr>
              <a:t>1)z]</a:t>
            </a:r>
            <a:endParaRPr sz="30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1325"/>
              </a:spcBef>
            </a:pPr>
            <a:r>
              <a:rPr sz="3000" spc="25" dirty="0">
                <a:latin typeface="Symbol"/>
                <a:cs typeface="Symbol"/>
              </a:rPr>
              <a:t>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2z</a:t>
            </a:r>
            <a:r>
              <a:rPr sz="2625" spc="150" baseline="42857" dirty="0">
                <a:latin typeface="Symbol"/>
                <a:cs typeface="Symbol"/>
              </a:rPr>
              <a:t></a:t>
            </a:r>
            <a:r>
              <a:rPr sz="2625" spc="150" baseline="42857" dirty="0">
                <a:latin typeface="Times New Roman"/>
                <a:cs typeface="Times New Roman"/>
              </a:rPr>
              <a:t> </a:t>
            </a:r>
            <a:r>
              <a:rPr sz="2625" spc="187" baseline="42857" dirty="0">
                <a:latin typeface="Times New Roman"/>
                <a:cs typeface="Times New Roman"/>
              </a:rPr>
              <a:t>2</a:t>
            </a:r>
            <a:r>
              <a:rPr sz="3000" spc="125" dirty="0">
                <a:latin typeface="Times New Roman"/>
                <a:cs typeface="Times New Roman"/>
              </a:rPr>
              <a:t>[Y</a:t>
            </a:r>
            <a:r>
              <a:rPr sz="2625" spc="187" baseline="42857" dirty="0">
                <a:latin typeface="Symbol"/>
                <a:cs typeface="Symbol"/>
              </a:rPr>
              <a:t></a:t>
            </a:r>
            <a:r>
              <a:rPr sz="2625" spc="187" baseline="42857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(z) </a:t>
            </a:r>
            <a:r>
              <a:rPr sz="3000" spc="25" dirty="0">
                <a:latin typeface="Symbol"/>
                <a:cs typeface="Symbol"/>
              </a:rPr>
              <a:t>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y(</a:t>
            </a:r>
            <a:r>
              <a:rPr sz="3000" spc="1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1)z </a:t>
            </a:r>
            <a:r>
              <a:rPr sz="3000" spc="25" dirty="0">
                <a:latin typeface="Symbol"/>
                <a:cs typeface="Symbol"/>
              </a:rPr>
              <a:t>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y(</a:t>
            </a:r>
            <a:r>
              <a:rPr sz="3000" spc="75" dirty="0">
                <a:latin typeface="Symbol"/>
                <a:cs typeface="Symbol"/>
              </a:rPr>
              <a:t></a:t>
            </a:r>
            <a:r>
              <a:rPr sz="3000" spc="75" dirty="0">
                <a:latin typeface="Times New Roman"/>
                <a:cs typeface="Times New Roman"/>
              </a:rPr>
              <a:t>2)z</a:t>
            </a:r>
            <a:r>
              <a:rPr sz="2625" spc="112" baseline="42857" dirty="0">
                <a:latin typeface="Times New Roman"/>
                <a:cs typeface="Times New Roman"/>
              </a:rPr>
              <a:t>2 </a:t>
            </a:r>
            <a:r>
              <a:rPr sz="3000" spc="15" dirty="0">
                <a:latin typeface="Times New Roman"/>
                <a:cs typeface="Times New Roman"/>
              </a:rPr>
              <a:t>] </a:t>
            </a:r>
            <a:r>
              <a:rPr sz="3000" spc="25" dirty="0">
                <a:latin typeface="Symbol"/>
                <a:cs typeface="Symbol"/>
              </a:rPr>
              <a:t></a:t>
            </a:r>
            <a:r>
              <a:rPr sz="3000" spc="705" dirty="0">
                <a:latin typeface="Times New Roman"/>
                <a:cs typeface="Times New Roman"/>
              </a:rPr>
              <a:t> </a:t>
            </a:r>
            <a:r>
              <a:rPr sz="3000" spc="20" dirty="0">
                <a:latin typeface="Times New Roman"/>
                <a:cs typeface="Times New Roman"/>
              </a:rPr>
              <a:t>0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52" y="1864349"/>
            <a:ext cx="7454265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90" dirty="0">
                <a:latin typeface="Times New Roman"/>
                <a:cs typeface="Times New Roman"/>
              </a:rPr>
              <a:t>y(n) </a:t>
            </a:r>
            <a:r>
              <a:rPr sz="2700" spc="55" dirty="0">
                <a:latin typeface="Symbol"/>
                <a:cs typeface="Symbol"/>
              </a:rPr>
              <a:t>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3y(n </a:t>
            </a:r>
            <a:r>
              <a:rPr sz="2700" spc="55" dirty="0">
                <a:latin typeface="Symbol"/>
                <a:cs typeface="Symbol"/>
              </a:rPr>
              <a:t>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1) </a:t>
            </a:r>
            <a:r>
              <a:rPr sz="2700" spc="55" dirty="0">
                <a:latin typeface="Symbol"/>
                <a:cs typeface="Symbol"/>
              </a:rPr>
              <a:t>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y(n </a:t>
            </a:r>
            <a:r>
              <a:rPr sz="2700" spc="55" dirty="0">
                <a:latin typeface="Symbol"/>
                <a:cs typeface="Symbol"/>
              </a:rPr>
              <a:t>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Times New Roman"/>
                <a:cs typeface="Times New Roman"/>
              </a:rPr>
              <a:t>2) </a:t>
            </a:r>
            <a:r>
              <a:rPr sz="2700" spc="55" dirty="0">
                <a:latin typeface="Symbol"/>
                <a:cs typeface="Symbol"/>
              </a:rPr>
              <a:t>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70" dirty="0">
                <a:latin typeface="Times New Roman"/>
                <a:cs typeface="Times New Roman"/>
              </a:rPr>
              <a:t>4,5x(n) </a:t>
            </a:r>
            <a:r>
              <a:rPr sz="2700" spc="55" dirty="0">
                <a:latin typeface="Symbol"/>
                <a:cs typeface="Symbol"/>
              </a:rPr>
              <a:t></a:t>
            </a:r>
            <a:r>
              <a:rPr sz="2700" spc="55" dirty="0">
                <a:latin typeface="Times New Roman"/>
                <a:cs typeface="Times New Roman"/>
              </a:rPr>
              <a:t> 9,5x(n </a:t>
            </a:r>
            <a:r>
              <a:rPr sz="2700" spc="55" dirty="0">
                <a:latin typeface="Symbol"/>
                <a:cs typeface="Symbol"/>
              </a:rPr>
              <a:t></a:t>
            </a:r>
            <a:r>
              <a:rPr sz="2700" spc="610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475038"/>
            <a:ext cx="4041140" cy="967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30"/>
              </a:spcBef>
              <a:tabLst>
                <a:tab pos="2431415" algn="l"/>
              </a:tabLst>
            </a:pPr>
            <a:r>
              <a:rPr sz="2600" dirty="0">
                <a:latin typeface="Times New Roman"/>
                <a:cs typeface="Times New Roman"/>
              </a:rPr>
              <a:t>y(</a:t>
            </a:r>
            <a:r>
              <a:rPr sz="2600" dirty="0">
                <a:latin typeface="Symbol"/>
                <a:cs typeface="Symbol"/>
              </a:rPr>
              <a:t></a:t>
            </a:r>
            <a:r>
              <a:rPr sz="2600" dirty="0">
                <a:latin typeface="Times New Roman"/>
                <a:cs typeface="Times New Roman"/>
              </a:rPr>
              <a:t>1)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Symbol"/>
                <a:cs typeface="Symbol"/>
              </a:rPr>
              <a:t>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Symbol"/>
                <a:cs typeface="Symbol"/>
              </a:rPr>
              <a:t></a:t>
            </a:r>
            <a:r>
              <a:rPr sz="2600" spc="-10" dirty="0">
                <a:latin typeface="Times New Roman"/>
                <a:cs typeface="Times New Roman"/>
              </a:rPr>
              <a:t>8,5	</a:t>
            </a:r>
            <a:r>
              <a:rPr sz="2600" spc="40" dirty="0">
                <a:latin typeface="Times New Roman"/>
                <a:cs typeface="Times New Roman"/>
              </a:rPr>
              <a:t>y(</a:t>
            </a:r>
            <a:r>
              <a:rPr sz="2600" spc="40" dirty="0">
                <a:latin typeface="Symbol"/>
                <a:cs typeface="Symbol"/>
              </a:rPr>
              <a:t></a:t>
            </a:r>
            <a:r>
              <a:rPr sz="2600" spc="40" dirty="0">
                <a:latin typeface="Times New Roman"/>
                <a:cs typeface="Times New Roman"/>
              </a:rPr>
              <a:t>2) </a:t>
            </a:r>
            <a:r>
              <a:rPr sz="2600" spc="50" dirty="0">
                <a:latin typeface="Symbol"/>
                <a:cs typeface="Symbol"/>
              </a:rPr>
              <a:t></a:t>
            </a:r>
            <a:r>
              <a:rPr sz="2600" spc="4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7,5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1800" spc="-10" dirty="0">
                <a:latin typeface="Calibri"/>
                <a:cs typeface="Calibri"/>
              </a:rPr>
              <a:t>dengan </a:t>
            </a:r>
            <a:r>
              <a:rPr sz="1800" spc="-5" dirty="0">
                <a:latin typeface="Calibri"/>
                <a:cs typeface="Calibri"/>
              </a:rPr>
              <a:t>input x(n)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3265932"/>
            <a:ext cx="1143000" cy="173990"/>
          </a:xfrm>
          <a:custGeom>
            <a:avLst/>
            <a:gdLst/>
            <a:ahLst/>
            <a:cxnLst/>
            <a:rect l="l" t="t" r="r" b="b"/>
            <a:pathLst>
              <a:path w="1143000" h="173989">
                <a:moveTo>
                  <a:pt x="969263" y="0"/>
                </a:moveTo>
                <a:lnTo>
                  <a:pt x="969263" y="173735"/>
                </a:lnTo>
                <a:lnTo>
                  <a:pt x="1085088" y="115823"/>
                </a:lnTo>
                <a:lnTo>
                  <a:pt x="998220" y="115823"/>
                </a:lnTo>
                <a:lnTo>
                  <a:pt x="998220" y="81025"/>
                </a:lnTo>
                <a:lnTo>
                  <a:pt x="1131316" y="81025"/>
                </a:lnTo>
                <a:lnTo>
                  <a:pt x="1108202" y="69468"/>
                </a:lnTo>
                <a:lnTo>
                  <a:pt x="998220" y="69468"/>
                </a:lnTo>
                <a:lnTo>
                  <a:pt x="998220" y="57912"/>
                </a:lnTo>
                <a:lnTo>
                  <a:pt x="1085088" y="57912"/>
                </a:lnTo>
                <a:lnTo>
                  <a:pt x="969263" y="0"/>
                </a:lnTo>
                <a:close/>
              </a:path>
              <a:path w="1143000" h="173989">
                <a:moveTo>
                  <a:pt x="969263" y="81025"/>
                </a:moveTo>
                <a:lnTo>
                  <a:pt x="0" y="81025"/>
                </a:lnTo>
                <a:lnTo>
                  <a:pt x="0" y="115823"/>
                </a:lnTo>
                <a:lnTo>
                  <a:pt x="969263" y="115823"/>
                </a:lnTo>
                <a:lnTo>
                  <a:pt x="969263" y="81025"/>
                </a:lnTo>
                <a:close/>
              </a:path>
              <a:path w="1143000" h="173989">
                <a:moveTo>
                  <a:pt x="1131316" y="81025"/>
                </a:moveTo>
                <a:lnTo>
                  <a:pt x="998220" y="81025"/>
                </a:lnTo>
                <a:lnTo>
                  <a:pt x="998220" y="115823"/>
                </a:lnTo>
                <a:lnTo>
                  <a:pt x="1085088" y="115823"/>
                </a:lnTo>
                <a:lnTo>
                  <a:pt x="1143000" y="86867"/>
                </a:lnTo>
                <a:lnTo>
                  <a:pt x="1131316" y="81025"/>
                </a:lnTo>
                <a:close/>
              </a:path>
              <a:path w="1143000" h="173989">
                <a:moveTo>
                  <a:pt x="969263" y="57912"/>
                </a:moveTo>
                <a:lnTo>
                  <a:pt x="0" y="57912"/>
                </a:lnTo>
                <a:lnTo>
                  <a:pt x="0" y="69468"/>
                </a:lnTo>
                <a:lnTo>
                  <a:pt x="969263" y="69468"/>
                </a:lnTo>
                <a:lnTo>
                  <a:pt x="969263" y="57912"/>
                </a:lnTo>
                <a:close/>
              </a:path>
              <a:path w="1143000" h="173989">
                <a:moveTo>
                  <a:pt x="1085088" y="57912"/>
                </a:moveTo>
                <a:lnTo>
                  <a:pt x="998220" y="57912"/>
                </a:lnTo>
                <a:lnTo>
                  <a:pt x="998220" y="69468"/>
                </a:lnTo>
                <a:lnTo>
                  <a:pt x="1108202" y="69468"/>
                </a:lnTo>
                <a:lnTo>
                  <a:pt x="1085088" y="57912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5236" y="3125769"/>
            <a:ext cx="1888489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50" spc="60" dirty="0">
                <a:latin typeface="Times New Roman"/>
                <a:cs typeface="Times New Roman"/>
              </a:rPr>
              <a:t>y(n) </a:t>
            </a:r>
            <a:r>
              <a:rPr sz="2650" spc="55" dirty="0">
                <a:latin typeface="Symbol"/>
                <a:cs typeface="Symbol"/>
              </a:rPr>
              <a:t></a:t>
            </a:r>
            <a:r>
              <a:rPr sz="2650" spc="415" dirty="0">
                <a:latin typeface="Times New Roman"/>
                <a:cs typeface="Times New Roman"/>
              </a:rPr>
              <a:t> </a:t>
            </a:r>
            <a:r>
              <a:rPr sz="2650" spc="110" dirty="0">
                <a:latin typeface="Times New Roman"/>
                <a:cs typeface="Times New Roman"/>
              </a:rPr>
              <a:t>y</a:t>
            </a:r>
            <a:r>
              <a:rPr sz="2325" spc="165" baseline="-23297" dirty="0">
                <a:latin typeface="Times New Roman"/>
                <a:cs typeface="Times New Roman"/>
              </a:rPr>
              <a:t>zi</a:t>
            </a:r>
            <a:r>
              <a:rPr sz="2650" spc="110" dirty="0">
                <a:latin typeface="Times New Roman"/>
                <a:cs typeface="Times New Roman"/>
              </a:rPr>
              <a:t>(n)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6237" y="297091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505" y="0"/>
                </a:lnTo>
              </a:path>
            </a:pathLst>
          </a:custGeom>
          <a:ln w="15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5996" y="4003149"/>
            <a:ext cx="2269490" cy="0"/>
          </a:xfrm>
          <a:custGeom>
            <a:avLst/>
            <a:gdLst/>
            <a:ahLst/>
            <a:cxnLst/>
            <a:rect l="l" t="t" r="r" b="b"/>
            <a:pathLst>
              <a:path w="2269490">
                <a:moveTo>
                  <a:pt x="0" y="0"/>
                </a:moveTo>
                <a:lnTo>
                  <a:pt x="2268871" y="0"/>
                </a:lnTo>
              </a:path>
            </a:pathLst>
          </a:custGeom>
          <a:ln w="15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8436" y="2672322"/>
            <a:ext cx="14351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20" dirty="0">
                <a:latin typeface="Symbol"/>
                <a:cs typeface="Symbol"/>
              </a:rPr>
              <a:t>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3667" y="3716689"/>
            <a:ext cx="227329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9823" y="2969930"/>
            <a:ext cx="1020444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25" dirty="0">
                <a:latin typeface="Times New Roman"/>
                <a:cs typeface="Times New Roman"/>
              </a:rPr>
              <a:t> </a:t>
            </a:r>
            <a:r>
              <a:rPr sz="2850" spc="95" dirty="0">
                <a:latin typeface="Times New Roman"/>
                <a:cs typeface="Times New Roman"/>
              </a:rPr>
              <a:t>2z</a:t>
            </a:r>
            <a:r>
              <a:rPr sz="2475" spc="142" baseline="43771" dirty="0">
                <a:latin typeface="Symbol"/>
                <a:cs typeface="Symbol"/>
              </a:rPr>
              <a:t></a:t>
            </a:r>
            <a:r>
              <a:rPr sz="2475" spc="-179" baseline="43771" dirty="0">
                <a:latin typeface="Times New Roman"/>
                <a:cs typeface="Times New Roman"/>
              </a:rPr>
              <a:t> </a:t>
            </a:r>
            <a:r>
              <a:rPr sz="2475" spc="22" baseline="43771" dirty="0">
                <a:latin typeface="Times New Roman"/>
                <a:cs typeface="Times New Roman"/>
              </a:rPr>
              <a:t>2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3012" y="2892663"/>
            <a:ext cx="2464435" cy="15748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31900" algn="ctr">
              <a:lnSpc>
                <a:spcPct val="100000"/>
              </a:lnSpc>
              <a:spcBef>
                <a:spcPts val="735"/>
              </a:spcBef>
            </a:pPr>
            <a:r>
              <a:rPr sz="2850" spc="20" dirty="0">
                <a:latin typeface="Times New Roman"/>
                <a:cs typeface="Times New Roman"/>
              </a:rPr>
              <a:t>1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-114" dirty="0">
                <a:latin typeface="Times New Roman"/>
                <a:cs typeface="Times New Roman"/>
              </a:rPr>
              <a:t> </a:t>
            </a:r>
            <a:r>
              <a:rPr sz="2850" spc="55" dirty="0">
                <a:latin typeface="Times New Roman"/>
                <a:cs typeface="Times New Roman"/>
              </a:rPr>
              <a:t>3z</a:t>
            </a:r>
            <a:r>
              <a:rPr sz="2475" spc="82" baseline="43771" dirty="0">
                <a:latin typeface="Symbol"/>
                <a:cs typeface="Symbol"/>
              </a:rPr>
              <a:t></a:t>
            </a:r>
            <a:r>
              <a:rPr sz="2475" spc="82" baseline="43771" dirty="0">
                <a:latin typeface="Times New Roman"/>
                <a:cs typeface="Times New Roman"/>
              </a:rPr>
              <a:t>1</a:t>
            </a:r>
            <a:endParaRPr sz="2475" baseline="43771">
              <a:latin typeface="Times New Roman"/>
              <a:cs typeface="Times New Roman"/>
            </a:endParaRPr>
          </a:p>
          <a:p>
            <a:pPr marR="105410" algn="ctr">
              <a:lnSpc>
                <a:spcPct val="100000"/>
              </a:lnSpc>
              <a:spcBef>
                <a:spcPts val="645"/>
              </a:spcBef>
              <a:tabLst>
                <a:tab pos="922019" algn="l"/>
              </a:tabLst>
            </a:pPr>
            <a:r>
              <a:rPr sz="2850" spc="75" dirty="0">
                <a:latin typeface="Times New Roman"/>
                <a:cs typeface="Times New Roman"/>
              </a:rPr>
              <a:t>17z</a:t>
            </a:r>
            <a:r>
              <a:rPr sz="2475" spc="112" baseline="43771" dirty="0">
                <a:latin typeface="Symbol"/>
                <a:cs typeface="Symbol"/>
              </a:rPr>
              <a:t></a:t>
            </a:r>
            <a:r>
              <a:rPr sz="2475" spc="112" baseline="43771" dirty="0">
                <a:latin typeface="Times New Roman"/>
                <a:cs typeface="Times New Roman"/>
              </a:rPr>
              <a:t>1	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-145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10,5</a:t>
            </a:r>
            <a:endParaRPr sz="2850">
              <a:latin typeface="Times New Roman"/>
              <a:cs typeface="Times New Roman"/>
            </a:endParaRPr>
          </a:p>
          <a:p>
            <a:pPr marR="151765" algn="ctr">
              <a:lnSpc>
                <a:spcPct val="100000"/>
              </a:lnSpc>
              <a:spcBef>
                <a:spcPts val="650"/>
              </a:spcBef>
              <a:tabLst>
                <a:tab pos="1284605" algn="l"/>
              </a:tabLst>
            </a:pPr>
            <a:r>
              <a:rPr sz="2850" spc="20" dirty="0">
                <a:latin typeface="Times New Roman"/>
                <a:cs typeface="Times New Roman"/>
              </a:rPr>
              <a:t>1</a:t>
            </a:r>
            <a:r>
              <a:rPr sz="2850" spc="-120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105" dirty="0">
                <a:latin typeface="Times New Roman"/>
                <a:cs typeface="Times New Roman"/>
              </a:rPr>
              <a:t> </a:t>
            </a:r>
            <a:r>
              <a:rPr sz="2850" spc="55" dirty="0">
                <a:latin typeface="Times New Roman"/>
                <a:cs typeface="Times New Roman"/>
              </a:rPr>
              <a:t>3z</a:t>
            </a:r>
            <a:r>
              <a:rPr sz="2475" spc="82" baseline="43771" dirty="0">
                <a:latin typeface="Symbol"/>
                <a:cs typeface="Symbol"/>
              </a:rPr>
              <a:t></a:t>
            </a:r>
            <a:r>
              <a:rPr sz="2475" spc="82" baseline="43771" dirty="0">
                <a:latin typeface="Times New Roman"/>
                <a:cs typeface="Times New Roman"/>
              </a:rPr>
              <a:t>1	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25" dirty="0">
                <a:latin typeface="Times New Roman"/>
                <a:cs typeface="Times New Roman"/>
              </a:rPr>
              <a:t> </a:t>
            </a:r>
            <a:r>
              <a:rPr sz="2850" spc="100" dirty="0">
                <a:latin typeface="Times New Roman"/>
                <a:cs typeface="Times New Roman"/>
              </a:rPr>
              <a:t>2z</a:t>
            </a:r>
            <a:r>
              <a:rPr sz="2475" spc="150" baseline="43771" dirty="0">
                <a:latin typeface="Symbol"/>
                <a:cs typeface="Symbol"/>
              </a:rPr>
              <a:t></a:t>
            </a:r>
            <a:r>
              <a:rPr sz="2475" spc="-202" baseline="43771" dirty="0">
                <a:latin typeface="Times New Roman"/>
                <a:cs typeface="Times New Roman"/>
              </a:rPr>
              <a:t> </a:t>
            </a:r>
            <a:r>
              <a:rPr sz="2475" spc="22" baseline="43771" dirty="0">
                <a:latin typeface="Times New Roman"/>
                <a:cs typeface="Times New Roman"/>
              </a:rPr>
              <a:t>2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3464" y="2453064"/>
            <a:ext cx="468693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453765" algn="l"/>
              </a:tabLst>
            </a:pPr>
            <a:r>
              <a:rPr sz="2850" spc="25" dirty="0">
                <a:latin typeface="Symbol"/>
                <a:cs typeface="Symbol"/>
              </a:rPr>
              <a:t></a:t>
            </a:r>
            <a:r>
              <a:rPr sz="2850" spc="2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3(</a:t>
            </a:r>
            <a:r>
              <a:rPr sz="2850" spc="-10" dirty="0">
                <a:latin typeface="Symbol"/>
                <a:cs typeface="Symbol"/>
              </a:rPr>
              <a:t></a:t>
            </a:r>
            <a:r>
              <a:rPr sz="2850" spc="-10" dirty="0">
                <a:latin typeface="Times New Roman"/>
                <a:cs typeface="Times New Roman"/>
              </a:rPr>
              <a:t>8,5)</a:t>
            </a:r>
            <a:r>
              <a:rPr sz="2850" spc="190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Symbol"/>
                <a:cs typeface="Symbol"/>
              </a:rPr>
              <a:t></a:t>
            </a:r>
            <a:r>
              <a:rPr sz="2850" spc="160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Times New Roman"/>
                <a:cs typeface="Times New Roman"/>
              </a:rPr>
              <a:t>2(</a:t>
            </a:r>
            <a:r>
              <a:rPr sz="2850" spc="30" dirty="0">
                <a:latin typeface="Symbol"/>
                <a:cs typeface="Symbol"/>
              </a:rPr>
              <a:t></a:t>
            </a:r>
            <a:r>
              <a:rPr sz="2850" spc="30" dirty="0">
                <a:latin typeface="Times New Roman"/>
                <a:cs typeface="Times New Roman"/>
              </a:rPr>
              <a:t>8,5)z</a:t>
            </a:r>
            <a:r>
              <a:rPr sz="2475" spc="44" baseline="43771" dirty="0">
                <a:latin typeface="Symbol"/>
                <a:cs typeface="Symbol"/>
              </a:rPr>
              <a:t></a:t>
            </a:r>
            <a:r>
              <a:rPr sz="2475" spc="44" baseline="43771" dirty="0">
                <a:latin typeface="Times New Roman"/>
                <a:cs typeface="Times New Roman"/>
              </a:rPr>
              <a:t>1	</a:t>
            </a:r>
            <a:r>
              <a:rPr sz="2850" spc="25" dirty="0">
                <a:latin typeface="Symbol"/>
                <a:cs typeface="Symbol"/>
              </a:rPr>
              <a:t></a:t>
            </a:r>
            <a:r>
              <a:rPr sz="2850" spc="90" dirty="0">
                <a:latin typeface="Times New Roman"/>
                <a:cs typeface="Times New Roman"/>
              </a:rPr>
              <a:t> </a:t>
            </a:r>
            <a:r>
              <a:rPr sz="2850" spc="5" dirty="0">
                <a:latin typeface="Times New Roman"/>
                <a:cs typeface="Times New Roman"/>
              </a:rPr>
              <a:t>2(7,5)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962" y="2683688"/>
            <a:ext cx="1243330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9900" algn="l"/>
              </a:tabLst>
            </a:pPr>
            <a:r>
              <a:rPr sz="2850" spc="30" dirty="0">
                <a:latin typeface="Times New Roman"/>
                <a:cs typeface="Times New Roman"/>
              </a:rPr>
              <a:t>Y	</a:t>
            </a:r>
            <a:r>
              <a:rPr sz="2850" spc="65" dirty="0">
                <a:latin typeface="Times New Roman"/>
                <a:cs typeface="Times New Roman"/>
              </a:rPr>
              <a:t>(z)</a:t>
            </a:r>
            <a:r>
              <a:rPr sz="2850" spc="229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4553" y="1595179"/>
            <a:ext cx="143891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0" spc="30" dirty="0">
                <a:latin typeface="Symbol"/>
                <a:cs typeface="Symbol"/>
              </a:rPr>
              <a:t>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2y(</a:t>
            </a:r>
            <a:r>
              <a:rPr sz="3000" spc="65" dirty="0">
                <a:latin typeface="Symbol"/>
                <a:cs typeface="Symbol"/>
              </a:rPr>
              <a:t></a:t>
            </a:r>
            <a:r>
              <a:rPr sz="3000" spc="65" dirty="0">
                <a:latin typeface="Times New Roman"/>
                <a:cs typeface="Times New Roman"/>
              </a:rPr>
              <a:t>2)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522" y="801935"/>
            <a:ext cx="7256145" cy="128079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35"/>
              </a:spcBef>
            </a:pPr>
            <a:r>
              <a:rPr sz="3000" spc="30" dirty="0">
                <a:latin typeface="Symbol"/>
                <a:cs typeface="Symbol"/>
              </a:rPr>
              <a:t>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2z</a:t>
            </a:r>
            <a:r>
              <a:rPr sz="2625" spc="150" baseline="42857" dirty="0">
                <a:latin typeface="Symbol"/>
                <a:cs typeface="Symbol"/>
              </a:rPr>
              <a:t></a:t>
            </a:r>
            <a:r>
              <a:rPr sz="2625" spc="150" baseline="42857" dirty="0">
                <a:latin typeface="Times New Roman"/>
                <a:cs typeface="Times New Roman"/>
              </a:rPr>
              <a:t> </a:t>
            </a:r>
            <a:r>
              <a:rPr sz="2625" spc="195" baseline="42857" dirty="0">
                <a:latin typeface="Times New Roman"/>
                <a:cs typeface="Times New Roman"/>
              </a:rPr>
              <a:t>2</a:t>
            </a:r>
            <a:r>
              <a:rPr sz="3000" spc="130" dirty="0">
                <a:latin typeface="Times New Roman"/>
                <a:cs typeface="Times New Roman"/>
              </a:rPr>
              <a:t>[Y</a:t>
            </a:r>
            <a:r>
              <a:rPr sz="2625" spc="195" baseline="42857" dirty="0">
                <a:latin typeface="Symbol"/>
                <a:cs typeface="Symbol"/>
              </a:rPr>
              <a:t></a:t>
            </a:r>
            <a:r>
              <a:rPr sz="2625" spc="195" baseline="42857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(z) </a:t>
            </a:r>
            <a:r>
              <a:rPr sz="3000" spc="30" dirty="0">
                <a:latin typeface="Symbol"/>
                <a:cs typeface="Symbol"/>
              </a:rPr>
              <a:t>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y(</a:t>
            </a:r>
            <a:r>
              <a:rPr sz="3000" spc="15" dirty="0">
                <a:latin typeface="Symbol"/>
                <a:cs typeface="Symbol"/>
              </a:rPr>
              <a:t></a:t>
            </a:r>
            <a:r>
              <a:rPr sz="3000" spc="15" dirty="0">
                <a:latin typeface="Times New Roman"/>
                <a:cs typeface="Times New Roman"/>
              </a:rPr>
              <a:t>1)z </a:t>
            </a:r>
            <a:r>
              <a:rPr sz="3000" spc="30" dirty="0">
                <a:latin typeface="Symbol"/>
                <a:cs typeface="Symbol"/>
              </a:rPr>
              <a:t>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y(</a:t>
            </a:r>
            <a:r>
              <a:rPr sz="3000" spc="75" dirty="0">
                <a:latin typeface="Symbol"/>
                <a:cs typeface="Symbol"/>
              </a:rPr>
              <a:t></a:t>
            </a:r>
            <a:r>
              <a:rPr sz="3000" spc="75" dirty="0">
                <a:latin typeface="Times New Roman"/>
                <a:cs typeface="Times New Roman"/>
              </a:rPr>
              <a:t>2)z</a:t>
            </a:r>
            <a:r>
              <a:rPr sz="2625" spc="112" baseline="42857" dirty="0">
                <a:latin typeface="Times New Roman"/>
                <a:cs typeface="Times New Roman"/>
              </a:rPr>
              <a:t>2 </a:t>
            </a:r>
            <a:r>
              <a:rPr sz="3000" spc="15" dirty="0">
                <a:latin typeface="Times New Roman"/>
                <a:cs typeface="Times New Roman"/>
              </a:rPr>
              <a:t>] </a:t>
            </a:r>
            <a:r>
              <a:rPr sz="3000" spc="30" dirty="0">
                <a:latin typeface="Symbol"/>
                <a:cs typeface="Symbol"/>
              </a:rPr>
              <a:t></a:t>
            </a:r>
            <a:r>
              <a:rPr sz="3000" spc="64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0</a:t>
            </a:r>
            <a:endParaRPr sz="3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340"/>
              </a:spcBef>
              <a:tabLst>
                <a:tab pos="2399665" algn="l"/>
              </a:tabLst>
            </a:pPr>
            <a:r>
              <a:rPr sz="3000" spc="125" dirty="0">
                <a:latin typeface="Times New Roman"/>
                <a:cs typeface="Times New Roman"/>
              </a:rPr>
              <a:t>Y</a:t>
            </a:r>
            <a:r>
              <a:rPr sz="2625" spc="187" baseline="42857" dirty="0">
                <a:latin typeface="Symbol"/>
                <a:cs typeface="Symbol"/>
              </a:rPr>
              <a:t></a:t>
            </a:r>
            <a:r>
              <a:rPr sz="2625" spc="187" baseline="42857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(z)[1</a:t>
            </a:r>
            <a:r>
              <a:rPr sz="3000" spc="-29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Symbol"/>
                <a:cs typeface="Symbol"/>
              </a:rPr>
              <a:t>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3z</a:t>
            </a:r>
            <a:r>
              <a:rPr sz="2625" spc="82" baseline="42857" dirty="0">
                <a:latin typeface="Symbol"/>
                <a:cs typeface="Symbol"/>
              </a:rPr>
              <a:t></a:t>
            </a:r>
            <a:r>
              <a:rPr sz="2625" spc="82" baseline="42857" dirty="0">
                <a:latin typeface="Times New Roman"/>
                <a:cs typeface="Times New Roman"/>
              </a:rPr>
              <a:t>1	</a:t>
            </a:r>
            <a:r>
              <a:rPr sz="3000" spc="30" dirty="0">
                <a:latin typeface="Symbol"/>
                <a:cs typeface="Symbol"/>
              </a:rPr>
              <a:t>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2z</a:t>
            </a:r>
            <a:r>
              <a:rPr sz="2625" spc="150" baseline="42857" dirty="0">
                <a:latin typeface="Symbol"/>
                <a:cs typeface="Symbol"/>
              </a:rPr>
              <a:t></a:t>
            </a:r>
            <a:r>
              <a:rPr sz="2625" spc="150" baseline="42857" dirty="0">
                <a:latin typeface="Times New Roman"/>
                <a:cs typeface="Times New Roman"/>
              </a:rPr>
              <a:t> </a:t>
            </a:r>
            <a:r>
              <a:rPr sz="2625" spc="22" baseline="42857" dirty="0">
                <a:latin typeface="Times New Roman"/>
                <a:cs typeface="Times New Roman"/>
              </a:rPr>
              <a:t>2 </a:t>
            </a:r>
            <a:r>
              <a:rPr sz="3000" spc="15" dirty="0">
                <a:latin typeface="Times New Roman"/>
                <a:cs typeface="Times New Roman"/>
              </a:rPr>
              <a:t>] </a:t>
            </a:r>
            <a:r>
              <a:rPr sz="3000" spc="30" dirty="0">
                <a:latin typeface="Symbol"/>
                <a:cs typeface="Symbol"/>
              </a:rPr>
              <a:t>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3y(</a:t>
            </a:r>
            <a:r>
              <a:rPr sz="3000" spc="1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1) </a:t>
            </a:r>
            <a:r>
              <a:rPr sz="3000" spc="30" dirty="0">
                <a:latin typeface="Symbol"/>
                <a:cs typeface="Symbol"/>
              </a:rPr>
              <a:t></a:t>
            </a:r>
            <a:r>
              <a:rPr sz="3000" spc="-37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2y(</a:t>
            </a:r>
            <a:r>
              <a:rPr sz="3000" spc="50" dirty="0">
                <a:latin typeface="Symbol"/>
                <a:cs typeface="Symbol"/>
              </a:rPr>
              <a:t></a:t>
            </a:r>
            <a:r>
              <a:rPr sz="3000" spc="50" dirty="0">
                <a:latin typeface="Times New Roman"/>
                <a:cs typeface="Times New Roman"/>
              </a:rPr>
              <a:t>1)z</a:t>
            </a:r>
            <a:r>
              <a:rPr sz="2625" spc="75" baseline="42857" dirty="0">
                <a:latin typeface="Symbol"/>
                <a:cs typeface="Symbol"/>
              </a:rPr>
              <a:t></a:t>
            </a:r>
            <a:r>
              <a:rPr sz="2625" spc="75" baseline="42857" dirty="0">
                <a:latin typeface="Times New Roman"/>
                <a:cs typeface="Times New Roman"/>
              </a:rPr>
              <a:t>1</a:t>
            </a:r>
            <a:endParaRPr sz="2625" baseline="4285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2522" y="340267"/>
            <a:ext cx="475424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3000" b="0" spc="125" dirty="0">
                <a:latin typeface="Times New Roman"/>
                <a:cs typeface="Times New Roman"/>
              </a:rPr>
              <a:t>Y</a:t>
            </a:r>
            <a:r>
              <a:rPr sz="2625" b="0" spc="187" baseline="42857" dirty="0">
                <a:latin typeface="Symbol"/>
                <a:cs typeface="Symbol"/>
              </a:rPr>
              <a:t></a:t>
            </a:r>
            <a:r>
              <a:rPr sz="2625" b="0" spc="187" baseline="42857" dirty="0">
                <a:latin typeface="Times New Roman"/>
                <a:cs typeface="Times New Roman"/>
              </a:rPr>
              <a:t> </a:t>
            </a:r>
            <a:r>
              <a:rPr sz="3000" b="0" spc="70" dirty="0">
                <a:latin typeface="Times New Roman"/>
                <a:cs typeface="Times New Roman"/>
              </a:rPr>
              <a:t>(z) </a:t>
            </a:r>
            <a:r>
              <a:rPr sz="3000" b="0" spc="30" dirty="0">
                <a:latin typeface="Symbol"/>
                <a:cs typeface="Symbol"/>
              </a:rPr>
              <a:t></a:t>
            </a:r>
            <a:r>
              <a:rPr sz="3000" b="0" spc="30" dirty="0">
                <a:latin typeface="Times New Roman"/>
                <a:cs typeface="Times New Roman"/>
              </a:rPr>
              <a:t> </a:t>
            </a:r>
            <a:r>
              <a:rPr sz="3000" b="0" spc="80" dirty="0">
                <a:latin typeface="Times New Roman"/>
                <a:cs typeface="Times New Roman"/>
              </a:rPr>
              <a:t>3z</a:t>
            </a:r>
            <a:r>
              <a:rPr sz="2625" b="0" spc="120" baseline="42857" dirty="0">
                <a:latin typeface="Symbol"/>
                <a:cs typeface="Symbol"/>
              </a:rPr>
              <a:t></a:t>
            </a:r>
            <a:r>
              <a:rPr sz="2625" b="0" spc="120" baseline="42857" dirty="0">
                <a:latin typeface="Times New Roman"/>
                <a:cs typeface="Times New Roman"/>
              </a:rPr>
              <a:t>1</a:t>
            </a:r>
            <a:r>
              <a:rPr sz="3000" b="0" spc="80" dirty="0">
                <a:latin typeface="Times New Roman"/>
                <a:cs typeface="Times New Roman"/>
              </a:rPr>
              <a:t>[Y</a:t>
            </a:r>
            <a:r>
              <a:rPr sz="2625" b="0" spc="120" baseline="42857" dirty="0">
                <a:latin typeface="Symbol"/>
                <a:cs typeface="Symbol"/>
              </a:rPr>
              <a:t></a:t>
            </a:r>
            <a:r>
              <a:rPr sz="2625" b="0" spc="120" baseline="42857" dirty="0">
                <a:latin typeface="Times New Roman"/>
                <a:cs typeface="Times New Roman"/>
              </a:rPr>
              <a:t> </a:t>
            </a:r>
            <a:r>
              <a:rPr sz="3000" b="0" spc="70" dirty="0">
                <a:latin typeface="Times New Roman"/>
                <a:cs typeface="Times New Roman"/>
              </a:rPr>
              <a:t>(z) </a:t>
            </a:r>
            <a:r>
              <a:rPr sz="3000" b="0" spc="30" dirty="0">
                <a:latin typeface="Symbol"/>
                <a:cs typeface="Symbol"/>
              </a:rPr>
              <a:t></a:t>
            </a:r>
            <a:r>
              <a:rPr sz="3000" b="0" spc="335" dirty="0">
                <a:latin typeface="Times New Roman"/>
                <a:cs typeface="Times New Roman"/>
              </a:rPr>
              <a:t> </a:t>
            </a:r>
            <a:r>
              <a:rPr sz="3000" b="0" spc="25" dirty="0">
                <a:latin typeface="Times New Roman"/>
                <a:cs typeface="Times New Roman"/>
              </a:rPr>
              <a:t>y(</a:t>
            </a:r>
            <a:r>
              <a:rPr sz="3000" b="0" spc="25" dirty="0">
                <a:latin typeface="Symbol"/>
                <a:cs typeface="Symbol"/>
              </a:rPr>
              <a:t></a:t>
            </a:r>
            <a:r>
              <a:rPr sz="3000" b="0" spc="25" dirty="0">
                <a:latin typeface="Times New Roman"/>
                <a:cs typeface="Times New Roman"/>
              </a:rPr>
              <a:t>1)z]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785" y="5499739"/>
            <a:ext cx="927735" cy="0"/>
          </a:xfrm>
          <a:custGeom>
            <a:avLst/>
            <a:gdLst/>
            <a:ahLst/>
            <a:cxnLst/>
            <a:rect l="l" t="t" r="r" b="b"/>
            <a:pathLst>
              <a:path w="927735">
                <a:moveTo>
                  <a:pt x="0" y="0"/>
                </a:moveTo>
                <a:lnTo>
                  <a:pt x="927526" y="0"/>
                </a:lnTo>
              </a:path>
            </a:pathLst>
          </a:custGeom>
          <a:ln w="15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4193" y="5499739"/>
            <a:ext cx="1741805" cy="0"/>
          </a:xfrm>
          <a:custGeom>
            <a:avLst/>
            <a:gdLst/>
            <a:ahLst/>
            <a:cxnLst/>
            <a:rect l="l" t="t" r="r" b="b"/>
            <a:pathLst>
              <a:path w="1741804">
                <a:moveTo>
                  <a:pt x="0" y="0"/>
                </a:moveTo>
                <a:lnTo>
                  <a:pt x="1741258" y="0"/>
                </a:lnTo>
              </a:path>
            </a:pathLst>
          </a:custGeom>
          <a:ln w="15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9364" y="5499739"/>
            <a:ext cx="2033270" cy="0"/>
          </a:xfrm>
          <a:custGeom>
            <a:avLst/>
            <a:gdLst/>
            <a:ahLst/>
            <a:cxnLst/>
            <a:rect l="l" t="t" r="r" b="b"/>
            <a:pathLst>
              <a:path w="2033270">
                <a:moveTo>
                  <a:pt x="0" y="0"/>
                </a:moveTo>
                <a:lnTo>
                  <a:pt x="2032677" y="0"/>
                </a:lnTo>
              </a:path>
            </a:pathLst>
          </a:custGeom>
          <a:ln w="15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41406" y="5336164"/>
            <a:ext cx="37147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275" spc="165" baseline="-25341" dirty="0">
                <a:latin typeface="Times New Roman"/>
                <a:cs typeface="Times New Roman"/>
              </a:rPr>
              <a:t>z</a:t>
            </a:r>
            <a:r>
              <a:rPr sz="1650" spc="11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5947" y="5499463"/>
            <a:ext cx="202057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55" dirty="0">
                <a:latin typeface="Times New Roman"/>
                <a:cs typeface="Times New Roman"/>
              </a:rPr>
              <a:t>(z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20" dirty="0">
                <a:latin typeface="Times New Roman"/>
                <a:cs typeface="Times New Roman"/>
              </a:rPr>
              <a:t> </a:t>
            </a:r>
            <a:r>
              <a:rPr sz="2850" spc="-25" dirty="0">
                <a:latin typeface="Times New Roman"/>
                <a:cs typeface="Times New Roman"/>
              </a:rPr>
              <a:t>1)(z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300" dirty="0">
                <a:latin typeface="Times New Roman"/>
                <a:cs typeface="Times New Roman"/>
              </a:rPr>
              <a:t> </a:t>
            </a:r>
            <a:r>
              <a:rPr sz="2850" spc="15" dirty="0">
                <a:latin typeface="Times New Roman"/>
                <a:cs typeface="Times New Roman"/>
              </a:rPr>
              <a:t>2)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7654" y="4984458"/>
            <a:ext cx="158496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dirty="0">
                <a:latin typeface="Times New Roman"/>
                <a:cs typeface="Times New Roman"/>
              </a:rPr>
              <a:t>10,5z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-1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17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6303" y="5214258"/>
            <a:ext cx="227329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20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697" y="5499463"/>
            <a:ext cx="278130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06220" algn="l"/>
              </a:tabLst>
            </a:pPr>
            <a:r>
              <a:rPr sz="2850" spc="15" dirty="0">
                <a:latin typeface="Times New Roman"/>
                <a:cs typeface="Times New Roman"/>
              </a:rPr>
              <a:t>z	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20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3z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380" dirty="0">
                <a:latin typeface="Times New Roman"/>
                <a:cs typeface="Times New Roman"/>
              </a:rPr>
              <a:t> </a:t>
            </a:r>
            <a:r>
              <a:rPr sz="2850" spc="15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251" y="4984458"/>
            <a:ext cx="3098165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085215" algn="l"/>
                <a:tab pos="1499870" algn="l"/>
              </a:tabLst>
            </a:pPr>
            <a:r>
              <a:rPr sz="2850" spc="125" dirty="0">
                <a:latin typeface="Times New Roman"/>
                <a:cs typeface="Times New Roman"/>
              </a:rPr>
              <a:t>Y</a:t>
            </a:r>
            <a:r>
              <a:rPr sz="2475" spc="187" baseline="43771" dirty="0">
                <a:latin typeface="Symbol"/>
                <a:cs typeface="Symbol"/>
              </a:rPr>
              <a:t></a:t>
            </a:r>
            <a:r>
              <a:rPr sz="2475" spc="-52" baseline="43771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(z)	</a:t>
            </a:r>
            <a:r>
              <a:rPr sz="4275" spc="30" baseline="-35087" dirty="0">
                <a:latin typeface="Symbol"/>
                <a:cs typeface="Symbol"/>
              </a:rPr>
              <a:t></a:t>
            </a:r>
            <a:r>
              <a:rPr sz="4275" spc="30" baseline="-35087" dirty="0">
                <a:latin typeface="Times New Roman"/>
                <a:cs typeface="Times New Roman"/>
              </a:rPr>
              <a:t>	</a:t>
            </a:r>
            <a:r>
              <a:rPr sz="2850" dirty="0">
                <a:latin typeface="Times New Roman"/>
                <a:cs typeface="Times New Roman"/>
              </a:rPr>
              <a:t>10,5z </a:t>
            </a:r>
            <a:r>
              <a:rPr sz="2850" spc="20" dirty="0">
                <a:latin typeface="Symbol"/>
                <a:cs typeface="Symbol"/>
              </a:rPr>
              <a:t></a:t>
            </a:r>
            <a:r>
              <a:rPr sz="2850" spc="-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17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774" y="908310"/>
            <a:ext cx="894715" cy="0"/>
          </a:xfrm>
          <a:custGeom>
            <a:avLst/>
            <a:gdLst/>
            <a:ahLst/>
            <a:cxnLst/>
            <a:rect l="l" t="t" r="r" b="b"/>
            <a:pathLst>
              <a:path w="894715">
                <a:moveTo>
                  <a:pt x="0" y="0"/>
                </a:moveTo>
                <a:lnTo>
                  <a:pt x="894676" y="0"/>
                </a:lnTo>
              </a:path>
            </a:pathLst>
          </a:custGeom>
          <a:ln w="1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5206" y="908310"/>
            <a:ext cx="1678305" cy="0"/>
          </a:xfrm>
          <a:custGeom>
            <a:avLst/>
            <a:gdLst/>
            <a:ahLst/>
            <a:cxnLst/>
            <a:rect l="l" t="t" r="r" b="b"/>
            <a:pathLst>
              <a:path w="1678304">
                <a:moveTo>
                  <a:pt x="0" y="0"/>
                </a:moveTo>
                <a:lnTo>
                  <a:pt x="1677796" y="0"/>
                </a:lnTo>
              </a:path>
            </a:pathLst>
          </a:custGeom>
          <a:ln w="1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9937" y="908310"/>
            <a:ext cx="1959610" cy="0"/>
          </a:xfrm>
          <a:custGeom>
            <a:avLst/>
            <a:gdLst/>
            <a:ahLst/>
            <a:cxnLst/>
            <a:rect l="l" t="t" r="r" b="b"/>
            <a:pathLst>
              <a:path w="1959610">
                <a:moveTo>
                  <a:pt x="0" y="0"/>
                </a:moveTo>
                <a:lnTo>
                  <a:pt x="1959110" y="0"/>
                </a:lnTo>
              </a:path>
            </a:pathLst>
          </a:custGeom>
          <a:ln w="14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5682" y="410916"/>
            <a:ext cx="144399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74750" algn="l"/>
              </a:tabLst>
            </a:pPr>
            <a:r>
              <a:rPr sz="2750" spc="25" dirty="0">
                <a:latin typeface="Times New Roman"/>
                <a:cs typeface="Times New Roman"/>
              </a:rPr>
              <a:t>A	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738" y="907592"/>
            <a:ext cx="18288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15" dirty="0">
                <a:latin typeface="Times New Roman"/>
                <a:cs typeface="Times New Roman"/>
              </a:rPr>
              <a:t>z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0852" y="750105"/>
            <a:ext cx="36068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125" spc="157" baseline="-25252" dirty="0">
                <a:latin typeface="Times New Roman"/>
                <a:cs typeface="Times New Roman"/>
              </a:rPr>
              <a:t>z</a:t>
            </a:r>
            <a:r>
              <a:rPr sz="1600" spc="10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7585" y="499260"/>
            <a:ext cx="201104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467995" algn="l"/>
                <a:tab pos="757555" algn="l"/>
                <a:tab pos="1652905" algn="l"/>
                <a:tab pos="1972310" algn="l"/>
              </a:tabLst>
            </a:pP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4125" spc="30" baseline="-21212" dirty="0">
                <a:latin typeface="Symbol"/>
                <a:cs typeface="Symbol"/>
              </a:rPr>
              <a:t></a:t>
            </a:r>
            <a:r>
              <a:rPr sz="2750" u="heavy" spc="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6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6642" y="907592"/>
            <a:ext cx="1923414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60780" algn="l"/>
              </a:tabLst>
            </a:pPr>
            <a:r>
              <a:rPr sz="2750" spc="15" dirty="0">
                <a:latin typeface="Times New Roman"/>
                <a:cs typeface="Times New Roman"/>
              </a:rPr>
              <a:t>z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-12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1	</a:t>
            </a:r>
            <a:r>
              <a:rPr sz="2750" spc="15" dirty="0">
                <a:latin typeface="Times New Roman"/>
                <a:cs typeface="Times New Roman"/>
              </a:rPr>
              <a:t>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5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5037" y="632537"/>
            <a:ext cx="22034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2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5275" y="907592"/>
            <a:ext cx="194945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50" dirty="0">
                <a:latin typeface="Times New Roman"/>
                <a:cs typeface="Times New Roman"/>
              </a:rPr>
              <a:t>(z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1)(z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9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2)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0151" y="410916"/>
            <a:ext cx="153098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>
                <a:latin typeface="Times New Roman"/>
                <a:cs typeface="Times New Roman"/>
              </a:rPr>
              <a:t>10,5z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45" dirty="0">
                <a:latin typeface="Times New Roman"/>
                <a:cs typeface="Times New Roman"/>
              </a:rPr>
              <a:t>17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9289" y="632537"/>
            <a:ext cx="22034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2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0573" y="907592"/>
            <a:ext cx="124206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3z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35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4424" y="410916"/>
            <a:ext cx="153162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>
                <a:latin typeface="Times New Roman"/>
                <a:cs typeface="Times New Roman"/>
              </a:rPr>
              <a:t>10,5z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45" dirty="0">
                <a:latin typeface="Times New Roman"/>
                <a:cs typeface="Times New Roman"/>
              </a:rPr>
              <a:t>17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4558" y="632537"/>
            <a:ext cx="22034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2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127" y="410916"/>
            <a:ext cx="92964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750" spc="114" dirty="0">
                <a:latin typeface="Times New Roman"/>
                <a:cs typeface="Times New Roman"/>
              </a:rPr>
              <a:t>Y</a:t>
            </a:r>
            <a:r>
              <a:rPr sz="2400" spc="172" baseline="43402" dirty="0">
                <a:latin typeface="Symbol"/>
                <a:cs typeface="Symbol"/>
              </a:rPr>
              <a:t></a:t>
            </a:r>
            <a:r>
              <a:rPr sz="2400" spc="-127" baseline="43402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Times New Roman"/>
                <a:cs typeface="Times New Roman"/>
              </a:rPr>
              <a:t>(z)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02993" y="2292955"/>
            <a:ext cx="1897380" cy="0"/>
          </a:xfrm>
          <a:custGeom>
            <a:avLst/>
            <a:gdLst/>
            <a:ahLst/>
            <a:cxnLst/>
            <a:rect l="l" t="t" r="r" b="b"/>
            <a:pathLst>
              <a:path w="1897380">
                <a:moveTo>
                  <a:pt x="0" y="0"/>
                </a:moveTo>
                <a:lnTo>
                  <a:pt x="1896869" y="0"/>
                </a:lnTo>
              </a:path>
            </a:pathLst>
          </a:custGeom>
          <a:ln w="15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3871" y="2292955"/>
            <a:ext cx="1560195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0" y="0"/>
                </a:moveTo>
                <a:lnTo>
                  <a:pt x="1560182" y="0"/>
                </a:lnTo>
              </a:path>
            </a:pathLst>
          </a:custGeom>
          <a:ln w="15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0800" y="1842268"/>
            <a:ext cx="0" cy="902335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0"/>
                </a:moveTo>
                <a:lnTo>
                  <a:pt x="0" y="902103"/>
                </a:lnTo>
              </a:path>
            </a:pathLst>
          </a:custGeom>
          <a:ln w="15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9082" y="2292955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4">
                <a:moveTo>
                  <a:pt x="0" y="0"/>
                </a:moveTo>
                <a:lnTo>
                  <a:pt x="476782" y="0"/>
                </a:lnTo>
              </a:path>
            </a:pathLst>
          </a:custGeom>
          <a:ln w="15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3965" y="3412263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60">
                <a:moveTo>
                  <a:pt x="0" y="0"/>
                </a:moveTo>
                <a:lnTo>
                  <a:pt x="1965370" y="0"/>
                </a:lnTo>
              </a:path>
            </a:pathLst>
          </a:custGeom>
          <a:ln w="15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3497" y="3412263"/>
            <a:ext cx="1560195" cy="0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0" y="0"/>
                </a:moveTo>
                <a:lnTo>
                  <a:pt x="1560182" y="0"/>
                </a:lnTo>
              </a:path>
            </a:pathLst>
          </a:custGeom>
          <a:ln w="15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0120" y="2960815"/>
            <a:ext cx="0" cy="902335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0"/>
                </a:moveTo>
                <a:lnTo>
                  <a:pt x="0" y="902131"/>
                </a:lnTo>
              </a:path>
            </a:pathLst>
          </a:custGeom>
          <a:ln w="15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4937" y="3412263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044" y="0"/>
                </a:lnTo>
              </a:path>
            </a:pathLst>
          </a:custGeom>
          <a:ln w="15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33139" y="3411266"/>
            <a:ext cx="18923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0" dirty="0">
                <a:latin typeface="Times New Roman"/>
                <a:cs typeface="Times New Roman"/>
              </a:rPr>
              <a:t>z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2448" y="2292700"/>
            <a:ext cx="21018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5" dirty="0">
                <a:latin typeface="Times New Roman"/>
                <a:cs typeface="Times New Roman"/>
              </a:rPr>
              <a:t>1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5061" y="1774552"/>
            <a:ext cx="47561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-30" dirty="0">
                <a:latin typeface="Times New Roman"/>
                <a:cs typeface="Times New Roman"/>
              </a:rPr>
              <a:t>6,</a:t>
            </a:r>
            <a:r>
              <a:rPr sz="2850" spc="25" dirty="0">
                <a:latin typeface="Times New Roman"/>
                <a:cs typeface="Times New Roman"/>
              </a:rPr>
              <a:t>5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47041" y="2893129"/>
            <a:ext cx="521334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5" dirty="0">
                <a:latin typeface="Symbol"/>
                <a:cs typeface="Symbol"/>
              </a:rPr>
              <a:t></a:t>
            </a:r>
            <a:r>
              <a:rPr sz="2850" spc="55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Times New Roman"/>
                <a:cs typeface="Times New Roman"/>
              </a:rPr>
              <a:t>4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56629" y="3124391"/>
            <a:ext cx="161290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37515" algn="l"/>
                <a:tab pos="1055370" algn="l"/>
              </a:tabLst>
            </a:pPr>
            <a:r>
              <a:rPr sz="2850" spc="25" dirty="0">
                <a:latin typeface="Symbol"/>
                <a:cs typeface="Symbol"/>
              </a:rPr>
              <a:t></a:t>
            </a:r>
            <a:r>
              <a:rPr sz="2850" spc="25" dirty="0">
                <a:latin typeface="Times New Roman"/>
                <a:cs typeface="Times New Roman"/>
              </a:rPr>
              <a:t>	</a:t>
            </a:r>
            <a:r>
              <a:rPr sz="4275" spc="37" baseline="-43859" dirty="0">
                <a:latin typeface="Symbol"/>
                <a:cs typeface="Symbol"/>
              </a:rPr>
              <a:t></a:t>
            </a:r>
            <a:r>
              <a:rPr sz="4275" spc="-270" baseline="-43859" dirty="0">
                <a:latin typeface="Times New Roman"/>
                <a:cs typeface="Times New Roman"/>
              </a:rPr>
              <a:t> </a:t>
            </a:r>
            <a:r>
              <a:rPr sz="4275" spc="37" baseline="-43859" dirty="0">
                <a:latin typeface="Times New Roman"/>
                <a:cs typeface="Times New Roman"/>
              </a:rPr>
              <a:t>1	</a:t>
            </a:r>
            <a:r>
              <a:rPr sz="2850" spc="25" dirty="0">
                <a:latin typeface="Symbol"/>
                <a:cs typeface="Symbol"/>
              </a:rPr>
              <a:t></a:t>
            </a:r>
            <a:r>
              <a:rPr sz="2850" spc="250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Times New Roman"/>
                <a:cs typeface="Times New Roman"/>
              </a:rPr>
              <a:t>4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2566" y="3411266"/>
            <a:ext cx="76327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0" dirty="0">
                <a:latin typeface="Times New Roman"/>
                <a:cs typeface="Times New Roman"/>
              </a:rPr>
              <a:t>z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-60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Times New Roman"/>
                <a:cs typeface="Times New Roman"/>
              </a:rPr>
              <a:t>1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65793" y="2893129"/>
            <a:ext cx="158559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dirty="0">
                <a:latin typeface="Times New Roman"/>
                <a:cs typeface="Times New Roman"/>
              </a:rPr>
              <a:t>10,5z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17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41201" y="3124391"/>
            <a:ext cx="22796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8757" y="3124391"/>
            <a:ext cx="845819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04520" algn="l"/>
              </a:tabLst>
            </a:pPr>
            <a:r>
              <a:rPr sz="2850" spc="125" dirty="0">
                <a:latin typeface="Times New Roman"/>
                <a:cs typeface="Times New Roman"/>
              </a:rPr>
              <a:t>A</a:t>
            </a:r>
            <a:r>
              <a:rPr sz="2475" spc="187" baseline="-23569" dirty="0">
                <a:latin typeface="Times New Roman"/>
                <a:cs typeface="Times New Roman"/>
              </a:rPr>
              <a:t>2	</a:t>
            </a: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16780" y="2005844"/>
            <a:ext cx="80391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5" dirty="0">
                <a:latin typeface="Symbol"/>
                <a:cs typeface="Symbol"/>
              </a:rPr>
              <a:t></a:t>
            </a:r>
            <a:r>
              <a:rPr sz="2850" spc="190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6,5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56173" y="2005844"/>
            <a:ext cx="22796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68337" y="2292700"/>
            <a:ext cx="80327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0" dirty="0">
                <a:latin typeface="Times New Roman"/>
                <a:cs typeface="Times New Roman"/>
              </a:rPr>
              <a:t>z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250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56473" y="1774552"/>
            <a:ext cx="158496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dirty="0">
                <a:latin typeface="Times New Roman"/>
                <a:cs typeface="Times New Roman"/>
              </a:rPr>
              <a:t>10,5z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17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1636" y="2005844"/>
            <a:ext cx="22796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8757" y="2005844"/>
            <a:ext cx="80518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564515" algn="l"/>
              </a:tabLst>
            </a:pPr>
            <a:r>
              <a:rPr sz="2850" spc="30" dirty="0">
                <a:latin typeface="Times New Roman"/>
                <a:cs typeface="Times New Roman"/>
              </a:rPr>
              <a:t>A</a:t>
            </a:r>
            <a:r>
              <a:rPr sz="2475" spc="44" baseline="-23569" dirty="0">
                <a:latin typeface="Times New Roman"/>
                <a:cs typeface="Times New Roman"/>
              </a:rPr>
              <a:t>1	</a:t>
            </a:r>
            <a:r>
              <a:rPr sz="2850" spc="2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25190" y="3653418"/>
            <a:ext cx="51435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215" dirty="0">
                <a:latin typeface="Times New Roman"/>
                <a:cs typeface="Times New Roman"/>
              </a:rPr>
              <a:t>z</a:t>
            </a:r>
            <a:r>
              <a:rPr sz="1650" spc="210" dirty="0">
                <a:latin typeface="Symbol"/>
                <a:cs typeface="Symbol"/>
              </a:rPr>
              <a:t></a:t>
            </a:r>
            <a:r>
              <a:rPr sz="1650" spc="15" dirty="0">
                <a:latin typeface="Symbol"/>
                <a:cs typeface="Symbol"/>
              </a:rPr>
              <a:t></a:t>
            </a:r>
            <a:r>
              <a:rPr sz="1650" spc="2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24483" y="2131876"/>
            <a:ext cx="2005964" cy="122682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141605" algn="ctr">
              <a:lnSpc>
                <a:spcPct val="100000"/>
              </a:lnSpc>
              <a:spcBef>
                <a:spcPts val="1400"/>
              </a:spcBef>
            </a:pPr>
            <a:r>
              <a:rPr sz="2850" spc="20" dirty="0">
                <a:latin typeface="Times New Roman"/>
                <a:cs typeface="Times New Roman"/>
              </a:rPr>
              <a:t>z</a:t>
            </a: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2850" spc="55" dirty="0">
                <a:latin typeface="Times New Roman"/>
                <a:cs typeface="Times New Roman"/>
              </a:rPr>
              <a:t>(z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25" dirty="0">
                <a:latin typeface="Times New Roman"/>
                <a:cs typeface="Times New Roman"/>
              </a:rPr>
              <a:t> </a:t>
            </a:r>
            <a:r>
              <a:rPr sz="2850" spc="90" dirty="0">
                <a:latin typeface="Times New Roman"/>
                <a:cs typeface="Times New Roman"/>
              </a:rPr>
              <a:t>2)Y</a:t>
            </a:r>
            <a:r>
              <a:rPr sz="2475" spc="135" baseline="43771" dirty="0">
                <a:latin typeface="Symbol"/>
                <a:cs typeface="Symbol"/>
              </a:rPr>
              <a:t></a:t>
            </a:r>
            <a:r>
              <a:rPr sz="2475" spc="292" baseline="43771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(z)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15564" y="2534865"/>
            <a:ext cx="51435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220" dirty="0">
                <a:latin typeface="Times New Roman"/>
                <a:cs typeface="Times New Roman"/>
              </a:rPr>
              <a:t>z</a:t>
            </a:r>
            <a:r>
              <a:rPr sz="1650" spc="204" dirty="0">
                <a:latin typeface="Symbol"/>
                <a:cs typeface="Symbol"/>
              </a:rPr>
              <a:t></a:t>
            </a:r>
            <a:r>
              <a:rPr sz="1650" spc="15" dirty="0">
                <a:latin typeface="Symbol"/>
                <a:cs typeface="Symbol"/>
              </a:rPr>
              <a:t></a:t>
            </a:r>
            <a:r>
              <a:rPr sz="1650" spc="2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84246" y="1774552"/>
            <a:ext cx="193675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850" spc="55" dirty="0">
                <a:latin typeface="Times New Roman"/>
                <a:cs typeface="Times New Roman"/>
              </a:rPr>
              <a:t>(z </a:t>
            </a:r>
            <a:r>
              <a:rPr sz="2850" spc="25" dirty="0">
                <a:latin typeface="Symbol"/>
                <a:cs typeface="Symbol"/>
              </a:rPr>
              <a:t></a:t>
            </a:r>
            <a:r>
              <a:rPr sz="2850" spc="2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1)Y</a:t>
            </a:r>
            <a:r>
              <a:rPr sz="2475" spc="52" baseline="43771" dirty="0">
                <a:latin typeface="Symbol"/>
                <a:cs typeface="Symbol"/>
              </a:rPr>
              <a:t></a:t>
            </a:r>
            <a:r>
              <a:rPr sz="2475" spc="-187" baseline="43771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(z)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90833" y="4606328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301" y="0"/>
                </a:lnTo>
              </a:path>
            </a:pathLst>
          </a:custGeom>
          <a:ln w="15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0745" y="4606328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>
                <a:moveTo>
                  <a:pt x="0" y="0"/>
                </a:moveTo>
                <a:lnTo>
                  <a:pt x="815551" y="0"/>
                </a:lnTo>
              </a:path>
            </a:pathLst>
          </a:custGeom>
          <a:ln w="15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79423" y="4606328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4">
                <a:moveTo>
                  <a:pt x="0" y="0"/>
                </a:moveTo>
                <a:lnTo>
                  <a:pt x="1011008" y="0"/>
                </a:lnTo>
              </a:path>
            </a:pathLst>
          </a:custGeom>
          <a:ln w="15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34013" y="4606328"/>
            <a:ext cx="1201420" cy="0"/>
          </a:xfrm>
          <a:custGeom>
            <a:avLst/>
            <a:gdLst/>
            <a:ahLst/>
            <a:cxnLst/>
            <a:rect l="l" t="t" r="r" b="b"/>
            <a:pathLst>
              <a:path w="1201420">
                <a:moveTo>
                  <a:pt x="0" y="0"/>
                </a:moveTo>
                <a:lnTo>
                  <a:pt x="1201071" y="0"/>
                </a:lnTo>
              </a:path>
            </a:pathLst>
          </a:custGeom>
          <a:ln w="15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35094" y="4085906"/>
            <a:ext cx="213360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25" dirty="0">
                <a:latin typeface="Times New Roman"/>
                <a:cs typeface="Times New Roman"/>
              </a:rPr>
              <a:t>4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53962" y="4085906"/>
            <a:ext cx="47815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-55" dirty="0">
                <a:latin typeface="Times New Roman"/>
                <a:cs typeface="Times New Roman"/>
              </a:rPr>
              <a:t>6</a:t>
            </a:r>
            <a:r>
              <a:rPr sz="2900" spc="-50" dirty="0">
                <a:latin typeface="Times New Roman"/>
                <a:cs typeface="Times New Roman"/>
              </a:rPr>
              <a:t>,</a:t>
            </a:r>
            <a:r>
              <a:rPr sz="2900" spc="25" dirty="0">
                <a:latin typeface="Times New Roman"/>
                <a:cs typeface="Times New Roman"/>
              </a:rPr>
              <a:t>5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99921" y="4085906"/>
            <a:ext cx="38290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40" dirty="0">
                <a:latin typeface="Times New Roman"/>
                <a:cs typeface="Times New Roman"/>
              </a:rPr>
              <a:t>4</a:t>
            </a:r>
            <a:r>
              <a:rPr sz="2900" spc="25" dirty="0">
                <a:latin typeface="Times New Roman"/>
                <a:cs typeface="Times New Roman"/>
              </a:rPr>
              <a:t>z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98513" y="4318165"/>
            <a:ext cx="23177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30" dirty="0">
                <a:latin typeface="Symbol"/>
                <a:cs typeface="Symbol"/>
              </a:rPr>
              <a:t>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27676" y="4318165"/>
            <a:ext cx="23177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30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65385" y="4605904"/>
            <a:ext cx="518477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239520" algn="l"/>
                <a:tab pos="2498725" algn="l"/>
                <a:tab pos="3952875" algn="l"/>
              </a:tabLst>
            </a:pPr>
            <a:r>
              <a:rPr sz="2900" spc="25" dirty="0">
                <a:latin typeface="Times New Roman"/>
                <a:cs typeface="Times New Roman"/>
              </a:rPr>
              <a:t>z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Symbol"/>
                <a:cs typeface="Symbol"/>
              </a:rPr>
              <a:t></a:t>
            </a:r>
            <a:r>
              <a:rPr sz="2900" spc="-17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1	z</a:t>
            </a:r>
            <a:r>
              <a:rPr sz="2900" spc="14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Symbol"/>
                <a:cs typeface="Symbol"/>
              </a:rPr>
              <a:t></a:t>
            </a:r>
            <a:r>
              <a:rPr sz="2900" spc="145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2	1</a:t>
            </a:r>
            <a:r>
              <a:rPr sz="2900" spc="-17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Symbol"/>
                <a:cs typeface="Symbol"/>
              </a:rPr>
              <a:t></a:t>
            </a:r>
            <a:r>
              <a:rPr sz="2900" spc="145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z</a:t>
            </a:r>
            <a:r>
              <a:rPr sz="2475" spc="120" baseline="43771" dirty="0">
                <a:latin typeface="Symbol"/>
                <a:cs typeface="Symbol"/>
              </a:rPr>
              <a:t></a:t>
            </a:r>
            <a:r>
              <a:rPr sz="2475" spc="120" baseline="43771" dirty="0">
                <a:latin typeface="Times New Roman"/>
                <a:cs typeface="Times New Roman"/>
              </a:rPr>
              <a:t>1	</a:t>
            </a:r>
            <a:r>
              <a:rPr sz="2900" spc="25" dirty="0">
                <a:latin typeface="Times New Roman"/>
                <a:cs typeface="Times New Roman"/>
              </a:rPr>
              <a:t>1 </a:t>
            </a:r>
            <a:r>
              <a:rPr sz="2900" spc="30" dirty="0">
                <a:latin typeface="Symbol"/>
                <a:cs typeface="Symbol"/>
              </a:rPr>
              <a:t></a:t>
            </a:r>
            <a:r>
              <a:rPr sz="2900" spc="-120" dirty="0">
                <a:latin typeface="Times New Roman"/>
                <a:cs typeface="Times New Roman"/>
              </a:rPr>
              <a:t> </a:t>
            </a:r>
            <a:r>
              <a:rPr sz="2900" spc="70" dirty="0">
                <a:latin typeface="Times New Roman"/>
                <a:cs typeface="Times New Roman"/>
              </a:rPr>
              <a:t>2z</a:t>
            </a:r>
            <a:r>
              <a:rPr sz="2475" spc="104" baseline="43771" dirty="0">
                <a:latin typeface="Symbol"/>
                <a:cs typeface="Symbol"/>
              </a:rPr>
              <a:t></a:t>
            </a:r>
            <a:r>
              <a:rPr sz="2475" spc="104" baseline="43771" dirty="0">
                <a:latin typeface="Times New Roman"/>
                <a:cs typeface="Times New Roman"/>
              </a:rPr>
              <a:t>1</a:t>
            </a:r>
            <a:endParaRPr sz="2475" baseline="43771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8818" y="4318165"/>
            <a:ext cx="2504440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457325" algn="l"/>
                <a:tab pos="2259330" algn="l"/>
              </a:tabLst>
            </a:pPr>
            <a:r>
              <a:rPr sz="2900" spc="110" dirty="0">
                <a:latin typeface="Times New Roman"/>
                <a:cs typeface="Times New Roman"/>
              </a:rPr>
              <a:t>Y</a:t>
            </a:r>
            <a:r>
              <a:rPr sz="2475" spc="165" baseline="43771" dirty="0">
                <a:latin typeface="Symbol"/>
                <a:cs typeface="Symbol"/>
              </a:rPr>
              <a:t></a:t>
            </a:r>
            <a:r>
              <a:rPr sz="2475" spc="-82" baseline="43771" dirty="0">
                <a:latin typeface="Times New Roman"/>
                <a:cs typeface="Times New Roman"/>
              </a:rPr>
              <a:t> </a:t>
            </a:r>
            <a:r>
              <a:rPr sz="2900" spc="50" dirty="0">
                <a:latin typeface="Times New Roman"/>
                <a:cs typeface="Times New Roman"/>
              </a:rPr>
              <a:t>(z)</a:t>
            </a:r>
            <a:r>
              <a:rPr sz="2900" spc="290" dirty="0">
                <a:latin typeface="Times New Roman"/>
                <a:cs typeface="Times New Roman"/>
              </a:rPr>
              <a:t> </a:t>
            </a:r>
            <a:r>
              <a:rPr sz="2900" spc="30" dirty="0">
                <a:latin typeface="Symbol"/>
                <a:cs typeface="Symbol"/>
              </a:rPr>
              <a:t></a:t>
            </a:r>
            <a:r>
              <a:rPr sz="2900" spc="30" dirty="0">
                <a:latin typeface="Times New Roman"/>
                <a:cs typeface="Times New Roman"/>
              </a:rPr>
              <a:t>	</a:t>
            </a:r>
            <a:r>
              <a:rPr sz="4350" spc="-30" baseline="35440" dirty="0">
                <a:latin typeface="Times New Roman"/>
                <a:cs typeface="Times New Roman"/>
              </a:rPr>
              <a:t>6,5z	</a:t>
            </a:r>
            <a:r>
              <a:rPr sz="2900" spc="30" dirty="0">
                <a:latin typeface="Symbol"/>
                <a:cs typeface="Symbol"/>
              </a:rPr>
              <a:t>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9870" y="5493227"/>
            <a:ext cx="4007485" cy="4838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ts val="919"/>
              </a:lnSpc>
              <a:spcBef>
                <a:spcPts val="220"/>
              </a:spcBef>
              <a:tabLst>
                <a:tab pos="2694940" algn="l"/>
              </a:tabLst>
            </a:pPr>
            <a:r>
              <a:rPr sz="2900" spc="125" dirty="0">
                <a:latin typeface="Times New Roman"/>
                <a:cs typeface="Times New Roman"/>
              </a:rPr>
              <a:t>y</a:t>
            </a:r>
            <a:r>
              <a:rPr sz="2550" spc="187" baseline="-24509" dirty="0">
                <a:latin typeface="Times New Roman"/>
                <a:cs typeface="Times New Roman"/>
              </a:rPr>
              <a:t>zi</a:t>
            </a:r>
            <a:r>
              <a:rPr sz="2900" spc="125" dirty="0">
                <a:latin typeface="Times New Roman"/>
                <a:cs typeface="Times New Roman"/>
              </a:rPr>
              <a:t>(n)</a:t>
            </a:r>
            <a:r>
              <a:rPr sz="2900" spc="254" dirty="0">
                <a:latin typeface="Times New Roman"/>
                <a:cs typeface="Times New Roman"/>
              </a:rPr>
              <a:t> </a:t>
            </a:r>
            <a:r>
              <a:rPr sz="2900" spc="90" dirty="0">
                <a:latin typeface="Symbol"/>
                <a:cs typeface="Symbol"/>
              </a:rPr>
              <a:t></a:t>
            </a:r>
            <a:r>
              <a:rPr sz="2900" spc="175" dirty="0">
                <a:latin typeface="Times New Roman"/>
                <a:cs typeface="Times New Roman"/>
              </a:rPr>
              <a:t> </a:t>
            </a:r>
            <a:r>
              <a:rPr sz="2900" spc="-35" dirty="0">
                <a:latin typeface="Times New Roman"/>
                <a:cs typeface="Times New Roman"/>
              </a:rPr>
              <a:t>6,5(</a:t>
            </a:r>
            <a:r>
              <a:rPr sz="2900" spc="-35" dirty="0">
                <a:latin typeface="Symbol"/>
                <a:cs typeface="Symbol"/>
              </a:rPr>
              <a:t></a:t>
            </a:r>
            <a:r>
              <a:rPr sz="2900" spc="-35" dirty="0">
                <a:latin typeface="Times New Roman"/>
                <a:cs typeface="Times New Roman"/>
              </a:rPr>
              <a:t>1)	</a:t>
            </a:r>
            <a:r>
              <a:rPr sz="2900" spc="90" dirty="0">
                <a:latin typeface="Symbol"/>
                <a:cs typeface="Symbol"/>
              </a:rPr>
              <a:t></a:t>
            </a:r>
            <a:r>
              <a:rPr sz="2900" spc="50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4(</a:t>
            </a:r>
            <a:r>
              <a:rPr sz="2900" spc="20" dirty="0">
                <a:latin typeface="Symbol"/>
                <a:cs typeface="Symbol"/>
              </a:rPr>
              <a:t></a:t>
            </a:r>
            <a:r>
              <a:rPr sz="2900" spc="20" dirty="0">
                <a:latin typeface="Times New Roman"/>
                <a:cs typeface="Times New Roman"/>
              </a:rPr>
              <a:t>2)</a:t>
            </a:r>
            <a:endParaRPr sz="2900">
              <a:latin typeface="Times New Roman"/>
              <a:cs typeface="Times New Roman"/>
            </a:endParaRPr>
          </a:p>
          <a:p>
            <a:pPr marL="2431415">
              <a:lnSpc>
                <a:spcPts val="1005"/>
              </a:lnSpc>
              <a:tabLst>
                <a:tab pos="3855085" algn="l"/>
              </a:tabLst>
            </a:pPr>
            <a:r>
              <a:rPr sz="1700" spc="45" dirty="0">
                <a:latin typeface="Times New Roman"/>
                <a:cs typeface="Times New Roman"/>
              </a:rPr>
              <a:t>n	n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840" y="322275"/>
            <a:ext cx="8780145" cy="597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Contoh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Soal</a:t>
            </a:r>
            <a:r>
              <a:rPr sz="1800" b="1" u="heavy" spc="-5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8.25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01600" marR="9271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Tentukan </a:t>
            </a:r>
            <a:r>
              <a:rPr sz="1800" spc="-5" dirty="0">
                <a:latin typeface="Calibri"/>
                <a:cs typeface="Calibri"/>
              </a:rPr>
              <a:t>output dari suatu </a:t>
            </a:r>
            <a:r>
              <a:rPr sz="1800" spc="-10" dirty="0">
                <a:latin typeface="Calibri"/>
                <a:cs typeface="Calibri"/>
              </a:rPr>
              <a:t>sistem </a:t>
            </a:r>
            <a:r>
              <a:rPr sz="1800" spc="-50" dirty="0">
                <a:latin typeface="Calibri"/>
                <a:cs typeface="Calibri"/>
              </a:rPr>
              <a:t>LTI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mendapat input x(n)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u(n) dan </a:t>
            </a:r>
            <a:r>
              <a:rPr sz="1800" spc="-15" dirty="0">
                <a:latin typeface="Calibri"/>
                <a:cs typeface="Calibri"/>
              </a:rPr>
              <a:t>dinyatakan </a:t>
            </a:r>
            <a:r>
              <a:rPr sz="1800" spc="-5" dirty="0">
                <a:latin typeface="Calibri"/>
                <a:cs typeface="Calibri"/>
              </a:rPr>
              <a:t>oleh  </a:t>
            </a:r>
            <a:r>
              <a:rPr sz="1800" spc="-10" dirty="0">
                <a:latin typeface="Calibri"/>
                <a:cs typeface="Calibri"/>
              </a:rPr>
              <a:t>persamaan </a:t>
            </a:r>
            <a:r>
              <a:rPr sz="1800" dirty="0">
                <a:latin typeface="Calibri"/>
                <a:cs typeface="Calibri"/>
              </a:rPr>
              <a:t>beda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46685" marR="55244">
              <a:lnSpc>
                <a:spcPct val="124700"/>
              </a:lnSpc>
              <a:spcBef>
                <a:spcPts val="1585"/>
              </a:spcBef>
              <a:tabLst>
                <a:tab pos="2135505" algn="l"/>
              </a:tabLst>
            </a:pPr>
            <a:r>
              <a:rPr sz="2650" spc="50" dirty="0">
                <a:latin typeface="Times New Roman"/>
                <a:cs typeface="Times New Roman"/>
              </a:rPr>
              <a:t>y(n) </a:t>
            </a:r>
            <a:r>
              <a:rPr sz="2650" spc="20" dirty="0">
                <a:latin typeface="Symbol"/>
                <a:cs typeface="Symbol"/>
              </a:rPr>
              <a:t>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50" dirty="0">
                <a:latin typeface="Times New Roman"/>
                <a:cs typeface="Times New Roman"/>
              </a:rPr>
              <a:t>6y(n </a:t>
            </a:r>
            <a:r>
              <a:rPr sz="2650" spc="20" dirty="0">
                <a:latin typeface="Symbol"/>
                <a:cs typeface="Symbol"/>
              </a:rPr>
              <a:t>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-105" dirty="0">
                <a:latin typeface="Times New Roman"/>
                <a:cs typeface="Times New Roman"/>
              </a:rPr>
              <a:t>1) </a:t>
            </a:r>
            <a:r>
              <a:rPr sz="2650" spc="20" dirty="0">
                <a:latin typeface="Symbol"/>
                <a:cs typeface="Symbol"/>
              </a:rPr>
              <a:t>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40" dirty="0">
                <a:latin typeface="Times New Roman"/>
                <a:cs typeface="Times New Roman"/>
              </a:rPr>
              <a:t>8y(n </a:t>
            </a:r>
            <a:r>
              <a:rPr sz="2650" spc="20" dirty="0">
                <a:latin typeface="Symbol"/>
                <a:cs typeface="Symbol"/>
              </a:rPr>
              <a:t>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2) </a:t>
            </a:r>
            <a:r>
              <a:rPr sz="2650" spc="20" dirty="0">
                <a:latin typeface="Symbol"/>
                <a:cs typeface="Symbol"/>
              </a:rPr>
              <a:t>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60" dirty="0">
                <a:latin typeface="Times New Roman"/>
                <a:cs typeface="Times New Roman"/>
              </a:rPr>
              <a:t>5x(n) </a:t>
            </a:r>
            <a:r>
              <a:rPr sz="2650" spc="20" dirty="0">
                <a:latin typeface="Symbol"/>
                <a:cs typeface="Symbol"/>
              </a:rPr>
              <a:t>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40" dirty="0">
                <a:latin typeface="Times New Roman"/>
                <a:cs typeface="Times New Roman"/>
              </a:rPr>
              <a:t>28x(n </a:t>
            </a:r>
            <a:r>
              <a:rPr sz="2650" spc="20" dirty="0">
                <a:latin typeface="Symbol"/>
                <a:cs typeface="Symbol"/>
              </a:rPr>
              <a:t>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-105" dirty="0">
                <a:latin typeface="Times New Roman"/>
                <a:cs typeface="Times New Roman"/>
              </a:rPr>
              <a:t>1) </a:t>
            </a:r>
            <a:r>
              <a:rPr sz="2650" spc="20" dirty="0">
                <a:latin typeface="Symbol"/>
                <a:cs typeface="Symbol"/>
              </a:rPr>
              <a:t>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spc="50" dirty="0">
                <a:latin typeface="Times New Roman"/>
                <a:cs typeface="Times New Roman"/>
              </a:rPr>
              <a:t>8x(n </a:t>
            </a:r>
            <a:r>
              <a:rPr sz="2650" spc="20" dirty="0">
                <a:latin typeface="Symbol"/>
                <a:cs typeface="Symbol"/>
              </a:rPr>
              <a:t></a:t>
            </a:r>
            <a:r>
              <a:rPr sz="2650" spc="2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2)  </a:t>
            </a:r>
            <a:r>
              <a:rPr sz="2650" spc="-30" dirty="0">
                <a:latin typeface="Times New Roman"/>
                <a:cs typeface="Times New Roman"/>
              </a:rPr>
              <a:t>y(</a:t>
            </a:r>
            <a:r>
              <a:rPr sz="2650" spc="-30" dirty="0">
                <a:latin typeface="Symbol"/>
                <a:cs typeface="Symbol"/>
              </a:rPr>
              <a:t></a:t>
            </a:r>
            <a:r>
              <a:rPr sz="2650" spc="-30" dirty="0">
                <a:latin typeface="Times New Roman"/>
                <a:cs typeface="Times New Roman"/>
              </a:rPr>
              <a:t>1)</a:t>
            </a:r>
            <a:r>
              <a:rPr sz="2650" spc="250" dirty="0">
                <a:latin typeface="Times New Roman"/>
                <a:cs typeface="Times New Roman"/>
              </a:rPr>
              <a:t> </a:t>
            </a:r>
            <a:r>
              <a:rPr sz="2650" spc="20" dirty="0">
                <a:latin typeface="Symbol"/>
                <a:cs typeface="Symbol"/>
              </a:rPr>
              <a:t></a:t>
            </a:r>
            <a:r>
              <a:rPr sz="2650" spc="25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Symbol"/>
                <a:cs typeface="Symbol"/>
              </a:rPr>
              <a:t></a:t>
            </a:r>
            <a:r>
              <a:rPr sz="2650" dirty="0">
                <a:latin typeface="Times New Roman"/>
                <a:cs typeface="Times New Roman"/>
              </a:rPr>
              <a:t>4	</a:t>
            </a:r>
            <a:r>
              <a:rPr sz="2650" spc="10" dirty="0">
                <a:latin typeface="Times New Roman"/>
                <a:cs typeface="Times New Roman"/>
              </a:rPr>
              <a:t>y(</a:t>
            </a:r>
            <a:r>
              <a:rPr sz="2650" spc="10" dirty="0">
                <a:latin typeface="Symbol"/>
                <a:cs typeface="Symbol"/>
              </a:rPr>
              <a:t></a:t>
            </a:r>
            <a:r>
              <a:rPr sz="2650" spc="10" dirty="0">
                <a:latin typeface="Times New Roman"/>
                <a:cs typeface="Times New Roman"/>
              </a:rPr>
              <a:t>2) </a:t>
            </a:r>
            <a:r>
              <a:rPr sz="2650" spc="20" dirty="0">
                <a:latin typeface="Symbol"/>
                <a:cs typeface="Symbol"/>
              </a:rPr>
              <a:t></a:t>
            </a:r>
            <a:r>
              <a:rPr sz="2650" spc="-275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3</a:t>
            </a:r>
            <a:endParaRPr sz="2650">
              <a:latin typeface="Times New Roman"/>
              <a:cs typeface="Times New Roman"/>
            </a:endParaRPr>
          </a:p>
          <a:p>
            <a:pPr marL="177800">
              <a:lnSpc>
                <a:spcPct val="100000"/>
              </a:lnSpc>
              <a:spcBef>
                <a:spcPts val="1105"/>
              </a:spcBef>
            </a:pPr>
            <a:r>
              <a:rPr sz="2800" b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Jawab:</a:t>
            </a:r>
            <a:endParaRPr sz="2800">
              <a:latin typeface="Calibri"/>
              <a:cs typeface="Calibri"/>
            </a:endParaRPr>
          </a:p>
          <a:p>
            <a:pPr marL="215900">
              <a:lnSpc>
                <a:spcPct val="100000"/>
              </a:lnSpc>
              <a:spcBef>
                <a:spcPts val="1620"/>
              </a:spcBef>
            </a:pPr>
            <a:r>
              <a:rPr sz="2750" spc="110" dirty="0">
                <a:latin typeface="Times New Roman"/>
                <a:cs typeface="Times New Roman"/>
              </a:rPr>
              <a:t>Y</a:t>
            </a:r>
            <a:r>
              <a:rPr sz="2400" spc="165" baseline="43402" dirty="0">
                <a:latin typeface="Symbol"/>
                <a:cs typeface="Symbol"/>
              </a:rPr>
              <a:t></a:t>
            </a:r>
            <a:r>
              <a:rPr sz="2400" spc="165" baseline="43402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(z)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80" dirty="0">
                <a:latin typeface="Times New Roman"/>
                <a:cs typeface="Times New Roman"/>
              </a:rPr>
              <a:t>6z</a:t>
            </a:r>
            <a:r>
              <a:rPr sz="2400" spc="120" baseline="43402" dirty="0">
                <a:latin typeface="Symbol"/>
                <a:cs typeface="Symbol"/>
              </a:rPr>
              <a:t></a:t>
            </a:r>
            <a:r>
              <a:rPr sz="2400" spc="120" baseline="43402" dirty="0">
                <a:latin typeface="Times New Roman"/>
                <a:cs typeface="Times New Roman"/>
              </a:rPr>
              <a:t>1</a:t>
            </a:r>
            <a:r>
              <a:rPr sz="2750" spc="80" dirty="0">
                <a:latin typeface="Times New Roman"/>
                <a:cs typeface="Times New Roman"/>
              </a:rPr>
              <a:t>[Y</a:t>
            </a:r>
            <a:r>
              <a:rPr sz="2400" spc="120" baseline="43402" dirty="0">
                <a:latin typeface="Symbol"/>
                <a:cs typeface="Symbol"/>
              </a:rPr>
              <a:t></a:t>
            </a:r>
            <a:r>
              <a:rPr sz="2400" spc="120" baseline="43402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(z)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y(</a:t>
            </a:r>
            <a:r>
              <a:rPr sz="2750" spc="15" dirty="0">
                <a:latin typeface="Symbol"/>
                <a:cs typeface="Symbol"/>
              </a:rPr>
              <a:t></a:t>
            </a:r>
            <a:r>
              <a:rPr sz="2750" spc="15" dirty="0">
                <a:latin typeface="Times New Roman"/>
                <a:cs typeface="Times New Roman"/>
              </a:rPr>
              <a:t>1)z]</a:t>
            </a:r>
            <a:endParaRPr sz="27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  <a:spcBef>
                <a:spcPts val="1210"/>
              </a:spcBef>
            </a:pP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75" dirty="0">
                <a:latin typeface="Times New Roman"/>
                <a:cs typeface="Times New Roman"/>
              </a:rPr>
              <a:t>8z</a:t>
            </a:r>
            <a:r>
              <a:rPr sz="2400" spc="112" baseline="43402" dirty="0">
                <a:latin typeface="Symbol"/>
                <a:cs typeface="Symbol"/>
              </a:rPr>
              <a:t></a:t>
            </a:r>
            <a:r>
              <a:rPr sz="2400" spc="112" baseline="43402" dirty="0">
                <a:latin typeface="Times New Roman"/>
                <a:cs typeface="Times New Roman"/>
              </a:rPr>
              <a:t> </a:t>
            </a:r>
            <a:r>
              <a:rPr sz="2400" spc="165" baseline="43402" dirty="0">
                <a:latin typeface="Times New Roman"/>
                <a:cs typeface="Times New Roman"/>
              </a:rPr>
              <a:t>2</a:t>
            </a:r>
            <a:r>
              <a:rPr sz="2750" spc="110" dirty="0">
                <a:latin typeface="Times New Roman"/>
                <a:cs typeface="Times New Roman"/>
              </a:rPr>
              <a:t>[Y</a:t>
            </a:r>
            <a:r>
              <a:rPr sz="2400" spc="165" baseline="43402" dirty="0">
                <a:latin typeface="Symbol"/>
                <a:cs typeface="Symbol"/>
              </a:rPr>
              <a:t></a:t>
            </a:r>
            <a:r>
              <a:rPr sz="2400" spc="165" baseline="43402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(z)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y(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5" dirty="0">
                <a:latin typeface="Times New Roman"/>
                <a:cs typeface="Times New Roman"/>
              </a:rPr>
              <a:t>1)z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Times New Roman"/>
                <a:cs typeface="Times New Roman"/>
              </a:rPr>
              <a:t>y(</a:t>
            </a:r>
            <a:r>
              <a:rPr sz="2750" spc="60" dirty="0">
                <a:latin typeface="Symbol"/>
                <a:cs typeface="Symbol"/>
              </a:rPr>
              <a:t></a:t>
            </a:r>
            <a:r>
              <a:rPr sz="2750" spc="60" dirty="0">
                <a:latin typeface="Times New Roman"/>
                <a:cs typeface="Times New Roman"/>
              </a:rPr>
              <a:t>2)z</a:t>
            </a:r>
            <a:r>
              <a:rPr sz="2400" spc="89" baseline="43402" dirty="0">
                <a:latin typeface="Times New Roman"/>
                <a:cs typeface="Times New Roman"/>
              </a:rPr>
              <a:t>2 </a:t>
            </a:r>
            <a:r>
              <a:rPr sz="2750" spc="10" dirty="0">
                <a:latin typeface="Times New Roman"/>
                <a:cs typeface="Times New Roman"/>
              </a:rPr>
              <a:t>] </a:t>
            </a:r>
            <a:r>
              <a:rPr sz="2750" spc="20" dirty="0">
                <a:latin typeface="Symbol"/>
                <a:cs typeface="Symbol"/>
              </a:rPr>
              <a:t>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80" dirty="0">
                <a:latin typeface="Times New Roman"/>
                <a:cs typeface="Times New Roman"/>
              </a:rPr>
              <a:t>5X</a:t>
            </a:r>
            <a:r>
              <a:rPr sz="2400" spc="120" baseline="43402" dirty="0">
                <a:latin typeface="Symbol"/>
                <a:cs typeface="Symbol"/>
              </a:rPr>
              <a:t></a:t>
            </a:r>
            <a:r>
              <a:rPr sz="2400" spc="630" baseline="43402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(z)</a:t>
            </a:r>
            <a:endParaRPr sz="27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  <a:spcBef>
                <a:spcPts val="1210"/>
              </a:spcBef>
            </a:pPr>
            <a:r>
              <a:rPr sz="2750" spc="20" dirty="0">
                <a:latin typeface="Symbol"/>
                <a:cs typeface="Symbol"/>
              </a:rPr>
              <a:t>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28z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1</a:t>
            </a:r>
            <a:r>
              <a:rPr sz="2750" spc="65" dirty="0">
                <a:latin typeface="Times New Roman"/>
                <a:cs typeface="Times New Roman"/>
              </a:rPr>
              <a:t>[X</a:t>
            </a:r>
            <a:r>
              <a:rPr sz="2400" spc="97" baseline="43402" dirty="0">
                <a:latin typeface="Symbol"/>
                <a:cs typeface="Symbol"/>
              </a:rPr>
              <a:t></a:t>
            </a:r>
            <a:r>
              <a:rPr sz="2400" spc="97" baseline="43402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(z)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x(</a:t>
            </a:r>
            <a:r>
              <a:rPr sz="2750" spc="30" dirty="0">
                <a:latin typeface="Symbol"/>
                <a:cs typeface="Symbol"/>
              </a:rPr>
              <a:t></a:t>
            </a:r>
            <a:r>
              <a:rPr sz="2750" spc="30" dirty="0">
                <a:latin typeface="Times New Roman"/>
                <a:cs typeface="Times New Roman"/>
              </a:rPr>
              <a:t>1)z]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70" dirty="0">
                <a:latin typeface="Times New Roman"/>
                <a:cs typeface="Times New Roman"/>
              </a:rPr>
              <a:t>8z</a:t>
            </a:r>
            <a:r>
              <a:rPr sz="2400" spc="104" baseline="43402" dirty="0">
                <a:latin typeface="Symbol"/>
                <a:cs typeface="Symbol"/>
              </a:rPr>
              <a:t></a:t>
            </a:r>
            <a:r>
              <a:rPr sz="2400" spc="104" baseline="43402" dirty="0">
                <a:latin typeface="Times New Roman"/>
                <a:cs typeface="Times New Roman"/>
              </a:rPr>
              <a:t> </a:t>
            </a:r>
            <a:r>
              <a:rPr sz="2400" spc="165" baseline="43402" dirty="0">
                <a:latin typeface="Times New Roman"/>
                <a:cs typeface="Times New Roman"/>
              </a:rPr>
              <a:t>2</a:t>
            </a:r>
            <a:r>
              <a:rPr sz="2750" spc="110" dirty="0">
                <a:latin typeface="Times New Roman"/>
                <a:cs typeface="Times New Roman"/>
              </a:rPr>
              <a:t>[X</a:t>
            </a:r>
            <a:r>
              <a:rPr sz="2400" spc="165" baseline="43402" dirty="0">
                <a:latin typeface="Symbol"/>
                <a:cs typeface="Symbol"/>
              </a:rPr>
              <a:t></a:t>
            </a:r>
            <a:r>
              <a:rPr sz="2400" spc="165" baseline="43402" dirty="0">
                <a:latin typeface="Times New Roman"/>
                <a:cs typeface="Times New Roman"/>
              </a:rPr>
              <a:t> </a:t>
            </a:r>
            <a:r>
              <a:rPr sz="2750" spc="55" dirty="0">
                <a:latin typeface="Times New Roman"/>
                <a:cs typeface="Times New Roman"/>
              </a:rPr>
              <a:t>(z)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x(</a:t>
            </a:r>
            <a:r>
              <a:rPr sz="2750" spc="20" dirty="0">
                <a:latin typeface="Symbol"/>
                <a:cs typeface="Symbol"/>
              </a:rPr>
              <a:t></a:t>
            </a:r>
            <a:r>
              <a:rPr sz="2750" spc="20" dirty="0">
                <a:latin typeface="Times New Roman"/>
                <a:cs typeface="Times New Roman"/>
              </a:rPr>
              <a:t>1)z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75" dirty="0">
                <a:latin typeface="Times New Roman"/>
                <a:cs typeface="Times New Roman"/>
              </a:rPr>
              <a:t>x(</a:t>
            </a:r>
            <a:r>
              <a:rPr sz="2750" spc="75" dirty="0">
                <a:latin typeface="Symbol"/>
                <a:cs typeface="Symbol"/>
              </a:rPr>
              <a:t></a:t>
            </a:r>
            <a:r>
              <a:rPr sz="2750" spc="75" dirty="0">
                <a:latin typeface="Times New Roman"/>
                <a:cs typeface="Times New Roman"/>
              </a:rPr>
              <a:t>2)z</a:t>
            </a:r>
            <a:r>
              <a:rPr sz="2400" spc="112" baseline="43402" dirty="0">
                <a:latin typeface="Times New Roman"/>
                <a:cs typeface="Times New Roman"/>
              </a:rPr>
              <a:t>2</a:t>
            </a:r>
            <a:r>
              <a:rPr sz="2400" spc="494" baseline="43402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]</a:t>
            </a:r>
            <a:endParaRPr sz="27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615"/>
              </a:spcBef>
            </a:pPr>
            <a:r>
              <a:rPr sz="2750" spc="105" dirty="0">
                <a:latin typeface="Times New Roman"/>
                <a:cs typeface="Times New Roman"/>
              </a:rPr>
              <a:t>Y</a:t>
            </a:r>
            <a:r>
              <a:rPr sz="2400" spc="157" baseline="43402" dirty="0">
                <a:latin typeface="Symbol"/>
                <a:cs typeface="Symbol"/>
              </a:rPr>
              <a:t></a:t>
            </a:r>
            <a:r>
              <a:rPr sz="2400" spc="157" baseline="43402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(z)[1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Times New Roman"/>
                <a:cs typeface="Times New Roman"/>
              </a:rPr>
              <a:t>6z</a:t>
            </a:r>
            <a:r>
              <a:rPr sz="2400" spc="89" baseline="43402" dirty="0">
                <a:latin typeface="Symbol"/>
                <a:cs typeface="Symbol"/>
              </a:rPr>
              <a:t></a:t>
            </a:r>
            <a:r>
              <a:rPr sz="2400" spc="89" baseline="43402" dirty="0">
                <a:latin typeface="Times New Roman"/>
                <a:cs typeface="Times New Roman"/>
              </a:rPr>
              <a:t>1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8z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2 </a:t>
            </a:r>
            <a:r>
              <a:rPr sz="2750" spc="5" dirty="0">
                <a:latin typeface="Times New Roman"/>
                <a:cs typeface="Times New Roman"/>
              </a:rPr>
              <a:t>]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24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32z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1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450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18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100" dirty="0">
                <a:latin typeface="Times New Roman"/>
                <a:cs typeface="Times New Roman"/>
              </a:rPr>
              <a:t>X</a:t>
            </a:r>
            <a:r>
              <a:rPr sz="2400" spc="150" baseline="43402" dirty="0">
                <a:latin typeface="Symbol"/>
                <a:cs typeface="Symbol"/>
              </a:rPr>
              <a:t></a:t>
            </a:r>
            <a:r>
              <a:rPr sz="2400" spc="150" baseline="43402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(z)[5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28z</a:t>
            </a:r>
            <a:r>
              <a:rPr sz="2400" spc="60" baseline="43402" dirty="0">
                <a:latin typeface="Symbol"/>
                <a:cs typeface="Symbol"/>
              </a:rPr>
              <a:t></a:t>
            </a:r>
            <a:r>
              <a:rPr sz="2400" spc="60" baseline="43402" dirty="0">
                <a:latin typeface="Times New Roman"/>
                <a:cs typeface="Times New Roman"/>
              </a:rPr>
              <a:t>1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8z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 </a:t>
            </a:r>
            <a:r>
              <a:rPr sz="2400" spc="7" baseline="43402" dirty="0">
                <a:latin typeface="Times New Roman"/>
                <a:cs typeface="Times New Roman"/>
              </a:rPr>
              <a:t>2</a:t>
            </a:r>
            <a:r>
              <a:rPr sz="2400" spc="97" baseline="43402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]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846" y="899581"/>
            <a:ext cx="380936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100" dirty="0">
                <a:latin typeface="Times New Roman"/>
                <a:cs typeface="Times New Roman"/>
              </a:rPr>
              <a:t>X</a:t>
            </a:r>
            <a:r>
              <a:rPr sz="2400" spc="150" baseline="43402" dirty="0">
                <a:latin typeface="Symbol"/>
                <a:cs typeface="Symbol"/>
              </a:rPr>
              <a:t></a:t>
            </a:r>
            <a:r>
              <a:rPr sz="2400" spc="150" baseline="43402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(z)[5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28z</a:t>
            </a:r>
            <a:r>
              <a:rPr sz="2400" spc="60" baseline="43402" dirty="0">
                <a:latin typeface="Symbol"/>
                <a:cs typeface="Symbol"/>
              </a:rPr>
              <a:t></a:t>
            </a:r>
            <a:r>
              <a:rPr sz="2400" spc="60" baseline="43402" dirty="0">
                <a:latin typeface="Times New Roman"/>
                <a:cs typeface="Times New Roman"/>
              </a:rPr>
              <a:t>1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8z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 </a:t>
            </a:r>
            <a:r>
              <a:rPr sz="2400" spc="7" baseline="43402" dirty="0">
                <a:latin typeface="Times New Roman"/>
                <a:cs typeface="Times New Roman"/>
              </a:rPr>
              <a:t>2</a:t>
            </a:r>
            <a:r>
              <a:rPr sz="2400" spc="60" baseline="43402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]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846" y="330203"/>
            <a:ext cx="592582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750" b="0" spc="105" dirty="0">
                <a:latin typeface="Times New Roman"/>
                <a:cs typeface="Times New Roman"/>
              </a:rPr>
              <a:t>Y</a:t>
            </a:r>
            <a:r>
              <a:rPr sz="2400" b="0" spc="157" baseline="43402" dirty="0">
                <a:latin typeface="Symbol"/>
                <a:cs typeface="Symbol"/>
              </a:rPr>
              <a:t></a:t>
            </a:r>
            <a:r>
              <a:rPr sz="2400" b="0" spc="157" baseline="43402" dirty="0">
                <a:latin typeface="Times New Roman"/>
                <a:cs typeface="Times New Roman"/>
              </a:rPr>
              <a:t> </a:t>
            </a:r>
            <a:r>
              <a:rPr sz="2750" b="0" spc="-15" dirty="0">
                <a:latin typeface="Times New Roman"/>
                <a:cs typeface="Times New Roman"/>
              </a:rPr>
              <a:t>(z)[1 </a:t>
            </a:r>
            <a:r>
              <a:rPr sz="2750" b="0" spc="10" dirty="0">
                <a:latin typeface="Symbol"/>
                <a:cs typeface="Symbol"/>
              </a:rPr>
              <a:t></a:t>
            </a:r>
            <a:r>
              <a:rPr sz="2750" b="0" spc="10" dirty="0">
                <a:latin typeface="Times New Roman"/>
                <a:cs typeface="Times New Roman"/>
              </a:rPr>
              <a:t> </a:t>
            </a:r>
            <a:r>
              <a:rPr sz="2750" b="0" spc="60" dirty="0">
                <a:latin typeface="Times New Roman"/>
                <a:cs typeface="Times New Roman"/>
              </a:rPr>
              <a:t>6z</a:t>
            </a:r>
            <a:r>
              <a:rPr sz="2400" b="0" spc="89" baseline="43402" dirty="0">
                <a:latin typeface="Symbol"/>
                <a:cs typeface="Symbol"/>
              </a:rPr>
              <a:t></a:t>
            </a:r>
            <a:r>
              <a:rPr sz="2400" b="0" spc="89" baseline="43402" dirty="0">
                <a:latin typeface="Times New Roman"/>
                <a:cs typeface="Times New Roman"/>
              </a:rPr>
              <a:t>1 </a:t>
            </a:r>
            <a:r>
              <a:rPr sz="2750" b="0" spc="10" dirty="0">
                <a:latin typeface="Symbol"/>
                <a:cs typeface="Symbol"/>
              </a:rPr>
              <a:t></a:t>
            </a:r>
            <a:r>
              <a:rPr sz="2750" b="0" spc="10" dirty="0">
                <a:latin typeface="Times New Roman"/>
                <a:cs typeface="Times New Roman"/>
              </a:rPr>
              <a:t> </a:t>
            </a:r>
            <a:r>
              <a:rPr sz="2750" b="0" spc="50" dirty="0">
                <a:latin typeface="Times New Roman"/>
                <a:cs typeface="Times New Roman"/>
              </a:rPr>
              <a:t>8z</a:t>
            </a:r>
            <a:r>
              <a:rPr sz="2400" b="0" spc="75" baseline="43402" dirty="0">
                <a:latin typeface="Symbol"/>
                <a:cs typeface="Symbol"/>
              </a:rPr>
              <a:t></a:t>
            </a:r>
            <a:r>
              <a:rPr sz="2400" b="0" spc="75" baseline="43402" dirty="0">
                <a:latin typeface="Times New Roman"/>
                <a:cs typeface="Times New Roman"/>
              </a:rPr>
              <a:t>2 </a:t>
            </a:r>
            <a:r>
              <a:rPr sz="2750" b="0" spc="5" dirty="0">
                <a:latin typeface="Times New Roman"/>
                <a:cs typeface="Times New Roman"/>
              </a:rPr>
              <a:t>] </a:t>
            </a:r>
            <a:r>
              <a:rPr sz="2750" b="0" spc="10" dirty="0">
                <a:latin typeface="Symbol"/>
                <a:cs typeface="Symbol"/>
              </a:rPr>
              <a:t></a:t>
            </a:r>
            <a:r>
              <a:rPr sz="2750" b="0" spc="10" dirty="0">
                <a:latin typeface="Times New Roman"/>
                <a:cs typeface="Times New Roman"/>
              </a:rPr>
              <a:t> </a:t>
            </a:r>
            <a:r>
              <a:rPr sz="2750" b="0" spc="15" dirty="0">
                <a:latin typeface="Times New Roman"/>
                <a:cs typeface="Times New Roman"/>
              </a:rPr>
              <a:t>24 </a:t>
            </a:r>
            <a:r>
              <a:rPr sz="2750" b="0" spc="10" dirty="0">
                <a:latin typeface="Symbol"/>
                <a:cs typeface="Symbol"/>
              </a:rPr>
              <a:t></a:t>
            </a:r>
            <a:r>
              <a:rPr sz="2750" b="0" spc="10" dirty="0">
                <a:latin typeface="Times New Roman"/>
                <a:cs typeface="Times New Roman"/>
              </a:rPr>
              <a:t> </a:t>
            </a:r>
            <a:r>
              <a:rPr sz="2750" b="0" spc="50" dirty="0">
                <a:latin typeface="Times New Roman"/>
                <a:cs typeface="Times New Roman"/>
              </a:rPr>
              <a:t>32z</a:t>
            </a:r>
            <a:r>
              <a:rPr sz="2400" b="0" spc="75" baseline="43402" dirty="0">
                <a:latin typeface="Symbol"/>
                <a:cs typeface="Symbol"/>
              </a:rPr>
              <a:t></a:t>
            </a:r>
            <a:r>
              <a:rPr sz="2400" b="0" spc="75" baseline="43402" dirty="0">
                <a:latin typeface="Times New Roman"/>
                <a:cs typeface="Times New Roman"/>
              </a:rPr>
              <a:t>1 </a:t>
            </a:r>
            <a:r>
              <a:rPr sz="2750" b="0" spc="10" dirty="0">
                <a:latin typeface="Symbol"/>
                <a:cs typeface="Symbol"/>
              </a:rPr>
              <a:t></a:t>
            </a:r>
            <a:r>
              <a:rPr sz="2750" b="0" spc="450" dirty="0">
                <a:latin typeface="Times New Roman"/>
                <a:cs typeface="Times New Roman"/>
              </a:rPr>
              <a:t> </a:t>
            </a:r>
            <a:r>
              <a:rPr sz="2750" b="0" spc="25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3455" y="2279051"/>
            <a:ext cx="2360295" cy="0"/>
          </a:xfrm>
          <a:custGeom>
            <a:avLst/>
            <a:gdLst/>
            <a:ahLst/>
            <a:cxnLst/>
            <a:rect l="l" t="t" r="r" b="b"/>
            <a:pathLst>
              <a:path w="2360295">
                <a:moveTo>
                  <a:pt x="0" y="0"/>
                </a:moveTo>
                <a:lnTo>
                  <a:pt x="2359701" y="0"/>
                </a:lnTo>
              </a:path>
            </a:pathLst>
          </a:custGeom>
          <a:ln w="1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7970" y="2003698"/>
            <a:ext cx="22034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25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883" y="1992190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5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3362" y="1992190"/>
            <a:ext cx="2419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ymbol"/>
                <a:cs typeface="Symbol"/>
              </a:rPr>
              <a:t></a:t>
            </a:r>
            <a:r>
              <a:rPr sz="1600" spc="1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2779" y="1992190"/>
            <a:ext cx="2647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29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1544" y="1992190"/>
            <a:ext cx="2419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Symbol"/>
                <a:cs typeface="Symbol"/>
              </a:rPr>
              <a:t></a:t>
            </a:r>
            <a:r>
              <a:rPr sz="1600" spc="1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6612" y="1707863"/>
            <a:ext cx="2705735" cy="10153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sz="4125" spc="37" baseline="-35353" dirty="0">
                <a:latin typeface="Symbol"/>
                <a:cs typeface="Symbol"/>
              </a:rPr>
              <a:t></a:t>
            </a:r>
            <a:r>
              <a:rPr sz="4125" spc="37" baseline="-35353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5 </a:t>
            </a:r>
            <a:r>
              <a:rPr sz="2750" spc="25" dirty="0">
                <a:latin typeface="Symbol"/>
                <a:cs typeface="Symbol"/>
              </a:rPr>
              <a:t>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45" dirty="0">
                <a:latin typeface="Times New Roman"/>
                <a:cs typeface="Times New Roman"/>
              </a:rPr>
              <a:t>28z</a:t>
            </a:r>
            <a:r>
              <a:rPr sz="2400" spc="67" baseline="43402" dirty="0">
                <a:latin typeface="Symbol"/>
                <a:cs typeface="Symbol"/>
              </a:rPr>
              <a:t></a:t>
            </a:r>
            <a:r>
              <a:rPr sz="2400" spc="67" baseline="43402" dirty="0">
                <a:latin typeface="Times New Roman"/>
                <a:cs typeface="Times New Roman"/>
              </a:rPr>
              <a:t>1 </a:t>
            </a:r>
            <a:r>
              <a:rPr sz="2750" spc="25" dirty="0">
                <a:latin typeface="Symbol"/>
                <a:cs typeface="Symbol"/>
              </a:rPr>
              <a:t></a:t>
            </a:r>
            <a:r>
              <a:rPr sz="2750" spc="-275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8z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2</a:t>
            </a:r>
            <a:endParaRPr sz="2400" baseline="43402">
              <a:latin typeface="Times New Roman"/>
              <a:cs typeface="Times New Roman"/>
            </a:endParaRPr>
          </a:p>
          <a:p>
            <a:pPr marL="1029969">
              <a:lnSpc>
                <a:spcPct val="100000"/>
              </a:lnSpc>
              <a:spcBef>
                <a:spcPts val="595"/>
              </a:spcBef>
            </a:pPr>
            <a:r>
              <a:rPr sz="2750" spc="20" dirty="0">
                <a:latin typeface="Times New Roman"/>
                <a:cs typeface="Times New Roman"/>
              </a:rPr>
              <a:t>1 </a:t>
            </a:r>
            <a:r>
              <a:rPr sz="2750" spc="25" dirty="0">
                <a:latin typeface="Symbol"/>
                <a:cs typeface="Symbol"/>
              </a:rPr>
              <a:t>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spc="70" dirty="0">
                <a:latin typeface="Times New Roman"/>
                <a:cs typeface="Times New Roman"/>
              </a:rPr>
              <a:t>z</a:t>
            </a:r>
            <a:r>
              <a:rPr sz="2400" spc="104" baseline="43402" dirty="0">
                <a:latin typeface="Symbol"/>
                <a:cs typeface="Symbol"/>
              </a:rPr>
              <a:t></a:t>
            </a:r>
            <a:r>
              <a:rPr sz="2400" spc="104" baseline="43402" dirty="0">
                <a:latin typeface="Times New Roman"/>
                <a:cs typeface="Times New Roman"/>
              </a:rPr>
              <a:t>1</a:t>
            </a:r>
            <a:endParaRPr sz="2400" baseline="4340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0282" y="2003698"/>
            <a:ext cx="1996439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2815" algn="l"/>
              </a:tabLst>
            </a:pPr>
            <a:r>
              <a:rPr sz="2750" spc="25" dirty="0">
                <a:latin typeface="Symbol"/>
                <a:cs typeface="Symbol"/>
              </a:rPr>
              <a:t>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8z	] </a:t>
            </a:r>
            <a:r>
              <a:rPr sz="2750" spc="25" dirty="0">
                <a:latin typeface="Symbol"/>
                <a:cs typeface="Symbol"/>
              </a:rPr>
              <a:t>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32z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783" y="2003698"/>
            <a:ext cx="1844039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9580" algn="l"/>
              </a:tabLst>
            </a:pPr>
            <a:r>
              <a:rPr sz="2750" spc="30" dirty="0">
                <a:latin typeface="Times New Roman"/>
                <a:cs typeface="Times New Roman"/>
              </a:rPr>
              <a:t>Y	</a:t>
            </a:r>
            <a:r>
              <a:rPr sz="2750" spc="-10" dirty="0">
                <a:latin typeface="Times New Roman"/>
                <a:cs typeface="Times New Roman"/>
              </a:rPr>
              <a:t>(z)[1 </a:t>
            </a:r>
            <a:r>
              <a:rPr sz="2750" spc="25" dirty="0">
                <a:latin typeface="Symbol"/>
                <a:cs typeface="Symbol"/>
              </a:rPr>
              <a:t>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Times New Roman"/>
                <a:cs typeface="Times New Roman"/>
              </a:rPr>
              <a:t>6z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30435" y="3419814"/>
            <a:ext cx="4704080" cy="0"/>
          </a:xfrm>
          <a:custGeom>
            <a:avLst/>
            <a:gdLst/>
            <a:ahLst/>
            <a:cxnLst/>
            <a:rect l="l" t="t" r="r" b="b"/>
            <a:pathLst>
              <a:path w="4704080">
                <a:moveTo>
                  <a:pt x="0" y="0"/>
                </a:moveTo>
                <a:lnTo>
                  <a:pt x="4703517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9774" y="3134016"/>
            <a:ext cx="1384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765" y="3145601"/>
            <a:ext cx="118999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9580" algn="l"/>
              </a:tabLst>
            </a:pPr>
            <a:r>
              <a:rPr sz="2750" spc="10" dirty="0">
                <a:latin typeface="Times New Roman"/>
                <a:cs typeface="Times New Roman"/>
              </a:rPr>
              <a:t>Y	</a:t>
            </a:r>
            <a:r>
              <a:rPr sz="2750" spc="50" dirty="0">
                <a:latin typeface="Times New Roman"/>
                <a:cs typeface="Times New Roman"/>
              </a:rPr>
              <a:t>(z)</a:t>
            </a:r>
            <a:r>
              <a:rPr sz="2750" spc="2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33292" y="4639014"/>
            <a:ext cx="3580765" cy="0"/>
          </a:xfrm>
          <a:custGeom>
            <a:avLst/>
            <a:gdLst/>
            <a:ahLst/>
            <a:cxnLst/>
            <a:rect l="l" t="t" r="r" b="b"/>
            <a:pathLst>
              <a:path w="3580765">
                <a:moveTo>
                  <a:pt x="0" y="0"/>
                </a:moveTo>
                <a:lnTo>
                  <a:pt x="3580236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35673" y="4626652"/>
            <a:ext cx="2413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0508" y="4353216"/>
            <a:ext cx="1384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3677" y="4638225"/>
            <a:ext cx="3634104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373505" algn="l"/>
              </a:tabLst>
            </a:pPr>
            <a:r>
              <a:rPr sz="2750" spc="-110" dirty="0">
                <a:latin typeface="Times New Roman"/>
                <a:cs typeface="Times New Roman"/>
              </a:rPr>
              <a:t>(1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14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6z	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70" dirty="0">
                <a:latin typeface="Times New Roman"/>
                <a:cs typeface="Times New Roman"/>
              </a:rPr>
              <a:t>8z</a:t>
            </a:r>
            <a:r>
              <a:rPr sz="2400" spc="104" baseline="43402" dirty="0">
                <a:latin typeface="Symbol"/>
                <a:cs typeface="Symbol"/>
              </a:rPr>
              <a:t></a:t>
            </a:r>
            <a:r>
              <a:rPr sz="2400" spc="-337" baseline="43402" dirty="0">
                <a:latin typeface="Times New Roman"/>
                <a:cs typeface="Times New Roman"/>
              </a:rPr>
              <a:t> </a:t>
            </a:r>
            <a:r>
              <a:rPr sz="2400" spc="7" baseline="43402" dirty="0">
                <a:latin typeface="Times New Roman"/>
                <a:cs typeface="Times New Roman"/>
              </a:rPr>
              <a:t>2</a:t>
            </a:r>
            <a:r>
              <a:rPr sz="2400" spc="-135" baseline="43402" dirty="0">
                <a:latin typeface="Times New Roman"/>
                <a:cs typeface="Times New Roman"/>
              </a:rPr>
              <a:t> </a:t>
            </a:r>
            <a:r>
              <a:rPr sz="2750" spc="-75" dirty="0">
                <a:latin typeface="Times New Roman"/>
                <a:cs typeface="Times New Roman"/>
              </a:rPr>
              <a:t>)(1</a:t>
            </a:r>
            <a:r>
              <a:rPr sz="2750" spc="-1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1</a:t>
            </a:r>
            <a:r>
              <a:rPr sz="2400" spc="-307" baseline="43402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0477" y="2849960"/>
            <a:ext cx="4764405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460" marR="55880" indent="-569595">
              <a:lnSpc>
                <a:spcPct val="117800"/>
              </a:lnSpc>
              <a:spcBef>
                <a:spcPts val="100"/>
              </a:spcBef>
              <a:tabLst>
                <a:tab pos="2114550" algn="l"/>
              </a:tabLst>
            </a:pPr>
            <a:r>
              <a:rPr sz="2750" spc="50" dirty="0">
                <a:latin typeface="Times New Roman"/>
                <a:cs typeface="Times New Roman"/>
              </a:rPr>
              <a:t>32z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1 </a:t>
            </a:r>
            <a:r>
              <a:rPr sz="2400" spc="195" baseline="43402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32z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2	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5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Times New Roman"/>
                <a:cs typeface="Times New Roman"/>
              </a:rPr>
              <a:t>28z</a:t>
            </a:r>
            <a:r>
              <a:rPr sz="2400" spc="60" baseline="43402" dirty="0">
                <a:latin typeface="Symbol"/>
                <a:cs typeface="Symbol"/>
              </a:rPr>
              <a:t></a:t>
            </a:r>
            <a:r>
              <a:rPr sz="2400" spc="60" baseline="43402" dirty="0">
                <a:latin typeface="Times New Roman"/>
                <a:cs typeface="Times New Roman"/>
              </a:rPr>
              <a:t>1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8z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2  </a:t>
            </a:r>
            <a:r>
              <a:rPr sz="2750" spc="-110" dirty="0">
                <a:latin typeface="Times New Roman"/>
                <a:cs typeface="Times New Roman"/>
              </a:rPr>
              <a:t>(1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6z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1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8z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 </a:t>
            </a:r>
            <a:r>
              <a:rPr sz="2400" spc="7" baseline="43402" dirty="0">
                <a:latin typeface="Times New Roman"/>
                <a:cs typeface="Times New Roman"/>
              </a:rPr>
              <a:t>2 </a:t>
            </a:r>
            <a:r>
              <a:rPr sz="2750" spc="-75" dirty="0">
                <a:latin typeface="Times New Roman"/>
                <a:cs typeface="Times New Roman"/>
              </a:rPr>
              <a:t>)(1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-409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1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spcBef>
                <a:spcPts val="2410"/>
              </a:spcBef>
            </a:pPr>
            <a:r>
              <a:rPr sz="2750" spc="5" dirty="0">
                <a:latin typeface="Times New Roman"/>
                <a:cs typeface="Times New Roman"/>
              </a:rPr>
              <a:t>5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60" dirty="0">
                <a:latin typeface="Times New Roman"/>
                <a:cs typeface="Times New Roman"/>
              </a:rPr>
              <a:t>4z</a:t>
            </a:r>
            <a:r>
              <a:rPr sz="2400" spc="89" baseline="43402" dirty="0">
                <a:latin typeface="Symbol"/>
                <a:cs typeface="Symbol"/>
              </a:rPr>
              <a:t></a:t>
            </a:r>
            <a:r>
              <a:rPr sz="2400" spc="89" baseline="43402" dirty="0">
                <a:latin typeface="Times New Roman"/>
                <a:cs typeface="Times New Roman"/>
              </a:rPr>
              <a:t>1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415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24z</a:t>
            </a:r>
            <a:r>
              <a:rPr sz="2400" spc="75" baseline="43402" dirty="0">
                <a:latin typeface="Symbol"/>
                <a:cs typeface="Symbol"/>
              </a:rPr>
              <a:t></a:t>
            </a:r>
            <a:r>
              <a:rPr sz="2400" spc="75" baseline="43402" dirty="0">
                <a:latin typeface="Times New Roman"/>
                <a:cs typeface="Times New Roman"/>
              </a:rPr>
              <a:t>2</a:t>
            </a:r>
            <a:endParaRPr sz="2400" baseline="4340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1652" y="4364801"/>
            <a:ext cx="119126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215" algn="l"/>
              </a:tabLst>
            </a:pPr>
            <a:r>
              <a:rPr sz="2750" spc="5" dirty="0">
                <a:latin typeface="Times New Roman"/>
                <a:cs typeface="Times New Roman"/>
              </a:rPr>
              <a:t>Y	</a:t>
            </a:r>
            <a:r>
              <a:rPr sz="2750" spc="50" dirty="0">
                <a:latin typeface="Times New Roman"/>
                <a:cs typeface="Times New Roman"/>
              </a:rPr>
              <a:t>(z)</a:t>
            </a:r>
            <a:r>
              <a:rPr sz="2750" spc="2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0141" y="5934414"/>
            <a:ext cx="887730" cy="0"/>
          </a:xfrm>
          <a:custGeom>
            <a:avLst/>
            <a:gdLst/>
            <a:ahLst/>
            <a:cxnLst/>
            <a:rect l="l" t="t" r="r" b="b"/>
            <a:pathLst>
              <a:path w="887730">
                <a:moveTo>
                  <a:pt x="0" y="0"/>
                </a:moveTo>
                <a:lnTo>
                  <a:pt x="887128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9710" y="5934414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60">
                <a:moveTo>
                  <a:pt x="0" y="0"/>
                </a:moveTo>
                <a:lnTo>
                  <a:pt x="2816658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3678" y="5933625"/>
            <a:ext cx="18161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5" dirty="0">
                <a:latin typeface="Times New Roman"/>
                <a:cs typeface="Times New Roman"/>
              </a:rPr>
              <a:t>z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0126" y="5933625"/>
            <a:ext cx="285750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84835" algn="l"/>
              </a:tabLst>
            </a:pPr>
            <a:r>
              <a:rPr sz="2750" spc="90" dirty="0">
                <a:latin typeface="Times New Roman"/>
                <a:cs typeface="Times New Roman"/>
              </a:rPr>
              <a:t>(z</a:t>
            </a:r>
            <a:r>
              <a:rPr sz="2400" spc="135" baseline="43402" dirty="0">
                <a:latin typeface="Times New Roman"/>
                <a:cs typeface="Times New Roman"/>
              </a:rPr>
              <a:t>2	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6z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8)(z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235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61314" y="5439894"/>
            <a:ext cx="2078989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35000" algn="l"/>
              </a:tabLst>
            </a:pPr>
            <a:r>
              <a:rPr sz="2750" spc="65" dirty="0">
                <a:latin typeface="Times New Roman"/>
                <a:cs typeface="Times New Roman"/>
              </a:rPr>
              <a:t>5z</a:t>
            </a:r>
            <a:r>
              <a:rPr sz="2400" spc="97" baseline="43402" dirty="0">
                <a:latin typeface="Times New Roman"/>
                <a:cs typeface="Times New Roman"/>
              </a:rPr>
              <a:t>2	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4z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37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5555" y="5439894"/>
            <a:ext cx="127063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38860" algn="l"/>
              </a:tabLst>
            </a:pPr>
            <a:r>
              <a:rPr sz="2750" spc="105" dirty="0">
                <a:latin typeface="Times New Roman"/>
                <a:cs typeface="Times New Roman"/>
              </a:rPr>
              <a:t>Y</a:t>
            </a:r>
            <a:r>
              <a:rPr sz="2400" spc="157" baseline="43402" dirty="0">
                <a:latin typeface="Symbol"/>
                <a:cs typeface="Symbol"/>
              </a:rPr>
              <a:t></a:t>
            </a:r>
            <a:r>
              <a:rPr sz="2400" spc="-60" baseline="43402" dirty="0">
                <a:latin typeface="Times New Roman"/>
                <a:cs typeface="Times New Roman"/>
              </a:rPr>
              <a:t> </a:t>
            </a:r>
            <a:r>
              <a:rPr sz="2750" spc="50" dirty="0">
                <a:latin typeface="Times New Roman"/>
                <a:cs typeface="Times New Roman"/>
              </a:rPr>
              <a:t>(z)	</a:t>
            </a:r>
            <a:r>
              <a:rPr sz="4125" spc="7" baseline="-35353" dirty="0">
                <a:latin typeface="Symbol"/>
                <a:cs typeface="Symbol"/>
              </a:rPr>
              <a:t></a:t>
            </a:r>
            <a:endParaRPr sz="4125" baseline="-35353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4756785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lang="en-US" sz="3200" b="1" spc="-25" dirty="0" smtClean="0">
                <a:latin typeface="Calibri"/>
                <a:cs typeface="Calibri"/>
              </a:rPr>
              <a:t> </a:t>
            </a:r>
            <a:r>
              <a:rPr sz="3200" b="1" spc="-25" dirty="0" err="1" smtClean="0">
                <a:latin typeface="Calibri"/>
                <a:cs typeface="Calibri"/>
              </a:rPr>
              <a:t>Transformasi</a:t>
            </a:r>
            <a:r>
              <a:rPr sz="3200" b="1" spc="-25" dirty="0" smtClean="0">
                <a:latin typeface="Calibri"/>
                <a:cs typeface="Calibri"/>
              </a:rPr>
              <a:t>-Z</a:t>
            </a:r>
            <a:r>
              <a:rPr sz="3200" b="1" spc="-65" dirty="0" smtClean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Langsung</a:t>
            </a:r>
            <a:endParaRPr sz="3200" dirty="0">
              <a:latin typeface="Calibri"/>
              <a:cs typeface="Calibri"/>
            </a:endParaRPr>
          </a:p>
          <a:p>
            <a:pPr marL="560070" indent="-5480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59435" algn="l"/>
                <a:tab pos="560705" algn="l"/>
              </a:tabLst>
            </a:pPr>
            <a:r>
              <a:rPr sz="3200" b="1" spc="-15" dirty="0">
                <a:latin typeface="Calibri"/>
                <a:cs typeface="Calibri"/>
              </a:rPr>
              <a:t>Sifat-sifat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Transformasi-Z</a:t>
            </a:r>
            <a:endParaRPr sz="3200" dirty="0">
              <a:latin typeface="Calibri"/>
              <a:cs typeface="Calibri"/>
            </a:endParaRPr>
          </a:p>
          <a:p>
            <a:pPr marL="560070" indent="-5480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59435" algn="l"/>
                <a:tab pos="560705" algn="l"/>
              </a:tabLst>
            </a:pPr>
            <a:r>
              <a:rPr sz="3200" b="1" spc="-25" dirty="0">
                <a:latin typeface="Calibri"/>
                <a:cs typeface="Calibri"/>
              </a:rPr>
              <a:t>Transformasi-Z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Rasional</a:t>
            </a:r>
            <a:endParaRPr sz="3200" dirty="0">
              <a:latin typeface="Calibri"/>
              <a:cs typeface="Calibri"/>
            </a:endParaRPr>
          </a:p>
          <a:p>
            <a:pPr marL="560070" indent="-5480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59435" algn="l"/>
                <a:tab pos="560705" algn="l"/>
              </a:tabLst>
            </a:pPr>
            <a:r>
              <a:rPr sz="3200" b="1" spc="-25" dirty="0" err="1">
                <a:latin typeface="Calibri"/>
                <a:cs typeface="Calibri"/>
              </a:rPr>
              <a:t>Transformasi</a:t>
            </a:r>
            <a:r>
              <a:rPr sz="3200" b="1" spc="-25" dirty="0">
                <a:latin typeface="Calibri"/>
                <a:cs typeface="Calibri"/>
              </a:rPr>
              <a:t>-Z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lang="en-US" sz="3200" b="1" dirty="0" err="1" smtClean="0">
                <a:latin typeface="Calibri"/>
                <a:cs typeface="Calibri"/>
              </a:rPr>
              <a:t>Invers</a:t>
            </a:r>
            <a:endParaRPr sz="3200" dirty="0">
              <a:latin typeface="Calibri"/>
              <a:cs typeface="Calibri"/>
            </a:endParaRPr>
          </a:p>
          <a:p>
            <a:pPr marL="560070" indent="-5480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59435" algn="l"/>
                <a:tab pos="560705" algn="l"/>
              </a:tabLst>
            </a:pPr>
            <a:r>
              <a:rPr sz="3200" b="1" spc="-25" dirty="0">
                <a:latin typeface="Calibri"/>
                <a:cs typeface="Calibri"/>
              </a:rPr>
              <a:t>Transformasi-Z </a:t>
            </a:r>
            <a:r>
              <a:rPr sz="3200" b="1" spc="-5" dirty="0">
                <a:latin typeface="Calibri"/>
                <a:cs typeface="Calibri"/>
              </a:rPr>
              <a:t>Satu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Sisi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331" y="829014"/>
            <a:ext cx="887730" cy="0"/>
          </a:xfrm>
          <a:custGeom>
            <a:avLst/>
            <a:gdLst/>
            <a:ahLst/>
            <a:cxnLst/>
            <a:rect l="l" t="t" r="r" b="b"/>
            <a:pathLst>
              <a:path w="887730">
                <a:moveTo>
                  <a:pt x="0" y="0"/>
                </a:moveTo>
                <a:lnTo>
                  <a:pt x="887258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3139" y="829014"/>
            <a:ext cx="2815590" cy="0"/>
          </a:xfrm>
          <a:custGeom>
            <a:avLst/>
            <a:gdLst/>
            <a:ahLst/>
            <a:cxnLst/>
            <a:rect l="l" t="t" r="r" b="b"/>
            <a:pathLst>
              <a:path w="2815590">
                <a:moveTo>
                  <a:pt x="0" y="0"/>
                </a:moveTo>
                <a:lnTo>
                  <a:pt x="2815358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1634" y="829014"/>
            <a:ext cx="2924175" cy="0"/>
          </a:xfrm>
          <a:custGeom>
            <a:avLst/>
            <a:gdLst/>
            <a:ahLst/>
            <a:cxnLst/>
            <a:rect l="l" t="t" r="r" b="b"/>
            <a:pathLst>
              <a:path w="2924175">
                <a:moveTo>
                  <a:pt x="0" y="0"/>
                </a:moveTo>
                <a:lnTo>
                  <a:pt x="2923804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522" y="828225"/>
            <a:ext cx="18161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5" dirty="0">
                <a:latin typeface="Times New Roman"/>
                <a:cs typeface="Times New Roman"/>
              </a:rPr>
              <a:t>z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6837" y="828225"/>
            <a:ext cx="291465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45" dirty="0">
                <a:latin typeface="Times New Roman"/>
                <a:cs typeface="Times New Roman"/>
              </a:rPr>
              <a:t>(z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2)(z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4)(z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49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6670" y="334494"/>
            <a:ext cx="2078989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35000" algn="l"/>
              </a:tabLst>
            </a:pPr>
            <a:r>
              <a:rPr sz="2750" spc="65" dirty="0">
                <a:latin typeface="Times New Roman"/>
                <a:cs typeface="Times New Roman"/>
              </a:rPr>
              <a:t>5z</a:t>
            </a:r>
            <a:r>
              <a:rPr sz="2400" spc="97" baseline="43402" dirty="0">
                <a:latin typeface="Times New Roman"/>
                <a:cs typeface="Times New Roman"/>
              </a:rPr>
              <a:t>2	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4z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340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3446" y="554801"/>
            <a:ext cx="21907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3588" y="828225"/>
            <a:ext cx="285686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85470" algn="l"/>
              </a:tabLst>
            </a:pPr>
            <a:r>
              <a:rPr sz="2750" spc="90" dirty="0">
                <a:latin typeface="Times New Roman"/>
                <a:cs typeface="Times New Roman"/>
              </a:rPr>
              <a:t>(z</a:t>
            </a:r>
            <a:r>
              <a:rPr sz="2400" spc="135" baseline="43402" dirty="0">
                <a:latin typeface="Times New Roman"/>
                <a:cs typeface="Times New Roman"/>
              </a:rPr>
              <a:t>2	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6z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8)(z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22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4759" y="334494"/>
            <a:ext cx="2078989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34365" algn="l"/>
              </a:tabLst>
            </a:pPr>
            <a:r>
              <a:rPr sz="2750" spc="65" dirty="0">
                <a:latin typeface="Times New Roman"/>
                <a:cs typeface="Times New Roman"/>
              </a:rPr>
              <a:t>5z</a:t>
            </a:r>
            <a:r>
              <a:rPr sz="2400" spc="97" baseline="43402" dirty="0">
                <a:latin typeface="Times New Roman"/>
                <a:cs typeface="Times New Roman"/>
              </a:rPr>
              <a:t>2	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4z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365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9501" y="334494"/>
            <a:ext cx="127063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38225" algn="l"/>
              </a:tabLst>
            </a:pPr>
            <a:r>
              <a:rPr sz="2750" b="0" spc="105" dirty="0">
                <a:latin typeface="Times New Roman"/>
                <a:cs typeface="Times New Roman"/>
              </a:rPr>
              <a:t>Y</a:t>
            </a:r>
            <a:r>
              <a:rPr sz="2400" b="0" spc="157" baseline="43402" dirty="0">
                <a:latin typeface="Symbol"/>
                <a:cs typeface="Symbol"/>
              </a:rPr>
              <a:t></a:t>
            </a:r>
            <a:r>
              <a:rPr sz="2400" b="0" spc="-67" baseline="43402" dirty="0">
                <a:latin typeface="Times New Roman"/>
                <a:cs typeface="Times New Roman"/>
              </a:rPr>
              <a:t> </a:t>
            </a:r>
            <a:r>
              <a:rPr sz="2750" b="0" spc="50" dirty="0">
                <a:latin typeface="Times New Roman"/>
                <a:cs typeface="Times New Roman"/>
              </a:rPr>
              <a:t>(z)	</a:t>
            </a:r>
            <a:r>
              <a:rPr sz="4125" b="0" spc="15" baseline="-35353" dirty="0">
                <a:latin typeface="Symbol"/>
                <a:cs typeface="Symbol"/>
              </a:rPr>
              <a:t></a:t>
            </a:r>
            <a:endParaRPr sz="4125" baseline="-35353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0141" y="1972014"/>
            <a:ext cx="2927985" cy="0"/>
          </a:xfrm>
          <a:custGeom>
            <a:avLst/>
            <a:gdLst/>
            <a:ahLst/>
            <a:cxnLst/>
            <a:rect l="l" t="t" r="r" b="b"/>
            <a:pathLst>
              <a:path w="2927985">
                <a:moveTo>
                  <a:pt x="0" y="0"/>
                </a:moveTo>
                <a:lnTo>
                  <a:pt x="2927828" y="0"/>
                </a:lnTo>
              </a:path>
            </a:pathLst>
          </a:custGeom>
          <a:ln w="148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52494" y="1476767"/>
            <a:ext cx="27940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8955" y="1477494"/>
            <a:ext cx="27940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2972" y="1697801"/>
            <a:ext cx="21844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5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855" y="1565314"/>
            <a:ext cx="6610984" cy="850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8580" algn="r">
              <a:lnSpc>
                <a:spcPts val="3250"/>
              </a:lnSpc>
              <a:spcBef>
                <a:spcPts val="95"/>
              </a:spcBef>
              <a:tabLst>
                <a:tab pos="424180" algn="l"/>
                <a:tab pos="709930" algn="l"/>
                <a:tab pos="1599565" algn="l"/>
                <a:tab pos="1916430" algn="l"/>
                <a:tab pos="2806065" algn="l"/>
                <a:tab pos="3122930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4125" spc="7" baseline="-21212" dirty="0">
                <a:latin typeface="Symbol"/>
                <a:cs typeface="Symbol"/>
              </a:rPr>
              <a:t>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	</a:t>
            </a:r>
            <a:r>
              <a:rPr sz="4125" spc="7" baseline="-21212" dirty="0">
                <a:latin typeface="Symbol"/>
                <a:cs typeface="Symbol"/>
              </a:rPr>
              <a:t>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	</a:t>
            </a:r>
            <a:endParaRPr sz="1600">
              <a:latin typeface="Times New Roman"/>
              <a:cs typeface="Times New Roman"/>
            </a:endParaRPr>
          </a:p>
          <a:p>
            <a:pPr marR="81915" algn="r">
              <a:lnSpc>
                <a:spcPts val="3250"/>
              </a:lnSpc>
              <a:tabLst>
                <a:tab pos="3397250" algn="l"/>
                <a:tab pos="4531360" algn="l"/>
                <a:tab pos="5738495" algn="l"/>
              </a:tabLst>
            </a:pPr>
            <a:r>
              <a:rPr sz="2750" spc="45" dirty="0">
                <a:latin typeface="Times New Roman"/>
                <a:cs typeface="Times New Roman"/>
              </a:rPr>
              <a:t>(z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2)(z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4)(z 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-160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1)	</a:t>
            </a:r>
            <a:r>
              <a:rPr sz="2750" spc="5" dirty="0">
                <a:latin typeface="Times New Roman"/>
                <a:cs typeface="Times New Roman"/>
              </a:rPr>
              <a:t>z</a:t>
            </a:r>
            <a:r>
              <a:rPr sz="2750" spc="16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-16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1	z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2	z </a:t>
            </a:r>
            <a:r>
              <a:rPr sz="2750" spc="5" dirty="0">
                <a:latin typeface="Symbol"/>
                <a:cs typeface="Symbol"/>
              </a:rPr>
              <a:t></a:t>
            </a:r>
            <a:r>
              <a:rPr sz="2750" spc="24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076" y="1477494"/>
            <a:ext cx="343662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48335" algn="l"/>
                <a:tab pos="3144520" algn="l"/>
              </a:tabLst>
            </a:pPr>
            <a:r>
              <a:rPr sz="2750" spc="70" dirty="0">
                <a:latin typeface="Times New Roman"/>
                <a:cs typeface="Times New Roman"/>
              </a:rPr>
              <a:t>5z</a:t>
            </a:r>
            <a:r>
              <a:rPr sz="2400" spc="104" baseline="43402" dirty="0">
                <a:latin typeface="Times New Roman"/>
                <a:cs typeface="Times New Roman"/>
              </a:rPr>
              <a:t>2	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4z</a:t>
            </a:r>
            <a:r>
              <a:rPr sz="2750" spc="30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14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24	</a:t>
            </a:r>
            <a:r>
              <a:rPr sz="2750" spc="10" dirty="0">
                <a:latin typeface="Times New Roman"/>
                <a:cs typeface="Times New Roman"/>
              </a:rPr>
              <a:t>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62586" y="3220861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13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9916" y="2746246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9211"/>
                </a:lnTo>
              </a:path>
            </a:pathLst>
          </a:custGeom>
          <a:ln w="14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7867" y="3220861"/>
            <a:ext cx="1525270" cy="0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4784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5223" y="3220861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080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76658" y="3220048"/>
            <a:ext cx="3841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30" dirty="0">
                <a:latin typeface="Times New Roman"/>
                <a:cs typeface="Times New Roman"/>
              </a:rPr>
              <a:t>15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7945" y="3220048"/>
            <a:ext cx="8261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25" dirty="0">
                <a:latin typeface="Times New Roman"/>
                <a:cs typeface="Times New Roman"/>
              </a:rPr>
              <a:t>(3)(5)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23554" y="2946319"/>
            <a:ext cx="7143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2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5" dirty="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17608" y="2946319"/>
            <a:ext cx="2190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68081" y="2726346"/>
            <a:ext cx="26422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11045" algn="l"/>
              </a:tabLst>
            </a:pPr>
            <a:r>
              <a:rPr sz="2750" spc="10" dirty="0">
                <a:latin typeface="Times New Roman"/>
                <a:cs typeface="Times New Roman"/>
              </a:rPr>
              <a:t>5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4</a:t>
            </a:r>
            <a:r>
              <a:rPr sz="2750" spc="30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3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24	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-24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15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29664" y="2946319"/>
            <a:ext cx="2190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7342" y="2726346"/>
            <a:ext cx="2078989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35000" algn="l"/>
              </a:tabLst>
            </a:pPr>
            <a:r>
              <a:rPr sz="2750" spc="65" dirty="0">
                <a:latin typeface="Times New Roman"/>
                <a:cs typeface="Times New Roman"/>
              </a:rPr>
              <a:t>5z</a:t>
            </a:r>
            <a:r>
              <a:rPr sz="2400" spc="97" baseline="43402" dirty="0">
                <a:latin typeface="Times New Roman"/>
                <a:cs typeface="Times New Roman"/>
              </a:rPr>
              <a:t>2	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Times New Roman"/>
                <a:cs typeface="Times New Roman"/>
              </a:rPr>
              <a:t>4z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33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739" y="3220048"/>
            <a:ext cx="291719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53720" algn="l"/>
                <a:tab pos="903605" algn="l"/>
              </a:tabLst>
            </a:pPr>
            <a:r>
              <a:rPr sz="4125" spc="15" baseline="43434" dirty="0">
                <a:latin typeface="Times New Roman"/>
                <a:cs typeface="Times New Roman"/>
              </a:rPr>
              <a:t>A</a:t>
            </a:r>
            <a:r>
              <a:rPr sz="2400" spc="15" baseline="50347" dirty="0">
                <a:latin typeface="Times New Roman"/>
                <a:cs typeface="Times New Roman"/>
              </a:rPr>
              <a:t>1	</a:t>
            </a:r>
            <a:r>
              <a:rPr sz="4125" spc="15" baseline="43434" dirty="0">
                <a:latin typeface="Symbol"/>
                <a:cs typeface="Symbol"/>
              </a:rPr>
              <a:t></a:t>
            </a:r>
            <a:r>
              <a:rPr sz="4125" spc="15" baseline="43434" dirty="0">
                <a:latin typeface="Times New Roman"/>
                <a:cs typeface="Times New Roman"/>
              </a:rPr>
              <a:t>	</a:t>
            </a:r>
            <a:r>
              <a:rPr sz="2750" spc="45" dirty="0">
                <a:latin typeface="Times New Roman"/>
                <a:cs typeface="Times New Roman"/>
              </a:rPr>
              <a:t>(z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2)(z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53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4)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2123" y="3495650"/>
            <a:ext cx="3581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z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Symbol"/>
                <a:cs typeface="Symbol"/>
              </a:rPr>
              <a:t>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99950" y="4592461"/>
            <a:ext cx="2025014" cy="0"/>
          </a:xfrm>
          <a:custGeom>
            <a:avLst/>
            <a:gdLst/>
            <a:ahLst/>
            <a:cxnLst/>
            <a:rect l="l" t="t" r="r" b="b"/>
            <a:pathLst>
              <a:path w="2025014">
                <a:moveTo>
                  <a:pt x="0" y="0"/>
                </a:moveTo>
                <a:lnTo>
                  <a:pt x="2024557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59389" y="411784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9211"/>
                </a:lnTo>
              </a:path>
            </a:pathLst>
          </a:custGeom>
          <a:ln w="14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8946" y="4592461"/>
            <a:ext cx="1692275" cy="0"/>
          </a:xfrm>
          <a:custGeom>
            <a:avLst/>
            <a:gdLst/>
            <a:ahLst/>
            <a:cxnLst/>
            <a:rect l="l" t="t" r="r" b="b"/>
            <a:pathLst>
              <a:path w="1692275">
                <a:moveTo>
                  <a:pt x="0" y="0"/>
                </a:moveTo>
                <a:lnTo>
                  <a:pt x="1691918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14003" y="4592461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8979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50241" y="4317918"/>
            <a:ext cx="169735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59105" algn="l"/>
                <a:tab pos="1149985" algn="l"/>
              </a:tabLst>
            </a:pP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10" dirty="0">
                <a:latin typeface="Times New Roman"/>
                <a:cs typeface="Times New Roman"/>
              </a:rPr>
              <a:t>	</a:t>
            </a:r>
            <a:r>
              <a:rPr sz="4125" spc="15" baseline="-43434" dirty="0">
                <a:latin typeface="Symbol"/>
                <a:cs typeface="Symbol"/>
              </a:rPr>
              <a:t></a:t>
            </a:r>
            <a:r>
              <a:rPr sz="4125" spc="135" baseline="-43434" dirty="0">
                <a:latin typeface="Times New Roman"/>
                <a:cs typeface="Times New Roman"/>
              </a:rPr>
              <a:t> </a:t>
            </a:r>
            <a:r>
              <a:rPr sz="4125" spc="15" baseline="-43434" dirty="0">
                <a:latin typeface="Times New Roman"/>
                <a:cs typeface="Times New Roman"/>
              </a:rPr>
              <a:t>6	</a:t>
            </a: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24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69696" y="4097945"/>
            <a:ext cx="27971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7890" algn="l"/>
              </a:tabLst>
            </a:pPr>
            <a:r>
              <a:rPr sz="2750" spc="15" dirty="0">
                <a:latin typeface="Times New Roman"/>
                <a:cs typeface="Times New Roman"/>
              </a:rPr>
              <a:t>20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0" dirty="0">
                <a:latin typeface="Times New Roman"/>
                <a:cs typeface="Times New Roman"/>
              </a:rPr>
              <a:t> 8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3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24	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-24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12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20584" y="4317918"/>
            <a:ext cx="2190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4689" y="4097945"/>
            <a:ext cx="2078989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35000" algn="l"/>
              </a:tabLst>
            </a:pPr>
            <a:r>
              <a:rPr sz="2750" spc="70" dirty="0">
                <a:latin typeface="Times New Roman"/>
                <a:cs typeface="Times New Roman"/>
              </a:rPr>
              <a:t>5z</a:t>
            </a:r>
            <a:r>
              <a:rPr sz="2400" spc="104" baseline="43402" dirty="0">
                <a:latin typeface="Times New Roman"/>
                <a:cs typeface="Times New Roman"/>
              </a:rPr>
              <a:t>2	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4z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36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1560" y="4591648"/>
            <a:ext cx="29216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93090" algn="l"/>
                <a:tab pos="978535" algn="l"/>
              </a:tabLst>
            </a:pPr>
            <a:r>
              <a:rPr sz="4125" spc="157" baseline="43434" dirty="0">
                <a:latin typeface="Times New Roman"/>
                <a:cs typeface="Times New Roman"/>
              </a:rPr>
              <a:t>A</a:t>
            </a:r>
            <a:r>
              <a:rPr sz="2400" spc="157" baseline="50347" dirty="0">
                <a:latin typeface="Times New Roman"/>
                <a:cs typeface="Times New Roman"/>
              </a:rPr>
              <a:t>2	</a:t>
            </a:r>
            <a:r>
              <a:rPr sz="4125" spc="15" baseline="43434" dirty="0">
                <a:latin typeface="Symbol"/>
                <a:cs typeface="Symbol"/>
              </a:rPr>
              <a:t></a:t>
            </a:r>
            <a:r>
              <a:rPr sz="4125" spc="15" baseline="43434" dirty="0">
                <a:latin typeface="Times New Roman"/>
                <a:cs typeface="Times New Roman"/>
              </a:rPr>
              <a:t>	</a:t>
            </a:r>
            <a:r>
              <a:rPr sz="2750" spc="45" dirty="0">
                <a:latin typeface="Times New Roman"/>
                <a:cs typeface="Times New Roman"/>
              </a:rPr>
              <a:t>(z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4)(z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9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1830" y="4867250"/>
            <a:ext cx="4933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z</a:t>
            </a:r>
            <a:r>
              <a:rPr sz="1600" spc="-26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Symbol"/>
                <a:cs typeface="Symbol"/>
              </a:rPr>
              <a:t></a:t>
            </a:r>
            <a:r>
              <a:rPr sz="1600" spc="6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68510" y="5811661"/>
            <a:ext cx="2023110" cy="0"/>
          </a:xfrm>
          <a:custGeom>
            <a:avLst/>
            <a:gdLst/>
            <a:ahLst/>
            <a:cxnLst/>
            <a:rect l="l" t="t" r="r" b="b"/>
            <a:pathLst>
              <a:path w="2023110">
                <a:moveTo>
                  <a:pt x="0" y="0"/>
                </a:moveTo>
                <a:lnTo>
                  <a:pt x="2022802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6207" y="5337047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0"/>
                </a:moveTo>
                <a:lnTo>
                  <a:pt x="0" y="949211"/>
                </a:lnTo>
              </a:path>
            </a:pathLst>
          </a:custGeom>
          <a:ln w="14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24915" y="5811661"/>
            <a:ext cx="1833245" cy="0"/>
          </a:xfrm>
          <a:custGeom>
            <a:avLst/>
            <a:gdLst/>
            <a:ahLst/>
            <a:cxnLst/>
            <a:rect l="l" t="t" r="r" b="b"/>
            <a:pathLst>
              <a:path w="1833245">
                <a:moveTo>
                  <a:pt x="0" y="0"/>
                </a:moveTo>
                <a:lnTo>
                  <a:pt x="1832775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1094" y="5811661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739" y="0"/>
                </a:lnTo>
              </a:path>
            </a:pathLst>
          </a:custGeom>
          <a:ln w="14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82926" y="5537119"/>
            <a:ext cx="1374775" cy="71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30"/>
              </a:lnSpc>
              <a:spcBef>
                <a:spcPts val="95"/>
              </a:spcBef>
              <a:tabLst>
                <a:tab pos="864869" algn="l"/>
              </a:tabLst>
            </a:pP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10" dirty="0">
                <a:latin typeface="Times New Roman"/>
                <a:cs typeface="Times New Roman"/>
              </a:rPr>
              <a:t>	</a:t>
            </a: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22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4</a:t>
            </a:r>
            <a:endParaRPr sz="2750">
              <a:latin typeface="Times New Roman"/>
              <a:cs typeface="Times New Roman"/>
            </a:endParaRPr>
          </a:p>
          <a:p>
            <a:pPr marL="342900">
              <a:lnSpc>
                <a:spcPts val="2730"/>
              </a:lnSpc>
            </a:pPr>
            <a:r>
              <a:rPr sz="2750" spc="30" dirty="0">
                <a:latin typeface="Times New Roman"/>
                <a:cs typeface="Times New Roman"/>
              </a:rPr>
              <a:t>10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19781" y="5810848"/>
            <a:ext cx="12452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5" dirty="0">
                <a:latin typeface="Times New Roman"/>
                <a:cs typeface="Times New Roman"/>
              </a:rPr>
              <a:t>(</a:t>
            </a:r>
            <a:r>
              <a:rPr sz="2750" spc="15" dirty="0">
                <a:latin typeface="Symbol"/>
                <a:cs typeface="Symbol"/>
              </a:rPr>
              <a:t></a:t>
            </a:r>
            <a:r>
              <a:rPr sz="2750" spc="15" dirty="0">
                <a:latin typeface="Times New Roman"/>
                <a:cs typeface="Times New Roman"/>
              </a:rPr>
              <a:t>2)(</a:t>
            </a:r>
            <a:r>
              <a:rPr sz="2750" spc="15" dirty="0">
                <a:latin typeface="Symbol"/>
                <a:cs typeface="Symbol"/>
              </a:rPr>
              <a:t></a:t>
            </a:r>
            <a:r>
              <a:rPr sz="2750" spc="15" dirty="0">
                <a:latin typeface="Times New Roman"/>
                <a:cs typeface="Times New Roman"/>
              </a:rPr>
              <a:t>5)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19259" y="4591648"/>
            <a:ext cx="2697480" cy="116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"/>
              </a:spcBef>
            </a:pPr>
            <a:r>
              <a:rPr sz="2750" spc="15" dirty="0">
                <a:latin typeface="Times New Roman"/>
                <a:cs typeface="Times New Roman"/>
              </a:rPr>
              <a:t>(2)(</a:t>
            </a:r>
            <a:r>
              <a:rPr sz="2750" spc="15" dirty="0">
                <a:latin typeface="Symbol"/>
                <a:cs typeface="Symbol"/>
              </a:rPr>
              <a:t></a:t>
            </a:r>
            <a:r>
              <a:rPr sz="2750" spc="15" dirty="0">
                <a:latin typeface="Times New Roman"/>
                <a:cs typeface="Times New Roman"/>
              </a:rPr>
              <a:t>3)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  <a:tabLst>
                <a:tab pos="2325370" algn="l"/>
              </a:tabLst>
            </a:pPr>
            <a:r>
              <a:rPr sz="2750" spc="30" dirty="0">
                <a:latin typeface="Times New Roman"/>
                <a:cs typeface="Times New Roman"/>
              </a:rPr>
              <a:t>8</a:t>
            </a:r>
            <a:r>
              <a:rPr sz="2750" spc="10" dirty="0">
                <a:latin typeface="Times New Roman"/>
                <a:cs typeface="Times New Roman"/>
              </a:rPr>
              <a:t>0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-17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1</a:t>
            </a:r>
            <a:r>
              <a:rPr sz="2750" spc="10" dirty="0">
                <a:latin typeface="Times New Roman"/>
                <a:cs typeface="Times New Roman"/>
              </a:rPr>
              <a:t>6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3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2</a:t>
            </a:r>
            <a:r>
              <a:rPr sz="2750" spc="10" dirty="0">
                <a:latin typeface="Times New Roman"/>
                <a:cs typeface="Times New Roman"/>
              </a:rPr>
              <a:t>4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30" dirty="0">
                <a:latin typeface="Times New Roman"/>
                <a:cs typeface="Times New Roman"/>
              </a:rPr>
              <a:t>40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86748" y="5537119"/>
            <a:ext cx="21907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3264" y="5317145"/>
            <a:ext cx="207835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34365" algn="l"/>
              </a:tabLst>
            </a:pPr>
            <a:r>
              <a:rPr sz="2750" spc="65" dirty="0">
                <a:latin typeface="Times New Roman"/>
                <a:cs typeface="Times New Roman"/>
              </a:rPr>
              <a:t>5z</a:t>
            </a:r>
            <a:r>
              <a:rPr sz="2400" spc="97" baseline="43402" dirty="0">
                <a:latin typeface="Times New Roman"/>
                <a:cs typeface="Times New Roman"/>
              </a:rPr>
              <a:t>2	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4z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35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24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337" y="5810848"/>
            <a:ext cx="290703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79120" algn="l"/>
                <a:tab pos="965200" algn="l"/>
              </a:tabLst>
            </a:pPr>
            <a:r>
              <a:rPr sz="4125" spc="120" baseline="43434" dirty="0">
                <a:latin typeface="Times New Roman"/>
                <a:cs typeface="Times New Roman"/>
              </a:rPr>
              <a:t>A</a:t>
            </a:r>
            <a:r>
              <a:rPr sz="2400" spc="120" baseline="50347" dirty="0">
                <a:latin typeface="Times New Roman"/>
                <a:cs typeface="Times New Roman"/>
              </a:rPr>
              <a:t>3	</a:t>
            </a:r>
            <a:r>
              <a:rPr sz="4125" spc="15" baseline="43434" dirty="0">
                <a:latin typeface="Symbol"/>
                <a:cs typeface="Symbol"/>
              </a:rPr>
              <a:t></a:t>
            </a:r>
            <a:r>
              <a:rPr sz="4125" spc="15" baseline="43434" dirty="0">
                <a:latin typeface="Times New Roman"/>
                <a:cs typeface="Times New Roman"/>
              </a:rPr>
              <a:t>	</a:t>
            </a:r>
            <a:r>
              <a:rPr sz="2750" spc="45" dirty="0">
                <a:latin typeface="Times New Roman"/>
                <a:cs typeface="Times New Roman"/>
              </a:rPr>
              <a:t>(z </a:t>
            </a:r>
            <a:r>
              <a:rPr sz="2750" spc="10" dirty="0">
                <a:latin typeface="Symbol"/>
                <a:cs typeface="Symbol"/>
              </a:rPr>
              <a:t>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2)(z </a:t>
            </a:r>
            <a:r>
              <a:rPr sz="2750" spc="10" dirty="0">
                <a:latin typeface="Symbol"/>
                <a:cs typeface="Symbol"/>
              </a:rPr>
              <a:t>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58409" y="6086450"/>
            <a:ext cx="4933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0" dirty="0">
                <a:latin typeface="Times New Roman"/>
                <a:cs typeface="Times New Roman"/>
              </a:rPr>
              <a:t>z</a:t>
            </a:r>
            <a:r>
              <a:rPr sz="1600" spc="190" dirty="0">
                <a:latin typeface="Symbol"/>
                <a:cs typeface="Symbol"/>
              </a:rPr>
              <a:t>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5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394" y="983651"/>
            <a:ext cx="474980" cy="0"/>
          </a:xfrm>
          <a:custGeom>
            <a:avLst/>
            <a:gdLst/>
            <a:ahLst/>
            <a:cxnLst/>
            <a:rect l="l" t="t" r="r" b="b"/>
            <a:pathLst>
              <a:path w="474980">
                <a:moveTo>
                  <a:pt x="0" y="0"/>
                </a:moveTo>
                <a:lnTo>
                  <a:pt x="474806" y="0"/>
                </a:lnTo>
              </a:path>
            </a:pathLst>
          </a:custGeom>
          <a:ln w="1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327" y="983651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490" y="0"/>
                </a:lnTo>
              </a:path>
            </a:pathLst>
          </a:custGeom>
          <a:ln w="1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870" y="983651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>
                <a:moveTo>
                  <a:pt x="0" y="0"/>
                </a:moveTo>
                <a:lnTo>
                  <a:pt x="782566" y="0"/>
                </a:lnTo>
              </a:path>
            </a:pathLst>
          </a:custGeom>
          <a:ln w="1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6191" y="983651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>
                <a:moveTo>
                  <a:pt x="0" y="0"/>
                </a:moveTo>
                <a:lnTo>
                  <a:pt x="782653" y="0"/>
                </a:lnTo>
              </a:path>
            </a:pathLst>
          </a:custGeom>
          <a:ln w="1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2110" y="487307"/>
            <a:ext cx="20256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15" dirty="0">
                <a:latin typeface="Times New Roman"/>
                <a:cs typeface="Times New Roman"/>
              </a:rPr>
              <a:t>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3643" y="487307"/>
            <a:ext cx="20256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15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5996" y="708298"/>
            <a:ext cx="142811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0470" algn="l"/>
              </a:tabLst>
            </a:pP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0" dirty="0">
                <a:latin typeface="Times New Roman"/>
                <a:cs typeface="Times New Roman"/>
              </a:rPr>
              <a:t>	</a:t>
            </a:r>
            <a:r>
              <a:rPr sz="2750" spc="20" dirty="0">
                <a:latin typeface="Symbol"/>
                <a:cs typeface="Symbol"/>
              </a:rPr>
              <a:t>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620" y="982071"/>
            <a:ext cx="391922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5340" algn="l"/>
                <a:tab pos="1951989" algn="l"/>
                <a:tab pos="3159760" algn="l"/>
              </a:tabLst>
            </a:pPr>
            <a:r>
              <a:rPr sz="2750" spc="15" dirty="0">
                <a:latin typeface="Times New Roman"/>
                <a:cs typeface="Times New Roman"/>
              </a:rPr>
              <a:t>z	z</a:t>
            </a:r>
            <a:r>
              <a:rPr sz="2750" spc="16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Symbol"/>
                <a:cs typeface="Symbol"/>
              </a:rPr>
              <a:t></a:t>
            </a:r>
            <a:r>
              <a:rPr sz="2750" spc="-17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1	z</a:t>
            </a:r>
            <a:r>
              <a:rPr sz="2750" spc="160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2	z </a:t>
            </a:r>
            <a:r>
              <a:rPr sz="2750" spc="20" dirty="0">
                <a:latin typeface="Symbol"/>
                <a:cs typeface="Symbol"/>
              </a:rPr>
              <a:t>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4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5713" y="487307"/>
            <a:ext cx="46228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20" dirty="0">
                <a:latin typeface="Symbol"/>
                <a:cs typeface="Symbol"/>
              </a:rPr>
              <a:t></a:t>
            </a:r>
            <a:r>
              <a:rPr sz="2750" spc="-254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3086" y="708298"/>
            <a:ext cx="2197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2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460" y="330339"/>
            <a:ext cx="46863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125" spc="165" baseline="-25252" dirty="0">
                <a:latin typeface="Times New Roman"/>
                <a:cs typeface="Times New Roman"/>
              </a:rPr>
              <a:t>Y</a:t>
            </a:r>
            <a:r>
              <a:rPr sz="1600" spc="110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6250" y="237600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22" y="0"/>
                </a:lnTo>
              </a:path>
            </a:pathLst>
          </a:custGeom>
          <a:ln w="1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2013" y="2376000"/>
            <a:ext cx="1149985" cy="0"/>
          </a:xfrm>
          <a:custGeom>
            <a:avLst/>
            <a:gdLst/>
            <a:ahLst/>
            <a:cxnLst/>
            <a:rect l="l" t="t" r="r" b="b"/>
            <a:pathLst>
              <a:path w="1149985">
                <a:moveTo>
                  <a:pt x="0" y="0"/>
                </a:moveTo>
                <a:lnTo>
                  <a:pt x="1149908" y="0"/>
                </a:lnTo>
              </a:path>
            </a:pathLst>
          </a:custGeom>
          <a:ln w="1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6033" y="2376000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8940" y="0"/>
                </a:lnTo>
              </a:path>
            </a:pathLst>
          </a:custGeom>
          <a:ln w="14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4963" y="1941136"/>
            <a:ext cx="46926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125" spc="165" baseline="-25252" dirty="0">
                <a:latin typeface="Times New Roman"/>
                <a:cs typeface="Times New Roman"/>
              </a:rPr>
              <a:t>Y</a:t>
            </a:r>
            <a:r>
              <a:rPr sz="1600" spc="110" dirty="0">
                <a:latin typeface="Symbol"/>
                <a:cs typeface="Symbol"/>
              </a:rPr>
              <a:t>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4701" y="2099326"/>
            <a:ext cx="22288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40" dirty="0">
                <a:latin typeface="Symbol"/>
                <a:cs typeface="Symbol"/>
              </a:rPr>
              <a:t>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1356" y="2099326"/>
            <a:ext cx="22288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40" dirty="0">
                <a:latin typeface="Symbol"/>
                <a:cs typeface="Symbol"/>
              </a:rPr>
              <a:t>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0502" y="1801050"/>
            <a:ext cx="4203065" cy="10223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720"/>
              </a:spcBef>
              <a:tabLst>
                <a:tab pos="1943735" algn="l"/>
                <a:tab pos="3517265" algn="l"/>
              </a:tabLst>
            </a:pPr>
            <a:r>
              <a:rPr sz="2750" spc="40" dirty="0">
                <a:latin typeface="Symbol"/>
                <a:cs typeface="Symbol"/>
              </a:rPr>
              <a:t></a:t>
            </a:r>
            <a:r>
              <a:rPr sz="2750" spc="-200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Times New Roman"/>
                <a:cs typeface="Times New Roman"/>
              </a:rPr>
              <a:t>1	2	4</a:t>
            </a:r>
            <a:endParaRPr sz="27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20"/>
              </a:spcBef>
              <a:tabLst>
                <a:tab pos="1437005" algn="l"/>
                <a:tab pos="3009900" algn="l"/>
              </a:tabLst>
            </a:pP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-15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Symbol"/>
                <a:cs typeface="Symbol"/>
              </a:rPr>
              <a:t>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70" dirty="0">
                <a:latin typeface="Times New Roman"/>
                <a:cs typeface="Times New Roman"/>
              </a:rPr>
              <a:t>z</a:t>
            </a:r>
            <a:r>
              <a:rPr sz="2400" spc="104" baseline="43402" dirty="0">
                <a:latin typeface="Symbol"/>
                <a:cs typeface="Symbol"/>
              </a:rPr>
              <a:t></a:t>
            </a:r>
            <a:r>
              <a:rPr sz="2400" spc="104" baseline="43402" dirty="0">
                <a:latin typeface="Times New Roman"/>
                <a:cs typeface="Times New Roman"/>
              </a:rPr>
              <a:t>1	</a:t>
            </a: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-150" dirty="0">
                <a:latin typeface="Times New Roman"/>
                <a:cs typeface="Times New Roman"/>
              </a:rPr>
              <a:t> </a:t>
            </a:r>
            <a:r>
              <a:rPr sz="2750" spc="40" dirty="0">
                <a:latin typeface="Symbol"/>
                <a:cs typeface="Symbol"/>
              </a:rPr>
              <a:t></a:t>
            </a:r>
            <a:r>
              <a:rPr sz="2750" spc="150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2z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1	</a:t>
            </a:r>
            <a:r>
              <a:rPr sz="2750" spc="35" dirty="0">
                <a:latin typeface="Times New Roman"/>
                <a:cs typeface="Times New Roman"/>
              </a:rPr>
              <a:t>1 </a:t>
            </a:r>
            <a:r>
              <a:rPr sz="2750" spc="40" dirty="0">
                <a:latin typeface="Symbol"/>
                <a:cs typeface="Symbol"/>
              </a:rPr>
              <a:t>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spc="65" dirty="0">
                <a:latin typeface="Times New Roman"/>
                <a:cs typeface="Times New Roman"/>
              </a:rPr>
              <a:t>4z</a:t>
            </a:r>
            <a:r>
              <a:rPr sz="2400" spc="97" baseline="43402" dirty="0">
                <a:latin typeface="Symbol"/>
                <a:cs typeface="Symbol"/>
              </a:rPr>
              <a:t></a:t>
            </a:r>
            <a:r>
              <a:rPr sz="2400" spc="97" baseline="43402" dirty="0">
                <a:latin typeface="Times New Roman"/>
                <a:cs typeface="Times New Roman"/>
              </a:rPr>
              <a:t>1</a:t>
            </a:r>
            <a:endParaRPr sz="2400" baseline="4340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8505" y="2099326"/>
            <a:ext cx="22288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40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6453" y="3373092"/>
            <a:ext cx="223774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000" spc="90" dirty="0">
                <a:latin typeface="Symbol"/>
                <a:cs typeface="Symbol"/>
              </a:rPr>
              <a:t>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4(</a:t>
            </a:r>
            <a:r>
              <a:rPr sz="3000" spc="40" dirty="0">
                <a:latin typeface="Symbol"/>
                <a:cs typeface="Symbol"/>
              </a:rPr>
              <a:t></a:t>
            </a:r>
            <a:r>
              <a:rPr sz="3000" spc="40" dirty="0">
                <a:latin typeface="Times New Roman"/>
                <a:cs typeface="Times New Roman"/>
              </a:rPr>
              <a:t>4)</a:t>
            </a:r>
            <a:r>
              <a:rPr sz="2625" spc="60" baseline="42857" dirty="0">
                <a:latin typeface="Times New Roman"/>
                <a:cs typeface="Times New Roman"/>
              </a:rPr>
              <a:t>2</a:t>
            </a:r>
            <a:r>
              <a:rPr sz="2625" spc="-322" baseline="42857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]u(n)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327" y="3373092"/>
            <a:ext cx="312674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000" spc="75" dirty="0">
                <a:latin typeface="Times New Roman"/>
                <a:cs typeface="Times New Roman"/>
              </a:rPr>
              <a:t>y(n) </a:t>
            </a:r>
            <a:r>
              <a:rPr sz="3000" spc="90" dirty="0">
                <a:latin typeface="Symbol"/>
                <a:cs typeface="Symbol"/>
              </a:rPr>
              <a:t>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[</a:t>
            </a:r>
            <a:r>
              <a:rPr sz="3000" spc="50" dirty="0">
                <a:latin typeface="Symbol"/>
                <a:cs typeface="Symbol"/>
              </a:rPr>
              <a:t></a:t>
            </a:r>
            <a:r>
              <a:rPr sz="3000" spc="50" dirty="0">
                <a:latin typeface="Times New Roman"/>
                <a:cs typeface="Times New Roman"/>
              </a:rPr>
              <a:t>1 </a:t>
            </a:r>
            <a:r>
              <a:rPr sz="3000" spc="90" dirty="0">
                <a:latin typeface="Symbol"/>
                <a:cs typeface="Symbol"/>
              </a:rPr>
              <a:t></a:t>
            </a:r>
            <a:r>
              <a:rPr sz="3000" spc="-145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2(</a:t>
            </a:r>
            <a:r>
              <a:rPr sz="3000" spc="40" dirty="0">
                <a:latin typeface="Symbol"/>
                <a:cs typeface="Symbol"/>
              </a:rPr>
              <a:t></a:t>
            </a:r>
            <a:r>
              <a:rPr sz="3000" spc="40" dirty="0">
                <a:latin typeface="Times New Roman"/>
                <a:cs typeface="Times New Roman"/>
              </a:rPr>
              <a:t>2)</a:t>
            </a:r>
            <a:r>
              <a:rPr sz="2625" spc="60" baseline="42857" dirty="0">
                <a:latin typeface="Times New Roman"/>
                <a:cs typeface="Times New Roman"/>
              </a:rPr>
              <a:t>n</a:t>
            </a:r>
            <a:endParaRPr sz="2625" baseline="42857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00" y="358557"/>
            <a:ext cx="8005943" cy="5501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860" y="722586"/>
            <a:ext cx="8002718" cy="4786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186" y="548997"/>
            <a:ext cx="8733470" cy="520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06" y="979993"/>
            <a:ext cx="8858925" cy="4835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681" y="616482"/>
            <a:ext cx="8925813" cy="5853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070" y="713666"/>
            <a:ext cx="7319066" cy="5484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931" y="642683"/>
            <a:ext cx="8305879" cy="539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124" y="710152"/>
            <a:ext cx="8771974" cy="5400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609600" y="1447800"/>
            <a:ext cx="7696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Transformasi Z sinyal waktu diskrit x(n) </a:t>
            </a: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didefinisikan: sebagai :</a:t>
            </a: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 			                                                      </a:t>
            </a:r>
          </a:p>
          <a:p>
            <a:pPr algn="just">
              <a:spcBef>
                <a:spcPct val="10000"/>
              </a:spcBef>
            </a:pPr>
            <a:endParaRPr lang="en-US" sz="2000"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Dimana  z adalah variable kompleks</a:t>
            </a:r>
          </a:p>
          <a:p>
            <a:pPr algn="just">
              <a:spcBef>
                <a:spcPct val="10000"/>
              </a:spcBef>
            </a:pPr>
            <a:endParaRPr lang="en-US" sz="2000"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Atau:             X(Z)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</a:t>
            </a:r>
            <a:r>
              <a:rPr lang="en-US" sz="2000">
                <a:cs typeface="Times New Roman" pitchFamily="18" charset="0"/>
              </a:rPr>
              <a:t> Z[x(n)] 		</a:t>
            </a:r>
          </a:p>
          <a:p>
            <a:pPr algn="just">
              <a:spcBef>
                <a:spcPct val="10000"/>
              </a:spcBef>
            </a:pPr>
            <a:endParaRPr lang="en-US" sz="2000"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Hubungan antara x(n) dan X(z):</a:t>
            </a:r>
          </a:p>
          <a:p>
            <a:pPr algn="just">
              <a:spcBef>
                <a:spcPct val="10000"/>
              </a:spcBef>
            </a:pPr>
            <a:endParaRPr lang="en-US" sz="2000"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						</a:t>
            </a: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Untuk deret kausal:</a:t>
            </a:r>
          </a:p>
          <a:p>
            <a:pPr algn="just">
              <a:spcBef>
                <a:spcPct val="10000"/>
              </a:spcBef>
            </a:pPr>
            <a:r>
              <a:rPr lang="en-US" sz="2000">
                <a:cs typeface="Times New Roman" pitchFamily="18" charset="0"/>
              </a:rPr>
              <a:t>						</a:t>
            </a:r>
            <a:endParaRPr lang="en-US" sz="2000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609600" y="3810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Definisi Transformasi Z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3657600" y="1828800"/>
          <a:ext cx="2574925" cy="914400"/>
        </p:xfrm>
        <a:graphic>
          <a:graphicData uri="http://schemas.openxmlformats.org/presentationml/2006/ole">
            <p:oleObj spid="_x0000_s2050" r:id="rId3" imgW="1473200" imgH="520700" progId="Equation.3">
              <p:embed/>
            </p:oleObj>
          </a:graphicData>
        </a:graphic>
      </p:graphicFrame>
      <p:graphicFrame>
        <p:nvGraphicFramePr>
          <p:cNvPr id="1027" name="Object 18"/>
          <p:cNvGraphicFramePr>
            <a:graphicFrameLocks noChangeAspect="1"/>
          </p:cNvGraphicFramePr>
          <p:nvPr/>
        </p:nvGraphicFramePr>
        <p:xfrm>
          <a:off x="4648200" y="4038600"/>
          <a:ext cx="2084388" cy="533400"/>
        </p:xfrm>
        <a:graphic>
          <a:graphicData uri="http://schemas.openxmlformats.org/presentationml/2006/ole">
            <p:oleObj spid="_x0000_s2051" r:id="rId4" imgW="1193800" imgH="304800" progId="Equation.3">
              <p:embed/>
            </p:oleObj>
          </a:graphicData>
        </a:graphic>
      </p:graphicFrame>
      <p:graphicFrame>
        <p:nvGraphicFramePr>
          <p:cNvPr id="1028" name="Object 20"/>
          <p:cNvGraphicFramePr>
            <a:graphicFrameLocks noChangeAspect="1"/>
          </p:cNvGraphicFramePr>
          <p:nvPr/>
        </p:nvGraphicFramePr>
        <p:xfrm>
          <a:off x="3352800" y="5029200"/>
          <a:ext cx="1981200" cy="720725"/>
        </p:xfrm>
        <a:graphic>
          <a:graphicData uri="http://schemas.openxmlformats.org/presentationml/2006/ole">
            <p:oleObj spid="_x0000_s2052" r:id="rId5" imgW="1435100" imgH="520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241" y="696861"/>
            <a:ext cx="7484974" cy="5069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9" y="609600"/>
            <a:ext cx="867918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099803" cy="4097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967443"/>
            <a:ext cx="8578596" cy="4442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38200"/>
            <a:ext cx="8502396" cy="5117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639" y="441210"/>
            <a:ext cx="7672650" cy="5709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174" y="537091"/>
            <a:ext cx="8000111" cy="481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266" y="501151"/>
            <a:ext cx="8185676" cy="4946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51" y="1338942"/>
            <a:ext cx="7886200" cy="4071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07" y="762000"/>
            <a:ext cx="8757138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995" y="766233"/>
            <a:ext cx="7956421" cy="516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</TotalTime>
  <Words>3436</Words>
  <Application>Microsoft Office PowerPoint</Application>
  <PresentationFormat>On-screen Show (4:3)</PresentationFormat>
  <Paragraphs>986</Paragraphs>
  <Slides>78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Median</vt:lpstr>
      <vt:lpstr>Microsoft Equation 3.0</vt:lpstr>
      <vt:lpstr>TRANSFORMASI Z</vt:lpstr>
      <vt:lpstr>Kegunaan Transformasi Z</vt:lpstr>
      <vt:lpstr>Kegunaan Transformasi Z</vt:lpstr>
      <vt:lpstr>Content</vt:lpstr>
      <vt:lpstr>Latar Belakang</vt:lpstr>
      <vt:lpstr>Outline</vt:lpstr>
      <vt:lpstr>Slide 7</vt:lpstr>
      <vt:lpstr>Slide 8</vt:lpstr>
      <vt:lpstr>Slide 9</vt:lpstr>
      <vt:lpstr>TRANSFORMASI-Z LANGSUNG</vt:lpstr>
      <vt:lpstr>Slide 11</vt:lpstr>
      <vt:lpstr>Slide 12</vt:lpstr>
      <vt:lpstr>Slide 13</vt:lpstr>
      <vt:lpstr>Bidang ROC</vt:lpstr>
      <vt:lpstr>Slide 15</vt:lpstr>
      <vt:lpstr>Bidang ROC </vt:lpstr>
      <vt:lpstr>Slide 17</vt:lpstr>
      <vt:lpstr>Slide 18</vt:lpstr>
      <vt:lpstr>Slide 19</vt:lpstr>
      <vt:lpstr>Slide 20</vt:lpstr>
      <vt:lpstr>Slide 21</vt:lpstr>
      <vt:lpstr>TABEL FUNGSI DASAR TZ</vt:lpstr>
      <vt:lpstr>Slide 23</vt:lpstr>
      <vt:lpstr>Slide 24</vt:lpstr>
      <vt:lpstr>SIFAT-SIFAT (PROPERTY) TZ</vt:lpstr>
      <vt:lpstr>Slide 26</vt:lpstr>
      <vt:lpstr>SIFAT-SIFAT TRANSFORMASI-Z</vt:lpstr>
      <vt:lpstr>SIFAT-SIFAT TRANSFORMASI-Z</vt:lpstr>
      <vt:lpstr>Slide 29</vt:lpstr>
      <vt:lpstr>SIFAT-SIFAT TRANSFORMASI-Z</vt:lpstr>
      <vt:lpstr>TRANSFORMASI Z RASIONAL</vt:lpstr>
      <vt:lpstr>Slide 32</vt:lpstr>
      <vt:lpstr>Slide 33</vt:lpstr>
      <vt:lpstr>Slide 34</vt:lpstr>
      <vt:lpstr>Slide 35</vt:lpstr>
      <vt:lpstr>Slide 36</vt:lpstr>
      <vt:lpstr>Slide 37</vt:lpstr>
      <vt:lpstr>X (z) </vt:lpstr>
      <vt:lpstr>X (z)  A1 Ak z z  p1 z  pk</vt:lpstr>
      <vt:lpstr>Slide 40</vt:lpstr>
      <vt:lpstr>Slide 41</vt:lpstr>
      <vt:lpstr>Slide 42</vt:lpstr>
      <vt:lpstr>Slide 43</vt:lpstr>
      <vt:lpstr>Slide 44</vt:lpstr>
      <vt:lpstr>Slide 45</vt:lpstr>
      <vt:lpstr>A  A*  Re(A)  j Im(A)  Re(A)  j Im(A)  2 Re(A)  bo  A  A*  2 Re(A) p  p*  Re(p)  j Im(p)  Re(p)  j Im(p)  2 Re(p)  a1  (p  p*)  2 Re(p)</vt:lpstr>
      <vt:lpstr>Slide 47</vt:lpstr>
      <vt:lpstr>Re2 (p)  Im2 (p)  0,25  Im2 (p)  0,5</vt:lpstr>
      <vt:lpstr>0,5  j 0,25</vt:lpstr>
      <vt:lpstr>X (z)   x(n)zn n 0</vt:lpstr>
      <vt:lpstr>a). x1 (n)  1, 2, 5, 7, 0, 1</vt:lpstr>
      <vt:lpstr>Slide 52</vt:lpstr>
      <vt:lpstr>Slide 53</vt:lpstr>
      <vt:lpstr>Slide 54</vt:lpstr>
      <vt:lpstr>Slide 55</vt:lpstr>
      <vt:lpstr>Y (z)  3z1[Y (z)  y(1)z]</vt:lpstr>
      <vt:lpstr>Slide 57</vt:lpstr>
      <vt:lpstr>Slide 58</vt:lpstr>
      <vt:lpstr>Y (z)[1  6z1  8z2 ]  24  32z1  24</vt:lpstr>
      <vt:lpstr>Y (z) 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Standar untuk Pasca Sarjana</dc:title>
  <dc:creator>Anna</dc:creator>
  <cp:lastModifiedBy>Asus</cp:lastModifiedBy>
  <cp:revision>6</cp:revision>
  <dcterms:created xsi:type="dcterms:W3CDTF">2019-10-09T14:24:56Z</dcterms:created>
  <dcterms:modified xsi:type="dcterms:W3CDTF">2019-10-09T15:12:53Z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2019-10-09T00:00:00Z</vt:filetime>
  </property>
</Properties>
</file>