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sldIdLst>
    <p:sldId id="256" r:id="rId2"/>
    <p:sldId id="291" r:id="rId3"/>
    <p:sldId id="316" r:id="rId4"/>
    <p:sldId id="317" r:id="rId5"/>
    <p:sldId id="292" r:id="rId6"/>
    <p:sldId id="311" r:id="rId7"/>
    <p:sldId id="318" r:id="rId8"/>
    <p:sldId id="319" r:id="rId9"/>
    <p:sldId id="313" r:id="rId10"/>
    <p:sldId id="320" r:id="rId11"/>
    <p:sldId id="322" r:id="rId12"/>
    <p:sldId id="321" r:id="rId13"/>
    <p:sldId id="315" r:id="rId14"/>
    <p:sldId id="323" r:id="rId15"/>
    <p:sldId id="324" r:id="rId16"/>
    <p:sldId id="325" r:id="rId17"/>
    <p:sldId id="326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26" autoAdjust="0"/>
    <p:restoredTop sz="94660"/>
  </p:normalViewPr>
  <p:slideViewPr>
    <p:cSldViewPr snapToGrid="0">
      <p:cViewPr varScale="1">
        <p:scale>
          <a:sx n="74" d="100"/>
          <a:sy n="74" d="100"/>
        </p:scale>
        <p:origin x="33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D055BB6-3338-4563-B335-E8570EDB5D34}" type="datetimeFigureOut">
              <a:rPr lang="en-ID" smtClean="0"/>
              <a:t>23/10/2020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F3CD952-74BF-48F7-84B1-C5E835A10F47}" type="slidenum">
              <a:rPr lang="en-ID" smtClean="0"/>
              <a:t>‹#›</a:t>
            </a:fld>
            <a:endParaRPr lang="en-ID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8354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55BB6-3338-4563-B335-E8570EDB5D34}" type="datetimeFigureOut">
              <a:rPr lang="en-ID" smtClean="0"/>
              <a:t>23/10/2020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CD952-74BF-48F7-84B1-C5E835A10F4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0577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55BB6-3338-4563-B335-E8570EDB5D34}" type="datetimeFigureOut">
              <a:rPr lang="en-ID" smtClean="0"/>
              <a:t>23/10/2020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CD952-74BF-48F7-84B1-C5E835A10F4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80952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55BB6-3338-4563-B335-E8570EDB5D34}" type="datetimeFigureOut">
              <a:rPr lang="en-ID" smtClean="0"/>
              <a:t>23/10/2020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CD952-74BF-48F7-84B1-C5E835A10F4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59835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55BB6-3338-4563-B335-E8570EDB5D34}" type="datetimeFigureOut">
              <a:rPr lang="en-ID" smtClean="0"/>
              <a:t>23/10/2020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CD952-74BF-48F7-84B1-C5E835A10F47}" type="slidenum">
              <a:rPr lang="en-ID" smtClean="0"/>
              <a:t>‹#›</a:t>
            </a:fld>
            <a:endParaRPr lang="en-ID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9495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55BB6-3338-4563-B335-E8570EDB5D34}" type="datetimeFigureOut">
              <a:rPr lang="en-ID" smtClean="0"/>
              <a:t>23/10/2020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CD952-74BF-48F7-84B1-C5E835A10F4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15657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55BB6-3338-4563-B335-E8570EDB5D34}" type="datetimeFigureOut">
              <a:rPr lang="en-ID" smtClean="0"/>
              <a:t>23/10/2020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CD952-74BF-48F7-84B1-C5E835A10F4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56899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55BB6-3338-4563-B335-E8570EDB5D34}" type="datetimeFigureOut">
              <a:rPr lang="en-ID" smtClean="0"/>
              <a:t>23/10/2020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CD952-74BF-48F7-84B1-C5E835A10F4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90682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55BB6-3338-4563-B335-E8570EDB5D34}" type="datetimeFigureOut">
              <a:rPr lang="en-ID" smtClean="0"/>
              <a:t>23/10/2020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CD952-74BF-48F7-84B1-C5E835A10F4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02104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55BB6-3338-4563-B335-E8570EDB5D34}" type="datetimeFigureOut">
              <a:rPr lang="en-ID" smtClean="0"/>
              <a:t>23/10/2020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CD952-74BF-48F7-84B1-C5E835A10F4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11359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55BB6-3338-4563-B335-E8570EDB5D34}" type="datetimeFigureOut">
              <a:rPr lang="en-ID" smtClean="0"/>
              <a:t>23/10/2020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CD952-74BF-48F7-84B1-C5E835A10F4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03903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D055BB6-3338-4563-B335-E8570EDB5D34}" type="datetimeFigureOut">
              <a:rPr lang="en-ID" smtClean="0"/>
              <a:t>23/10/2020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CF3CD952-74BF-48F7-84B1-C5E835A10F4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66193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6AE84A-94AA-4601-B802-F09A54E4B23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Soal</a:t>
            </a:r>
            <a:r>
              <a:rPr lang="en-US" dirty="0"/>
              <a:t> &amp; </a:t>
            </a:r>
            <a:r>
              <a:rPr lang="en-US" dirty="0" err="1"/>
              <a:t>Jawaban</a:t>
            </a:r>
            <a:endParaRPr lang="en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B4E237-A726-4B9D-B538-CC74BF925F0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9280293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8850" y="284903"/>
            <a:ext cx="10862677" cy="446281"/>
          </a:xfrm>
        </p:spPr>
        <p:txBody>
          <a:bodyPr>
            <a:normAutofit fontScale="90000"/>
          </a:bodyPr>
          <a:lstStyle/>
          <a:p>
            <a:r>
              <a:rPr lang="en-US" dirty="0"/>
              <a:t>JAWABAN SOAL 4 ERD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prstGeom prst="round2Diag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  <a:effectLst>
            <a:innerShdw dist="38100" dir="13500000">
              <a:schemeClr val="accent2"/>
            </a:innerShdw>
          </a:effectLst>
        </p:spPr>
        <p:txBody>
          <a:bodyPr lIns="0" tIns="0" rIns="0" bIns="0" anchor="ctr"/>
          <a:lstStyle>
            <a:defPPr>
              <a:defRPr lang="en-US"/>
            </a:defPPr>
            <a:lvl1pPr marL="0" algn="ctr" defTabSz="914400" rtl="0" eaLnBrk="1" latinLnBrk="0" hangingPunct="1">
              <a:defRPr lang="en-ZA" sz="1800" b="1" kern="1200">
                <a:solidFill>
                  <a:srgbClr val="093C7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58DB212-BFA2-403F-85EF-DFD3FF6D973A}" type="slidenum">
              <a:rPr lang="en-US" smtClean="0"/>
              <a:pPr/>
              <a:t>10</a:t>
            </a:fld>
            <a:endParaRPr lang="en-US" noProof="0"/>
          </a:p>
        </p:txBody>
      </p:sp>
      <p:grpSp>
        <p:nvGrpSpPr>
          <p:cNvPr id="2" name="Group 1"/>
          <p:cNvGrpSpPr/>
          <p:nvPr/>
        </p:nvGrpSpPr>
        <p:grpSpPr>
          <a:xfrm>
            <a:off x="409432" y="1082435"/>
            <a:ext cx="7970293" cy="3353088"/>
            <a:chOff x="409432" y="1082434"/>
            <a:chExt cx="11215810" cy="4426441"/>
          </a:xfrm>
        </p:grpSpPr>
        <p:sp>
          <p:nvSpPr>
            <p:cNvPr id="5" name="Rectangle 4"/>
            <p:cNvSpPr/>
            <p:nvPr/>
          </p:nvSpPr>
          <p:spPr>
            <a:xfrm>
              <a:off x="873456" y="2579426"/>
              <a:ext cx="3043451" cy="105087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MAHASISWA</a:t>
              </a:r>
            </a:p>
          </p:txBody>
        </p:sp>
        <p:sp>
          <p:nvSpPr>
            <p:cNvPr id="6" name="Oval 5"/>
            <p:cNvSpPr/>
            <p:nvPr/>
          </p:nvSpPr>
          <p:spPr>
            <a:xfrm>
              <a:off x="409432" y="1240126"/>
              <a:ext cx="996287" cy="4755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NIM</a:t>
              </a:r>
              <a:endParaRPr lang="en-US" sz="1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8" name="Straight Connector 7"/>
            <p:cNvCxnSpPr>
              <a:stCxn id="6" idx="4"/>
            </p:cNvCxnSpPr>
            <p:nvPr/>
          </p:nvCxnSpPr>
          <p:spPr>
            <a:xfrm>
              <a:off x="907576" y="1715642"/>
              <a:ext cx="620973" cy="863785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val 8"/>
            <p:cNvSpPr/>
            <p:nvPr/>
          </p:nvSpPr>
          <p:spPr>
            <a:xfrm>
              <a:off x="1716814" y="1482527"/>
              <a:ext cx="1758605" cy="58795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NAMA_MHS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528850" y="4139246"/>
              <a:ext cx="2091520" cy="70968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ALAMAT_MHS</a:t>
              </a:r>
            </a:p>
          </p:txBody>
        </p:sp>
        <p:cxnSp>
          <p:nvCxnSpPr>
            <p:cNvPr id="11" name="Straight Connector 10"/>
            <p:cNvCxnSpPr>
              <a:endCxn id="10" idx="0"/>
            </p:cNvCxnSpPr>
            <p:nvPr/>
          </p:nvCxnSpPr>
          <p:spPr>
            <a:xfrm flipH="1">
              <a:off x="1574610" y="3316118"/>
              <a:ext cx="475965" cy="823128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stCxn id="9" idx="4"/>
            </p:cNvCxnSpPr>
            <p:nvPr/>
          </p:nvCxnSpPr>
          <p:spPr>
            <a:xfrm>
              <a:off x="2596117" y="2070484"/>
              <a:ext cx="439660" cy="675989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14"/>
            <p:cNvSpPr/>
            <p:nvPr/>
          </p:nvSpPr>
          <p:spPr>
            <a:xfrm>
              <a:off x="7508543" y="2579426"/>
              <a:ext cx="3043451" cy="105087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BUKU_PERPUS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>
              <a:off x="7924800" y="1715642"/>
              <a:ext cx="238836" cy="863785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8147145" y="3316118"/>
              <a:ext cx="538518" cy="823128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18" idx="4"/>
            </p:cNvCxnSpPr>
            <p:nvPr/>
          </p:nvCxnSpPr>
          <p:spPr>
            <a:xfrm flipH="1">
              <a:off x="9030268" y="2070484"/>
              <a:ext cx="351191" cy="886936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Group 24"/>
            <p:cNvGrpSpPr/>
            <p:nvPr/>
          </p:nvGrpSpPr>
          <p:grpSpPr>
            <a:xfrm>
              <a:off x="8660642" y="1360800"/>
              <a:ext cx="1479645" cy="709684"/>
              <a:chOff x="8805080" y="1360800"/>
              <a:chExt cx="1792975" cy="709684"/>
            </a:xfrm>
          </p:grpSpPr>
          <p:sp>
            <p:nvSpPr>
              <p:cNvPr id="18" name="Oval 17"/>
              <p:cNvSpPr/>
              <p:nvPr/>
            </p:nvSpPr>
            <p:spPr>
              <a:xfrm>
                <a:off x="8805080" y="1360800"/>
                <a:ext cx="1746914" cy="70968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8805080" y="1618120"/>
                <a:ext cx="1792975" cy="23201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PENGARANG</a:t>
                </a:r>
                <a:endParaRPr lang="en-US" sz="1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7204106" y="4053958"/>
              <a:ext cx="1800887" cy="709684"/>
              <a:chOff x="8618405" y="1360800"/>
              <a:chExt cx="2321897" cy="709684"/>
            </a:xfrm>
          </p:grpSpPr>
          <p:sp>
            <p:nvSpPr>
              <p:cNvPr id="27" name="Oval 26"/>
              <p:cNvSpPr/>
              <p:nvPr/>
            </p:nvSpPr>
            <p:spPr>
              <a:xfrm>
                <a:off x="8805080" y="1360800"/>
                <a:ext cx="1948549" cy="70968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8618405" y="1612843"/>
                <a:ext cx="2321897" cy="25339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JUDUL_BUKU</a:t>
                </a:r>
              </a:p>
            </p:txBody>
          </p:sp>
        </p:grpSp>
        <p:grpSp>
          <p:nvGrpSpPr>
            <p:cNvPr id="30" name="Group 29"/>
            <p:cNvGrpSpPr/>
            <p:nvPr/>
          </p:nvGrpSpPr>
          <p:grpSpPr>
            <a:xfrm>
              <a:off x="9732106" y="3956436"/>
              <a:ext cx="1515214" cy="709684"/>
              <a:chOff x="8644479" y="1360800"/>
              <a:chExt cx="1953576" cy="709684"/>
            </a:xfrm>
          </p:grpSpPr>
          <p:sp>
            <p:nvSpPr>
              <p:cNvPr id="31" name="Oval 30"/>
              <p:cNvSpPr/>
              <p:nvPr/>
            </p:nvSpPr>
            <p:spPr>
              <a:xfrm>
                <a:off x="8644479" y="1360800"/>
                <a:ext cx="1907515" cy="70968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8644479" y="1618120"/>
                <a:ext cx="1953576" cy="16633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THN_TERBIT</a:t>
                </a:r>
              </a:p>
            </p:txBody>
          </p:sp>
        </p:grpSp>
        <p:grpSp>
          <p:nvGrpSpPr>
            <p:cNvPr id="33" name="Group 32"/>
            <p:cNvGrpSpPr/>
            <p:nvPr/>
          </p:nvGrpSpPr>
          <p:grpSpPr>
            <a:xfrm>
              <a:off x="7117453" y="1082434"/>
              <a:ext cx="1390650" cy="709684"/>
              <a:chOff x="8805080" y="1360800"/>
              <a:chExt cx="1792975" cy="709684"/>
            </a:xfrm>
          </p:grpSpPr>
          <p:sp>
            <p:nvSpPr>
              <p:cNvPr id="34" name="Oval 33"/>
              <p:cNvSpPr/>
              <p:nvPr/>
            </p:nvSpPr>
            <p:spPr>
              <a:xfrm>
                <a:off x="8805080" y="1360800"/>
                <a:ext cx="1746914" cy="70968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8805080" y="1618120"/>
                <a:ext cx="1792975" cy="23201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NO_BUKU</a:t>
                </a:r>
                <a:endParaRPr lang="en-US" sz="14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36" name="Group 35"/>
            <p:cNvGrpSpPr/>
            <p:nvPr/>
          </p:nvGrpSpPr>
          <p:grpSpPr>
            <a:xfrm>
              <a:off x="10234592" y="1667729"/>
              <a:ext cx="1390650" cy="709684"/>
              <a:chOff x="8805080" y="1360800"/>
              <a:chExt cx="1792975" cy="709684"/>
            </a:xfrm>
          </p:grpSpPr>
          <p:sp>
            <p:nvSpPr>
              <p:cNvPr id="37" name="Oval 36"/>
              <p:cNvSpPr/>
              <p:nvPr/>
            </p:nvSpPr>
            <p:spPr>
              <a:xfrm>
                <a:off x="8805080" y="1360800"/>
                <a:ext cx="1746914" cy="70968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8805080" y="1618120"/>
                <a:ext cx="1792975" cy="23201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PENERBIT</a:t>
                </a:r>
              </a:p>
            </p:txBody>
          </p:sp>
        </p:grpSp>
        <p:cxnSp>
          <p:nvCxnSpPr>
            <p:cNvPr id="39" name="Straight Connector 38"/>
            <p:cNvCxnSpPr>
              <a:stCxn id="37" idx="3"/>
            </p:cNvCxnSpPr>
            <p:nvPr/>
          </p:nvCxnSpPr>
          <p:spPr>
            <a:xfrm flipH="1">
              <a:off x="9856669" y="2273482"/>
              <a:ext cx="576347" cy="430063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10029500" y="3364194"/>
              <a:ext cx="522494" cy="689764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6" name="Group 45"/>
            <p:cNvGrpSpPr/>
            <p:nvPr/>
          </p:nvGrpSpPr>
          <p:grpSpPr>
            <a:xfrm>
              <a:off x="4808162" y="2526121"/>
              <a:ext cx="1809126" cy="1154362"/>
              <a:chOff x="4808162" y="2703545"/>
              <a:chExt cx="1809126" cy="1154362"/>
            </a:xfrm>
          </p:grpSpPr>
          <p:sp>
            <p:nvSpPr>
              <p:cNvPr id="44" name="Diamond 43"/>
              <p:cNvSpPr/>
              <p:nvPr/>
            </p:nvSpPr>
            <p:spPr>
              <a:xfrm>
                <a:off x="4808162" y="2703545"/>
                <a:ext cx="1809126" cy="1154362"/>
              </a:xfrm>
              <a:prstGeom prst="diamond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4925224" y="3078283"/>
                <a:ext cx="1431232" cy="37541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/>
                  <a:t>MEMINJAM</a:t>
                </a:r>
              </a:p>
            </p:txBody>
          </p:sp>
        </p:grpSp>
        <p:cxnSp>
          <p:nvCxnSpPr>
            <p:cNvPr id="47" name="Straight Connector 46"/>
            <p:cNvCxnSpPr>
              <a:stCxn id="44" idx="1"/>
              <a:endCxn id="5" idx="3"/>
            </p:cNvCxnSpPr>
            <p:nvPr/>
          </p:nvCxnSpPr>
          <p:spPr>
            <a:xfrm flipH="1">
              <a:off x="3916907" y="3103302"/>
              <a:ext cx="891255" cy="1563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>
              <a:stCxn id="15" idx="1"/>
              <a:endCxn id="44" idx="3"/>
            </p:cNvCxnSpPr>
            <p:nvPr/>
          </p:nvCxnSpPr>
          <p:spPr>
            <a:xfrm flipH="1" flipV="1">
              <a:off x="6617288" y="3103302"/>
              <a:ext cx="891255" cy="1563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Rectangle 53"/>
            <p:cNvSpPr/>
            <p:nvPr/>
          </p:nvSpPr>
          <p:spPr>
            <a:xfrm>
              <a:off x="3927031" y="2658893"/>
              <a:ext cx="704857" cy="36494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093C71"/>
                  </a:solidFill>
                </a:rPr>
                <a:t>1</a:t>
              </a:r>
            </a:p>
          </p:txBody>
        </p:sp>
        <p:grpSp>
          <p:nvGrpSpPr>
            <p:cNvPr id="56" name="Group 55"/>
            <p:cNvGrpSpPr/>
            <p:nvPr/>
          </p:nvGrpSpPr>
          <p:grpSpPr>
            <a:xfrm>
              <a:off x="8638850" y="4799191"/>
              <a:ext cx="1390650" cy="709684"/>
              <a:chOff x="8805080" y="1360800"/>
              <a:chExt cx="1792975" cy="709684"/>
            </a:xfrm>
          </p:grpSpPr>
          <p:sp>
            <p:nvSpPr>
              <p:cNvPr id="57" name="Oval 56"/>
              <p:cNvSpPr/>
              <p:nvPr/>
            </p:nvSpPr>
            <p:spPr>
              <a:xfrm>
                <a:off x="8805080" y="1360800"/>
                <a:ext cx="1746914" cy="70968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8805080" y="1618120"/>
                <a:ext cx="1792975" cy="23201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>
                    <a:solidFill>
                      <a:srgbClr val="92D05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JUMLAH</a:t>
                </a:r>
              </a:p>
            </p:txBody>
          </p:sp>
        </p:grpSp>
        <p:cxnSp>
          <p:nvCxnSpPr>
            <p:cNvPr id="59" name="Straight Connector 58"/>
            <p:cNvCxnSpPr>
              <a:endCxn id="57" idx="0"/>
            </p:cNvCxnSpPr>
            <p:nvPr/>
          </p:nvCxnSpPr>
          <p:spPr>
            <a:xfrm>
              <a:off x="9155334" y="3581982"/>
              <a:ext cx="160979" cy="1217209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4" name="Group 63"/>
            <p:cNvGrpSpPr/>
            <p:nvPr/>
          </p:nvGrpSpPr>
          <p:grpSpPr>
            <a:xfrm>
              <a:off x="5078332" y="4090080"/>
              <a:ext cx="1390650" cy="709684"/>
              <a:chOff x="8805080" y="1360800"/>
              <a:chExt cx="1792975" cy="709684"/>
            </a:xfrm>
          </p:grpSpPr>
          <p:sp>
            <p:nvSpPr>
              <p:cNvPr id="65" name="Oval 64"/>
              <p:cNvSpPr/>
              <p:nvPr/>
            </p:nvSpPr>
            <p:spPr>
              <a:xfrm>
                <a:off x="8805080" y="1360800"/>
                <a:ext cx="1746914" cy="70968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8805080" y="1618120"/>
                <a:ext cx="1792975" cy="23201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92D05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TGL_PINJAM</a:t>
                </a:r>
                <a:endParaRPr lang="en-US" sz="1400" b="1" dirty="0">
                  <a:solidFill>
                    <a:srgbClr val="92D05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cxnSp>
          <p:nvCxnSpPr>
            <p:cNvPr id="67" name="Straight Connector 66"/>
            <p:cNvCxnSpPr>
              <a:stCxn id="44" idx="2"/>
              <a:endCxn id="65" idx="0"/>
            </p:cNvCxnSpPr>
            <p:nvPr/>
          </p:nvCxnSpPr>
          <p:spPr>
            <a:xfrm>
              <a:off x="5712725" y="3680483"/>
              <a:ext cx="43070" cy="409597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1" name="Group 70"/>
            <p:cNvGrpSpPr/>
            <p:nvPr/>
          </p:nvGrpSpPr>
          <p:grpSpPr>
            <a:xfrm>
              <a:off x="3495224" y="4625779"/>
              <a:ext cx="1943904" cy="647681"/>
              <a:chOff x="8664209" y="1360800"/>
              <a:chExt cx="1933846" cy="709684"/>
            </a:xfrm>
          </p:grpSpPr>
          <p:sp>
            <p:nvSpPr>
              <p:cNvPr id="72" name="Oval 71"/>
              <p:cNvSpPr/>
              <p:nvPr/>
            </p:nvSpPr>
            <p:spPr>
              <a:xfrm>
                <a:off x="8664209" y="1360800"/>
                <a:ext cx="1887785" cy="70968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8805080" y="1618120"/>
                <a:ext cx="1792975" cy="23201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92D05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TGL_KEMBALI</a:t>
                </a:r>
                <a:endParaRPr lang="en-US" sz="1400" b="1" dirty="0">
                  <a:solidFill>
                    <a:srgbClr val="92D05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cxnSp>
          <p:nvCxnSpPr>
            <p:cNvPr id="74" name="Straight Connector 73"/>
            <p:cNvCxnSpPr>
              <a:endCxn id="72" idx="0"/>
            </p:cNvCxnSpPr>
            <p:nvPr/>
          </p:nvCxnSpPr>
          <p:spPr>
            <a:xfrm flipH="1">
              <a:off x="4514826" y="3397657"/>
              <a:ext cx="735053" cy="1228122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Oval 79"/>
            <p:cNvSpPr/>
            <p:nvPr/>
          </p:nvSpPr>
          <p:spPr>
            <a:xfrm>
              <a:off x="4027289" y="1667729"/>
              <a:ext cx="1154408" cy="55577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NIM</a:t>
              </a:r>
            </a:p>
          </p:txBody>
        </p:sp>
        <p:cxnSp>
          <p:nvCxnSpPr>
            <p:cNvPr id="81" name="Straight Connector 80"/>
            <p:cNvCxnSpPr>
              <a:stCxn id="80" idx="4"/>
            </p:cNvCxnSpPr>
            <p:nvPr/>
          </p:nvCxnSpPr>
          <p:spPr>
            <a:xfrm>
              <a:off x="4604493" y="2223499"/>
              <a:ext cx="573295" cy="67736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>
              <a:stCxn id="85" idx="4"/>
            </p:cNvCxnSpPr>
            <p:nvPr/>
          </p:nvCxnSpPr>
          <p:spPr>
            <a:xfrm flipH="1">
              <a:off x="6007910" y="2057662"/>
              <a:ext cx="109799" cy="688812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4" name="Group 83"/>
            <p:cNvGrpSpPr/>
            <p:nvPr/>
          </p:nvGrpSpPr>
          <p:grpSpPr>
            <a:xfrm>
              <a:off x="5440246" y="1347978"/>
              <a:ext cx="1390650" cy="709684"/>
              <a:chOff x="8805080" y="1360800"/>
              <a:chExt cx="1792975" cy="709684"/>
            </a:xfrm>
          </p:grpSpPr>
          <p:sp>
            <p:nvSpPr>
              <p:cNvPr id="85" name="Oval 84"/>
              <p:cNvSpPr/>
              <p:nvPr/>
            </p:nvSpPr>
            <p:spPr>
              <a:xfrm>
                <a:off x="8805080" y="1360800"/>
                <a:ext cx="1746914" cy="70968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8805080" y="1618120"/>
                <a:ext cx="1792975" cy="23201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NO_BUKU</a:t>
                </a:r>
              </a:p>
            </p:txBody>
          </p:sp>
        </p:grpSp>
        <p:sp>
          <p:nvSpPr>
            <p:cNvPr id="94" name="Rectangle 93"/>
            <p:cNvSpPr/>
            <p:nvPr/>
          </p:nvSpPr>
          <p:spPr>
            <a:xfrm>
              <a:off x="4273700" y="2659758"/>
              <a:ext cx="696826" cy="36494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093C71"/>
                  </a:solidFill>
                </a:rPr>
                <a:t>, </a:t>
              </a:r>
              <a:r>
                <a:rPr lang="en-US" sz="1600" b="1" dirty="0">
                  <a:solidFill>
                    <a:srgbClr val="093C71"/>
                  </a:solidFill>
                </a:rPr>
                <a:t>N</a:t>
              </a:r>
              <a:r>
                <a:rPr lang="en-US" b="1" dirty="0">
                  <a:solidFill>
                    <a:srgbClr val="093C71"/>
                  </a:solidFill>
                </a:rPr>
                <a:t> </a:t>
              </a:r>
            </a:p>
          </p:txBody>
        </p:sp>
        <p:sp>
          <p:nvSpPr>
            <p:cNvPr id="95" name="Rectangle 94"/>
            <p:cNvSpPr/>
            <p:nvPr/>
          </p:nvSpPr>
          <p:spPr>
            <a:xfrm>
              <a:off x="6592918" y="2609700"/>
              <a:ext cx="1014532" cy="34334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093C71"/>
                  </a:solidFill>
                </a:rPr>
                <a:t>0,N</a:t>
              </a:r>
            </a:p>
          </p:txBody>
        </p:sp>
        <p:grpSp>
          <p:nvGrpSpPr>
            <p:cNvPr id="60" name="Group 59"/>
            <p:cNvGrpSpPr/>
            <p:nvPr/>
          </p:nvGrpSpPr>
          <p:grpSpPr>
            <a:xfrm>
              <a:off x="6161445" y="4709651"/>
              <a:ext cx="1390650" cy="709684"/>
              <a:chOff x="8805080" y="1360800"/>
              <a:chExt cx="1792975" cy="709684"/>
            </a:xfrm>
          </p:grpSpPr>
          <p:sp>
            <p:nvSpPr>
              <p:cNvPr id="61" name="Oval 60"/>
              <p:cNvSpPr/>
              <p:nvPr/>
            </p:nvSpPr>
            <p:spPr>
              <a:xfrm>
                <a:off x="8805080" y="1360800"/>
                <a:ext cx="1746914" cy="70968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8805080" y="1618120"/>
                <a:ext cx="1792975" cy="23201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92D05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DENDA</a:t>
                </a:r>
              </a:p>
            </p:txBody>
          </p:sp>
        </p:grpSp>
        <p:cxnSp>
          <p:nvCxnSpPr>
            <p:cNvPr id="63" name="Straight Connector 62"/>
            <p:cNvCxnSpPr>
              <a:endCxn id="61" idx="0"/>
            </p:cNvCxnSpPr>
            <p:nvPr/>
          </p:nvCxnSpPr>
          <p:spPr>
            <a:xfrm>
              <a:off x="6124732" y="3443476"/>
              <a:ext cx="714176" cy="1266175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8" name="Rectangle 67"/>
          <p:cNvSpPr/>
          <p:nvPr/>
        </p:nvSpPr>
        <p:spPr>
          <a:xfrm>
            <a:off x="8964023" y="4009103"/>
            <a:ext cx="2162768" cy="7960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PERPUS_JUR</a:t>
            </a:r>
          </a:p>
        </p:txBody>
      </p:sp>
      <p:sp>
        <p:nvSpPr>
          <p:cNvPr id="69" name="Diamond 68"/>
          <p:cNvSpPr/>
          <p:nvPr/>
        </p:nvSpPr>
        <p:spPr>
          <a:xfrm>
            <a:off x="9402597" y="2170410"/>
            <a:ext cx="1285620" cy="874445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9536868" y="2490101"/>
            <a:ext cx="1017077" cy="2843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MEMILIKI</a:t>
            </a:r>
          </a:p>
        </p:txBody>
      </p:sp>
      <p:cxnSp>
        <p:nvCxnSpPr>
          <p:cNvPr id="75" name="Straight Connector 74"/>
          <p:cNvCxnSpPr>
            <a:stCxn id="69" idx="1"/>
            <a:endCxn id="15" idx="3"/>
          </p:cNvCxnSpPr>
          <p:nvPr/>
        </p:nvCxnSpPr>
        <p:spPr>
          <a:xfrm flipH="1">
            <a:off x="7617042" y="2607633"/>
            <a:ext cx="1785555" cy="682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68" idx="0"/>
            <a:endCxn id="69" idx="2"/>
          </p:cNvCxnSpPr>
          <p:nvPr/>
        </p:nvCxnSpPr>
        <p:spPr>
          <a:xfrm flipV="1">
            <a:off x="10045407" y="3044855"/>
            <a:ext cx="0" cy="96424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Oval 76"/>
          <p:cNvSpPr/>
          <p:nvPr/>
        </p:nvSpPr>
        <p:spPr>
          <a:xfrm>
            <a:off x="10290411" y="5134955"/>
            <a:ext cx="1299659" cy="5375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8" name="Straight Connector 77"/>
          <p:cNvCxnSpPr>
            <a:stCxn id="77" idx="1"/>
          </p:cNvCxnSpPr>
          <p:nvPr/>
        </p:nvCxnSpPr>
        <p:spPr>
          <a:xfrm flipH="1" flipV="1">
            <a:off x="10153936" y="4805158"/>
            <a:ext cx="326806" cy="40852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angle 81"/>
          <p:cNvSpPr/>
          <p:nvPr/>
        </p:nvSpPr>
        <p:spPr>
          <a:xfrm>
            <a:off x="10448071" y="5315877"/>
            <a:ext cx="1105281" cy="175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NAMA_JUR</a:t>
            </a:r>
          </a:p>
        </p:txBody>
      </p:sp>
      <p:cxnSp>
        <p:nvCxnSpPr>
          <p:cNvPr id="87" name="Straight Connector 86"/>
          <p:cNvCxnSpPr>
            <a:endCxn id="88" idx="0"/>
          </p:cNvCxnSpPr>
          <p:nvPr/>
        </p:nvCxnSpPr>
        <p:spPr>
          <a:xfrm flipH="1">
            <a:off x="9158486" y="4805157"/>
            <a:ext cx="244112" cy="38018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Oval 87"/>
          <p:cNvSpPr/>
          <p:nvPr/>
        </p:nvSpPr>
        <p:spPr>
          <a:xfrm>
            <a:off x="8596128" y="5185337"/>
            <a:ext cx="1124715" cy="5375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8596129" y="5366258"/>
            <a:ext cx="1124714" cy="1772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KODE_JUR</a:t>
            </a:r>
            <a:endParaRPr lang="en-US" sz="1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9402597" y="3661838"/>
            <a:ext cx="720957" cy="2600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93C71"/>
                </a:solidFill>
              </a:rPr>
              <a:t>1</a:t>
            </a:r>
          </a:p>
        </p:txBody>
      </p:sp>
      <p:sp>
        <p:nvSpPr>
          <p:cNvPr id="91" name="Rectangle 90"/>
          <p:cNvSpPr/>
          <p:nvPr/>
        </p:nvSpPr>
        <p:spPr>
          <a:xfrm>
            <a:off x="7668162" y="2292985"/>
            <a:ext cx="720957" cy="2600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93C71"/>
                </a:solidFill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2622436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  <p:bldP spid="69" grpId="0" animBg="1"/>
      <p:bldP spid="70" grpId="0"/>
      <p:bldP spid="77" grpId="0" animBg="1"/>
      <p:bldP spid="82" grpId="0"/>
      <p:bldP spid="88" grpId="0" animBg="1"/>
      <p:bldP spid="89" grpId="0"/>
      <p:bldP spid="90" grpId="0"/>
      <p:bldP spid="9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>
          <a:xfrm>
            <a:off x="360216" y="287840"/>
            <a:ext cx="10585287" cy="540296"/>
          </a:xfrm>
        </p:spPr>
        <p:txBody>
          <a:bodyPr>
            <a:normAutofit fontScale="90000"/>
          </a:bodyPr>
          <a:lstStyle/>
          <a:p>
            <a:r>
              <a:rPr lang="en-US" altLang="en-US" b="1" dirty="0" err="1"/>
              <a:t>Jawaban</a:t>
            </a:r>
            <a:r>
              <a:rPr lang="en-US" altLang="en-US" b="1" dirty="0"/>
              <a:t> </a:t>
            </a:r>
            <a:r>
              <a:rPr lang="en-US" altLang="en-US" b="1" dirty="0" err="1"/>
              <a:t>Soal</a:t>
            </a:r>
            <a:r>
              <a:rPr lang="en-US" altLang="en-US" b="1" dirty="0"/>
              <a:t> 4 </a:t>
            </a:r>
            <a:r>
              <a:rPr lang="en-US" altLang="en-US" b="1" dirty="0" err="1"/>
              <a:t>kamus</a:t>
            </a:r>
            <a:r>
              <a:rPr lang="en-US" altLang="en-US" b="1" dirty="0"/>
              <a:t> Data &amp; </a:t>
            </a:r>
            <a:r>
              <a:rPr lang="en-US" altLang="en-US" b="1" dirty="0" err="1"/>
              <a:t>Relasi</a:t>
            </a:r>
            <a:endParaRPr lang="en-US" altLang="en-US" b="1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77670" y="1163497"/>
            <a:ext cx="11409529" cy="162064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63525" indent="-263525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36575" indent="-2730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11213" indent="-2746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74738" indent="-2635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47788" indent="-2730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dirty="0">
                <a:solidFill>
                  <a:schemeClr val="tx1"/>
                </a:solidFill>
              </a:rPr>
              <a:t>MAHASISWA = (</a:t>
            </a:r>
            <a:r>
              <a:rPr lang="en-US" b="1" u="sng" dirty="0">
                <a:solidFill>
                  <a:srgbClr val="FF0000"/>
                </a:solidFill>
              </a:rPr>
              <a:t>NIM</a:t>
            </a:r>
            <a:r>
              <a:rPr lang="en-US" b="1" dirty="0">
                <a:solidFill>
                  <a:schemeClr val="tx1"/>
                </a:solidFill>
              </a:rPr>
              <a:t>, NAMA_MHS, ALAMAT_MHS)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>
                <a:solidFill>
                  <a:schemeClr val="tx1"/>
                </a:solidFill>
              </a:rPr>
              <a:t>BUKU_PERPUS = (</a:t>
            </a:r>
            <a:r>
              <a:rPr lang="en-US" b="1" u="sng" dirty="0">
                <a:solidFill>
                  <a:srgbClr val="FF0000"/>
                </a:solidFill>
              </a:rPr>
              <a:t>NO_BUKU</a:t>
            </a:r>
            <a:r>
              <a:rPr lang="en-US" b="1" dirty="0">
                <a:solidFill>
                  <a:schemeClr val="tx1"/>
                </a:solidFill>
              </a:rPr>
              <a:t>, PENGARANG, PENERBIT, JUDUL_BUKU,THN_TERBIT, </a:t>
            </a:r>
            <a:r>
              <a:rPr lang="en-US" b="1" dirty="0">
                <a:solidFill>
                  <a:srgbClr val="00B050"/>
                </a:solidFill>
              </a:rPr>
              <a:t>JUMLAH</a:t>
            </a:r>
            <a:r>
              <a:rPr lang="en-US" b="1" dirty="0">
                <a:solidFill>
                  <a:schemeClr val="tx1"/>
                </a:solidFill>
              </a:rPr>
              <a:t>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>
                <a:solidFill>
                  <a:schemeClr val="tx1"/>
                </a:solidFill>
              </a:rPr>
              <a:t>MEMINJAM = (</a:t>
            </a:r>
            <a:r>
              <a:rPr lang="en-US" b="1" u="sng" dirty="0">
                <a:solidFill>
                  <a:srgbClr val="FF0000"/>
                </a:solidFill>
              </a:rPr>
              <a:t>NIM</a:t>
            </a:r>
            <a:r>
              <a:rPr lang="en-US" b="1" dirty="0">
                <a:solidFill>
                  <a:srgbClr val="FF0000"/>
                </a:solidFill>
              </a:rPr>
              <a:t>, </a:t>
            </a:r>
            <a:r>
              <a:rPr lang="en-US" b="1" u="sng" dirty="0">
                <a:solidFill>
                  <a:srgbClr val="FF0000"/>
                </a:solidFill>
              </a:rPr>
              <a:t>NO_BUKU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>
                <a:solidFill>
                  <a:srgbClr val="00B050"/>
                </a:solidFill>
              </a:rPr>
              <a:t>TGL_PINJAM, TGL_KEMBALI, DENDA</a:t>
            </a:r>
            <a:r>
              <a:rPr lang="en-US" b="1" dirty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PERPUS_JUR=(</a:t>
            </a:r>
            <a:r>
              <a:rPr lang="en-US" b="1" u="sng" dirty="0">
                <a:solidFill>
                  <a:srgbClr val="FF0000"/>
                </a:solidFill>
              </a:rPr>
              <a:t>KODE_JUR,</a:t>
            </a:r>
            <a:r>
              <a:rPr lang="en-US" b="1" dirty="0">
                <a:solidFill>
                  <a:schemeClr val="tx1"/>
                </a:solidFill>
              </a:rPr>
              <a:t> NAMA_JUR)</a:t>
            </a:r>
          </a:p>
          <a:p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3533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>
          <a:xfrm>
            <a:off x="360216" y="287840"/>
            <a:ext cx="10585287" cy="540296"/>
          </a:xfrm>
        </p:spPr>
        <p:txBody>
          <a:bodyPr>
            <a:normAutofit fontScale="90000"/>
          </a:bodyPr>
          <a:lstStyle/>
          <a:p>
            <a:r>
              <a:rPr lang="en-US" altLang="en-US" b="1" dirty="0" err="1"/>
              <a:t>Jawaban</a:t>
            </a:r>
            <a:r>
              <a:rPr lang="en-US" altLang="en-US" b="1" dirty="0"/>
              <a:t> </a:t>
            </a:r>
            <a:r>
              <a:rPr lang="en-US" altLang="en-US" b="1" dirty="0" err="1"/>
              <a:t>Soal</a:t>
            </a:r>
            <a:r>
              <a:rPr lang="en-US" altLang="en-US" b="1" dirty="0"/>
              <a:t> 4 </a:t>
            </a:r>
            <a:r>
              <a:rPr lang="en-US" altLang="en-US" b="1" dirty="0" err="1"/>
              <a:t>kamus</a:t>
            </a:r>
            <a:r>
              <a:rPr lang="en-US" altLang="en-US" b="1" dirty="0"/>
              <a:t> Data &amp; </a:t>
            </a:r>
            <a:r>
              <a:rPr lang="en-US" altLang="en-US" b="1" dirty="0" err="1"/>
              <a:t>Relasi</a:t>
            </a:r>
            <a:endParaRPr lang="en-US" altLang="en-US" b="1" dirty="0"/>
          </a:p>
        </p:txBody>
      </p:sp>
      <p:grpSp>
        <p:nvGrpSpPr>
          <p:cNvPr id="55300" name="Group 55299"/>
          <p:cNvGrpSpPr/>
          <p:nvPr/>
        </p:nvGrpSpPr>
        <p:grpSpPr>
          <a:xfrm>
            <a:off x="1092204" y="1523115"/>
            <a:ext cx="2627836" cy="1003877"/>
            <a:chOff x="1092204" y="2806006"/>
            <a:chExt cx="2627836" cy="1003877"/>
          </a:xfrm>
        </p:grpSpPr>
        <p:sp>
          <p:nvSpPr>
            <p:cNvPr id="9" name="Rectangle 8"/>
            <p:cNvSpPr/>
            <p:nvPr/>
          </p:nvSpPr>
          <p:spPr>
            <a:xfrm>
              <a:off x="1092204" y="2806006"/>
              <a:ext cx="2208863" cy="1003877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solidFill>
                  <a:schemeClr val="bg1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101608" y="2850004"/>
              <a:ext cx="2618432" cy="861774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rgbClr val="FFFF00"/>
                  </a:solidFill>
                </a:rPr>
                <a:t># NIM</a:t>
              </a:r>
            </a:p>
            <a:p>
              <a:r>
                <a:rPr lang="en-US" sz="1600" b="1" dirty="0">
                  <a:solidFill>
                    <a:schemeClr val="bg1"/>
                  </a:solidFill>
                </a:rPr>
                <a:t>    NAMA_MHS</a:t>
              </a:r>
            </a:p>
            <a:p>
              <a:r>
                <a:rPr lang="en-US" sz="1600" b="1" dirty="0">
                  <a:solidFill>
                    <a:schemeClr val="bg1"/>
                  </a:solidFill>
                </a:rPr>
                <a:t>    ALAMAT_MHS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092205" y="1153783"/>
            <a:ext cx="1880316" cy="369332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93C71"/>
                </a:solidFill>
              </a:rPr>
              <a:t>MAHASISWA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255554" y="4068443"/>
            <a:ext cx="2289884" cy="1982315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093C7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314719" y="4184629"/>
            <a:ext cx="1871899" cy="20621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FF00"/>
                </a:solidFill>
              </a:rPr>
              <a:t># NO_BUKU</a:t>
            </a:r>
          </a:p>
          <a:p>
            <a:r>
              <a:rPr lang="en-US" sz="1600" b="1" dirty="0">
                <a:solidFill>
                  <a:srgbClr val="FFFF00"/>
                </a:solidFill>
              </a:rPr>
              <a:t>## KODE_JUR</a:t>
            </a:r>
          </a:p>
          <a:p>
            <a:r>
              <a:rPr lang="en-US" sz="1600" b="1" dirty="0">
                <a:solidFill>
                  <a:schemeClr val="bg1"/>
                </a:solidFill>
              </a:rPr>
              <a:t>    PENGARANG</a:t>
            </a:r>
          </a:p>
          <a:p>
            <a:r>
              <a:rPr lang="en-US" sz="1600" b="1" dirty="0">
                <a:solidFill>
                  <a:schemeClr val="bg1"/>
                </a:solidFill>
              </a:rPr>
              <a:t>    PENERBIT</a:t>
            </a:r>
          </a:p>
          <a:p>
            <a:r>
              <a:rPr lang="en-US" sz="1600" b="1" dirty="0">
                <a:solidFill>
                  <a:schemeClr val="bg1"/>
                </a:solidFill>
              </a:rPr>
              <a:t>    JUDUL_BUKU</a:t>
            </a:r>
          </a:p>
          <a:p>
            <a:r>
              <a:rPr lang="en-US" sz="1600" b="1" dirty="0">
                <a:solidFill>
                  <a:schemeClr val="bg1"/>
                </a:solidFill>
              </a:rPr>
              <a:t>   THN_TERBIT</a:t>
            </a:r>
          </a:p>
          <a:p>
            <a:r>
              <a:rPr lang="en-US" sz="1600" b="1" dirty="0">
                <a:solidFill>
                  <a:schemeClr val="bg1"/>
                </a:solidFill>
              </a:rPr>
              <a:t>   </a:t>
            </a:r>
            <a:r>
              <a:rPr lang="en-US" sz="1600" b="1" dirty="0">
                <a:solidFill>
                  <a:srgbClr val="00B050"/>
                </a:solidFill>
              </a:rPr>
              <a:t>JUMLAH</a:t>
            </a:r>
          </a:p>
          <a:p>
            <a:endParaRPr lang="en-US" sz="1600" b="1" dirty="0">
              <a:solidFill>
                <a:srgbClr val="00B05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103477" y="3652010"/>
            <a:ext cx="2083141" cy="369332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93C71"/>
                </a:solidFill>
              </a:rPr>
              <a:t>BUKU_PERPUS</a:t>
            </a:r>
          </a:p>
        </p:txBody>
      </p:sp>
      <p:grpSp>
        <p:nvGrpSpPr>
          <p:cNvPr id="55302" name="Group 55301"/>
          <p:cNvGrpSpPr/>
          <p:nvPr/>
        </p:nvGrpSpPr>
        <p:grpSpPr>
          <a:xfrm>
            <a:off x="8715856" y="1241928"/>
            <a:ext cx="2502604" cy="2053875"/>
            <a:chOff x="7965229" y="2489113"/>
            <a:chExt cx="2502604" cy="1726837"/>
          </a:xfrm>
        </p:grpSpPr>
        <p:grpSp>
          <p:nvGrpSpPr>
            <p:cNvPr id="55301" name="Group 55300"/>
            <p:cNvGrpSpPr/>
            <p:nvPr/>
          </p:nvGrpSpPr>
          <p:grpSpPr>
            <a:xfrm>
              <a:off x="8024430" y="2892795"/>
              <a:ext cx="2443403" cy="1323155"/>
              <a:chOff x="8024430" y="2892795"/>
              <a:chExt cx="2443403" cy="1323155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8024431" y="2898226"/>
                <a:ext cx="2443402" cy="1317724"/>
              </a:xfrm>
              <a:prstGeom prst="rect">
                <a:avLst/>
              </a:prstGeom>
              <a:ln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solidFill>
                    <a:srgbClr val="093C71"/>
                  </a:solidFill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8024430" y="2892795"/>
                <a:ext cx="2443403" cy="1242094"/>
              </a:xfrm>
              <a:prstGeom prst="rect">
                <a:avLst/>
              </a:prstGeom>
              <a:noFill/>
              <a:ln w="38100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b="1" dirty="0">
                    <a:solidFill>
                      <a:srgbClr val="FFFF00"/>
                    </a:solidFill>
                  </a:rPr>
                  <a:t>## NIM</a:t>
                </a:r>
                <a:endParaRPr lang="en-US" b="1" dirty="0">
                  <a:solidFill>
                    <a:schemeClr val="bg1"/>
                  </a:solidFill>
                </a:endParaRPr>
              </a:p>
              <a:p>
                <a:r>
                  <a:rPr lang="en-US" b="1" dirty="0">
                    <a:solidFill>
                      <a:srgbClr val="FFFF00"/>
                    </a:solidFill>
                  </a:rPr>
                  <a:t>## NO_BUKU</a:t>
                </a:r>
              </a:p>
              <a:p>
                <a:r>
                  <a:rPr lang="en-US" b="1" dirty="0">
                    <a:solidFill>
                      <a:schemeClr val="bg1"/>
                    </a:solidFill>
                  </a:rPr>
                  <a:t>    </a:t>
                </a:r>
                <a:r>
                  <a:rPr lang="en-US" b="1" dirty="0">
                    <a:solidFill>
                      <a:srgbClr val="00B050"/>
                    </a:solidFill>
                  </a:rPr>
                  <a:t>TGL_PINJAM</a:t>
                </a:r>
              </a:p>
              <a:p>
                <a:r>
                  <a:rPr lang="en-US" b="1" dirty="0">
                    <a:solidFill>
                      <a:srgbClr val="00B050"/>
                    </a:solidFill>
                  </a:rPr>
                  <a:t>    TGL_KEMBALI</a:t>
                </a:r>
              </a:p>
              <a:p>
                <a:r>
                  <a:rPr lang="en-US" b="1" dirty="0">
                    <a:solidFill>
                      <a:srgbClr val="00B050"/>
                    </a:solidFill>
                  </a:rPr>
                  <a:t>     DENDA</a:t>
                </a:r>
              </a:p>
            </p:txBody>
          </p:sp>
        </p:grpSp>
        <p:sp>
          <p:nvSpPr>
            <p:cNvPr id="23" name="TextBox 22"/>
            <p:cNvSpPr txBox="1"/>
            <p:nvPr/>
          </p:nvSpPr>
          <p:spPr>
            <a:xfrm>
              <a:off x="7965229" y="2489113"/>
              <a:ext cx="2052227" cy="369332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093C71"/>
                  </a:solidFill>
                </a:rPr>
                <a:t>MEMINJAM</a:t>
              </a:r>
            </a:p>
          </p:txBody>
        </p:sp>
      </p:grpSp>
      <p:cxnSp>
        <p:nvCxnSpPr>
          <p:cNvPr id="24" name="Elbow Connector 23"/>
          <p:cNvCxnSpPr>
            <a:endCxn id="22" idx="1"/>
          </p:cNvCxnSpPr>
          <p:nvPr/>
        </p:nvCxnSpPr>
        <p:spPr>
          <a:xfrm>
            <a:off x="3301067" y="2036657"/>
            <a:ext cx="5473990" cy="424069"/>
          </a:xfrm>
          <a:prstGeom prst="bentConnector3">
            <a:avLst>
              <a:gd name="adj1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19" idx="3"/>
            <a:endCxn id="21" idx="2"/>
          </p:cNvCxnSpPr>
          <p:nvPr/>
        </p:nvCxnSpPr>
        <p:spPr>
          <a:xfrm flipV="1">
            <a:off x="7186618" y="3295803"/>
            <a:ext cx="2810141" cy="1919878"/>
          </a:xfrm>
          <a:prstGeom prst="bentConnector2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368886" y="1538442"/>
            <a:ext cx="283335" cy="400110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93C71"/>
                </a:solidFill>
              </a:rPr>
              <a:t>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024429" y="2025053"/>
            <a:ext cx="283335" cy="369332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93C71"/>
                </a:solidFill>
              </a:rPr>
              <a:t>M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9597498" y="3407139"/>
            <a:ext cx="283335" cy="369332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93C71"/>
                </a:solidFill>
              </a:rPr>
              <a:t>M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7604603" y="4472271"/>
            <a:ext cx="283335" cy="400110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93C71"/>
                </a:solidFill>
              </a:rPr>
              <a:t>1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673231" y="4086197"/>
            <a:ext cx="2627836" cy="1003877"/>
            <a:chOff x="1092204" y="2806006"/>
            <a:chExt cx="2627836" cy="1003877"/>
          </a:xfrm>
        </p:grpSpPr>
        <p:sp>
          <p:nvSpPr>
            <p:cNvPr id="30" name="Rectangle 29"/>
            <p:cNvSpPr/>
            <p:nvPr/>
          </p:nvSpPr>
          <p:spPr>
            <a:xfrm>
              <a:off x="1092204" y="2806006"/>
              <a:ext cx="2208863" cy="1003877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solidFill>
                  <a:schemeClr val="bg1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101608" y="2850004"/>
              <a:ext cx="2618432" cy="584775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chemeClr val="bg1"/>
                  </a:solidFill>
                </a:rPr>
                <a:t> </a:t>
              </a:r>
              <a:r>
                <a:rPr lang="en-US" sz="1600" b="1" dirty="0">
                  <a:solidFill>
                    <a:srgbClr val="FFFF00"/>
                  </a:solidFill>
                </a:rPr>
                <a:t># KODE_JUR</a:t>
              </a:r>
            </a:p>
            <a:p>
              <a:r>
                <a:rPr lang="en-US" sz="1600" b="1" dirty="0">
                  <a:solidFill>
                    <a:schemeClr val="bg1"/>
                  </a:solidFill>
                </a:rPr>
                <a:t>    NAMA_JUR</a:t>
              </a: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593462" y="3709595"/>
            <a:ext cx="1880316" cy="369332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93C71"/>
                </a:solidFill>
              </a:rPr>
              <a:t>PERPUS_JUR</a:t>
            </a:r>
          </a:p>
        </p:txBody>
      </p:sp>
      <p:cxnSp>
        <p:nvCxnSpPr>
          <p:cNvPr id="33" name="Elbow Connector 32"/>
          <p:cNvCxnSpPr>
            <a:stCxn id="30" idx="3"/>
            <a:endCxn id="19" idx="1"/>
          </p:cNvCxnSpPr>
          <p:nvPr/>
        </p:nvCxnSpPr>
        <p:spPr>
          <a:xfrm>
            <a:off x="2882094" y="4588136"/>
            <a:ext cx="2432625" cy="627545"/>
          </a:xfrm>
          <a:prstGeom prst="bentConnector3">
            <a:avLst>
              <a:gd name="adj1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921943" y="4159111"/>
            <a:ext cx="283335" cy="400110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93C71"/>
                </a:solidFill>
              </a:rPr>
              <a:t>1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772884" y="4559221"/>
            <a:ext cx="283335" cy="400110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93C71"/>
                </a:solidFill>
              </a:rPr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2838379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5" grpId="0"/>
      <p:bldP spid="3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>
          <a:xfrm>
            <a:off x="372572" y="341312"/>
            <a:ext cx="10862677" cy="446281"/>
          </a:xfrm>
        </p:spPr>
        <p:txBody>
          <a:bodyPr>
            <a:normAutofit fontScale="90000"/>
          </a:bodyPr>
          <a:lstStyle/>
          <a:p>
            <a:r>
              <a:rPr lang="en-US" altLang="en-US" dirty="0" err="1"/>
              <a:t>Soal</a:t>
            </a:r>
            <a:r>
              <a:rPr lang="en-US" altLang="en-US" dirty="0"/>
              <a:t> 5</a:t>
            </a:r>
          </a:p>
        </p:txBody>
      </p:sp>
      <p:sp>
        <p:nvSpPr>
          <p:cNvPr id="64515" name="Content Placeholder 2"/>
          <p:cNvSpPr>
            <a:spLocks noGrp="1"/>
          </p:cNvSpPr>
          <p:nvPr>
            <p:ph idx="1"/>
          </p:nvPr>
        </p:nvSpPr>
        <p:spPr>
          <a:xfrm>
            <a:off x="641445" y="1014485"/>
            <a:ext cx="10593804" cy="4937125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000" b="1" dirty="0" err="1">
                <a:solidFill>
                  <a:schemeClr val="tx1"/>
                </a:solidFill>
              </a:rPr>
              <a:t>Seperti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soal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nomor</a:t>
            </a:r>
            <a:r>
              <a:rPr lang="en-US" altLang="en-US" sz="2000" b="1" dirty="0">
                <a:solidFill>
                  <a:schemeClr val="tx1"/>
                </a:solidFill>
              </a:rPr>
              <a:t> 4, </a:t>
            </a:r>
            <a:r>
              <a:rPr lang="en-US" altLang="en-US" sz="2000" b="1" dirty="0" err="1">
                <a:solidFill>
                  <a:schemeClr val="tx1"/>
                </a:solidFill>
              </a:rPr>
              <a:t>namun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ada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beberapa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tambahan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penjelasan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berikut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ini</a:t>
            </a:r>
            <a:r>
              <a:rPr lang="en-US" altLang="en-US" sz="2000" b="1" dirty="0">
                <a:solidFill>
                  <a:schemeClr val="tx1"/>
                </a:solidFill>
              </a:rPr>
              <a:t>. </a:t>
            </a:r>
          </a:p>
          <a:p>
            <a:pPr marL="457200" indent="-457200">
              <a:buFont typeface="+mj-lt"/>
              <a:buAutoNum type="alphaLcPeriod"/>
            </a:pPr>
            <a:r>
              <a:rPr lang="en-US" altLang="en-US" sz="2000" b="1" dirty="0" err="1">
                <a:solidFill>
                  <a:schemeClr val="tx1"/>
                </a:solidFill>
              </a:rPr>
              <a:t>Fakultas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memiliki</a:t>
            </a:r>
            <a:r>
              <a:rPr lang="en-US" altLang="en-US" sz="2000" b="1" dirty="0">
                <a:solidFill>
                  <a:schemeClr val="tx1"/>
                </a:solidFill>
              </a:rPr>
              <a:t> 3 </a:t>
            </a:r>
            <a:r>
              <a:rPr lang="en-US" altLang="en-US" sz="2000" b="1" dirty="0" err="1">
                <a:solidFill>
                  <a:schemeClr val="tx1"/>
                </a:solidFill>
              </a:rPr>
              <a:t>jurusan</a:t>
            </a:r>
            <a:r>
              <a:rPr lang="en-US" altLang="en-US" sz="2000" b="1" dirty="0">
                <a:solidFill>
                  <a:schemeClr val="tx1"/>
                </a:solidFill>
              </a:rPr>
              <a:t>, </a:t>
            </a:r>
            <a:r>
              <a:rPr lang="en-US" altLang="en-US" sz="2000" b="1" dirty="0" err="1">
                <a:solidFill>
                  <a:schemeClr val="tx1"/>
                </a:solidFill>
              </a:rPr>
              <a:t>dan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tiap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jurusan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memiliki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perpustakaan</a:t>
            </a:r>
            <a:r>
              <a:rPr lang="en-US" altLang="en-US" sz="2000" b="1" dirty="0">
                <a:solidFill>
                  <a:schemeClr val="tx1"/>
                </a:solidFill>
              </a:rPr>
              <a:t>. </a:t>
            </a:r>
          </a:p>
          <a:p>
            <a:pPr marL="457200" indent="-457200">
              <a:buFont typeface="+mj-lt"/>
              <a:buAutoNum type="alphaLcPeriod"/>
            </a:pPr>
            <a:r>
              <a:rPr lang="en-US" altLang="en-US" sz="2000" b="1" dirty="0" err="1">
                <a:solidFill>
                  <a:schemeClr val="tx1"/>
                </a:solidFill>
              </a:rPr>
              <a:t>Setiap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mahasiswa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baru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otomatis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langsung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terdaftar</a:t>
            </a:r>
            <a:r>
              <a:rPr lang="en-US" altLang="en-US" sz="2000" b="1" dirty="0">
                <a:solidFill>
                  <a:schemeClr val="tx1"/>
                </a:solidFill>
              </a:rPr>
              <a:t> di </a:t>
            </a:r>
            <a:r>
              <a:rPr lang="en-US" altLang="en-US" sz="2000" b="1" dirty="0" err="1">
                <a:solidFill>
                  <a:schemeClr val="tx1"/>
                </a:solidFill>
              </a:rPr>
              <a:t>satu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perpustakaan</a:t>
            </a:r>
            <a:r>
              <a:rPr lang="en-US" altLang="en-US" sz="2000" b="1" dirty="0">
                <a:solidFill>
                  <a:schemeClr val="tx1"/>
                </a:solidFill>
              </a:rPr>
              <a:t>, </a:t>
            </a:r>
            <a:r>
              <a:rPr lang="en-US" altLang="en-US" sz="2000" b="1" dirty="0" err="1">
                <a:solidFill>
                  <a:schemeClr val="tx1"/>
                </a:solidFill>
              </a:rPr>
              <a:t>namun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mereka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boleh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meminjam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dari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perpustakaan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manapun</a:t>
            </a:r>
            <a:r>
              <a:rPr lang="en-US" altLang="en-US" sz="2000" b="1" dirty="0">
                <a:solidFill>
                  <a:schemeClr val="tx1"/>
                </a:solidFill>
              </a:rPr>
              <a:t> di </a:t>
            </a:r>
            <a:r>
              <a:rPr lang="en-US" altLang="en-US" sz="2000" b="1" dirty="0" err="1">
                <a:solidFill>
                  <a:schemeClr val="tx1"/>
                </a:solidFill>
              </a:rPr>
              <a:t>jurusan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tersebut</a:t>
            </a:r>
            <a:r>
              <a:rPr lang="en-US" altLang="en-US" sz="2000" b="1" dirty="0">
                <a:solidFill>
                  <a:schemeClr val="tx1"/>
                </a:solidFill>
              </a:rPr>
              <a:t>.</a:t>
            </a:r>
          </a:p>
          <a:p>
            <a:pPr marL="457200" indent="-457200">
              <a:buFont typeface="+mj-lt"/>
              <a:buAutoNum type="alphaLcPeriod"/>
            </a:pPr>
            <a:r>
              <a:rPr lang="en-US" altLang="en-US" sz="2000" b="1" dirty="0" err="1">
                <a:solidFill>
                  <a:schemeClr val="tx1"/>
                </a:solidFill>
              </a:rPr>
              <a:t>Tugasnya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membuat</a:t>
            </a:r>
            <a:r>
              <a:rPr lang="en-US" altLang="en-US" sz="2000" b="1" dirty="0">
                <a:solidFill>
                  <a:schemeClr val="tx1"/>
                </a:solidFill>
              </a:rPr>
              <a:t> : </a:t>
            </a:r>
          </a:p>
          <a:p>
            <a:pPr marL="731838" lvl="1" indent="-457200">
              <a:buFont typeface="+mj-lt"/>
              <a:buAutoNum type="alphaLcPeriod"/>
            </a:pPr>
            <a:r>
              <a:rPr lang="en-US" altLang="en-US" sz="2000" b="1" dirty="0">
                <a:solidFill>
                  <a:schemeClr val="tx1"/>
                </a:solidFill>
              </a:rPr>
              <a:t>ERD</a:t>
            </a:r>
          </a:p>
          <a:p>
            <a:pPr marL="731838" lvl="1" indent="-457200">
              <a:buFont typeface="+mj-lt"/>
              <a:buAutoNum type="alphaLcPeriod"/>
            </a:pPr>
            <a:r>
              <a:rPr lang="en-US" altLang="en-US" sz="2000" b="1" dirty="0" err="1">
                <a:solidFill>
                  <a:schemeClr val="tx1"/>
                </a:solidFill>
              </a:rPr>
              <a:t>Kamus</a:t>
            </a:r>
            <a:r>
              <a:rPr lang="en-US" altLang="en-US" sz="2000" b="1" dirty="0">
                <a:solidFill>
                  <a:schemeClr val="tx1"/>
                </a:solidFill>
              </a:rPr>
              <a:t> Data</a:t>
            </a:r>
          </a:p>
          <a:p>
            <a:pPr marL="731838" lvl="1" indent="-457200">
              <a:buFont typeface="+mj-lt"/>
              <a:buAutoNum type="alphaLcPeriod"/>
            </a:pPr>
            <a:r>
              <a:rPr lang="en-US" altLang="en-US" sz="2000" b="1" dirty="0" err="1">
                <a:solidFill>
                  <a:schemeClr val="tx1"/>
                </a:solidFill>
              </a:rPr>
              <a:t>Relasi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Tabel</a:t>
            </a:r>
            <a:r>
              <a:rPr lang="en-US" altLang="en-US" sz="2000" b="1" dirty="0">
                <a:solidFill>
                  <a:schemeClr val="tx1"/>
                </a:solidFill>
              </a:rPr>
              <a:t>.</a:t>
            </a:r>
          </a:p>
          <a:p>
            <a:pPr marL="457200" indent="-457200">
              <a:buFont typeface="+mj-lt"/>
              <a:buAutoNum type="alphaLcPeriod"/>
            </a:pPr>
            <a:endParaRPr lang="en-US" alt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0874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8850" y="284903"/>
            <a:ext cx="10862677" cy="446281"/>
          </a:xfrm>
        </p:spPr>
        <p:txBody>
          <a:bodyPr>
            <a:normAutofit fontScale="90000"/>
          </a:bodyPr>
          <a:lstStyle/>
          <a:p>
            <a:r>
              <a:rPr lang="en-US" dirty="0"/>
              <a:t>JAWABAN SOAL 5 ERD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prstGeom prst="round2Diag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  <a:effectLst>
            <a:innerShdw dist="38100" dir="13500000">
              <a:schemeClr val="accent2"/>
            </a:innerShdw>
          </a:effectLst>
        </p:spPr>
        <p:txBody>
          <a:bodyPr lIns="0" tIns="0" rIns="0" bIns="0" anchor="ctr"/>
          <a:lstStyle>
            <a:defPPr>
              <a:defRPr lang="en-US"/>
            </a:defPPr>
            <a:lvl1pPr marL="0" algn="ctr" defTabSz="914400" rtl="0" eaLnBrk="1" latinLnBrk="0" hangingPunct="1">
              <a:defRPr lang="en-ZA" sz="1800" b="1" kern="1200">
                <a:solidFill>
                  <a:srgbClr val="093C7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58DB212-BFA2-403F-85EF-DFD3FF6D973A}" type="slidenum">
              <a:rPr lang="en-US" smtClean="0"/>
              <a:pPr/>
              <a:t>14</a:t>
            </a:fld>
            <a:endParaRPr lang="en-US" noProof="0"/>
          </a:p>
        </p:txBody>
      </p:sp>
      <p:grpSp>
        <p:nvGrpSpPr>
          <p:cNvPr id="2" name="Group 1"/>
          <p:cNvGrpSpPr/>
          <p:nvPr/>
        </p:nvGrpSpPr>
        <p:grpSpPr>
          <a:xfrm>
            <a:off x="409432" y="1082435"/>
            <a:ext cx="8484627" cy="3353088"/>
            <a:chOff x="409432" y="1082434"/>
            <a:chExt cx="11215810" cy="4426441"/>
          </a:xfrm>
        </p:grpSpPr>
        <p:sp>
          <p:nvSpPr>
            <p:cNvPr id="5" name="Rectangle 4"/>
            <p:cNvSpPr/>
            <p:nvPr/>
          </p:nvSpPr>
          <p:spPr>
            <a:xfrm>
              <a:off x="873456" y="2579426"/>
              <a:ext cx="3043451" cy="105087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MAHASISWA</a:t>
              </a:r>
            </a:p>
          </p:txBody>
        </p:sp>
        <p:sp>
          <p:nvSpPr>
            <p:cNvPr id="6" name="Oval 5"/>
            <p:cNvSpPr/>
            <p:nvPr/>
          </p:nvSpPr>
          <p:spPr>
            <a:xfrm>
              <a:off x="409432" y="1240126"/>
              <a:ext cx="996287" cy="4755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NIM</a:t>
              </a:r>
              <a:endParaRPr lang="en-US" sz="1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8" name="Straight Connector 7"/>
            <p:cNvCxnSpPr>
              <a:stCxn id="6" idx="4"/>
            </p:cNvCxnSpPr>
            <p:nvPr/>
          </p:nvCxnSpPr>
          <p:spPr>
            <a:xfrm>
              <a:off x="907576" y="1715642"/>
              <a:ext cx="620973" cy="863785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val 8"/>
            <p:cNvSpPr/>
            <p:nvPr/>
          </p:nvSpPr>
          <p:spPr>
            <a:xfrm>
              <a:off x="1716814" y="1482527"/>
              <a:ext cx="1758605" cy="58795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NAMA_MHS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2579682" y="3778793"/>
              <a:ext cx="2091520" cy="70968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ALAMAT_MHS</a:t>
              </a:r>
            </a:p>
          </p:txBody>
        </p:sp>
        <p:cxnSp>
          <p:nvCxnSpPr>
            <p:cNvPr id="11" name="Straight Connector 10"/>
            <p:cNvCxnSpPr>
              <a:endCxn id="10" idx="0"/>
            </p:cNvCxnSpPr>
            <p:nvPr/>
          </p:nvCxnSpPr>
          <p:spPr>
            <a:xfrm flipH="1">
              <a:off x="3625442" y="3088564"/>
              <a:ext cx="216295" cy="690229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stCxn id="9" idx="4"/>
            </p:cNvCxnSpPr>
            <p:nvPr/>
          </p:nvCxnSpPr>
          <p:spPr>
            <a:xfrm>
              <a:off x="2596117" y="2070484"/>
              <a:ext cx="439660" cy="675989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14"/>
            <p:cNvSpPr/>
            <p:nvPr/>
          </p:nvSpPr>
          <p:spPr>
            <a:xfrm>
              <a:off x="7508543" y="2579426"/>
              <a:ext cx="3043451" cy="105087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BUKU_PERPUS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>
              <a:off x="7924800" y="1715642"/>
              <a:ext cx="238836" cy="863785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8147145" y="3316118"/>
              <a:ext cx="538518" cy="823128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18" idx="4"/>
            </p:cNvCxnSpPr>
            <p:nvPr/>
          </p:nvCxnSpPr>
          <p:spPr>
            <a:xfrm flipH="1">
              <a:off x="9030268" y="2070484"/>
              <a:ext cx="351191" cy="886936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Group 24"/>
            <p:cNvGrpSpPr/>
            <p:nvPr/>
          </p:nvGrpSpPr>
          <p:grpSpPr>
            <a:xfrm>
              <a:off x="8660642" y="1360800"/>
              <a:ext cx="1479645" cy="709684"/>
              <a:chOff x="8805080" y="1360800"/>
              <a:chExt cx="1792975" cy="709684"/>
            </a:xfrm>
          </p:grpSpPr>
          <p:sp>
            <p:nvSpPr>
              <p:cNvPr id="18" name="Oval 17"/>
              <p:cNvSpPr/>
              <p:nvPr/>
            </p:nvSpPr>
            <p:spPr>
              <a:xfrm>
                <a:off x="8805080" y="1360800"/>
                <a:ext cx="1746914" cy="70968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8805080" y="1618120"/>
                <a:ext cx="1792975" cy="23201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PENGARANG</a:t>
                </a:r>
                <a:endParaRPr lang="en-US" sz="1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7204106" y="4053958"/>
              <a:ext cx="1800887" cy="709684"/>
              <a:chOff x="8618405" y="1360800"/>
              <a:chExt cx="2321897" cy="709684"/>
            </a:xfrm>
          </p:grpSpPr>
          <p:sp>
            <p:nvSpPr>
              <p:cNvPr id="27" name="Oval 26"/>
              <p:cNvSpPr/>
              <p:nvPr/>
            </p:nvSpPr>
            <p:spPr>
              <a:xfrm>
                <a:off x="8805080" y="1360800"/>
                <a:ext cx="1948549" cy="70968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8618405" y="1612843"/>
                <a:ext cx="2321897" cy="25339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JUDUL_BUKU</a:t>
                </a:r>
              </a:p>
            </p:txBody>
          </p:sp>
        </p:grpSp>
        <p:grpSp>
          <p:nvGrpSpPr>
            <p:cNvPr id="30" name="Group 29"/>
            <p:cNvGrpSpPr/>
            <p:nvPr/>
          </p:nvGrpSpPr>
          <p:grpSpPr>
            <a:xfrm>
              <a:off x="9732106" y="3956436"/>
              <a:ext cx="1515214" cy="709684"/>
              <a:chOff x="8644479" y="1360800"/>
              <a:chExt cx="1953576" cy="709684"/>
            </a:xfrm>
          </p:grpSpPr>
          <p:sp>
            <p:nvSpPr>
              <p:cNvPr id="31" name="Oval 30"/>
              <p:cNvSpPr/>
              <p:nvPr/>
            </p:nvSpPr>
            <p:spPr>
              <a:xfrm>
                <a:off x="8644479" y="1360800"/>
                <a:ext cx="1907515" cy="70968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8644479" y="1618120"/>
                <a:ext cx="1953576" cy="16633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THN_TERBIT</a:t>
                </a:r>
              </a:p>
            </p:txBody>
          </p:sp>
        </p:grpSp>
        <p:grpSp>
          <p:nvGrpSpPr>
            <p:cNvPr id="33" name="Group 32"/>
            <p:cNvGrpSpPr/>
            <p:nvPr/>
          </p:nvGrpSpPr>
          <p:grpSpPr>
            <a:xfrm>
              <a:off x="7117453" y="1082434"/>
              <a:ext cx="1390650" cy="709684"/>
              <a:chOff x="8805080" y="1360800"/>
              <a:chExt cx="1792975" cy="709684"/>
            </a:xfrm>
          </p:grpSpPr>
          <p:sp>
            <p:nvSpPr>
              <p:cNvPr id="34" name="Oval 33"/>
              <p:cNvSpPr/>
              <p:nvPr/>
            </p:nvSpPr>
            <p:spPr>
              <a:xfrm>
                <a:off x="8805080" y="1360800"/>
                <a:ext cx="1746914" cy="70968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8805080" y="1618120"/>
                <a:ext cx="1792975" cy="23201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NO_BUKU</a:t>
                </a:r>
                <a:endParaRPr lang="en-US" sz="14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36" name="Group 35"/>
            <p:cNvGrpSpPr/>
            <p:nvPr/>
          </p:nvGrpSpPr>
          <p:grpSpPr>
            <a:xfrm>
              <a:off x="10234592" y="1667729"/>
              <a:ext cx="1390650" cy="709684"/>
              <a:chOff x="8805080" y="1360800"/>
              <a:chExt cx="1792975" cy="709684"/>
            </a:xfrm>
          </p:grpSpPr>
          <p:sp>
            <p:nvSpPr>
              <p:cNvPr id="37" name="Oval 36"/>
              <p:cNvSpPr/>
              <p:nvPr/>
            </p:nvSpPr>
            <p:spPr>
              <a:xfrm>
                <a:off x="8805080" y="1360800"/>
                <a:ext cx="1746914" cy="70968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8805080" y="1618120"/>
                <a:ext cx="1792975" cy="23201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PENERBIT</a:t>
                </a:r>
              </a:p>
            </p:txBody>
          </p:sp>
        </p:grpSp>
        <p:cxnSp>
          <p:nvCxnSpPr>
            <p:cNvPr id="39" name="Straight Connector 38"/>
            <p:cNvCxnSpPr>
              <a:stCxn id="37" idx="3"/>
            </p:cNvCxnSpPr>
            <p:nvPr/>
          </p:nvCxnSpPr>
          <p:spPr>
            <a:xfrm flipH="1">
              <a:off x="9856669" y="2273482"/>
              <a:ext cx="576347" cy="430063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10029500" y="3364194"/>
              <a:ext cx="522494" cy="689764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6" name="Group 45"/>
            <p:cNvGrpSpPr/>
            <p:nvPr/>
          </p:nvGrpSpPr>
          <p:grpSpPr>
            <a:xfrm>
              <a:off x="4808162" y="2526121"/>
              <a:ext cx="1809126" cy="1154362"/>
              <a:chOff x="4808162" y="2703545"/>
              <a:chExt cx="1809126" cy="1154362"/>
            </a:xfrm>
          </p:grpSpPr>
          <p:sp>
            <p:nvSpPr>
              <p:cNvPr id="44" name="Diamond 43"/>
              <p:cNvSpPr/>
              <p:nvPr/>
            </p:nvSpPr>
            <p:spPr>
              <a:xfrm>
                <a:off x="4808162" y="2703545"/>
                <a:ext cx="1809126" cy="1154362"/>
              </a:xfrm>
              <a:prstGeom prst="diamond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4925224" y="3078283"/>
                <a:ext cx="1431232" cy="37541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/>
                  <a:t>MEMINJAM</a:t>
                </a:r>
              </a:p>
            </p:txBody>
          </p:sp>
        </p:grpSp>
        <p:cxnSp>
          <p:nvCxnSpPr>
            <p:cNvPr id="47" name="Straight Connector 46"/>
            <p:cNvCxnSpPr>
              <a:stCxn id="44" idx="1"/>
              <a:endCxn id="5" idx="3"/>
            </p:cNvCxnSpPr>
            <p:nvPr/>
          </p:nvCxnSpPr>
          <p:spPr>
            <a:xfrm flipH="1">
              <a:off x="3916907" y="3103302"/>
              <a:ext cx="891255" cy="1563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>
              <a:stCxn id="15" idx="1"/>
              <a:endCxn id="44" idx="3"/>
            </p:cNvCxnSpPr>
            <p:nvPr/>
          </p:nvCxnSpPr>
          <p:spPr>
            <a:xfrm flipH="1" flipV="1">
              <a:off x="6617288" y="3103302"/>
              <a:ext cx="891255" cy="1563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Rectangle 53"/>
            <p:cNvSpPr/>
            <p:nvPr/>
          </p:nvSpPr>
          <p:spPr>
            <a:xfrm>
              <a:off x="3927031" y="2658893"/>
              <a:ext cx="704857" cy="36494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093C71"/>
                  </a:solidFill>
                </a:rPr>
                <a:t>1</a:t>
              </a:r>
            </a:p>
          </p:txBody>
        </p:sp>
        <p:grpSp>
          <p:nvGrpSpPr>
            <p:cNvPr id="56" name="Group 55"/>
            <p:cNvGrpSpPr/>
            <p:nvPr/>
          </p:nvGrpSpPr>
          <p:grpSpPr>
            <a:xfrm>
              <a:off x="8638850" y="4799191"/>
              <a:ext cx="1390650" cy="709684"/>
              <a:chOff x="8805080" y="1360800"/>
              <a:chExt cx="1792975" cy="709684"/>
            </a:xfrm>
          </p:grpSpPr>
          <p:sp>
            <p:nvSpPr>
              <p:cNvPr id="57" name="Oval 56"/>
              <p:cNvSpPr/>
              <p:nvPr/>
            </p:nvSpPr>
            <p:spPr>
              <a:xfrm>
                <a:off x="8805080" y="1360800"/>
                <a:ext cx="1746914" cy="70968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8805080" y="1618120"/>
                <a:ext cx="1792975" cy="23201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>
                    <a:solidFill>
                      <a:srgbClr val="92D05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JUMLAH</a:t>
                </a:r>
              </a:p>
            </p:txBody>
          </p:sp>
        </p:grpSp>
        <p:cxnSp>
          <p:nvCxnSpPr>
            <p:cNvPr id="59" name="Straight Connector 58"/>
            <p:cNvCxnSpPr>
              <a:endCxn id="57" idx="0"/>
            </p:cNvCxnSpPr>
            <p:nvPr/>
          </p:nvCxnSpPr>
          <p:spPr>
            <a:xfrm>
              <a:off x="9155334" y="3581982"/>
              <a:ext cx="160979" cy="1217209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4" name="Group 63"/>
            <p:cNvGrpSpPr/>
            <p:nvPr/>
          </p:nvGrpSpPr>
          <p:grpSpPr>
            <a:xfrm>
              <a:off x="5078332" y="4090080"/>
              <a:ext cx="1390650" cy="709684"/>
              <a:chOff x="8805080" y="1360800"/>
              <a:chExt cx="1792975" cy="709684"/>
            </a:xfrm>
          </p:grpSpPr>
          <p:sp>
            <p:nvSpPr>
              <p:cNvPr id="65" name="Oval 64"/>
              <p:cNvSpPr/>
              <p:nvPr/>
            </p:nvSpPr>
            <p:spPr>
              <a:xfrm>
                <a:off x="8805080" y="1360800"/>
                <a:ext cx="1746914" cy="70968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8805080" y="1618120"/>
                <a:ext cx="1792975" cy="23201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92D05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TGL_PINJAM</a:t>
                </a:r>
                <a:endParaRPr lang="en-US" sz="1400" b="1" dirty="0">
                  <a:solidFill>
                    <a:srgbClr val="92D05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cxnSp>
          <p:nvCxnSpPr>
            <p:cNvPr id="67" name="Straight Connector 66"/>
            <p:cNvCxnSpPr>
              <a:stCxn id="44" idx="2"/>
              <a:endCxn id="65" idx="0"/>
            </p:cNvCxnSpPr>
            <p:nvPr/>
          </p:nvCxnSpPr>
          <p:spPr>
            <a:xfrm>
              <a:off x="5712725" y="3680483"/>
              <a:ext cx="43070" cy="409597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1" name="Group 70"/>
            <p:cNvGrpSpPr/>
            <p:nvPr/>
          </p:nvGrpSpPr>
          <p:grpSpPr>
            <a:xfrm>
              <a:off x="3495224" y="4625779"/>
              <a:ext cx="1943904" cy="647681"/>
              <a:chOff x="8664209" y="1360800"/>
              <a:chExt cx="1933846" cy="709684"/>
            </a:xfrm>
          </p:grpSpPr>
          <p:sp>
            <p:nvSpPr>
              <p:cNvPr id="72" name="Oval 71"/>
              <p:cNvSpPr/>
              <p:nvPr/>
            </p:nvSpPr>
            <p:spPr>
              <a:xfrm>
                <a:off x="8664209" y="1360800"/>
                <a:ext cx="1887785" cy="70968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8805080" y="1618120"/>
                <a:ext cx="1792975" cy="23201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92D05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TGL_KEMBALI</a:t>
                </a:r>
                <a:endParaRPr lang="en-US" sz="1400" b="1" dirty="0">
                  <a:solidFill>
                    <a:srgbClr val="92D05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cxnSp>
          <p:nvCxnSpPr>
            <p:cNvPr id="74" name="Straight Connector 73"/>
            <p:cNvCxnSpPr>
              <a:endCxn id="72" idx="0"/>
            </p:cNvCxnSpPr>
            <p:nvPr/>
          </p:nvCxnSpPr>
          <p:spPr>
            <a:xfrm flipH="1">
              <a:off x="4514826" y="3397657"/>
              <a:ext cx="735053" cy="1228122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Oval 79"/>
            <p:cNvSpPr/>
            <p:nvPr/>
          </p:nvSpPr>
          <p:spPr>
            <a:xfrm>
              <a:off x="4027289" y="1667729"/>
              <a:ext cx="1154408" cy="55577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NIM</a:t>
              </a:r>
            </a:p>
          </p:txBody>
        </p:sp>
        <p:cxnSp>
          <p:nvCxnSpPr>
            <p:cNvPr id="81" name="Straight Connector 80"/>
            <p:cNvCxnSpPr>
              <a:stCxn id="80" idx="4"/>
            </p:cNvCxnSpPr>
            <p:nvPr/>
          </p:nvCxnSpPr>
          <p:spPr>
            <a:xfrm>
              <a:off x="4604493" y="2223499"/>
              <a:ext cx="573295" cy="67736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>
              <a:stCxn id="85" idx="4"/>
            </p:cNvCxnSpPr>
            <p:nvPr/>
          </p:nvCxnSpPr>
          <p:spPr>
            <a:xfrm flipH="1">
              <a:off x="6007910" y="2057662"/>
              <a:ext cx="109799" cy="688812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4" name="Group 83"/>
            <p:cNvGrpSpPr/>
            <p:nvPr/>
          </p:nvGrpSpPr>
          <p:grpSpPr>
            <a:xfrm>
              <a:off x="5440246" y="1347978"/>
              <a:ext cx="1390650" cy="709684"/>
              <a:chOff x="8805080" y="1360800"/>
              <a:chExt cx="1792975" cy="709684"/>
            </a:xfrm>
          </p:grpSpPr>
          <p:sp>
            <p:nvSpPr>
              <p:cNvPr id="85" name="Oval 84"/>
              <p:cNvSpPr/>
              <p:nvPr/>
            </p:nvSpPr>
            <p:spPr>
              <a:xfrm>
                <a:off x="8805080" y="1360800"/>
                <a:ext cx="1746914" cy="70968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8805080" y="1618120"/>
                <a:ext cx="1792975" cy="23201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NO_BUKU</a:t>
                </a:r>
              </a:p>
            </p:txBody>
          </p:sp>
        </p:grpSp>
        <p:sp>
          <p:nvSpPr>
            <p:cNvPr id="94" name="Rectangle 93"/>
            <p:cNvSpPr/>
            <p:nvPr/>
          </p:nvSpPr>
          <p:spPr>
            <a:xfrm>
              <a:off x="4273700" y="2659758"/>
              <a:ext cx="696826" cy="36494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093C71"/>
                  </a:solidFill>
                </a:rPr>
                <a:t>, </a:t>
              </a:r>
              <a:r>
                <a:rPr lang="en-US" sz="1600" b="1" dirty="0">
                  <a:solidFill>
                    <a:srgbClr val="093C71"/>
                  </a:solidFill>
                </a:rPr>
                <a:t>N</a:t>
              </a:r>
              <a:r>
                <a:rPr lang="en-US" b="1" dirty="0">
                  <a:solidFill>
                    <a:srgbClr val="093C71"/>
                  </a:solidFill>
                </a:rPr>
                <a:t> </a:t>
              </a:r>
            </a:p>
          </p:txBody>
        </p:sp>
        <p:sp>
          <p:nvSpPr>
            <p:cNvPr id="95" name="Rectangle 94"/>
            <p:cNvSpPr/>
            <p:nvPr/>
          </p:nvSpPr>
          <p:spPr>
            <a:xfrm>
              <a:off x="6592918" y="2609700"/>
              <a:ext cx="1014532" cy="34334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093C71"/>
                  </a:solidFill>
                </a:rPr>
                <a:t>0,N</a:t>
              </a:r>
            </a:p>
          </p:txBody>
        </p:sp>
        <p:grpSp>
          <p:nvGrpSpPr>
            <p:cNvPr id="60" name="Group 59"/>
            <p:cNvGrpSpPr/>
            <p:nvPr/>
          </p:nvGrpSpPr>
          <p:grpSpPr>
            <a:xfrm>
              <a:off x="6161445" y="4709651"/>
              <a:ext cx="1390650" cy="709684"/>
              <a:chOff x="8805080" y="1360800"/>
              <a:chExt cx="1792975" cy="709684"/>
            </a:xfrm>
          </p:grpSpPr>
          <p:sp>
            <p:nvSpPr>
              <p:cNvPr id="61" name="Oval 60"/>
              <p:cNvSpPr/>
              <p:nvPr/>
            </p:nvSpPr>
            <p:spPr>
              <a:xfrm>
                <a:off x="8805080" y="1360800"/>
                <a:ext cx="1746914" cy="70968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8805080" y="1618120"/>
                <a:ext cx="1792975" cy="23201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92D05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DENDA</a:t>
                </a:r>
              </a:p>
            </p:txBody>
          </p:sp>
        </p:grpSp>
        <p:cxnSp>
          <p:nvCxnSpPr>
            <p:cNvPr id="63" name="Straight Connector 62"/>
            <p:cNvCxnSpPr>
              <a:endCxn id="61" idx="0"/>
            </p:cNvCxnSpPr>
            <p:nvPr/>
          </p:nvCxnSpPr>
          <p:spPr>
            <a:xfrm>
              <a:off x="6124732" y="3443476"/>
              <a:ext cx="714176" cy="1266175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8" name="Rectangle 67"/>
          <p:cNvSpPr/>
          <p:nvPr/>
        </p:nvSpPr>
        <p:spPr>
          <a:xfrm>
            <a:off x="8964023" y="4423453"/>
            <a:ext cx="2162768" cy="7960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PERPUS_JUR</a:t>
            </a:r>
          </a:p>
        </p:txBody>
      </p:sp>
      <p:sp>
        <p:nvSpPr>
          <p:cNvPr id="69" name="Diamond 68"/>
          <p:cNvSpPr/>
          <p:nvPr/>
        </p:nvSpPr>
        <p:spPr>
          <a:xfrm>
            <a:off x="9402597" y="2170410"/>
            <a:ext cx="1285620" cy="874445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9536868" y="2490101"/>
            <a:ext cx="1017077" cy="2843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MEMILIKI</a:t>
            </a:r>
          </a:p>
        </p:txBody>
      </p:sp>
      <p:cxnSp>
        <p:nvCxnSpPr>
          <p:cNvPr id="75" name="Straight Connector 74"/>
          <p:cNvCxnSpPr>
            <a:stCxn id="69" idx="1"/>
            <a:endCxn id="15" idx="3"/>
          </p:cNvCxnSpPr>
          <p:nvPr/>
        </p:nvCxnSpPr>
        <p:spPr>
          <a:xfrm flipH="1">
            <a:off x="8082160" y="2607633"/>
            <a:ext cx="1320437" cy="682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68" idx="0"/>
            <a:endCxn id="69" idx="2"/>
          </p:cNvCxnSpPr>
          <p:nvPr/>
        </p:nvCxnSpPr>
        <p:spPr>
          <a:xfrm flipV="1">
            <a:off x="10045407" y="3044855"/>
            <a:ext cx="0" cy="137859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Oval 76"/>
          <p:cNvSpPr/>
          <p:nvPr/>
        </p:nvSpPr>
        <p:spPr>
          <a:xfrm>
            <a:off x="10448071" y="5506327"/>
            <a:ext cx="1299659" cy="5375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10574150" y="5721035"/>
            <a:ext cx="1105281" cy="175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NAMA_JUR</a:t>
            </a:r>
          </a:p>
        </p:txBody>
      </p:sp>
      <p:sp>
        <p:nvSpPr>
          <p:cNvPr id="88" name="Oval 87"/>
          <p:cNvSpPr/>
          <p:nvPr/>
        </p:nvSpPr>
        <p:spPr>
          <a:xfrm>
            <a:off x="7354988" y="5366258"/>
            <a:ext cx="1124715" cy="5375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7431393" y="5572194"/>
            <a:ext cx="1124714" cy="1772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KODE_JUR</a:t>
            </a:r>
            <a:endParaRPr lang="en-US" sz="1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9402597" y="3661838"/>
            <a:ext cx="720957" cy="2600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93C71"/>
                </a:solidFill>
              </a:rPr>
              <a:t>1</a:t>
            </a:r>
          </a:p>
        </p:txBody>
      </p:sp>
      <p:sp>
        <p:nvSpPr>
          <p:cNvPr id="91" name="Rectangle 90"/>
          <p:cNvSpPr/>
          <p:nvPr/>
        </p:nvSpPr>
        <p:spPr>
          <a:xfrm>
            <a:off x="7668162" y="2292985"/>
            <a:ext cx="720957" cy="2600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93C71"/>
                </a:solidFill>
              </a:rPr>
              <a:t>N</a:t>
            </a:r>
          </a:p>
        </p:txBody>
      </p:sp>
      <p:sp>
        <p:nvSpPr>
          <p:cNvPr id="79" name="Diamond 78"/>
          <p:cNvSpPr/>
          <p:nvPr/>
        </p:nvSpPr>
        <p:spPr>
          <a:xfrm>
            <a:off x="760461" y="4411169"/>
            <a:ext cx="1571143" cy="874445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2" name="Straight Connector 91"/>
          <p:cNvCxnSpPr>
            <a:stCxn id="79" idx="0"/>
          </p:cNvCxnSpPr>
          <p:nvPr/>
        </p:nvCxnSpPr>
        <p:spPr>
          <a:xfrm flipH="1" flipV="1">
            <a:off x="1530481" y="3012480"/>
            <a:ext cx="15552" cy="139868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>
            <a:stCxn id="68" idx="1"/>
            <a:endCxn id="79" idx="3"/>
          </p:cNvCxnSpPr>
          <p:nvPr/>
        </p:nvCxnSpPr>
        <p:spPr>
          <a:xfrm flipH="1">
            <a:off x="2331604" y="4821480"/>
            <a:ext cx="6632419" cy="2691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flipH="1">
            <a:off x="8446317" y="5185337"/>
            <a:ext cx="666237" cy="48937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>
            <a:endCxn id="77" idx="0"/>
          </p:cNvCxnSpPr>
          <p:nvPr/>
        </p:nvCxnSpPr>
        <p:spPr>
          <a:xfrm>
            <a:off x="10270634" y="4968997"/>
            <a:ext cx="827267" cy="53733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Rectangle 97"/>
          <p:cNvSpPr/>
          <p:nvPr/>
        </p:nvSpPr>
        <p:spPr>
          <a:xfrm>
            <a:off x="928675" y="4728509"/>
            <a:ext cx="1234715" cy="2397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MENDAFTAR</a:t>
            </a:r>
          </a:p>
        </p:txBody>
      </p:sp>
      <p:sp>
        <p:nvSpPr>
          <p:cNvPr id="99" name="Rectangle 98"/>
          <p:cNvSpPr/>
          <p:nvPr/>
        </p:nvSpPr>
        <p:spPr>
          <a:xfrm>
            <a:off x="918703" y="3171362"/>
            <a:ext cx="767481" cy="2600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93C71"/>
                </a:solidFill>
              </a:rPr>
              <a:t>1,N</a:t>
            </a:r>
          </a:p>
        </p:txBody>
      </p:sp>
      <p:sp>
        <p:nvSpPr>
          <p:cNvPr id="100" name="Rectangle 99"/>
          <p:cNvSpPr/>
          <p:nvPr/>
        </p:nvSpPr>
        <p:spPr>
          <a:xfrm>
            <a:off x="8780452" y="2281143"/>
            <a:ext cx="767481" cy="2600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93C71"/>
                </a:solidFill>
              </a:rPr>
              <a:t>N</a:t>
            </a:r>
          </a:p>
        </p:txBody>
      </p:sp>
      <p:sp>
        <p:nvSpPr>
          <p:cNvPr id="101" name="Rectangle 100"/>
          <p:cNvSpPr/>
          <p:nvPr/>
        </p:nvSpPr>
        <p:spPr>
          <a:xfrm>
            <a:off x="8224424" y="4458425"/>
            <a:ext cx="767481" cy="2600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93C71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287245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animBg="1"/>
      <p:bldP spid="99" grpId="0"/>
      <p:bldP spid="10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>
          <a:xfrm>
            <a:off x="360216" y="287840"/>
            <a:ext cx="10585287" cy="540296"/>
          </a:xfrm>
        </p:spPr>
        <p:txBody>
          <a:bodyPr>
            <a:normAutofit fontScale="90000"/>
          </a:bodyPr>
          <a:lstStyle/>
          <a:p>
            <a:r>
              <a:rPr lang="en-US" altLang="en-US" b="1" dirty="0" err="1"/>
              <a:t>Jawaban</a:t>
            </a:r>
            <a:r>
              <a:rPr lang="en-US" altLang="en-US" b="1" dirty="0"/>
              <a:t> </a:t>
            </a:r>
            <a:r>
              <a:rPr lang="en-US" altLang="en-US" b="1" dirty="0" err="1"/>
              <a:t>Soal</a:t>
            </a:r>
            <a:r>
              <a:rPr lang="en-US" altLang="en-US" b="1" dirty="0"/>
              <a:t> 5 </a:t>
            </a:r>
            <a:r>
              <a:rPr lang="en-US" altLang="en-US" b="1" dirty="0" err="1"/>
              <a:t>kamus</a:t>
            </a:r>
            <a:r>
              <a:rPr lang="en-US" altLang="en-US" b="1" dirty="0"/>
              <a:t> Data &amp; </a:t>
            </a:r>
            <a:r>
              <a:rPr lang="en-US" altLang="en-US" b="1" dirty="0" err="1"/>
              <a:t>Relasi</a:t>
            </a:r>
            <a:endParaRPr lang="en-US" altLang="en-US" b="1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77670" y="1163497"/>
            <a:ext cx="11409529" cy="162064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63525" indent="-263525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36575" indent="-2730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11213" indent="-2746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74738" indent="-2635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47788" indent="-2730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MAHASISWA = (</a:t>
            </a:r>
            <a:r>
              <a:rPr lang="en-US" b="1" u="sng" dirty="0">
                <a:solidFill>
                  <a:srgbClr val="FF0000"/>
                </a:solidFill>
              </a:rPr>
              <a:t>NIM</a:t>
            </a:r>
            <a:r>
              <a:rPr lang="en-US" b="1" dirty="0">
                <a:solidFill>
                  <a:schemeClr val="tx1"/>
                </a:solidFill>
              </a:rPr>
              <a:t>, NAMA_MHS, ALAMAT_MHS,</a:t>
            </a:r>
            <a:r>
              <a:rPr lang="en-US" b="1" u="sng" dirty="0">
                <a:solidFill>
                  <a:srgbClr val="FF0000"/>
                </a:solidFill>
              </a:rPr>
              <a:t> KODE_JUR</a:t>
            </a:r>
            <a:r>
              <a:rPr lang="en-US" b="1" dirty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BUKU_PERPUS = (</a:t>
            </a:r>
            <a:r>
              <a:rPr lang="en-US" b="1" u="sng" dirty="0">
                <a:solidFill>
                  <a:srgbClr val="FF0000"/>
                </a:solidFill>
              </a:rPr>
              <a:t>NO_BUKU</a:t>
            </a:r>
            <a:r>
              <a:rPr lang="en-US" b="1" dirty="0">
                <a:solidFill>
                  <a:schemeClr val="tx1"/>
                </a:solidFill>
              </a:rPr>
              <a:t>, PENGARANG, PENERBIT, JUDUL_BUKU,THN_TERBIT, </a:t>
            </a:r>
            <a:r>
              <a:rPr lang="en-US" b="1" dirty="0">
                <a:solidFill>
                  <a:srgbClr val="00B050"/>
                </a:solidFill>
              </a:rPr>
              <a:t>JUMLAH,  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B050"/>
                </a:solidFill>
              </a:rPr>
              <a:t>                                </a:t>
            </a:r>
            <a:r>
              <a:rPr lang="en-US" b="1" u="sng" dirty="0">
                <a:solidFill>
                  <a:srgbClr val="FF0000"/>
                </a:solidFill>
              </a:rPr>
              <a:t>KODE_JUR</a:t>
            </a:r>
            <a:r>
              <a:rPr lang="en-US" b="1" dirty="0">
                <a:solidFill>
                  <a:schemeClr val="tx1"/>
                </a:solidFill>
              </a:rPr>
              <a:t>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>
                <a:solidFill>
                  <a:schemeClr val="tx1"/>
                </a:solidFill>
              </a:rPr>
              <a:t>MEMINJAM = (</a:t>
            </a:r>
            <a:r>
              <a:rPr lang="en-US" b="1" u="sng" dirty="0">
                <a:solidFill>
                  <a:srgbClr val="FF0000"/>
                </a:solidFill>
              </a:rPr>
              <a:t>NIM</a:t>
            </a:r>
            <a:r>
              <a:rPr lang="en-US" b="1" dirty="0">
                <a:solidFill>
                  <a:srgbClr val="FF0000"/>
                </a:solidFill>
              </a:rPr>
              <a:t>, </a:t>
            </a:r>
            <a:r>
              <a:rPr lang="en-US" b="1" u="sng" dirty="0">
                <a:solidFill>
                  <a:srgbClr val="FF0000"/>
                </a:solidFill>
              </a:rPr>
              <a:t>NO_BUKU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>
                <a:solidFill>
                  <a:srgbClr val="00B050"/>
                </a:solidFill>
              </a:rPr>
              <a:t>TGL_PINJAM, TGL_KEMBALI, DENDA</a:t>
            </a:r>
            <a:r>
              <a:rPr lang="en-US" b="1" dirty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PERPUS_JUR=(</a:t>
            </a:r>
            <a:r>
              <a:rPr lang="en-US" b="1" u="sng" dirty="0">
                <a:solidFill>
                  <a:srgbClr val="FF0000"/>
                </a:solidFill>
              </a:rPr>
              <a:t>KODE_JUR,</a:t>
            </a:r>
            <a:r>
              <a:rPr lang="en-US" b="1" dirty="0">
                <a:solidFill>
                  <a:schemeClr val="tx1"/>
                </a:solidFill>
              </a:rPr>
              <a:t> NAMA_JUR)</a:t>
            </a:r>
          </a:p>
          <a:p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761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>
          <a:xfrm>
            <a:off x="360216" y="287840"/>
            <a:ext cx="10585287" cy="540296"/>
          </a:xfrm>
        </p:spPr>
        <p:txBody>
          <a:bodyPr>
            <a:normAutofit fontScale="90000"/>
          </a:bodyPr>
          <a:lstStyle/>
          <a:p>
            <a:r>
              <a:rPr lang="en-US" altLang="en-US" b="1" dirty="0" err="1"/>
              <a:t>Jawaban</a:t>
            </a:r>
            <a:r>
              <a:rPr lang="en-US" altLang="en-US" b="1" dirty="0"/>
              <a:t> </a:t>
            </a:r>
            <a:r>
              <a:rPr lang="en-US" altLang="en-US" b="1" dirty="0" err="1"/>
              <a:t>Soal</a:t>
            </a:r>
            <a:r>
              <a:rPr lang="en-US" altLang="en-US" b="1" dirty="0"/>
              <a:t> 5 </a:t>
            </a:r>
            <a:r>
              <a:rPr lang="en-US" altLang="en-US" b="1" dirty="0" err="1"/>
              <a:t>kamus</a:t>
            </a:r>
            <a:r>
              <a:rPr lang="en-US" altLang="en-US" b="1" dirty="0"/>
              <a:t> Data &amp; </a:t>
            </a:r>
            <a:r>
              <a:rPr lang="en-US" altLang="en-US" b="1" dirty="0" err="1"/>
              <a:t>Relasi</a:t>
            </a:r>
            <a:endParaRPr lang="en-US" altLang="en-US" b="1" dirty="0"/>
          </a:p>
        </p:txBody>
      </p:sp>
      <p:grpSp>
        <p:nvGrpSpPr>
          <p:cNvPr id="55300" name="Group 55299"/>
          <p:cNvGrpSpPr/>
          <p:nvPr/>
        </p:nvGrpSpPr>
        <p:grpSpPr>
          <a:xfrm>
            <a:off x="1092204" y="1523115"/>
            <a:ext cx="2627836" cy="1306349"/>
            <a:chOff x="1092204" y="2806006"/>
            <a:chExt cx="2627836" cy="1003877"/>
          </a:xfrm>
        </p:grpSpPr>
        <p:sp>
          <p:nvSpPr>
            <p:cNvPr id="9" name="Rectangle 8"/>
            <p:cNvSpPr/>
            <p:nvPr/>
          </p:nvSpPr>
          <p:spPr>
            <a:xfrm>
              <a:off x="1092204" y="2806006"/>
              <a:ext cx="2208863" cy="1003877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solidFill>
                  <a:schemeClr val="bg1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101608" y="2850004"/>
              <a:ext cx="2618432" cy="827799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rgbClr val="FFFF00"/>
                  </a:solidFill>
                </a:rPr>
                <a:t># NIM</a:t>
              </a:r>
            </a:p>
            <a:p>
              <a:r>
                <a:rPr lang="en-US" sz="1600" b="1" dirty="0">
                  <a:solidFill>
                    <a:schemeClr val="bg1"/>
                  </a:solidFill>
                </a:rPr>
                <a:t>    NAMA_MHS</a:t>
              </a:r>
            </a:p>
            <a:p>
              <a:r>
                <a:rPr lang="en-US" sz="1600" b="1" dirty="0">
                  <a:solidFill>
                    <a:schemeClr val="bg1"/>
                  </a:solidFill>
                </a:rPr>
                <a:t>    ALAMAT_MHS</a:t>
              </a:r>
            </a:p>
            <a:p>
              <a:r>
                <a:rPr lang="en-US" sz="1600" b="1" dirty="0">
                  <a:solidFill>
                    <a:srgbClr val="FFFF00"/>
                  </a:solidFill>
                </a:rPr>
                <a:t>##KODE_JUR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092205" y="1153783"/>
            <a:ext cx="1880316" cy="369332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93C71"/>
                </a:solidFill>
              </a:rPr>
              <a:t>MAHASISWA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5255554" y="4068442"/>
            <a:ext cx="2329733" cy="1991163"/>
            <a:chOff x="4709643" y="4078927"/>
            <a:chExt cx="2329733" cy="1697442"/>
          </a:xfrm>
        </p:grpSpPr>
        <p:sp>
          <p:nvSpPr>
            <p:cNvPr id="18" name="Rectangle 17"/>
            <p:cNvSpPr/>
            <p:nvPr/>
          </p:nvSpPr>
          <p:spPr>
            <a:xfrm>
              <a:off x="4709643" y="4078927"/>
              <a:ext cx="2289884" cy="1640364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solidFill>
                  <a:srgbClr val="093C71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768808" y="4206709"/>
              <a:ext cx="2270568" cy="156966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rgbClr val="FFFF00"/>
                  </a:solidFill>
                </a:rPr>
                <a:t># NO_BUKU</a:t>
              </a:r>
            </a:p>
            <a:p>
              <a:r>
                <a:rPr lang="en-US" sz="1600" b="1" dirty="0">
                  <a:solidFill>
                    <a:srgbClr val="FFFF00"/>
                  </a:solidFill>
                </a:rPr>
                <a:t>##KODE_JUR</a:t>
              </a:r>
            </a:p>
            <a:p>
              <a:r>
                <a:rPr lang="en-US" sz="1600" b="1" dirty="0">
                  <a:solidFill>
                    <a:schemeClr val="bg1"/>
                  </a:solidFill>
                </a:rPr>
                <a:t>    PENGARANG</a:t>
              </a:r>
            </a:p>
            <a:p>
              <a:r>
                <a:rPr lang="en-US" sz="1600" b="1" dirty="0">
                  <a:solidFill>
                    <a:schemeClr val="bg1"/>
                  </a:solidFill>
                </a:rPr>
                <a:t>    PENERBIT</a:t>
              </a:r>
            </a:p>
            <a:p>
              <a:r>
                <a:rPr lang="en-US" sz="1600" b="1" dirty="0">
                  <a:solidFill>
                    <a:schemeClr val="bg1"/>
                  </a:solidFill>
                </a:rPr>
                <a:t>    JUDUL_BUKU</a:t>
              </a:r>
            </a:p>
            <a:p>
              <a:r>
                <a:rPr lang="en-US" sz="1600" b="1" dirty="0">
                  <a:solidFill>
                    <a:schemeClr val="bg1"/>
                  </a:solidFill>
                </a:rPr>
                <a:t>   THN_TERBIT</a:t>
              </a:r>
            </a:p>
            <a:p>
              <a:r>
                <a:rPr lang="en-US" sz="1600" b="1" dirty="0">
                  <a:solidFill>
                    <a:schemeClr val="bg1"/>
                  </a:solidFill>
                </a:rPr>
                <a:t>   </a:t>
              </a:r>
              <a:r>
                <a:rPr lang="en-US" sz="1600" b="1" dirty="0">
                  <a:solidFill>
                    <a:srgbClr val="00B050"/>
                  </a:solidFill>
                </a:rPr>
                <a:t>JUMLAH</a:t>
              </a: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5103477" y="3652010"/>
            <a:ext cx="2083141" cy="369332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93C71"/>
                </a:solidFill>
              </a:rPr>
              <a:t>BUKU_PERPUS</a:t>
            </a:r>
          </a:p>
        </p:txBody>
      </p:sp>
      <p:grpSp>
        <p:nvGrpSpPr>
          <p:cNvPr id="55302" name="Group 55301"/>
          <p:cNvGrpSpPr/>
          <p:nvPr/>
        </p:nvGrpSpPr>
        <p:grpSpPr>
          <a:xfrm>
            <a:off x="8715856" y="1241928"/>
            <a:ext cx="2502604" cy="2053875"/>
            <a:chOff x="7965229" y="2489113"/>
            <a:chExt cx="2502604" cy="1726837"/>
          </a:xfrm>
        </p:grpSpPr>
        <p:grpSp>
          <p:nvGrpSpPr>
            <p:cNvPr id="55301" name="Group 55300"/>
            <p:cNvGrpSpPr/>
            <p:nvPr/>
          </p:nvGrpSpPr>
          <p:grpSpPr>
            <a:xfrm>
              <a:off x="8024430" y="2892795"/>
              <a:ext cx="2443403" cy="1323155"/>
              <a:chOff x="8024430" y="2892795"/>
              <a:chExt cx="2443403" cy="1323155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8024431" y="2898226"/>
                <a:ext cx="2443402" cy="1317724"/>
              </a:xfrm>
              <a:prstGeom prst="rect">
                <a:avLst/>
              </a:prstGeom>
              <a:ln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solidFill>
                    <a:srgbClr val="093C71"/>
                  </a:solidFill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8024430" y="2892795"/>
                <a:ext cx="2443403" cy="1242094"/>
              </a:xfrm>
              <a:prstGeom prst="rect">
                <a:avLst/>
              </a:prstGeom>
              <a:noFill/>
              <a:ln w="38100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b="1" dirty="0">
                    <a:solidFill>
                      <a:srgbClr val="FFFF00"/>
                    </a:solidFill>
                  </a:rPr>
                  <a:t>## NIM</a:t>
                </a:r>
                <a:endParaRPr lang="en-US" b="1" dirty="0">
                  <a:solidFill>
                    <a:schemeClr val="bg1"/>
                  </a:solidFill>
                </a:endParaRPr>
              </a:p>
              <a:p>
                <a:r>
                  <a:rPr lang="en-US" b="1" dirty="0">
                    <a:solidFill>
                      <a:srgbClr val="FFFF00"/>
                    </a:solidFill>
                  </a:rPr>
                  <a:t>## NO_BUKU</a:t>
                </a:r>
              </a:p>
              <a:p>
                <a:r>
                  <a:rPr lang="en-US" b="1" dirty="0">
                    <a:solidFill>
                      <a:schemeClr val="bg1"/>
                    </a:solidFill>
                  </a:rPr>
                  <a:t>    </a:t>
                </a:r>
                <a:r>
                  <a:rPr lang="en-US" b="1" dirty="0">
                    <a:solidFill>
                      <a:srgbClr val="00B050"/>
                    </a:solidFill>
                  </a:rPr>
                  <a:t>TGL_PINJAM</a:t>
                </a:r>
              </a:p>
              <a:p>
                <a:r>
                  <a:rPr lang="en-US" b="1" dirty="0">
                    <a:solidFill>
                      <a:srgbClr val="00B050"/>
                    </a:solidFill>
                  </a:rPr>
                  <a:t>    TGL_KEMBALI</a:t>
                </a:r>
              </a:p>
              <a:p>
                <a:r>
                  <a:rPr lang="en-US" b="1" dirty="0">
                    <a:solidFill>
                      <a:srgbClr val="00B050"/>
                    </a:solidFill>
                  </a:rPr>
                  <a:t>     DENDA</a:t>
                </a:r>
              </a:p>
            </p:txBody>
          </p:sp>
        </p:grpSp>
        <p:sp>
          <p:nvSpPr>
            <p:cNvPr id="23" name="TextBox 22"/>
            <p:cNvSpPr txBox="1"/>
            <p:nvPr/>
          </p:nvSpPr>
          <p:spPr>
            <a:xfrm>
              <a:off x="7965229" y="2489113"/>
              <a:ext cx="2052227" cy="369332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093C71"/>
                  </a:solidFill>
                </a:rPr>
                <a:t>MEMINJAM</a:t>
              </a:r>
            </a:p>
          </p:txBody>
        </p:sp>
      </p:grpSp>
      <p:cxnSp>
        <p:nvCxnSpPr>
          <p:cNvPr id="24" name="Elbow Connector 23"/>
          <p:cNvCxnSpPr>
            <a:endCxn id="22" idx="1"/>
          </p:cNvCxnSpPr>
          <p:nvPr/>
        </p:nvCxnSpPr>
        <p:spPr>
          <a:xfrm>
            <a:off x="3301067" y="2036657"/>
            <a:ext cx="5473990" cy="424069"/>
          </a:xfrm>
          <a:prstGeom prst="bentConnector3">
            <a:avLst>
              <a:gd name="adj1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19" idx="3"/>
            <a:endCxn id="21" idx="2"/>
          </p:cNvCxnSpPr>
          <p:nvPr/>
        </p:nvCxnSpPr>
        <p:spPr>
          <a:xfrm flipV="1">
            <a:off x="7585287" y="3295803"/>
            <a:ext cx="2411472" cy="1685252"/>
          </a:xfrm>
          <a:prstGeom prst="bentConnector2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368886" y="1538442"/>
            <a:ext cx="283335" cy="400110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93C71"/>
                </a:solidFill>
              </a:rPr>
              <a:t>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024429" y="2025053"/>
            <a:ext cx="283335" cy="369332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93C71"/>
                </a:solidFill>
              </a:rPr>
              <a:t>M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9597498" y="3407139"/>
            <a:ext cx="283335" cy="369332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93C71"/>
                </a:solidFill>
              </a:rPr>
              <a:t>M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7604603" y="4472271"/>
            <a:ext cx="283335" cy="400110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93C71"/>
                </a:solidFill>
              </a:rPr>
              <a:t>1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673231" y="4086197"/>
            <a:ext cx="2627836" cy="1003877"/>
            <a:chOff x="1092204" y="2806006"/>
            <a:chExt cx="2627836" cy="1003877"/>
          </a:xfrm>
        </p:grpSpPr>
        <p:sp>
          <p:nvSpPr>
            <p:cNvPr id="30" name="Rectangle 29"/>
            <p:cNvSpPr/>
            <p:nvPr/>
          </p:nvSpPr>
          <p:spPr>
            <a:xfrm>
              <a:off x="1092204" y="2806006"/>
              <a:ext cx="2208863" cy="1003877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solidFill>
                  <a:schemeClr val="bg1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101608" y="2850004"/>
              <a:ext cx="2618432" cy="584775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chemeClr val="bg1"/>
                  </a:solidFill>
                </a:rPr>
                <a:t> </a:t>
              </a:r>
              <a:r>
                <a:rPr lang="en-US" sz="1600" b="1" dirty="0">
                  <a:solidFill>
                    <a:srgbClr val="FFFF00"/>
                  </a:solidFill>
                </a:rPr>
                <a:t># KODE_JUR</a:t>
              </a:r>
            </a:p>
            <a:p>
              <a:r>
                <a:rPr lang="en-US" sz="1600" b="1" dirty="0">
                  <a:solidFill>
                    <a:schemeClr val="bg1"/>
                  </a:solidFill>
                </a:rPr>
                <a:t>    NAMA_JUR</a:t>
              </a: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1533620" y="3737412"/>
            <a:ext cx="1880316" cy="369332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93C71"/>
                </a:solidFill>
              </a:rPr>
              <a:t>PERPUS_JUR</a:t>
            </a:r>
          </a:p>
        </p:txBody>
      </p:sp>
      <p:cxnSp>
        <p:nvCxnSpPr>
          <p:cNvPr id="33" name="Elbow Connector 32"/>
          <p:cNvCxnSpPr>
            <a:stCxn id="30" idx="3"/>
            <a:endCxn id="19" idx="1"/>
          </p:cNvCxnSpPr>
          <p:nvPr/>
        </p:nvCxnSpPr>
        <p:spPr>
          <a:xfrm>
            <a:off x="2882094" y="4588136"/>
            <a:ext cx="2432625" cy="392919"/>
          </a:xfrm>
          <a:prstGeom prst="bentConnector3">
            <a:avLst>
              <a:gd name="adj1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921943" y="4159111"/>
            <a:ext cx="283335" cy="400110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93C71"/>
                </a:solidFill>
              </a:rPr>
              <a:t>1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772884" y="4559221"/>
            <a:ext cx="283335" cy="400110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93C71"/>
                </a:solidFill>
              </a:rPr>
              <a:t>M</a:t>
            </a:r>
          </a:p>
        </p:txBody>
      </p:sp>
      <p:cxnSp>
        <p:nvCxnSpPr>
          <p:cNvPr id="34" name="Elbow Connector 33"/>
          <p:cNvCxnSpPr>
            <a:stCxn id="9" idx="2"/>
          </p:cNvCxnSpPr>
          <p:nvPr/>
        </p:nvCxnSpPr>
        <p:spPr>
          <a:xfrm rot="5400000">
            <a:off x="1240398" y="3122688"/>
            <a:ext cx="1249462" cy="663015"/>
          </a:xfrm>
          <a:prstGeom prst="bentConnector3">
            <a:avLst>
              <a:gd name="adj1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749028" y="2858379"/>
            <a:ext cx="283335" cy="369332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93C71"/>
                </a:solidFill>
              </a:rPr>
              <a:t>M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125914" y="3618760"/>
            <a:ext cx="283335" cy="369332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93C71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8674919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>
          <a:xfrm>
            <a:off x="360216" y="287840"/>
            <a:ext cx="10585287" cy="540296"/>
          </a:xfrm>
        </p:spPr>
        <p:txBody>
          <a:bodyPr>
            <a:noAutofit/>
          </a:bodyPr>
          <a:lstStyle/>
          <a:p>
            <a:r>
              <a:rPr lang="en-US" altLang="en-US" sz="5400" b="1" dirty="0" err="1"/>
              <a:t>Soal</a:t>
            </a:r>
            <a:r>
              <a:rPr lang="en-US" altLang="en-US" sz="5400" b="1" dirty="0"/>
              <a:t> 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77670" y="1163497"/>
            <a:ext cx="11409529" cy="162064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63525" indent="-263525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36575" indent="-2730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11213" indent="-2746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74738" indent="-2635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47788" indent="-2730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+mj-lt"/>
              <a:buAutoNum type="arabicPeriod"/>
            </a:pPr>
            <a:r>
              <a:rPr lang="en-US" sz="2800" b="1" dirty="0" err="1">
                <a:solidFill>
                  <a:schemeClr val="tx1"/>
                </a:solidFill>
              </a:rPr>
              <a:t>Carilah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struk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pembayaran</a:t>
            </a:r>
            <a:r>
              <a:rPr lang="en-US" sz="2800" b="1" dirty="0">
                <a:solidFill>
                  <a:schemeClr val="tx1"/>
                </a:solidFill>
              </a:rPr>
              <a:t> (</a:t>
            </a:r>
            <a:r>
              <a:rPr lang="en-US" sz="2800" b="1" dirty="0" err="1">
                <a:solidFill>
                  <a:schemeClr val="tx1"/>
                </a:solidFill>
              </a:rPr>
              <a:t>boleh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struk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belanja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makanan</a:t>
            </a:r>
            <a:r>
              <a:rPr lang="en-US" sz="2800" b="1" dirty="0">
                <a:solidFill>
                  <a:schemeClr val="tx1"/>
                </a:solidFill>
              </a:rPr>
              <a:t>, </a:t>
            </a:r>
            <a:r>
              <a:rPr lang="en-US" sz="2800" b="1" dirty="0" err="1">
                <a:solidFill>
                  <a:schemeClr val="tx1"/>
                </a:solidFill>
              </a:rPr>
              <a:t>servis</a:t>
            </a:r>
            <a:r>
              <a:rPr lang="en-US" sz="2800" b="1" dirty="0">
                <a:solidFill>
                  <a:schemeClr val="tx1"/>
                </a:solidFill>
              </a:rPr>
              <a:t> motor &amp; </a:t>
            </a:r>
            <a:r>
              <a:rPr lang="en-US" sz="2800" b="1" dirty="0" err="1">
                <a:solidFill>
                  <a:schemeClr val="tx1"/>
                </a:solidFill>
              </a:rPr>
              <a:t>sparepart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dll</a:t>
            </a:r>
            <a:r>
              <a:rPr lang="en-US" sz="2800" b="1" dirty="0">
                <a:solidFill>
                  <a:schemeClr val="tx1"/>
                </a:solidFill>
              </a:rPr>
              <a:t>, </a:t>
            </a:r>
            <a:r>
              <a:rPr lang="en-US" sz="2800" b="1" dirty="0" err="1">
                <a:solidFill>
                  <a:schemeClr val="tx1"/>
                </a:solidFill>
              </a:rPr>
              <a:t>silahkan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bebas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saja</a:t>
            </a:r>
            <a:r>
              <a:rPr lang="en-US" sz="2800" b="1" dirty="0">
                <a:solidFill>
                  <a:schemeClr val="tx1"/>
                </a:solidFill>
              </a:rPr>
              <a:t> yang </a:t>
            </a:r>
            <a:r>
              <a:rPr lang="en-US" sz="2800" b="1" dirty="0" err="1">
                <a:solidFill>
                  <a:schemeClr val="tx1"/>
                </a:solidFill>
              </a:rPr>
              <a:t>penting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ada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bukti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struknya</a:t>
            </a:r>
            <a:endParaRPr lang="en-US" sz="2800" b="1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800" b="1" dirty="0" err="1">
                <a:solidFill>
                  <a:schemeClr val="tx1"/>
                </a:solidFill>
              </a:rPr>
              <a:t>Buat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skenarionya</a:t>
            </a:r>
            <a:r>
              <a:rPr lang="en-US" sz="2800" b="1" dirty="0">
                <a:solidFill>
                  <a:schemeClr val="tx1"/>
                </a:solidFill>
              </a:rPr>
              <a:t>/</a:t>
            </a:r>
            <a:r>
              <a:rPr lang="en-US" sz="2800" b="1" dirty="0" err="1">
                <a:solidFill>
                  <a:schemeClr val="tx1"/>
                </a:solidFill>
              </a:rPr>
              <a:t>aturan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mainnya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untuk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transaksi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tersebut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supaya</a:t>
            </a:r>
            <a:r>
              <a:rPr lang="en-US" sz="2800" b="1" dirty="0">
                <a:solidFill>
                  <a:schemeClr val="tx1"/>
                </a:solidFill>
              </a:rPr>
              <a:t> ERD </a:t>
            </a:r>
            <a:r>
              <a:rPr lang="en-US" sz="2800" b="1" dirty="0" err="1">
                <a:solidFill>
                  <a:schemeClr val="tx1"/>
                </a:solidFill>
              </a:rPr>
              <a:t>nya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jelas</a:t>
            </a:r>
            <a:endParaRPr lang="en-US" sz="2800" b="1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800" b="1" dirty="0" err="1">
                <a:solidFill>
                  <a:schemeClr val="tx1"/>
                </a:solidFill>
              </a:rPr>
              <a:t>Buatlah</a:t>
            </a:r>
            <a:r>
              <a:rPr lang="en-US" sz="2800" b="1" dirty="0">
                <a:solidFill>
                  <a:schemeClr val="tx1"/>
                </a:solidFill>
              </a:rPr>
              <a:t> :</a:t>
            </a:r>
          </a:p>
          <a:p>
            <a:pPr marL="615950" lvl="1" indent="-342900">
              <a:buFont typeface="+mj-lt"/>
              <a:buAutoNum type="alphaUcPeriod"/>
            </a:pPr>
            <a:r>
              <a:rPr lang="en-US" sz="2800" b="1" dirty="0">
                <a:solidFill>
                  <a:schemeClr val="tx1"/>
                </a:solidFill>
              </a:rPr>
              <a:t>ERD</a:t>
            </a:r>
          </a:p>
          <a:p>
            <a:pPr marL="615950" lvl="1" indent="-342900">
              <a:buFont typeface="+mj-lt"/>
              <a:buAutoNum type="alphaUcPeriod"/>
            </a:pPr>
            <a:r>
              <a:rPr lang="en-US" sz="2800" b="1" dirty="0" err="1">
                <a:solidFill>
                  <a:schemeClr val="tx1"/>
                </a:solidFill>
              </a:rPr>
              <a:t>Kamus</a:t>
            </a:r>
            <a:r>
              <a:rPr lang="en-US" sz="2800" b="1" dirty="0">
                <a:solidFill>
                  <a:schemeClr val="tx1"/>
                </a:solidFill>
              </a:rPr>
              <a:t> Data </a:t>
            </a:r>
          </a:p>
          <a:p>
            <a:pPr marL="615950" lvl="1" indent="-342900">
              <a:buFont typeface="+mj-lt"/>
              <a:buAutoNum type="alphaUcPeriod"/>
            </a:pPr>
            <a:r>
              <a:rPr lang="en-US" sz="2800" b="1" dirty="0" err="1">
                <a:solidFill>
                  <a:schemeClr val="tx1"/>
                </a:solidFill>
              </a:rPr>
              <a:t>Relasi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Tabel</a:t>
            </a:r>
            <a:endParaRPr lang="en-US" sz="2800" b="1" dirty="0">
              <a:solidFill>
                <a:schemeClr val="tx1"/>
              </a:solidFill>
            </a:endParaRPr>
          </a:p>
          <a:p>
            <a:pPr marL="615950" lvl="1" indent="-342900">
              <a:buFont typeface="+mj-lt"/>
              <a:buAutoNum type="alphaUcPeriod"/>
            </a:pPr>
            <a:r>
              <a:rPr lang="en-US" sz="2800" b="1" dirty="0" err="1">
                <a:solidFill>
                  <a:schemeClr val="tx1"/>
                </a:solidFill>
              </a:rPr>
              <a:t>Fotokan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struk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pembayarannya</a:t>
            </a:r>
            <a:endParaRPr lang="en-US" sz="2800" b="1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800" b="1" dirty="0" err="1">
                <a:solidFill>
                  <a:schemeClr val="tx1"/>
                </a:solidFill>
              </a:rPr>
              <a:t>Dibuat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perkelompok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dikumpulkan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tanggal</a:t>
            </a:r>
            <a:r>
              <a:rPr lang="en-US" sz="2800" b="1" dirty="0">
                <a:solidFill>
                  <a:schemeClr val="tx1"/>
                </a:solidFill>
              </a:rPr>
              <a:t> 6 </a:t>
            </a:r>
            <a:r>
              <a:rPr lang="en-US" sz="2800" b="1" dirty="0" err="1">
                <a:solidFill>
                  <a:schemeClr val="tx1"/>
                </a:solidFill>
              </a:rPr>
              <a:t>Nopember</a:t>
            </a:r>
            <a:r>
              <a:rPr lang="en-US" sz="2800" b="1" dirty="0">
                <a:solidFill>
                  <a:schemeClr val="tx1"/>
                </a:solidFill>
              </a:rPr>
              <a:t> 2020 </a:t>
            </a:r>
            <a:r>
              <a:rPr lang="en-US" sz="2800" b="1" dirty="0" err="1">
                <a:solidFill>
                  <a:schemeClr val="tx1"/>
                </a:solidFill>
              </a:rPr>
              <a:t>ke</a:t>
            </a:r>
            <a:r>
              <a:rPr lang="en-US" sz="2800" b="1" dirty="0">
                <a:solidFill>
                  <a:schemeClr val="tx1"/>
                </a:solidFill>
              </a:rPr>
              <a:t> email reposthing@gmail.com</a:t>
            </a:r>
          </a:p>
          <a:p>
            <a:pPr marL="615950" lvl="1" indent="-342900">
              <a:buFont typeface="+mj-lt"/>
              <a:buAutoNum type="alphaUcPeriod"/>
            </a:pPr>
            <a:endParaRPr lang="en-US" sz="1800" b="1" dirty="0">
              <a:solidFill>
                <a:schemeClr val="tx1"/>
              </a:solidFill>
            </a:endParaRPr>
          </a:p>
          <a:p>
            <a:pPr marL="615950" lvl="1" indent="-342900">
              <a:buFont typeface="+mj-lt"/>
              <a:buAutoNum type="alphaUcPeriod"/>
            </a:pPr>
            <a:endParaRPr lang="en-US" sz="1800" b="1" dirty="0">
              <a:solidFill>
                <a:schemeClr val="tx1"/>
              </a:solidFill>
            </a:endParaRPr>
          </a:p>
          <a:p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925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>
          <a:xfrm>
            <a:off x="360217" y="287840"/>
            <a:ext cx="2563091" cy="540296"/>
          </a:xfrm>
        </p:spPr>
        <p:txBody>
          <a:bodyPr>
            <a:normAutofit fontScale="90000"/>
          </a:bodyPr>
          <a:lstStyle/>
          <a:p>
            <a:r>
              <a:rPr lang="en-US" altLang="en-US" b="1" dirty="0" err="1"/>
              <a:t>Soal</a:t>
            </a:r>
            <a:r>
              <a:rPr lang="en-US" altLang="en-US" b="1" dirty="0"/>
              <a:t> 1</a:t>
            </a:r>
          </a:p>
        </p:txBody>
      </p:sp>
      <p:sp>
        <p:nvSpPr>
          <p:cNvPr id="55299" name="Content Placeholder 2"/>
          <p:cNvSpPr>
            <a:spLocks noGrp="1"/>
          </p:cNvSpPr>
          <p:nvPr>
            <p:ph idx="1"/>
          </p:nvPr>
        </p:nvSpPr>
        <p:spPr>
          <a:xfrm>
            <a:off x="360217" y="710427"/>
            <a:ext cx="8229600" cy="34643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en-US" b="1" dirty="0" err="1"/>
              <a:t>Mahasiswa</a:t>
            </a:r>
            <a:r>
              <a:rPr lang="en-US" altLang="en-US" b="1" dirty="0"/>
              <a:t> </a:t>
            </a:r>
            <a:r>
              <a:rPr lang="en-US" altLang="en-US" b="1" dirty="0" err="1"/>
              <a:t>meminjam</a:t>
            </a:r>
            <a:r>
              <a:rPr lang="en-US" altLang="en-US" b="1" dirty="0"/>
              <a:t> </a:t>
            </a:r>
            <a:r>
              <a:rPr lang="en-US" altLang="en-US" b="1" dirty="0" err="1"/>
              <a:t>buku</a:t>
            </a:r>
            <a:r>
              <a:rPr lang="en-US" altLang="en-US" b="1" dirty="0"/>
              <a:t>.  </a:t>
            </a:r>
            <a:r>
              <a:rPr lang="en-US" altLang="en-US" b="1" dirty="0" err="1"/>
              <a:t>Tentukan</a:t>
            </a:r>
            <a:r>
              <a:rPr lang="en-US" altLang="en-US" b="1" dirty="0"/>
              <a:t> </a:t>
            </a:r>
            <a:r>
              <a:rPr lang="en-US" altLang="en-US" b="1" dirty="0" err="1"/>
              <a:t>entitas</a:t>
            </a:r>
            <a:r>
              <a:rPr lang="en-US" altLang="en-US" b="1" dirty="0"/>
              <a:t> </a:t>
            </a:r>
            <a:r>
              <a:rPr lang="en-US" altLang="en-US" b="1" dirty="0" err="1"/>
              <a:t>dari</a:t>
            </a:r>
            <a:r>
              <a:rPr lang="en-US" altLang="en-US" b="1" dirty="0"/>
              <a:t> </a:t>
            </a:r>
            <a:r>
              <a:rPr lang="en-US" altLang="en-US" b="1" dirty="0" err="1"/>
              <a:t>deskripsi</a:t>
            </a:r>
            <a:r>
              <a:rPr lang="en-US" altLang="en-US" b="1" dirty="0"/>
              <a:t> </a:t>
            </a:r>
            <a:r>
              <a:rPr lang="en-US" altLang="en-US" b="1" dirty="0" err="1"/>
              <a:t>ini</a:t>
            </a:r>
            <a:r>
              <a:rPr lang="en-US" altLang="en-US" b="1" dirty="0"/>
              <a:t>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272539" y="988617"/>
            <a:ext cx="11568545" cy="1584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7305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lphaLcPeriod"/>
            </a:pPr>
            <a:r>
              <a:rPr lang="en-US" altLang="en-US" sz="1800" b="1" dirty="0" err="1"/>
              <a:t>Pada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saat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mendaftar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menjadi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anggota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perpustakaan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Fakultas</a:t>
            </a:r>
            <a:r>
              <a:rPr lang="en-US" altLang="en-US" sz="1800" b="1" dirty="0"/>
              <a:t>, </a:t>
            </a:r>
            <a:r>
              <a:rPr lang="en-US" altLang="en-US" sz="1800" b="1" dirty="0" err="1"/>
              <a:t>dicatatlah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nama</a:t>
            </a:r>
            <a:r>
              <a:rPr lang="en-US" altLang="en-US" sz="1800" b="1" dirty="0"/>
              <a:t>, </a:t>
            </a:r>
            <a:r>
              <a:rPr lang="en-US" altLang="en-US" sz="1800" b="1" dirty="0" err="1"/>
              <a:t>nomor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mahasiswa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dan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alamat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mahasiswa</a:t>
            </a:r>
            <a:r>
              <a:rPr lang="en-US" altLang="en-US" sz="1800" b="1" dirty="0"/>
              <a:t>. </a:t>
            </a:r>
            <a:r>
              <a:rPr lang="en-US" altLang="en-US" sz="1800" b="1" dirty="0" err="1"/>
              <a:t>Setelah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itu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mereka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baru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bisa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meminjam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buku</a:t>
            </a:r>
            <a:r>
              <a:rPr lang="en-US" altLang="en-US" sz="1800" b="1" dirty="0"/>
              <a:t> di </a:t>
            </a:r>
            <a:r>
              <a:rPr lang="en-US" altLang="en-US" sz="1800" b="1" dirty="0" err="1"/>
              <a:t>perpustakaan</a:t>
            </a:r>
            <a:r>
              <a:rPr lang="en-US" altLang="en-US" sz="1800" b="1" dirty="0"/>
              <a:t>. </a:t>
            </a:r>
          </a:p>
          <a:p>
            <a:pPr marL="457200" indent="-457200">
              <a:buFont typeface="+mj-lt"/>
              <a:buAutoNum type="alphaLcPeriod"/>
            </a:pPr>
            <a:r>
              <a:rPr lang="en-US" altLang="en-US" sz="1800" b="1" dirty="0" err="1"/>
              <a:t>Buku-buku</a:t>
            </a:r>
            <a:r>
              <a:rPr lang="en-US" altLang="en-US" sz="1800" b="1" dirty="0"/>
              <a:t> yang </a:t>
            </a:r>
            <a:r>
              <a:rPr lang="en-US" altLang="en-US" sz="1800" b="1" dirty="0" err="1"/>
              <a:t>dimiliki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perpustakaan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banyak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sekali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jumlahnya</a:t>
            </a:r>
            <a:r>
              <a:rPr lang="en-US" altLang="en-US" sz="1800" b="1" dirty="0"/>
              <a:t>. </a:t>
            </a:r>
            <a:r>
              <a:rPr lang="en-US" altLang="en-US" sz="1800" b="1" dirty="0" err="1"/>
              <a:t>Tiap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buku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memiliki</a:t>
            </a:r>
            <a:r>
              <a:rPr lang="en-US" altLang="en-US" sz="1800" b="1" dirty="0"/>
              <a:t> data </a:t>
            </a:r>
            <a:r>
              <a:rPr lang="en-US" altLang="en-US" sz="1800" b="1" dirty="0" err="1"/>
              <a:t>nomor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buku</a:t>
            </a:r>
            <a:r>
              <a:rPr lang="en-US" altLang="en-US" sz="1800" b="1" dirty="0"/>
              <a:t>, </a:t>
            </a:r>
            <a:r>
              <a:rPr lang="en-US" altLang="en-US" sz="1800" b="1" dirty="0" err="1"/>
              <a:t>judul</a:t>
            </a:r>
            <a:r>
              <a:rPr lang="en-US" altLang="en-US" sz="1800" b="1" dirty="0"/>
              <a:t>, </a:t>
            </a:r>
            <a:r>
              <a:rPr lang="en-US" altLang="en-US" sz="1800" b="1" dirty="0" err="1"/>
              <a:t>pengarang</a:t>
            </a:r>
            <a:r>
              <a:rPr lang="en-US" altLang="en-US" sz="1800" b="1" dirty="0"/>
              <a:t>, </a:t>
            </a:r>
            <a:r>
              <a:rPr lang="en-US" altLang="en-US" sz="1800" b="1" dirty="0" err="1"/>
              <a:t>penerbit</a:t>
            </a:r>
            <a:r>
              <a:rPr lang="en-US" altLang="en-US" sz="1800" b="1" dirty="0"/>
              <a:t>, </a:t>
            </a:r>
            <a:r>
              <a:rPr lang="en-US" altLang="en-US" sz="1800" b="1" dirty="0" err="1"/>
              <a:t>tahun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terbit</a:t>
            </a:r>
            <a:r>
              <a:rPr lang="en-US" altLang="en-US" sz="1800" b="1" dirty="0"/>
              <a:t>. </a:t>
            </a:r>
            <a:r>
              <a:rPr lang="en-US" altLang="en-US" sz="1800" b="1" dirty="0" err="1"/>
              <a:t>Satu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buku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bisa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ditulis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oleh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beberapa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pengarang</a:t>
            </a:r>
            <a:r>
              <a:rPr lang="en-US" altLang="en-US" sz="1800" b="1" dirty="0"/>
              <a:t>. </a:t>
            </a:r>
          </a:p>
          <a:p>
            <a:pPr marL="457200" indent="-457200">
              <a:buFont typeface="+mj-lt"/>
              <a:buAutoNum type="alphaLcPeriod"/>
            </a:pPr>
            <a:r>
              <a:rPr lang="en-US" altLang="en-US" sz="1800" b="1" dirty="0" err="1"/>
              <a:t>Seorang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mahasiswa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boleh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meminjam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beberapa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buku</a:t>
            </a:r>
            <a:r>
              <a:rPr lang="en-US" altLang="en-US" sz="1800" b="1" dirty="0"/>
              <a:t>. </a:t>
            </a:r>
            <a:r>
              <a:rPr lang="en-US" altLang="en-US" sz="1800" b="1" dirty="0" err="1"/>
              <a:t>Satu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buku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boleh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dipinjam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beberapa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mahasiswa</a:t>
            </a:r>
            <a:r>
              <a:rPr lang="en-US" altLang="en-US" sz="1800" b="1" dirty="0"/>
              <a:t>. </a:t>
            </a:r>
            <a:r>
              <a:rPr lang="en-US" altLang="en-US" sz="1800" b="1" dirty="0" err="1"/>
              <a:t>Semua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mahasiswa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sangat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perlu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buku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sehingga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tidak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ada</a:t>
            </a:r>
            <a:r>
              <a:rPr lang="en-US" altLang="en-US" sz="1800" b="1" dirty="0"/>
              <a:t> yang </a:t>
            </a:r>
            <a:r>
              <a:rPr lang="en-US" altLang="en-US" sz="1800" b="1" dirty="0" err="1"/>
              <a:t>tidak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pernah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meminjam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ke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perpustakaan</a:t>
            </a:r>
            <a:r>
              <a:rPr lang="en-US" altLang="en-US" sz="1800" b="1" dirty="0"/>
              <a:t>. </a:t>
            </a:r>
          </a:p>
          <a:p>
            <a:pPr marL="457200" indent="-457200">
              <a:buFont typeface="+mj-lt"/>
              <a:buAutoNum type="alphaLcPeriod"/>
            </a:pPr>
            <a:r>
              <a:rPr lang="en-US" altLang="en-US" sz="1800" b="1" dirty="0"/>
              <a:t>Ada </a:t>
            </a:r>
            <a:r>
              <a:rPr lang="en-US" altLang="en-US" sz="1800" b="1" dirty="0" err="1"/>
              <a:t>buku</a:t>
            </a:r>
            <a:r>
              <a:rPr lang="en-US" altLang="en-US" sz="1800" b="1" dirty="0"/>
              <a:t> yang </a:t>
            </a:r>
            <a:r>
              <a:rPr lang="en-US" altLang="en-US" sz="1800" b="1" dirty="0" err="1"/>
              <a:t>sangat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laris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dipinjam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mahasiswa</a:t>
            </a:r>
            <a:r>
              <a:rPr lang="en-US" altLang="en-US" sz="1800" b="1" dirty="0"/>
              <a:t>, </a:t>
            </a:r>
            <a:r>
              <a:rPr lang="en-US" altLang="en-US" sz="1800" b="1" dirty="0" err="1"/>
              <a:t>namun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ada</a:t>
            </a:r>
            <a:r>
              <a:rPr lang="en-US" altLang="en-US" sz="1800" b="1" dirty="0"/>
              <a:t> pula </a:t>
            </a:r>
            <a:r>
              <a:rPr lang="en-US" altLang="en-US" sz="1800" b="1" dirty="0" err="1"/>
              <a:t>buku</a:t>
            </a:r>
            <a:r>
              <a:rPr lang="en-US" altLang="en-US" sz="1800" b="1" dirty="0"/>
              <a:t> yang </a:t>
            </a:r>
            <a:r>
              <a:rPr lang="en-US" altLang="en-US" sz="1800" b="1" dirty="0" err="1"/>
              <a:t>tidak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pernah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dipinjam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sama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sekali</a:t>
            </a:r>
            <a:r>
              <a:rPr lang="en-US" altLang="en-US" sz="1800" b="1" dirty="0"/>
              <a:t>. </a:t>
            </a:r>
          </a:p>
          <a:p>
            <a:pPr marL="457200" indent="-457200">
              <a:buFont typeface="+mj-lt"/>
              <a:buAutoNum type="alphaLcPeriod"/>
            </a:pPr>
            <a:r>
              <a:rPr lang="en-US" altLang="en-US" sz="1800" b="1" dirty="0" err="1"/>
              <a:t>Satu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buku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dapat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memiliki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beberapa</a:t>
            </a:r>
            <a:r>
              <a:rPr lang="en-US" altLang="en-US" sz="1800" b="1" dirty="0"/>
              <a:t> copy, </a:t>
            </a:r>
            <a:r>
              <a:rPr lang="en-US" altLang="en-US" sz="1800" b="1" dirty="0" err="1"/>
              <a:t>namun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untuk</a:t>
            </a:r>
            <a:r>
              <a:rPr lang="en-US" altLang="en-US" sz="1800" b="1" dirty="0"/>
              <a:t> copy yang </a:t>
            </a:r>
            <a:r>
              <a:rPr lang="en-US" altLang="en-US" sz="1800" b="1" dirty="0" err="1"/>
              <a:t>sama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memiliki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satu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nomor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buku</a:t>
            </a:r>
            <a:r>
              <a:rPr lang="en-US" altLang="en-US" sz="1800" b="1" dirty="0"/>
              <a:t>. </a:t>
            </a:r>
            <a:r>
              <a:rPr lang="en-US" altLang="en-US" sz="1800" b="1" dirty="0" err="1"/>
              <a:t>Setiap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peminjaman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akan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dicatat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tanggal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peminjamannya</a:t>
            </a:r>
            <a:r>
              <a:rPr lang="en-US" altLang="en-US" sz="1800" b="1" dirty="0"/>
              <a:t>. </a:t>
            </a:r>
          </a:p>
          <a:p>
            <a:pPr marL="457200" indent="-457200">
              <a:buFont typeface="+mj-lt"/>
              <a:buAutoNum type="alphaLcPeriod"/>
            </a:pPr>
            <a:r>
              <a:rPr lang="en-US" altLang="en-US" sz="1800" b="1" dirty="0" err="1"/>
              <a:t>Semua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mahasiswa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disiplin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mengembalikan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buku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tepat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satu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minggu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setelah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peminjaman</a:t>
            </a:r>
            <a:r>
              <a:rPr lang="en-US" altLang="en-US" sz="1800" b="1" dirty="0"/>
              <a:t>.</a:t>
            </a:r>
          </a:p>
          <a:p>
            <a:pPr marL="457200" indent="-457200">
              <a:buFont typeface="+mj-lt"/>
              <a:buAutoNum type="alphaLcPeriod"/>
            </a:pPr>
            <a:r>
              <a:rPr lang="en-US" altLang="en-US" sz="1800" b="1" dirty="0" err="1"/>
              <a:t>Tugasnya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membuat</a:t>
            </a:r>
            <a:r>
              <a:rPr lang="en-US" altLang="en-US" sz="1800" b="1" dirty="0"/>
              <a:t> : </a:t>
            </a:r>
          </a:p>
          <a:p>
            <a:pPr marL="731838" lvl="1" indent="-457200">
              <a:buFont typeface="+mj-lt"/>
              <a:buAutoNum type="alphaLcPeriod"/>
            </a:pPr>
            <a:r>
              <a:rPr lang="en-US" altLang="en-US" sz="1800" b="1" dirty="0">
                <a:solidFill>
                  <a:schemeClr val="tx1"/>
                </a:solidFill>
              </a:rPr>
              <a:t>ERD</a:t>
            </a:r>
          </a:p>
          <a:p>
            <a:pPr marL="731838" lvl="1" indent="-457200">
              <a:buFont typeface="+mj-lt"/>
              <a:buAutoNum type="alphaLcPeriod"/>
            </a:pPr>
            <a:r>
              <a:rPr lang="en-US" altLang="en-US" sz="1800" b="1" dirty="0" err="1">
                <a:solidFill>
                  <a:schemeClr val="tx1"/>
                </a:solidFill>
              </a:rPr>
              <a:t>Kamus</a:t>
            </a:r>
            <a:r>
              <a:rPr lang="en-US" altLang="en-US" sz="1800" b="1" dirty="0">
                <a:solidFill>
                  <a:schemeClr val="tx1"/>
                </a:solidFill>
              </a:rPr>
              <a:t> Data</a:t>
            </a:r>
          </a:p>
          <a:p>
            <a:pPr marL="731838" lvl="1" indent="-457200">
              <a:buFont typeface="+mj-lt"/>
              <a:buAutoNum type="alphaLcPeriod"/>
            </a:pPr>
            <a:r>
              <a:rPr lang="en-US" altLang="en-US" sz="1800" b="1" dirty="0" err="1">
                <a:solidFill>
                  <a:schemeClr val="tx1"/>
                </a:solidFill>
              </a:rPr>
              <a:t>Relasi</a:t>
            </a:r>
            <a:r>
              <a:rPr lang="en-US" altLang="en-US" sz="1800" b="1" dirty="0">
                <a:solidFill>
                  <a:schemeClr val="tx1"/>
                </a:solidFill>
              </a:rPr>
              <a:t> </a:t>
            </a:r>
            <a:r>
              <a:rPr lang="en-US" altLang="en-US" sz="1800" b="1" dirty="0" err="1">
                <a:solidFill>
                  <a:schemeClr val="tx1"/>
                </a:solidFill>
              </a:rPr>
              <a:t>Tabel</a:t>
            </a:r>
            <a:r>
              <a:rPr lang="en-US" altLang="en-US" sz="1800" b="1" dirty="0">
                <a:solidFill>
                  <a:schemeClr val="tx1"/>
                </a:solidFill>
              </a:rPr>
              <a:t>.</a:t>
            </a:r>
          </a:p>
          <a:p>
            <a:pPr marL="457200" indent="-457200">
              <a:buFont typeface="+mj-lt"/>
              <a:buAutoNum type="alphaLcPeriod"/>
            </a:pPr>
            <a:endParaRPr lang="en-US" altLang="en-US" sz="1800" b="1" dirty="0"/>
          </a:p>
          <a:p>
            <a:pPr marL="457200" indent="-457200">
              <a:buFont typeface="+mj-lt"/>
              <a:buAutoNum type="alphaLcPeriod"/>
            </a:pPr>
            <a:endParaRPr lang="en-US" altLang="en-US" sz="2000" b="1" dirty="0"/>
          </a:p>
          <a:p>
            <a:pPr marL="457200" indent="-457200">
              <a:buFont typeface="+mj-lt"/>
              <a:buAutoNum type="alphaLcPeriod"/>
            </a:pPr>
            <a:endParaRPr lang="en-US" altLang="en-US" sz="2000" b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60467" y="5677469"/>
            <a:ext cx="10792690" cy="216709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63525" indent="-263525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36575" indent="-2730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11213" indent="-2746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74738" indent="-2635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47788" indent="-2730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 startAt="2"/>
            </a:pPr>
            <a:endParaRPr lang="en-US" altLang="en-US" sz="2000" b="1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 startAt="2"/>
            </a:pPr>
            <a:endParaRPr lang="en-US" alt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0240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8850" y="284903"/>
            <a:ext cx="10862677" cy="446281"/>
          </a:xfrm>
        </p:spPr>
        <p:txBody>
          <a:bodyPr>
            <a:normAutofit fontScale="90000"/>
          </a:bodyPr>
          <a:lstStyle/>
          <a:p>
            <a:r>
              <a:rPr lang="en-US" dirty="0"/>
              <a:t>JAWABAN SOAL 1 ERD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prstGeom prst="round2Diag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  <a:effectLst>
            <a:innerShdw dist="38100" dir="13500000">
              <a:schemeClr val="accent2"/>
            </a:innerShdw>
          </a:effectLst>
        </p:spPr>
        <p:txBody>
          <a:bodyPr lIns="0" tIns="0" rIns="0" bIns="0" anchor="ctr"/>
          <a:lstStyle>
            <a:defPPr>
              <a:defRPr lang="en-US"/>
            </a:defPPr>
            <a:lvl1pPr marL="0" algn="ctr" defTabSz="914400" rtl="0" eaLnBrk="1" latinLnBrk="0" hangingPunct="1">
              <a:defRPr lang="en-ZA" sz="1800" b="1" kern="1200">
                <a:solidFill>
                  <a:srgbClr val="093C7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58DB212-BFA2-403F-85EF-DFD3FF6D973A}" type="slidenum">
              <a:rPr lang="en-US" smtClean="0"/>
              <a:pPr/>
              <a:t>3</a:t>
            </a:fld>
            <a:endParaRPr lang="en-US" noProof="0"/>
          </a:p>
        </p:txBody>
      </p:sp>
      <p:sp>
        <p:nvSpPr>
          <p:cNvPr id="5" name="Rectangle 4"/>
          <p:cNvSpPr/>
          <p:nvPr/>
        </p:nvSpPr>
        <p:spPr>
          <a:xfrm>
            <a:off x="873456" y="2579426"/>
            <a:ext cx="3043451" cy="10508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MAHASISWA</a:t>
            </a:r>
          </a:p>
        </p:txBody>
      </p:sp>
      <p:sp>
        <p:nvSpPr>
          <p:cNvPr id="6" name="Oval 5"/>
          <p:cNvSpPr/>
          <p:nvPr/>
        </p:nvSpPr>
        <p:spPr>
          <a:xfrm>
            <a:off x="409432" y="1240126"/>
            <a:ext cx="996287" cy="4755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NIM</a:t>
            </a:r>
          </a:p>
        </p:txBody>
      </p:sp>
      <p:cxnSp>
        <p:nvCxnSpPr>
          <p:cNvPr id="8" name="Straight Connector 7"/>
          <p:cNvCxnSpPr>
            <a:stCxn id="6" idx="4"/>
          </p:cNvCxnSpPr>
          <p:nvPr/>
        </p:nvCxnSpPr>
        <p:spPr>
          <a:xfrm>
            <a:off x="907576" y="1715642"/>
            <a:ext cx="620973" cy="86378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1716814" y="1360800"/>
            <a:ext cx="1758606" cy="7096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NAMA_MHS</a:t>
            </a:r>
          </a:p>
        </p:txBody>
      </p:sp>
      <p:sp>
        <p:nvSpPr>
          <p:cNvPr id="10" name="Oval 9"/>
          <p:cNvSpPr/>
          <p:nvPr/>
        </p:nvSpPr>
        <p:spPr>
          <a:xfrm>
            <a:off x="528850" y="4139246"/>
            <a:ext cx="2091520" cy="7096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ALAMAT_MHS</a:t>
            </a:r>
          </a:p>
        </p:txBody>
      </p:sp>
      <p:cxnSp>
        <p:nvCxnSpPr>
          <p:cNvPr id="11" name="Straight Connector 10"/>
          <p:cNvCxnSpPr>
            <a:endCxn id="10" idx="0"/>
          </p:cNvCxnSpPr>
          <p:nvPr/>
        </p:nvCxnSpPr>
        <p:spPr>
          <a:xfrm flipH="1">
            <a:off x="1574610" y="3316118"/>
            <a:ext cx="475965" cy="82312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9" idx="4"/>
          </p:cNvCxnSpPr>
          <p:nvPr/>
        </p:nvCxnSpPr>
        <p:spPr>
          <a:xfrm flipH="1">
            <a:off x="1380171" y="2070484"/>
            <a:ext cx="1215946" cy="81374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7508543" y="2579426"/>
            <a:ext cx="3043451" cy="10508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BUKU_PERPUS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7924800" y="1715642"/>
            <a:ext cx="238836" cy="86378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8147145" y="3316118"/>
            <a:ext cx="538518" cy="82312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8" idx="4"/>
          </p:cNvCxnSpPr>
          <p:nvPr/>
        </p:nvCxnSpPr>
        <p:spPr>
          <a:xfrm flipH="1">
            <a:off x="9030268" y="2070484"/>
            <a:ext cx="351191" cy="88693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Group 24"/>
          <p:cNvGrpSpPr/>
          <p:nvPr/>
        </p:nvGrpSpPr>
        <p:grpSpPr>
          <a:xfrm>
            <a:off x="8660642" y="1360800"/>
            <a:ext cx="1479645" cy="709684"/>
            <a:chOff x="8805080" y="1360800"/>
            <a:chExt cx="1792975" cy="709684"/>
          </a:xfrm>
        </p:grpSpPr>
        <p:sp>
          <p:nvSpPr>
            <p:cNvPr id="18" name="Oval 17"/>
            <p:cNvSpPr/>
            <p:nvPr/>
          </p:nvSpPr>
          <p:spPr>
            <a:xfrm>
              <a:off x="8805080" y="1360800"/>
              <a:ext cx="1746914" cy="70968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8805080" y="1618120"/>
              <a:ext cx="1792975" cy="23201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PENGARANG</a:t>
              </a: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7348893" y="4053958"/>
            <a:ext cx="1390650" cy="709684"/>
            <a:chOff x="8805080" y="1360800"/>
            <a:chExt cx="1792975" cy="709684"/>
          </a:xfrm>
        </p:grpSpPr>
        <p:sp>
          <p:nvSpPr>
            <p:cNvPr id="27" name="Oval 26"/>
            <p:cNvSpPr/>
            <p:nvPr/>
          </p:nvSpPr>
          <p:spPr>
            <a:xfrm>
              <a:off x="8805080" y="1360800"/>
              <a:ext cx="1746914" cy="70968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8805080" y="1618120"/>
              <a:ext cx="1792975" cy="23201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JUDUL_BUKU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9856669" y="3956436"/>
            <a:ext cx="1390650" cy="709684"/>
            <a:chOff x="8805080" y="1360800"/>
            <a:chExt cx="1792975" cy="709684"/>
          </a:xfrm>
        </p:grpSpPr>
        <p:sp>
          <p:nvSpPr>
            <p:cNvPr id="31" name="Oval 30"/>
            <p:cNvSpPr/>
            <p:nvPr/>
          </p:nvSpPr>
          <p:spPr>
            <a:xfrm>
              <a:off x="8805080" y="1360800"/>
              <a:ext cx="1746914" cy="70968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8805080" y="1618120"/>
              <a:ext cx="1792975" cy="23201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THN_TERBIT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7117453" y="1082434"/>
            <a:ext cx="1390650" cy="709684"/>
            <a:chOff x="8805080" y="1360800"/>
            <a:chExt cx="1792975" cy="709684"/>
          </a:xfrm>
        </p:grpSpPr>
        <p:sp>
          <p:nvSpPr>
            <p:cNvPr id="34" name="Oval 33"/>
            <p:cNvSpPr/>
            <p:nvPr/>
          </p:nvSpPr>
          <p:spPr>
            <a:xfrm>
              <a:off x="8805080" y="1360800"/>
              <a:ext cx="1746914" cy="70968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8805080" y="1618120"/>
              <a:ext cx="1792975" cy="23201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NO_BUKU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10234592" y="1667729"/>
            <a:ext cx="1390650" cy="709684"/>
            <a:chOff x="8805080" y="1360800"/>
            <a:chExt cx="1792975" cy="709684"/>
          </a:xfrm>
        </p:grpSpPr>
        <p:sp>
          <p:nvSpPr>
            <p:cNvPr id="37" name="Oval 36"/>
            <p:cNvSpPr/>
            <p:nvPr/>
          </p:nvSpPr>
          <p:spPr>
            <a:xfrm>
              <a:off x="8805080" y="1360800"/>
              <a:ext cx="1746914" cy="70968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8805080" y="1618120"/>
              <a:ext cx="1792975" cy="23201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PENERBIT</a:t>
              </a:r>
            </a:p>
          </p:txBody>
        </p:sp>
      </p:grpSp>
      <p:cxnSp>
        <p:nvCxnSpPr>
          <p:cNvPr id="39" name="Straight Connector 38"/>
          <p:cNvCxnSpPr>
            <a:stCxn id="37" idx="3"/>
          </p:cNvCxnSpPr>
          <p:nvPr/>
        </p:nvCxnSpPr>
        <p:spPr>
          <a:xfrm flipH="1">
            <a:off x="9856669" y="2273482"/>
            <a:ext cx="576347" cy="43006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10029500" y="3364194"/>
            <a:ext cx="522494" cy="68976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6" name="Group 45"/>
          <p:cNvGrpSpPr/>
          <p:nvPr/>
        </p:nvGrpSpPr>
        <p:grpSpPr>
          <a:xfrm>
            <a:off x="4808162" y="2526121"/>
            <a:ext cx="1809126" cy="1154362"/>
            <a:chOff x="4808162" y="2703545"/>
            <a:chExt cx="1809126" cy="1154362"/>
          </a:xfrm>
        </p:grpSpPr>
        <p:sp>
          <p:nvSpPr>
            <p:cNvPr id="44" name="Diamond 43"/>
            <p:cNvSpPr/>
            <p:nvPr/>
          </p:nvSpPr>
          <p:spPr>
            <a:xfrm>
              <a:off x="4808162" y="2703545"/>
              <a:ext cx="1809126" cy="1154362"/>
            </a:xfrm>
            <a:prstGeom prst="diamon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5126833" y="3078283"/>
              <a:ext cx="1229623" cy="36494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/>
                <a:t>MEMINJAM</a:t>
              </a:r>
            </a:p>
          </p:txBody>
        </p:sp>
      </p:grpSp>
      <p:cxnSp>
        <p:nvCxnSpPr>
          <p:cNvPr id="47" name="Straight Connector 46"/>
          <p:cNvCxnSpPr>
            <a:stCxn id="44" idx="1"/>
            <a:endCxn id="5" idx="3"/>
          </p:cNvCxnSpPr>
          <p:nvPr/>
        </p:nvCxnSpPr>
        <p:spPr>
          <a:xfrm flipH="1">
            <a:off x="3916907" y="3103302"/>
            <a:ext cx="891255" cy="156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15" idx="1"/>
            <a:endCxn id="44" idx="3"/>
          </p:cNvCxnSpPr>
          <p:nvPr/>
        </p:nvCxnSpPr>
        <p:spPr>
          <a:xfrm flipH="1" flipV="1">
            <a:off x="6617288" y="3103302"/>
            <a:ext cx="891255" cy="156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3927031" y="2658893"/>
            <a:ext cx="704857" cy="3649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093C71"/>
                </a:solidFill>
              </a:rPr>
              <a:t>1</a:t>
            </a:r>
          </a:p>
        </p:txBody>
      </p:sp>
      <p:grpSp>
        <p:nvGrpSpPr>
          <p:cNvPr id="56" name="Group 55"/>
          <p:cNvGrpSpPr/>
          <p:nvPr/>
        </p:nvGrpSpPr>
        <p:grpSpPr>
          <a:xfrm>
            <a:off x="8638850" y="4799191"/>
            <a:ext cx="1390650" cy="709684"/>
            <a:chOff x="8805080" y="1360800"/>
            <a:chExt cx="1792975" cy="709684"/>
          </a:xfrm>
        </p:grpSpPr>
        <p:sp>
          <p:nvSpPr>
            <p:cNvPr id="57" name="Oval 56"/>
            <p:cNvSpPr/>
            <p:nvPr/>
          </p:nvSpPr>
          <p:spPr>
            <a:xfrm>
              <a:off x="8805080" y="1360800"/>
              <a:ext cx="1746914" cy="70968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8805080" y="1618120"/>
              <a:ext cx="1792975" cy="23201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rgbClr val="92D05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JUMLAH</a:t>
              </a:r>
            </a:p>
          </p:txBody>
        </p:sp>
      </p:grpSp>
      <p:cxnSp>
        <p:nvCxnSpPr>
          <p:cNvPr id="59" name="Straight Connector 58"/>
          <p:cNvCxnSpPr>
            <a:endCxn id="57" idx="0"/>
          </p:cNvCxnSpPr>
          <p:nvPr/>
        </p:nvCxnSpPr>
        <p:spPr>
          <a:xfrm>
            <a:off x="9155334" y="3581982"/>
            <a:ext cx="160979" cy="121720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4" name="Group 63"/>
          <p:cNvGrpSpPr/>
          <p:nvPr/>
        </p:nvGrpSpPr>
        <p:grpSpPr>
          <a:xfrm>
            <a:off x="5078332" y="4090080"/>
            <a:ext cx="1390650" cy="709684"/>
            <a:chOff x="8805080" y="1360800"/>
            <a:chExt cx="1792975" cy="709684"/>
          </a:xfrm>
        </p:grpSpPr>
        <p:sp>
          <p:nvSpPr>
            <p:cNvPr id="65" name="Oval 64"/>
            <p:cNvSpPr/>
            <p:nvPr/>
          </p:nvSpPr>
          <p:spPr>
            <a:xfrm>
              <a:off x="8805080" y="1360800"/>
              <a:ext cx="1746914" cy="70968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8805080" y="1618120"/>
              <a:ext cx="1792975" cy="23201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rgbClr val="92D05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TGL_PINJAM</a:t>
              </a:r>
            </a:p>
          </p:txBody>
        </p:sp>
      </p:grpSp>
      <p:cxnSp>
        <p:nvCxnSpPr>
          <p:cNvPr id="67" name="Straight Connector 66"/>
          <p:cNvCxnSpPr>
            <a:stCxn id="44" idx="2"/>
            <a:endCxn id="65" idx="0"/>
          </p:cNvCxnSpPr>
          <p:nvPr/>
        </p:nvCxnSpPr>
        <p:spPr>
          <a:xfrm>
            <a:off x="5712725" y="3680483"/>
            <a:ext cx="43070" cy="40959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Oval 79"/>
          <p:cNvSpPr/>
          <p:nvPr/>
        </p:nvSpPr>
        <p:spPr>
          <a:xfrm>
            <a:off x="4027289" y="1513815"/>
            <a:ext cx="1154408" cy="7096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NIM</a:t>
            </a:r>
          </a:p>
        </p:txBody>
      </p:sp>
      <p:cxnSp>
        <p:nvCxnSpPr>
          <p:cNvPr id="81" name="Straight Connector 80"/>
          <p:cNvCxnSpPr>
            <a:stCxn id="80" idx="4"/>
          </p:cNvCxnSpPr>
          <p:nvPr/>
        </p:nvCxnSpPr>
        <p:spPr>
          <a:xfrm>
            <a:off x="4604493" y="2223499"/>
            <a:ext cx="688436" cy="104595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85" idx="4"/>
          </p:cNvCxnSpPr>
          <p:nvPr/>
        </p:nvCxnSpPr>
        <p:spPr>
          <a:xfrm flipH="1">
            <a:off x="6007910" y="2057662"/>
            <a:ext cx="109799" cy="68881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4" name="Group 83"/>
          <p:cNvGrpSpPr/>
          <p:nvPr/>
        </p:nvGrpSpPr>
        <p:grpSpPr>
          <a:xfrm>
            <a:off x="5440246" y="1347978"/>
            <a:ext cx="1390650" cy="709684"/>
            <a:chOff x="8805080" y="1360800"/>
            <a:chExt cx="1792975" cy="709684"/>
          </a:xfrm>
        </p:grpSpPr>
        <p:sp>
          <p:nvSpPr>
            <p:cNvPr id="85" name="Oval 84"/>
            <p:cNvSpPr/>
            <p:nvPr/>
          </p:nvSpPr>
          <p:spPr>
            <a:xfrm>
              <a:off x="8805080" y="1360800"/>
              <a:ext cx="1746914" cy="70968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8805080" y="1618120"/>
              <a:ext cx="1792975" cy="23201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NO_BUKU</a:t>
              </a:r>
            </a:p>
          </p:txBody>
        </p:sp>
      </p:grpSp>
      <p:sp>
        <p:nvSpPr>
          <p:cNvPr id="94" name="Rectangle 93"/>
          <p:cNvSpPr/>
          <p:nvPr/>
        </p:nvSpPr>
        <p:spPr>
          <a:xfrm>
            <a:off x="4273700" y="2659758"/>
            <a:ext cx="696826" cy="3649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093C71"/>
                </a:solidFill>
              </a:rPr>
              <a:t>, N </a:t>
            </a:r>
          </a:p>
        </p:txBody>
      </p:sp>
      <p:sp>
        <p:nvSpPr>
          <p:cNvPr id="95" name="Rectangle 94"/>
          <p:cNvSpPr/>
          <p:nvPr/>
        </p:nvSpPr>
        <p:spPr>
          <a:xfrm>
            <a:off x="6910624" y="2609700"/>
            <a:ext cx="696826" cy="3649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093C71"/>
                </a:solidFill>
              </a:rPr>
              <a:t>N</a:t>
            </a:r>
          </a:p>
        </p:txBody>
      </p:sp>
      <p:sp>
        <p:nvSpPr>
          <p:cNvPr id="96" name="Rectangle 95"/>
          <p:cNvSpPr/>
          <p:nvPr/>
        </p:nvSpPr>
        <p:spPr>
          <a:xfrm>
            <a:off x="6497698" y="2621815"/>
            <a:ext cx="704857" cy="3649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093C71"/>
                </a:solidFill>
              </a:rPr>
              <a:t>1</a:t>
            </a:r>
          </a:p>
        </p:txBody>
      </p:sp>
      <p:sp>
        <p:nvSpPr>
          <p:cNvPr id="98" name="Rectangle 97"/>
          <p:cNvSpPr/>
          <p:nvPr/>
        </p:nvSpPr>
        <p:spPr>
          <a:xfrm>
            <a:off x="6616710" y="2621815"/>
            <a:ext cx="490610" cy="373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093C71"/>
                </a:solidFill>
              </a:rPr>
              <a:t>0,</a:t>
            </a:r>
          </a:p>
        </p:txBody>
      </p:sp>
    </p:spTree>
    <p:extLst>
      <p:ext uri="{BB962C8B-B14F-4D97-AF65-F5344CB8AC3E}">
        <p14:creationId xmlns:p14="http://schemas.microsoft.com/office/powerpoint/2010/main" val="626603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  <p:bldP spid="10" grpId="0" animBg="1"/>
      <p:bldP spid="15" grpId="0" animBg="1"/>
      <p:bldP spid="54" grpId="0"/>
      <p:bldP spid="80" grpId="0" animBg="1"/>
      <p:bldP spid="94" grpId="0"/>
      <p:bldP spid="95" grpId="0"/>
      <p:bldP spid="96" grpId="0"/>
      <p:bldP spid="9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>
          <a:xfrm>
            <a:off x="360216" y="287840"/>
            <a:ext cx="10585287" cy="540296"/>
          </a:xfrm>
        </p:spPr>
        <p:txBody>
          <a:bodyPr>
            <a:normAutofit fontScale="90000"/>
          </a:bodyPr>
          <a:lstStyle/>
          <a:p>
            <a:r>
              <a:rPr lang="en-US" altLang="en-US" b="1" dirty="0" err="1"/>
              <a:t>Jawaban</a:t>
            </a:r>
            <a:r>
              <a:rPr lang="en-US" altLang="en-US" b="1" dirty="0"/>
              <a:t> </a:t>
            </a:r>
            <a:r>
              <a:rPr lang="en-US" altLang="en-US" b="1" dirty="0" err="1"/>
              <a:t>Soal</a:t>
            </a:r>
            <a:r>
              <a:rPr lang="en-US" altLang="en-US" b="1" dirty="0"/>
              <a:t> 1 </a:t>
            </a:r>
            <a:r>
              <a:rPr lang="en-US" altLang="en-US" b="1" dirty="0" err="1"/>
              <a:t>kamus</a:t>
            </a:r>
            <a:r>
              <a:rPr lang="en-US" altLang="en-US" b="1" dirty="0"/>
              <a:t> Data &amp; </a:t>
            </a:r>
            <a:r>
              <a:rPr lang="en-US" altLang="en-US" b="1" dirty="0" err="1"/>
              <a:t>Relasi</a:t>
            </a:r>
            <a:endParaRPr lang="en-US" altLang="en-US" b="1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77670" y="1163498"/>
            <a:ext cx="11409529" cy="117027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63525" indent="-263525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36575" indent="-2730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11213" indent="-2746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74738" indent="-2635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47788" indent="-2730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dirty="0">
                <a:solidFill>
                  <a:schemeClr val="tx1"/>
                </a:solidFill>
              </a:rPr>
              <a:t>MAHASISWA = (</a:t>
            </a:r>
            <a:r>
              <a:rPr lang="en-US" b="1" u="sng" dirty="0">
                <a:solidFill>
                  <a:srgbClr val="FF0000"/>
                </a:solidFill>
              </a:rPr>
              <a:t>NIM</a:t>
            </a:r>
            <a:r>
              <a:rPr lang="en-US" b="1" dirty="0">
                <a:solidFill>
                  <a:schemeClr val="tx1"/>
                </a:solidFill>
              </a:rPr>
              <a:t>, NAMA_MHS, ALAMAT_MHS)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>
                <a:solidFill>
                  <a:schemeClr val="tx1"/>
                </a:solidFill>
              </a:rPr>
              <a:t>BUKU_PERPUS = (</a:t>
            </a:r>
            <a:r>
              <a:rPr lang="en-US" b="1" u="sng" dirty="0">
                <a:solidFill>
                  <a:srgbClr val="FF0000"/>
                </a:solidFill>
              </a:rPr>
              <a:t>NO_BUKU</a:t>
            </a:r>
            <a:r>
              <a:rPr lang="en-US" b="1" dirty="0">
                <a:solidFill>
                  <a:schemeClr val="tx1"/>
                </a:solidFill>
              </a:rPr>
              <a:t>, PENGARANG, PENERBIT, JUDUL_BUKU,THN_TERBIT,</a:t>
            </a:r>
            <a:r>
              <a:rPr lang="en-US" b="1" dirty="0">
                <a:solidFill>
                  <a:srgbClr val="00B050"/>
                </a:solidFill>
              </a:rPr>
              <a:t>JUMLAH</a:t>
            </a:r>
            <a:r>
              <a:rPr lang="en-US" b="1" dirty="0">
                <a:solidFill>
                  <a:schemeClr val="tx1"/>
                </a:solidFill>
              </a:rPr>
              <a:t>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>
                <a:solidFill>
                  <a:schemeClr val="tx1"/>
                </a:solidFill>
              </a:rPr>
              <a:t>MEMINJAM = (</a:t>
            </a:r>
            <a:r>
              <a:rPr lang="en-US" b="1" u="sng" dirty="0">
                <a:solidFill>
                  <a:srgbClr val="FF0000"/>
                </a:solidFill>
              </a:rPr>
              <a:t>NIM</a:t>
            </a:r>
            <a:r>
              <a:rPr lang="en-US" b="1" dirty="0">
                <a:solidFill>
                  <a:srgbClr val="FF0000"/>
                </a:solidFill>
              </a:rPr>
              <a:t>, </a:t>
            </a:r>
            <a:r>
              <a:rPr lang="en-US" b="1" u="sng" dirty="0">
                <a:solidFill>
                  <a:srgbClr val="FF0000"/>
                </a:solidFill>
              </a:rPr>
              <a:t>NO_BUKU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>
                <a:solidFill>
                  <a:srgbClr val="00B050"/>
                </a:solidFill>
              </a:rPr>
              <a:t>TGL_PINJAM</a:t>
            </a:r>
            <a:r>
              <a:rPr lang="en-US" b="1" dirty="0">
                <a:solidFill>
                  <a:schemeClr val="tx1"/>
                </a:solidFill>
              </a:rPr>
              <a:t>)</a:t>
            </a:r>
          </a:p>
          <a:p>
            <a:endParaRPr lang="en-US" b="1" dirty="0">
              <a:solidFill>
                <a:schemeClr val="tx1"/>
              </a:solidFill>
            </a:endParaRPr>
          </a:p>
        </p:txBody>
      </p:sp>
      <p:grpSp>
        <p:nvGrpSpPr>
          <p:cNvPr id="55300" name="Group 55299"/>
          <p:cNvGrpSpPr/>
          <p:nvPr/>
        </p:nvGrpSpPr>
        <p:grpSpPr>
          <a:xfrm>
            <a:off x="1092204" y="2806006"/>
            <a:ext cx="2627836" cy="1003877"/>
            <a:chOff x="1092204" y="2806006"/>
            <a:chExt cx="2627836" cy="1003877"/>
          </a:xfrm>
        </p:grpSpPr>
        <p:sp>
          <p:nvSpPr>
            <p:cNvPr id="9" name="Rectangle 8"/>
            <p:cNvSpPr/>
            <p:nvPr/>
          </p:nvSpPr>
          <p:spPr>
            <a:xfrm>
              <a:off x="1092204" y="2806006"/>
              <a:ext cx="2208863" cy="1003877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solidFill>
                  <a:schemeClr val="bg1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101608" y="2850004"/>
              <a:ext cx="2618432" cy="861774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rgbClr val="FFFF00"/>
                  </a:solidFill>
                </a:rPr>
                <a:t># NIM</a:t>
              </a:r>
            </a:p>
            <a:p>
              <a:r>
                <a:rPr lang="en-US" sz="1600" b="1" dirty="0">
                  <a:solidFill>
                    <a:schemeClr val="bg1"/>
                  </a:solidFill>
                </a:rPr>
                <a:t>    NAMA_MHS</a:t>
              </a:r>
            </a:p>
            <a:p>
              <a:r>
                <a:rPr lang="en-US" sz="1600" b="1" dirty="0">
                  <a:solidFill>
                    <a:schemeClr val="bg1"/>
                  </a:solidFill>
                </a:rPr>
                <a:t>    ALAMAT_MHS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092205" y="2436674"/>
            <a:ext cx="1880316" cy="369332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93C71"/>
                </a:solidFill>
              </a:rPr>
              <a:t>MAHASISWA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848356" y="4145246"/>
            <a:ext cx="2289884" cy="1640364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093C7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911866" y="4215950"/>
            <a:ext cx="2270568" cy="15696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FF00"/>
                </a:solidFill>
              </a:rPr>
              <a:t># NO_BUKU</a:t>
            </a:r>
          </a:p>
          <a:p>
            <a:r>
              <a:rPr lang="en-US" sz="1600" b="1" dirty="0">
                <a:solidFill>
                  <a:schemeClr val="bg1"/>
                </a:solidFill>
              </a:rPr>
              <a:t>    PENGARANG</a:t>
            </a:r>
          </a:p>
          <a:p>
            <a:r>
              <a:rPr lang="en-US" sz="1600" b="1" dirty="0">
                <a:solidFill>
                  <a:schemeClr val="bg1"/>
                </a:solidFill>
              </a:rPr>
              <a:t>    PENERBIT</a:t>
            </a:r>
          </a:p>
          <a:p>
            <a:r>
              <a:rPr lang="en-US" sz="1600" b="1" dirty="0">
                <a:solidFill>
                  <a:schemeClr val="bg1"/>
                </a:solidFill>
              </a:rPr>
              <a:t>    JUDUL_BUKU</a:t>
            </a:r>
          </a:p>
          <a:p>
            <a:r>
              <a:rPr lang="en-US" sz="1600" b="1" dirty="0">
                <a:solidFill>
                  <a:schemeClr val="bg1"/>
                </a:solidFill>
              </a:rPr>
              <a:t>   THN_TERBIT</a:t>
            </a:r>
          </a:p>
          <a:p>
            <a:r>
              <a:rPr lang="en-US" sz="1600" b="1" dirty="0">
                <a:solidFill>
                  <a:schemeClr val="bg1"/>
                </a:solidFill>
              </a:rPr>
              <a:t>   </a:t>
            </a:r>
            <a:r>
              <a:rPr lang="en-US" sz="1600" b="1" dirty="0">
                <a:solidFill>
                  <a:srgbClr val="00B050"/>
                </a:solidFill>
              </a:rPr>
              <a:t>JUMLAH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861708" y="3688945"/>
            <a:ext cx="2083141" cy="369332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93C71"/>
                </a:solidFill>
              </a:rPr>
              <a:t>BUKU_PERPUS</a:t>
            </a:r>
          </a:p>
        </p:txBody>
      </p:sp>
      <p:grpSp>
        <p:nvGrpSpPr>
          <p:cNvPr id="55302" name="Group 55301"/>
          <p:cNvGrpSpPr/>
          <p:nvPr/>
        </p:nvGrpSpPr>
        <p:grpSpPr>
          <a:xfrm>
            <a:off x="7965229" y="2489113"/>
            <a:ext cx="2502604" cy="1726837"/>
            <a:chOff x="7965229" y="2489113"/>
            <a:chExt cx="2502604" cy="1726837"/>
          </a:xfrm>
        </p:grpSpPr>
        <p:grpSp>
          <p:nvGrpSpPr>
            <p:cNvPr id="55301" name="Group 55300"/>
            <p:cNvGrpSpPr/>
            <p:nvPr/>
          </p:nvGrpSpPr>
          <p:grpSpPr>
            <a:xfrm>
              <a:off x="8024430" y="2892795"/>
              <a:ext cx="2443403" cy="1323155"/>
              <a:chOff x="8024430" y="2892795"/>
              <a:chExt cx="2443403" cy="1323155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8024431" y="2898226"/>
                <a:ext cx="2443402" cy="1317724"/>
              </a:xfrm>
              <a:prstGeom prst="rect">
                <a:avLst/>
              </a:prstGeom>
              <a:ln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solidFill>
                    <a:srgbClr val="093C71"/>
                  </a:solidFill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8024430" y="2892795"/>
                <a:ext cx="2443403" cy="1200329"/>
              </a:xfrm>
              <a:prstGeom prst="rect">
                <a:avLst/>
              </a:prstGeom>
              <a:noFill/>
              <a:ln w="38100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b="1" dirty="0">
                    <a:solidFill>
                      <a:srgbClr val="FFFF00"/>
                    </a:solidFill>
                  </a:rPr>
                  <a:t>## NIM</a:t>
                </a:r>
                <a:endParaRPr lang="en-US" b="1" dirty="0">
                  <a:solidFill>
                    <a:schemeClr val="bg1"/>
                  </a:solidFill>
                </a:endParaRPr>
              </a:p>
              <a:p>
                <a:r>
                  <a:rPr lang="en-US" b="1" dirty="0">
                    <a:solidFill>
                      <a:srgbClr val="FFFF00"/>
                    </a:solidFill>
                  </a:rPr>
                  <a:t>## NO_BUKU</a:t>
                </a:r>
              </a:p>
              <a:p>
                <a:r>
                  <a:rPr lang="en-US" b="1" dirty="0">
                    <a:solidFill>
                      <a:schemeClr val="bg1"/>
                    </a:solidFill>
                  </a:rPr>
                  <a:t>    TGL_PINJAM</a:t>
                </a:r>
              </a:p>
              <a:p>
                <a:r>
                  <a:rPr lang="en-US" b="1" dirty="0">
                    <a:solidFill>
                      <a:schemeClr val="bg1"/>
                    </a:solidFill>
                  </a:rPr>
                  <a:t>    </a:t>
                </a:r>
              </a:p>
            </p:txBody>
          </p:sp>
        </p:grpSp>
        <p:sp>
          <p:nvSpPr>
            <p:cNvPr id="23" name="TextBox 22"/>
            <p:cNvSpPr txBox="1"/>
            <p:nvPr/>
          </p:nvSpPr>
          <p:spPr>
            <a:xfrm>
              <a:off x="7965229" y="2489113"/>
              <a:ext cx="2052227" cy="369332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093C71"/>
                  </a:solidFill>
                </a:rPr>
                <a:t>MEMINJAM</a:t>
              </a:r>
            </a:p>
          </p:txBody>
        </p:sp>
      </p:grpSp>
      <p:cxnSp>
        <p:nvCxnSpPr>
          <p:cNvPr id="24" name="Elbow Connector 23"/>
          <p:cNvCxnSpPr/>
          <p:nvPr/>
        </p:nvCxnSpPr>
        <p:spPr>
          <a:xfrm>
            <a:off x="3301067" y="3322242"/>
            <a:ext cx="4723362" cy="432327"/>
          </a:xfrm>
          <a:prstGeom prst="bentConnector3">
            <a:avLst>
              <a:gd name="adj1" fmla="val 80339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18" idx="3"/>
          </p:cNvCxnSpPr>
          <p:nvPr/>
        </p:nvCxnSpPr>
        <p:spPr>
          <a:xfrm flipV="1">
            <a:off x="6138240" y="4055201"/>
            <a:ext cx="1886189" cy="910227"/>
          </a:xfrm>
          <a:prstGeom prst="bentConnector3">
            <a:avLst>
              <a:gd name="adj1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441777" y="2913402"/>
            <a:ext cx="283335" cy="400110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93C71"/>
                </a:solidFill>
              </a:rPr>
              <a:t>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599427" y="3412894"/>
            <a:ext cx="283335" cy="369332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93C71"/>
                </a:solidFill>
              </a:rPr>
              <a:t>M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616469" y="4143640"/>
            <a:ext cx="283335" cy="369332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93C71"/>
                </a:solidFill>
              </a:rPr>
              <a:t>M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6331631" y="4542988"/>
            <a:ext cx="283335" cy="400110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93C71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005602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5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55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18" grpId="0" animBg="1"/>
      <p:bldP spid="19" grpId="0"/>
      <p:bldP spid="20" grpId="0"/>
      <p:bldP spid="26" grpId="0"/>
      <p:bldP spid="28" grpId="0"/>
      <p:bldP spid="29" grpId="0"/>
      <p:bldP spid="6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>
          <a:xfrm>
            <a:off x="331629" y="327665"/>
            <a:ext cx="10862677" cy="446281"/>
          </a:xfrm>
        </p:spPr>
        <p:txBody>
          <a:bodyPr>
            <a:normAutofit fontScale="90000"/>
          </a:bodyPr>
          <a:lstStyle/>
          <a:p>
            <a:r>
              <a:rPr lang="en-US" altLang="en-US" dirty="0" err="1"/>
              <a:t>Soal</a:t>
            </a:r>
            <a:r>
              <a:rPr lang="en-US" altLang="en-US" dirty="0"/>
              <a:t> 2</a:t>
            </a:r>
          </a:p>
        </p:txBody>
      </p:sp>
      <p:sp>
        <p:nvSpPr>
          <p:cNvPr id="58371" name="Content Placeholder 2"/>
          <p:cNvSpPr>
            <a:spLocks noGrp="1"/>
          </p:cNvSpPr>
          <p:nvPr>
            <p:ph idx="1"/>
          </p:nvPr>
        </p:nvSpPr>
        <p:spPr>
          <a:xfrm>
            <a:off x="440811" y="878007"/>
            <a:ext cx="10862677" cy="493712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en-US" sz="2000" b="1" dirty="0" err="1">
                <a:solidFill>
                  <a:schemeClr val="tx1"/>
                </a:solidFill>
              </a:rPr>
              <a:t>Seperti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deskripsi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soal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nomor</a:t>
            </a:r>
            <a:r>
              <a:rPr lang="en-US" altLang="en-US" sz="2000" b="1" dirty="0">
                <a:solidFill>
                  <a:schemeClr val="tx1"/>
                </a:solidFill>
              </a:rPr>
              <a:t> 1, </a:t>
            </a:r>
            <a:r>
              <a:rPr lang="en-US" altLang="en-US" sz="2000" b="1" dirty="0" err="1">
                <a:solidFill>
                  <a:schemeClr val="tx1"/>
                </a:solidFill>
              </a:rPr>
              <a:t>namun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ada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beberapa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tambahan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penjelasan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berikut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ini</a:t>
            </a:r>
            <a:r>
              <a:rPr lang="en-US" altLang="en-US" sz="2000" b="1" dirty="0">
                <a:solidFill>
                  <a:schemeClr val="tx1"/>
                </a:solidFill>
              </a:rPr>
              <a:t>. </a:t>
            </a:r>
          </a:p>
          <a:p>
            <a:pPr marL="457200" indent="-457200">
              <a:buFont typeface="+mj-lt"/>
              <a:buAutoNum type="alphaLcPeriod"/>
            </a:pPr>
            <a:r>
              <a:rPr lang="en-US" altLang="en-US" sz="2000" b="1" dirty="0" err="1">
                <a:solidFill>
                  <a:schemeClr val="tx1"/>
                </a:solidFill>
              </a:rPr>
              <a:t>Seorang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mahasiswa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boleh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meminjam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beberapa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buku</a:t>
            </a:r>
            <a:r>
              <a:rPr lang="en-US" altLang="en-US" sz="2000" b="1" dirty="0">
                <a:solidFill>
                  <a:schemeClr val="tx1"/>
                </a:solidFill>
              </a:rPr>
              <a:t>. </a:t>
            </a:r>
          </a:p>
          <a:p>
            <a:pPr marL="457200" indent="-457200">
              <a:buFont typeface="+mj-lt"/>
              <a:buAutoNum type="alphaLcPeriod"/>
            </a:pPr>
            <a:r>
              <a:rPr lang="en-US" altLang="en-US" sz="2000" b="1" dirty="0" err="1">
                <a:solidFill>
                  <a:schemeClr val="tx1"/>
                </a:solidFill>
              </a:rPr>
              <a:t>Satu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buku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boleh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dipinjam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beberapa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mahasiswa</a:t>
            </a:r>
            <a:r>
              <a:rPr lang="en-US" altLang="en-US" sz="2000" b="1" dirty="0">
                <a:solidFill>
                  <a:schemeClr val="tx1"/>
                </a:solidFill>
              </a:rPr>
              <a:t>. </a:t>
            </a:r>
          </a:p>
          <a:p>
            <a:pPr marL="457200" indent="-457200">
              <a:buFont typeface="+mj-lt"/>
              <a:buAutoNum type="alphaLcPeriod"/>
            </a:pPr>
            <a:r>
              <a:rPr lang="en-US" altLang="en-US" sz="2000" b="1" dirty="0" err="1">
                <a:solidFill>
                  <a:schemeClr val="tx1"/>
                </a:solidFill>
              </a:rPr>
              <a:t>Semua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mahasiswa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sangat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perlu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buku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sehingga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tidak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ada</a:t>
            </a:r>
            <a:r>
              <a:rPr lang="en-US" altLang="en-US" sz="2000" b="1" dirty="0">
                <a:solidFill>
                  <a:schemeClr val="tx1"/>
                </a:solidFill>
              </a:rPr>
              <a:t> yang </a:t>
            </a:r>
            <a:r>
              <a:rPr lang="en-US" altLang="en-US" sz="2000" b="1" dirty="0" err="1">
                <a:solidFill>
                  <a:schemeClr val="tx1"/>
                </a:solidFill>
              </a:rPr>
              <a:t>tidak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pernah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meminjam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ke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perpustakaan</a:t>
            </a:r>
            <a:r>
              <a:rPr lang="en-US" altLang="en-US" sz="2000" b="1" dirty="0">
                <a:solidFill>
                  <a:schemeClr val="tx1"/>
                </a:solidFill>
              </a:rPr>
              <a:t>. </a:t>
            </a:r>
          </a:p>
          <a:p>
            <a:pPr marL="457200" indent="-457200">
              <a:buFont typeface="+mj-lt"/>
              <a:buAutoNum type="alphaLcPeriod"/>
            </a:pPr>
            <a:r>
              <a:rPr lang="en-US" altLang="en-US" sz="2000" b="1" dirty="0">
                <a:solidFill>
                  <a:schemeClr val="tx1"/>
                </a:solidFill>
              </a:rPr>
              <a:t>Ada </a:t>
            </a:r>
            <a:r>
              <a:rPr lang="en-US" altLang="en-US" sz="2000" b="1" dirty="0" err="1">
                <a:solidFill>
                  <a:schemeClr val="tx1"/>
                </a:solidFill>
              </a:rPr>
              <a:t>buku</a:t>
            </a:r>
            <a:r>
              <a:rPr lang="en-US" altLang="en-US" sz="2000" b="1" dirty="0">
                <a:solidFill>
                  <a:schemeClr val="tx1"/>
                </a:solidFill>
              </a:rPr>
              <a:t> yang </a:t>
            </a:r>
            <a:r>
              <a:rPr lang="en-US" altLang="en-US" sz="2000" b="1" dirty="0" err="1">
                <a:solidFill>
                  <a:schemeClr val="tx1"/>
                </a:solidFill>
              </a:rPr>
              <a:t>sangat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laris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dipinjam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mahasiswa</a:t>
            </a:r>
            <a:r>
              <a:rPr lang="en-US" altLang="en-US" sz="2000" b="1" dirty="0">
                <a:solidFill>
                  <a:schemeClr val="tx1"/>
                </a:solidFill>
              </a:rPr>
              <a:t>, </a:t>
            </a:r>
            <a:r>
              <a:rPr lang="en-US" altLang="en-US" sz="2000" b="1" dirty="0" err="1">
                <a:solidFill>
                  <a:schemeClr val="tx1"/>
                </a:solidFill>
              </a:rPr>
              <a:t>namun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ada</a:t>
            </a:r>
            <a:r>
              <a:rPr lang="en-US" altLang="en-US" sz="2000" b="1" dirty="0">
                <a:solidFill>
                  <a:schemeClr val="tx1"/>
                </a:solidFill>
              </a:rPr>
              <a:t> pula </a:t>
            </a:r>
            <a:r>
              <a:rPr lang="en-US" altLang="en-US" sz="2000" b="1" dirty="0" err="1">
                <a:solidFill>
                  <a:schemeClr val="tx1"/>
                </a:solidFill>
              </a:rPr>
              <a:t>buku</a:t>
            </a:r>
            <a:r>
              <a:rPr lang="en-US" altLang="en-US" sz="2000" b="1" dirty="0">
                <a:solidFill>
                  <a:schemeClr val="tx1"/>
                </a:solidFill>
              </a:rPr>
              <a:t> yang </a:t>
            </a:r>
            <a:r>
              <a:rPr lang="en-US" altLang="en-US" sz="2000" b="1" dirty="0" err="1">
                <a:solidFill>
                  <a:schemeClr val="tx1"/>
                </a:solidFill>
              </a:rPr>
              <a:t>tidak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pernah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dipinjam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sama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sekali</a:t>
            </a:r>
            <a:r>
              <a:rPr lang="en-US" altLang="en-US" sz="2000" b="1" dirty="0">
                <a:solidFill>
                  <a:schemeClr val="tx1"/>
                </a:solidFill>
              </a:rPr>
              <a:t>. </a:t>
            </a:r>
            <a:r>
              <a:rPr lang="en-US" altLang="en-US" sz="2000" b="1" dirty="0" err="1">
                <a:solidFill>
                  <a:schemeClr val="tx1"/>
                </a:solidFill>
              </a:rPr>
              <a:t>Satu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buku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dapat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memiliki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beberapa</a:t>
            </a:r>
            <a:r>
              <a:rPr lang="en-US" altLang="en-US" sz="2000" b="1" dirty="0">
                <a:solidFill>
                  <a:schemeClr val="tx1"/>
                </a:solidFill>
              </a:rPr>
              <a:t> copy, </a:t>
            </a:r>
            <a:r>
              <a:rPr lang="en-US" altLang="en-US" sz="2000" b="1" dirty="0" err="1">
                <a:solidFill>
                  <a:schemeClr val="tx1"/>
                </a:solidFill>
              </a:rPr>
              <a:t>namun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untuk</a:t>
            </a:r>
            <a:r>
              <a:rPr lang="en-US" altLang="en-US" sz="2000" b="1" dirty="0">
                <a:solidFill>
                  <a:schemeClr val="tx1"/>
                </a:solidFill>
              </a:rPr>
              <a:t> copy yang </a:t>
            </a:r>
            <a:r>
              <a:rPr lang="en-US" altLang="en-US" sz="2000" b="1" dirty="0" err="1">
                <a:solidFill>
                  <a:schemeClr val="tx1"/>
                </a:solidFill>
              </a:rPr>
              <a:t>sama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memiliki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satu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nomor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buku</a:t>
            </a:r>
            <a:r>
              <a:rPr lang="en-US" altLang="en-US" sz="2000" b="1" dirty="0">
                <a:solidFill>
                  <a:schemeClr val="tx1"/>
                </a:solidFill>
              </a:rPr>
              <a:t>. </a:t>
            </a:r>
          </a:p>
          <a:p>
            <a:pPr marL="457200" indent="-457200">
              <a:buFont typeface="+mj-lt"/>
              <a:buAutoNum type="alphaLcPeriod"/>
            </a:pPr>
            <a:r>
              <a:rPr lang="en-US" altLang="en-US" sz="2000" b="1" dirty="0" err="1">
                <a:solidFill>
                  <a:schemeClr val="tx1"/>
                </a:solidFill>
              </a:rPr>
              <a:t>Setiap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peminjaman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akan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dicatat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tanggal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peminjamannya</a:t>
            </a:r>
            <a:r>
              <a:rPr lang="en-US" altLang="en-US" sz="2000" b="1" dirty="0">
                <a:solidFill>
                  <a:schemeClr val="tx1"/>
                </a:solidFill>
              </a:rPr>
              <a:t>. </a:t>
            </a:r>
            <a:r>
              <a:rPr lang="en-US" altLang="en-US" sz="2000" b="1" dirty="0" err="1">
                <a:solidFill>
                  <a:schemeClr val="tx1"/>
                </a:solidFill>
              </a:rPr>
              <a:t>Semua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mahasiswa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disiplin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mengembalikan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buku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tepat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satu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minggu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setelah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peminjaman</a:t>
            </a:r>
            <a:r>
              <a:rPr lang="en-US" altLang="en-US" sz="2000" b="1" dirty="0">
                <a:solidFill>
                  <a:schemeClr val="tx1"/>
                </a:solidFill>
              </a:rPr>
              <a:t>.</a:t>
            </a:r>
          </a:p>
          <a:p>
            <a:pPr marL="457200" indent="-457200">
              <a:buFont typeface="+mj-lt"/>
              <a:buAutoNum type="alphaLcPeriod"/>
            </a:pPr>
            <a:r>
              <a:rPr lang="en-US" altLang="en-US" sz="2000" b="1" dirty="0" err="1">
                <a:solidFill>
                  <a:schemeClr val="tx1"/>
                </a:solidFill>
              </a:rPr>
              <a:t>Tugasnya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membuat</a:t>
            </a:r>
            <a:r>
              <a:rPr lang="en-US" altLang="en-US" sz="2000" b="1" dirty="0">
                <a:solidFill>
                  <a:schemeClr val="tx1"/>
                </a:solidFill>
              </a:rPr>
              <a:t> : </a:t>
            </a:r>
          </a:p>
          <a:p>
            <a:pPr marL="731838" lvl="1" indent="-457200">
              <a:buFont typeface="+mj-lt"/>
              <a:buAutoNum type="alphaLcPeriod"/>
            </a:pPr>
            <a:r>
              <a:rPr lang="en-US" altLang="en-US" sz="2000" b="1" dirty="0">
                <a:solidFill>
                  <a:schemeClr val="tx1"/>
                </a:solidFill>
              </a:rPr>
              <a:t>ERD</a:t>
            </a:r>
          </a:p>
          <a:p>
            <a:pPr marL="731838" lvl="1" indent="-457200">
              <a:buFont typeface="+mj-lt"/>
              <a:buAutoNum type="alphaLcPeriod"/>
            </a:pPr>
            <a:r>
              <a:rPr lang="en-US" altLang="en-US" sz="2000" b="1" dirty="0" err="1">
                <a:solidFill>
                  <a:schemeClr val="tx1"/>
                </a:solidFill>
              </a:rPr>
              <a:t>Kamus</a:t>
            </a:r>
            <a:r>
              <a:rPr lang="en-US" altLang="en-US" sz="2000" b="1" dirty="0">
                <a:solidFill>
                  <a:schemeClr val="tx1"/>
                </a:solidFill>
              </a:rPr>
              <a:t> Data</a:t>
            </a:r>
          </a:p>
          <a:p>
            <a:pPr marL="731838" lvl="1" indent="-457200">
              <a:buFont typeface="+mj-lt"/>
              <a:buAutoNum type="alphaLcPeriod"/>
            </a:pPr>
            <a:r>
              <a:rPr lang="en-US" altLang="en-US" sz="2000" b="1" dirty="0" err="1">
                <a:solidFill>
                  <a:schemeClr val="tx1"/>
                </a:solidFill>
              </a:rPr>
              <a:t>Relasi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Tabel</a:t>
            </a:r>
            <a:r>
              <a:rPr lang="en-US" altLang="en-US" sz="2000" b="1" dirty="0">
                <a:solidFill>
                  <a:schemeClr val="tx1"/>
                </a:solidFill>
              </a:rPr>
              <a:t>.</a:t>
            </a:r>
          </a:p>
          <a:p>
            <a:pPr marL="457200" indent="-457200">
              <a:buFont typeface="+mj-lt"/>
              <a:buAutoNum type="alphaLcPeriod"/>
            </a:pPr>
            <a:endParaRPr lang="en-US" alt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541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>
          <a:xfrm>
            <a:off x="413515" y="354961"/>
            <a:ext cx="10862677" cy="446281"/>
          </a:xfrm>
        </p:spPr>
        <p:txBody>
          <a:bodyPr>
            <a:normAutofit fontScale="90000"/>
          </a:bodyPr>
          <a:lstStyle/>
          <a:p>
            <a:r>
              <a:rPr lang="en-US" alt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Soal</a:t>
            </a:r>
            <a:r>
              <a:rPr lang="en-US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</a:t>
            </a:r>
          </a:p>
        </p:txBody>
      </p:sp>
      <p:sp>
        <p:nvSpPr>
          <p:cNvPr id="60419" name="Content Placeholder 2"/>
          <p:cNvSpPr>
            <a:spLocks noGrp="1"/>
          </p:cNvSpPr>
          <p:nvPr>
            <p:ph idx="1"/>
          </p:nvPr>
        </p:nvSpPr>
        <p:spPr>
          <a:xfrm>
            <a:off x="545910" y="946245"/>
            <a:ext cx="11245756" cy="4937125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000" b="1" dirty="0" err="1">
                <a:solidFill>
                  <a:schemeClr val="tx1"/>
                </a:solidFill>
              </a:rPr>
              <a:t>Seperti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soal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nomor</a:t>
            </a:r>
            <a:r>
              <a:rPr lang="en-US" altLang="en-US" sz="2000" b="1" dirty="0">
                <a:solidFill>
                  <a:schemeClr val="tx1"/>
                </a:solidFill>
              </a:rPr>
              <a:t> 2, </a:t>
            </a:r>
            <a:r>
              <a:rPr lang="en-US" altLang="en-US" sz="2000" b="1" dirty="0" err="1">
                <a:solidFill>
                  <a:schemeClr val="tx1"/>
                </a:solidFill>
              </a:rPr>
              <a:t>namun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ada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beberapa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tambahan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penjelasan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berikut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ini</a:t>
            </a:r>
            <a:r>
              <a:rPr lang="en-US" altLang="en-US" sz="2000" b="1" dirty="0">
                <a:solidFill>
                  <a:schemeClr val="tx1"/>
                </a:solidFill>
              </a:rPr>
              <a:t>. </a:t>
            </a:r>
          </a:p>
          <a:p>
            <a:pPr marL="457200" indent="-457200">
              <a:buFont typeface="+mj-lt"/>
              <a:buAutoNum type="alphaLcPeriod"/>
            </a:pPr>
            <a:r>
              <a:rPr lang="en-US" altLang="en-US" sz="2000" b="1" dirty="0" err="1">
                <a:solidFill>
                  <a:schemeClr val="tx1"/>
                </a:solidFill>
              </a:rPr>
              <a:t>Mahasiswa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kadang-kadang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terlambat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mengembalikan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buku</a:t>
            </a:r>
            <a:r>
              <a:rPr lang="en-US" altLang="en-US" sz="2000" b="1" dirty="0">
                <a:solidFill>
                  <a:schemeClr val="tx1"/>
                </a:solidFill>
              </a:rPr>
              <a:t>, </a:t>
            </a:r>
            <a:r>
              <a:rPr lang="en-US" altLang="en-US" sz="2000" b="1" dirty="0" err="1">
                <a:solidFill>
                  <a:schemeClr val="tx1"/>
                </a:solidFill>
              </a:rPr>
              <a:t>sehingga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dikenakan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denda</a:t>
            </a:r>
            <a:r>
              <a:rPr lang="en-US" altLang="en-US" sz="2000" b="1" dirty="0">
                <a:solidFill>
                  <a:schemeClr val="tx1"/>
                </a:solidFill>
              </a:rPr>
              <a:t>. </a:t>
            </a:r>
            <a:r>
              <a:rPr lang="en-US" altLang="en-US" sz="2000" b="1" dirty="0" err="1">
                <a:solidFill>
                  <a:schemeClr val="tx1"/>
                </a:solidFill>
              </a:rPr>
              <a:t>Besarnya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denda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adalah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Rp</a:t>
            </a:r>
            <a:r>
              <a:rPr lang="en-US" altLang="en-US" sz="2000" b="1" dirty="0">
                <a:solidFill>
                  <a:schemeClr val="tx1"/>
                </a:solidFill>
              </a:rPr>
              <a:t> 500,- per </a:t>
            </a:r>
            <a:r>
              <a:rPr lang="en-US" altLang="en-US" sz="2000" b="1" dirty="0" err="1">
                <a:solidFill>
                  <a:schemeClr val="tx1"/>
                </a:solidFill>
              </a:rPr>
              <a:t>hari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keterlambatan</a:t>
            </a:r>
            <a:r>
              <a:rPr lang="en-US" altLang="en-US" sz="2000" b="1" dirty="0">
                <a:solidFill>
                  <a:schemeClr val="tx1"/>
                </a:solidFill>
              </a:rPr>
              <a:t>. </a:t>
            </a:r>
          </a:p>
          <a:p>
            <a:pPr marL="457200" indent="-457200">
              <a:buFont typeface="+mj-lt"/>
              <a:buAutoNum type="alphaLcPeriod"/>
            </a:pPr>
            <a:r>
              <a:rPr lang="en-US" altLang="en-US" sz="2000" b="1" dirty="0" err="1">
                <a:solidFill>
                  <a:schemeClr val="tx1"/>
                </a:solidFill>
              </a:rPr>
              <a:t>Mahasiswa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dianggap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terlambat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jika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mengembalikan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buku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lebih</a:t>
            </a:r>
            <a:r>
              <a:rPr lang="en-US" altLang="en-US" sz="2000" b="1" dirty="0">
                <a:solidFill>
                  <a:schemeClr val="tx1"/>
                </a:solidFill>
              </a:rPr>
              <a:t> lama </a:t>
            </a:r>
            <a:r>
              <a:rPr lang="en-US" altLang="en-US" sz="2000" b="1" dirty="0" err="1">
                <a:solidFill>
                  <a:schemeClr val="tx1"/>
                </a:solidFill>
              </a:rPr>
              <a:t>dari</a:t>
            </a:r>
            <a:r>
              <a:rPr lang="en-US" altLang="en-US" sz="2000" b="1" dirty="0">
                <a:solidFill>
                  <a:schemeClr val="tx1"/>
                </a:solidFill>
              </a:rPr>
              <a:t> 1 </a:t>
            </a:r>
            <a:r>
              <a:rPr lang="en-US" altLang="en-US" sz="2000" b="1" dirty="0" err="1">
                <a:solidFill>
                  <a:schemeClr val="tx1"/>
                </a:solidFill>
              </a:rPr>
              <a:t>minggu</a:t>
            </a:r>
            <a:r>
              <a:rPr lang="en-US" altLang="en-US" sz="2000" b="1" dirty="0">
                <a:solidFill>
                  <a:schemeClr val="tx1"/>
                </a:solidFill>
              </a:rPr>
              <a:t>.</a:t>
            </a:r>
          </a:p>
          <a:p>
            <a:pPr marL="457200" indent="-457200">
              <a:buFont typeface="+mj-lt"/>
              <a:buAutoNum type="alphaLcPeriod"/>
            </a:pPr>
            <a:r>
              <a:rPr lang="en-US" altLang="en-US" sz="2000" b="1" dirty="0" err="1">
                <a:solidFill>
                  <a:schemeClr val="tx1"/>
                </a:solidFill>
              </a:rPr>
              <a:t>Tugasnya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membuat</a:t>
            </a:r>
            <a:r>
              <a:rPr lang="en-US" altLang="en-US" sz="2000" b="1" dirty="0">
                <a:solidFill>
                  <a:schemeClr val="tx1"/>
                </a:solidFill>
              </a:rPr>
              <a:t> : </a:t>
            </a:r>
          </a:p>
          <a:p>
            <a:pPr marL="731838" lvl="1" indent="-457200">
              <a:buFont typeface="+mj-lt"/>
              <a:buAutoNum type="alphaLcPeriod"/>
            </a:pPr>
            <a:r>
              <a:rPr lang="en-US" altLang="en-US" sz="2000" b="1" dirty="0">
                <a:solidFill>
                  <a:schemeClr val="tx1"/>
                </a:solidFill>
              </a:rPr>
              <a:t>ERD</a:t>
            </a:r>
          </a:p>
          <a:p>
            <a:pPr marL="731838" lvl="1" indent="-457200">
              <a:buFont typeface="+mj-lt"/>
              <a:buAutoNum type="alphaLcPeriod"/>
            </a:pPr>
            <a:r>
              <a:rPr lang="en-US" altLang="en-US" sz="2000" b="1" dirty="0" err="1">
                <a:solidFill>
                  <a:schemeClr val="tx1"/>
                </a:solidFill>
              </a:rPr>
              <a:t>Kamus</a:t>
            </a:r>
            <a:r>
              <a:rPr lang="en-US" altLang="en-US" sz="2000" b="1" dirty="0">
                <a:solidFill>
                  <a:schemeClr val="tx1"/>
                </a:solidFill>
              </a:rPr>
              <a:t> Data</a:t>
            </a:r>
          </a:p>
          <a:p>
            <a:pPr marL="731838" lvl="1" indent="-457200">
              <a:buFont typeface="+mj-lt"/>
              <a:buAutoNum type="alphaLcPeriod"/>
            </a:pPr>
            <a:r>
              <a:rPr lang="en-US" altLang="en-US" sz="2000" b="1" dirty="0" err="1">
                <a:solidFill>
                  <a:schemeClr val="tx1"/>
                </a:solidFill>
              </a:rPr>
              <a:t>Relasi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Tabel</a:t>
            </a:r>
            <a:r>
              <a:rPr lang="en-US" altLang="en-US" sz="2000" b="1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660957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8850" y="284903"/>
            <a:ext cx="10862677" cy="446281"/>
          </a:xfrm>
        </p:spPr>
        <p:txBody>
          <a:bodyPr>
            <a:normAutofit fontScale="90000"/>
          </a:bodyPr>
          <a:lstStyle/>
          <a:p>
            <a:r>
              <a:rPr lang="en-US" dirty="0"/>
              <a:t>JAWABAN SOAL 3 ERD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prstGeom prst="round2Diag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  <a:effectLst>
            <a:innerShdw dist="38100" dir="13500000">
              <a:schemeClr val="accent2"/>
            </a:innerShdw>
          </a:effectLst>
        </p:spPr>
        <p:txBody>
          <a:bodyPr lIns="0" tIns="0" rIns="0" bIns="0" anchor="ctr"/>
          <a:lstStyle>
            <a:defPPr>
              <a:defRPr lang="en-US"/>
            </a:defPPr>
            <a:lvl1pPr marL="0" algn="ctr" defTabSz="914400" rtl="0" eaLnBrk="1" latinLnBrk="0" hangingPunct="1">
              <a:defRPr lang="en-ZA" sz="1800" b="1" kern="1200">
                <a:solidFill>
                  <a:srgbClr val="093C7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58DB212-BFA2-403F-85EF-DFD3FF6D973A}" type="slidenum">
              <a:rPr lang="en-US" smtClean="0"/>
              <a:pPr/>
              <a:t>7</a:t>
            </a:fld>
            <a:endParaRPr lang="en-US" noProof="0"/>
          </a:p>
        </p:txBody>
      </p:sp>
      <p:sp>
        <p:nvSpPr>
          <p:cNvPr id="5" name="Rectangle 4"/>
          <p:cNvSpPr/>
          <p:nvPr/>
        </p:nvSpPr>
        <p:spPr>
          <a:xfrm>
            <a:off x="873456" y="2579426"/>
            <a:ext cx="3043451" cy="10508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MAHASISWA</a:t>
            </a:r>
          </a:p>
        </p:txBody>
      </p:sp>
      <p:sp>
        <p:nvSpPr>
          <p:cNvPr id="6" name="Oval 5"/>
          <p:cNvSpPr/>
          <p:nvPr/>
        </p:nvSpPr>
        <p:spPr>
          <a:xfrm>
            <a:off x="409432" y="1240126"/>
            <a:ext cx="996287" cy="4755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NIM</a:t>
            </a:r>
          </a:p>
        </p:txBody>
      </p:sp>
      <p:cxnSp>
        <p:nvCxnSpPr>
          <p:cNvPr id="8" name="Straight Connector 7"/>
          <p:cNvCxnSpPr>
            <a:stCxn id="6" idx="4"/>
          </p:cNvCxnSpPr>
          <p:nvPr/>
        </p:nvCxnSpPr>
        <p:spPr>
          <a:xfrm>
            <a:off x="907576" y="1715642"/>
            <a:ext cx="620973" cy="86378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1716814" y="1360800"/>
            <a:ext cx="1758606" cy="7096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NAMA_MHS</a:t>
            </a:r>
          </a:p>
        </p:txBody>
      </p:sp>
      <p:sp>
        <p:nvSpPr>
          <p:cNvPr id="10" name="Oval 9"/>
          <p:cNvSpPr/>
          <p:nvPr/>
        </p:nvSpPr>
        <p:spPr>
          <a:xfrm>
            <a:off x="528850" y="4139246"/>
            <a:ext cx="2091520" cy="7096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ALAMAT_MHS</a:t>
            </a:r>
          </a:p>
        </p:txBody>
      </p:sp>
      <p:cxnSp>
        <p:nvCxnSpPr>
          <p:cNvPr id="11" name="Straight Connector 10"/>
          <p:cNvCxnSpPr>
            <a:endCxn id="10" idx="0"/>
          </p:cNvCxnSpPr>
          <p:nvPr/>
        </p:nvCxnSpPr>
        <p:spPr>
          <a:xfrm flipH="1">
            <a:off x="1574610" y="3316118"/>
            <a:ext cx="475965" cy="82312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9" idx="4"/>
          </p:cNvCxnSpPr>
          <p:nvPr/>
        </p:nvCxnSpPr>
        <p:spPr>
          <a:xfrm flipH="1">
            <a:off x="1380171" y="2070484"/>
            <a:ext cx="1215946" cy="81374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7508543" y="2579426"/>
            <a:ext cx="3043451" cy="10508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BUKU_PERPUS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7924800" y="1715642"/>
            <a:ext cx="238836" cy="86378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8147145" y="3316118"/>
            <a:ext cx="538518" cy="82312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8" idx="4"/>
          </p:cNvCxnSpPr>
          <p:nvPr/>
        </p:nvCxnSpPr>
        <p:spPr>
          <a:xfrm flipH="1">
            <a:off x="9030268" y="2070484"/>
            <a:ext cx="351191" cy="88693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Group 24"/>
          <p:cNvGrpSpPr/>
          <p:nvPr/>
        </p:nvGrpSpPr>
        <p:grpSpPr>
          <a:xfrm>
            <a:off x="8660642" y="1360800"/>
            <a:ext cx="1479645" cy="709684"/>
            <a:chOff x="8805080" y="1360800"/>
            <a:chExt cx="1792975" cy="709684"/>
          </a:xfrm>
        </p:grpSpPr>
        <p:sp>
          <p:nvSpPr>
            <p:cNvPr id="18" name="Oval 17"/>
            <p:cNvSpPr/>
            <p:nvPr/>
          </p:nvSpPr>
          <p:spPr>
            <a:xfrm>
              <a:off x="8805080" y="1360800"/>
              <a:ext cx="1746914" cy="70968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8805080" y="1618120"/>
              <a:ext cx="1792975" cy="23201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PENGARANG</a:t>
              </a: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7348893" y="4053958"/>
            <a:ext cx="1390650" cy="709684"/>
            <a:chOff x="8805080" y="1360800"/>
            <a:chExt cx="1792975" cy="709684"/>
          </a:xfrm>
        </p:grpSpPr>
        <p:sp>
          <p:nvSpPr>
            <p:cNvPr id="27" name="Oval 26"/>
            <p:cNvSpPr/>
            <p:nvPr/>
          </p:nvSpPr>
          <p:spPr>
            <a:xfrm>
              <a:off x="8805080" y="1360800"/>
              <a:ext cx="1746914" cy="70968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8805080" y="1618120"/>
              <a:ext cx="1792975" cy="23201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JUDUL_BUKU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9856669" y="3956436"/>
            <a:ext cx="1390650" cy="709684"/>
            <a:chOff x="8805080" y="1360800"/>
            <a:chExt cx="1792975" cy="709684"/>
          </a:xfrm>
        </p:grpSpPr>
        <p:sp>
          <p:nvSpPr>
            <p:cNvPr id="31" name="Oval 30"/>
            <p:cNvSpPr/>
            <p:nvPr/>
          </p:nvSpPr>
          <p:spPr>
            <a:xfrm>
              <a:off x="8805080" y="1360800"/>
              <a:ext cx="1746914" cy="70968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8805080" y="1618120"/>
              <a:ext cx="1792975" cy="23201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THN_TERBIT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7117453" y="1082434"/>
            <a:ext cx="1390650" cy="709684"/>
            <a:chOff x="8805080" y="1360800"/>
            <a:chExt cx="1792975" cy="709684"/>
          </a:xfrm>
        </p:grpSpPr>
        <p:sp>
          <p:nvSpPr>
            <p:cNvPr id="34" name="Oval 33"/>
            <p:cNvSpPr/>
            <p:nvPr/>
          </p:nvSpPr>
          <p:spPr>
            <a:xfrm>
              <a:off x="8805080" y="1360800"/>
              <a:ext cx="1746914" cy="70968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8805080" y="1618120"/>
              <a:ext cx="1792975" cy="23201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NO_BUKU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10234592" y="1667729"/>
            <a:ext cx="1390650" cy="709684"/>
            <a:chOff x="8805080" y="1360800"/>
            <a:chExt cx="1792975" cy="709684"/>
          </a:xfrm>
        </p:grpSpPr>
        <p:sp>
          <p:nvSpPr>
            <p:cNvPr id="37" name="Oval 36"/>
            <p:cNvSpPr/>
            <p:nvPr/>
          </p:nvSpPr>
          <p:spPr>
            <a:xfrm>
              <a:off x="8805080" y="1360800"/>
              <a:ext cx="1746914" cy="70968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8805080" y="1618120"/>
              <a:ext cx="1792975" cy="23201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PENERBIT</a:t>
              </a:r>
            </a:p>
          </p:txBody>
        </p:sp>
      </p:grpSp>
      <p:cxnSp>
        <p:nvCxnSpPr>
          <p:cNvPr id="39" name="Straight Connector 38"/>
          <p:cNvCxnSpPr>
            <a:stCxn id="37" idx="3"/>
          </p:cNvCxnSpPr>
          <p:nvPr/>
        </p:nvCxnSpPr>
        <p:spPr>
          <a:xfrm flipH="1">
            <a:off x="9856669" y="2273482"/>
            <a:ext cx="576347" cy="43006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10029500" y="3364194"/>
            <a:ext cx="522494" cy="68976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6" name="Group 45"/>
          <p:cNvGrpSpPr/>
          <p:nvPr/>
        </p:nvGrpSpPr>
        <p:grpSpPr>
          <a:xfrm>
            <a:off x="4808162" y="2526121"/>
            <a:ext cx="1809126" cy="1154362"/>
            <a:chOff x="4808162" y="2703545"/>
            <a:chExt cx="1809126" cy="1154362"/>
          </a:xfrm>
        </p:grpSpPr>
        <p:sp>
          <p:nvSpPr>
            <p:cNvPr id="44" name="Diamond 43"/>
            <p:cNvSpPr/>
            <p:nvPr/>
          </p:nvSpPr>
          <p:spPr>
            <a:xfrm>
              <a:off x="4808162" y="2703545"/>
              <a:ext cx="1809126" cy="1154362"/>
            </a:xfrm>
            <a:prstGeom prst="diamon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5126833" y="3078283"/>
              <a:ext cx="1229623" cy="36494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/>
                <a:t>MEMINJAM</a:t>
              </a:r>
            </a:p>
          </p:txBody>
        </p:sp>
      </p:grpSp>
      <p:cxnSp>
        <p:nvCxnSpPr>
          <p:cNvPr id="47" name="Straight Connector 46"/>
          <p:cNvCxnSpPr>
            <a:stCxn id="44" idx="1"/>
            <a:endCxn id="5" idx="3"/>
          </p:cNvCxnSpPr>
          <p:nvPr/>
        </p:nvCxnSpPr>
        <p:spPr>
          <a:xfrm flipH="1">
            <a:off x="3916907" y="3103302"/>
            <a:ext cx="891255" cy="156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15" idx="1"/>
            <a:endCxn id="44" idx="3"/>
          </p:cNvCxnSpPr>
          <p:nvPr/>
        </p:nvCxnSpPr>
        <p:spPr>
          <a:xfrm flipH="1" flipV="1">
            <a:off x="6617288" y="3103302"/>
            <a:ext cx="891255" cy="156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3927031" y="2658893"/>
            <a:ext cx="704857" cy="3649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093C71"/>
                </a:solidFill>
              </a:rPr>
              <a:t>1</a:t>
            </a:r>
          </a:p>
        </p:txBody>
      </p:sp>
      <p:grpSp>
        <p:nvGrpSpPr>
          <p:cNvPr id="56" name="Group 55"/>
          <p:cNvGrpSpPr/>
          <p:nvPr/>
        </p:nvGrpSpPr>
        <p:grpSpPr>
          <a:xfrm>
            <a:off x="8638850" y="4799191"/>
            <a:ext cx="1390650" cy="709684"/>
            <a:chOff x="8805080" y="1360800"/>
            <a:chExt cx="1792975" cy="709684"/>
          </a:xfrm>
        </p:grpSpPr>
        <p:sp>
          <p:nvSpPr>
            <p:cNvPr id="57" name="Oval 56"/>
            <p:cNvSpPr/>
            <p:nvPr/>
          </p:nvSpPr>
          <p:spPr>
            <a:xfrm>
              <a:off x="8805080" y="1360800"/>
              <a:ext cx="1746914" cy="70968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8805080" y="1618120"/>
              <a:ext cx="1792975" cy="23201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rgbClr val="92D05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JUMLAH</a:t>
              </a:r>
            </a:p>
          </p:txBody>
        </p:sp>
      </p:grpSp>
      <p:cxnSp>
        <p:nvCxnSpPr>
          <p:cNvPr id="59" name="Straight Connector 58"/>
          <p:cNvCxnSpPr>
            <a:endCxn id="57" idx="0"/>
          </p:cNvCxnSpPr>
          <p:nvPr/>
        </p:nvCxnSpPr>
        <p:spPr>
          <a:xfrm>
            <a:off x="9155334" y="3581982"/>
            <a:ext cx="160979" cy="121720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4" name="Group 63"/>
          <p:cNvGrpSpPr/>
          <p:nvPr/>
        </p:nvGrpSpPr>
        <p:grpSpPr>
          <a:xfrm>
            <a:off x="5078332" y="4090080"/>
            <a:ext cx="1390650" cy="709684"/>
            <a:chOff x="8805080" y="1360800"/>
            <a:chExt cx="1792975" cy="709684"/>
          </a:xfrm>
        </p:grpSpPr>
        <p:sp>
          <p:nvSpPr>
            <p:cNvPr id="65" name="Oval 64"/>
            <p:cNvSpPr/>
            <p:nvPr/>
          </p:nvSpPr>
          <p:spPr>
            <a:xfrm>
              <a:off x="8805080" y="1360800"/>
              <a:ext cx="1746914" cy="70968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8805080" y="1618120"/>
              <a:ext cx="1792975" cy="23201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rgbClr val="92D05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TGL_PINJAM</a:t>
              </a:r>
            </a:p>
          </p:txBody>
        </p:sp>
      </p:grpSp>
      <p:cxnSp>
        <p:nvCxnSpPr>
          <p:cNvPr id="67" name="Straight Connector 66"/>
          <p:cNvCxnSpPr>
            <a:stCxn id="44" idx="2"/>
            <a:endCxn id="65" idx="0"/>
          </p:cNvCxnSpPr>
          <p:nvPr/>
        </p:nvCxnSpPr>
        <p:spPr>
          <a:xfrm>
            <a:off x="5712725" y="3680483"/>
            <a:ext cx="43070" cy="40959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1" name="Group 70"/>
          <p:cNvGrpSpPr/>
          <p:nvPr/>
        </p:nvGrpSpPr>
        <p:grpSpPr>
          <a:xfrm>
            <a:off x="3636826" y="4625779"/>
            <a:ext cx="1802300" cy="647681"/>
            <a:chOff x="8805080" y="1360800"/>
            <a:chExt cx="1792975" cy="709684"/>
          </a:xfrm>
        </p:grpSpPr>
        <p:sp>
          <p:nvSpPr>
            <p:cNvPr id="72" name="Oval 71"/>
            <p:cNvSpPr/>
            <p:nvPr/>
          </p:nvSpPr>
          <p:spPr>
            <a:xfrm>
              <a:off x="8805080" y="1360800"/>
              <a:ext cx="1746914" cy="70968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8805080" y="1618120"/>
              <a:ext cx="1792975" cy="23201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rgbClr val="92D05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TGL_KEMBALI</a:t>
              </a:r>
            </a:p>
          </p:txBody>
        </p:sp>
      </p:grpSp>
      <p:cxnSp>
        <p:nvCxnSpPr>
          <p:cNvPr id="74" name="Straight Connector 73"/>
          <p:cNvCxnSpPr>
            <a:endCxn id="72" idx="0"/>
          </p:cNvCxnSpPr>
          <p:nvPr/>
        </p:nvCxnSpPr>
        <p:spPr>
          <a:xfrm flipH="1">
            <a:off x="4514826" y="3397657"/>
            <a:ext cx="735053" cy="122812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Oval 79"/>
          <p:cNvSpPr/>
          <p:nvPr/>
        </p:nvSpPr>
        <p:spPr>
          <a:xfrm>
            <a:off x="4027289" y="1513815"/>
            <a:ext cx="1154408" cy="7096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NIM</a:t>
            </a:r>
          </a:p>
        </p:txBody>
      </p:sp>
      <p:cxnSp>
        <p:nvCxnSpPr>
          <p:cNvPr id="81" name="Straight Connector 80"/>
          <p:cNvCxnSpPr>
            <a:stCxn id="80" idx="4"/>
          </p:cNvCxnSpPr>
          <p:nvPr/>
        </p:nvCxnSpPr>
        <p:spPr>
          <a:xfrm>
            <a:off x="4604493" y="2223499"/>
            <a:ext cx="688436" cy="104595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85" idx="4"/>
          </p:cNvCxnSpPr>
          <p:nvPr/>
        </p:nvCxnSpPr>
        <p:spPr>
          <a:xfrm flipH="1">
            <a:off x="6007910" y="2057662"/>
            <a:ext cx="109799" cy="68881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4" name="Group 83"/>
          <p:cNvGrpSpPr/>
          <p:nvPr/>
        </p:nvGrpSpPr>
        <p:grpSpPr>
          <a:xfrm>
            <a:off x="5440246" y="1347978"/>
            <a:ext cx="1390650" cy="709684"/>
            <a:chOff x="8805080" y="1360800"/>
            <a:chExt cx="1792975" cy="709684"/>
          </a:xfrm>
        </p:grpSpPr>
        <p:sp>
          <p:nvSpPr>
            <p:cNvPr id="85" name="Oval 84"/>
            <p:cNvSpPr/>
            <p:nvPr/>
          </p:nvSpPr>
          <p:spPr>
            <a:xfrm>
              <a:off x="8805080" y="1360800"/>
              <a:ext cx="1746914" cy="70968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8805080" y="1618120"/>
              <a:ext cx="1792975" cy="23201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NO_BUKU</a:t>
              </a:r>
            </a:p>
          </p:txBody>
        </p:sp>
      </p:grpSp>
      <p:sp>
        <p:nvSpPr>
          <p:cNvPr id="94" name="Rectangle 93"/>
          <p:cNvSpPr/>
          <p:nvPr/>
        </p:nvSpPr>
        <p:spPr>
          <a:xfrm>
            <a:off x="4273700" y="2659758"/>
            <a:ext cx="696826" cy="3649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093C71"/>
                </a:solidFill>
              </a:rPr>
              <a:t>, N </a:t>
            </a:r>
          </a:p>
        </p:txBody>
      </p:sp>
      <p:sp>
        <p:nvSpPr>
          <p:cNvPr id="95" name="Rectangle 94"/>
          <p:cNvSpPr/>
          <p:nvPr/>
        </p:nvSpPr>
        <p:spPr>
          <a:xfrm>
            <a:off x="6910624" y="2609700"/>
            <a:ext cx="696826" cy="3649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093C71"/>
                </a:solidFill>
              </a:rPr>
              <a:t>N</a:t>
            </a:r>
          </a:p>
        </p:txBody>
      </p:sp>
      <p:sp>
        <p:nvSpPr>
          <p:cNvPr id="96" name="Rectangle 95"/>
          <p:cNvSpPr/>
          <p:nvPr/>
        </p:nvSpPr>
        <p:spPr>
          <a:xfrm>
            <a:off x="6497698" y="2621815"/>
            <a:ext cx="704857" cy="3649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093C71"/>
                </a:solidFill>
              </a:rPr>
              <a:t>1</a:t>
            </a:r>
          </a:p>
        </p:txBody>
      </p:sp>
      <p:sp>
        <p:nvSpPr>
          <p:cNvPr id="98" name="Rectangle 97"/>
          <p:cNvSpPr/>
          <p:nvPr/>
        </p:nvSpPr>
        <p:spPr>
          <a:xfrm>
            <a:off x="6616710" y="2621815"/>
            <a:ext cx="490610" cy="373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093C71"/>
                </a:solidFill>
              </a:rPr>
              <a:t>0,</a:t>
            </a:r>
          </a:p>
        </p:txBody>
      </p:sp>
      <p:grpSp>
        <p:nvGrpSpPr>
          <p:cNvPr id="60" name="Group 59"/>
          <p:cNvGrpSpPr/>
          <p:nvPr/>
        </p:nvGrpSpPr>
        <p:grpSpPr>
          <a:xfrm>
            <a:off x="6161445" y="4709651"/>
            <a:ext cx="1390650" cy="709684"/>
            <a:chOff x="8805080" y="1360800"/>
            <a:chExt cx="1792975" cy="709684"/>
          </a:xfrm>
        </p:grpSpPr>
        <p:sp>
          <p:nvSpPr>
            <p:cNvPr id="61" name="Oval 60"/>
            <p:cNvSpPr/>
            <p:nvPr/>
          </p:nvSpPr>
          <p:spPr>
            <a:xfrm>
              <a:off x="8805080" y="1360800"/>
              <a:ext cx="1746914" cy="70968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8805080" y="1618120"/>
              <a:ext cx="1792975" cy="23201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rgbClr val="92D05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DENDA</a:t>
              </a:r>
            </a:p>
          </p:txBody>
        </p:sp>
      </p:grpSp>
      <p:cxnSp>
        <p:nvCxnSpPr>
          <p:cNvPr id="63" name="Straight Connector 62"/>
          <p:cNvCxnSpPr>
            <a:endCxn id="61" idx="0"/>
          </p:cNvCxnSpPr>
          <p:nvPr/>
        </p:nvCxnSpPr>
        <p:spPr>
          <a:xfrm>
            <a:off x="6124732" y="3443476"/>
            <a:ext cx="714176" cy="126617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5288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>
          <a:xfrm>
            <a:off x="360216" y="287840"/>
            <a:ext cx="10585287" cy="540296"/>
          </a:xfrm>
        </p:spPr>
        <p:txBody>
          <a:bodyPr>
            <a:normAutofit fontScale="90000"/>
          </a:bodyPr>
          <a:lstStyle/>
          <a:p>
            <a:r>
              <a:rPr lang="en-US" altLang="en-US" b="1" dirty="0" err="1"/>
              <a:t>Jawaban</a:t>
            </a:r>
            <a:r>
              <a:rPr lang="en-US" altLang="en-US" b="1" dirty="0"/>
              <a:t> </a:t>
            </a:r>
            <a:r>
              <a:rPr lang="en-US" altLang="en-US" b="1" dirty="0" err="1"/>
              <a:t>Soal</a:t>
            </a:r>
            <a:r>
              <a:rPr lang="en-US" altLang="en-US" b="1" dirty="0"/>
              <a:t> 3 </a:t>
            </a:r>
            <a:r>
              <a:rPr lang="en-US" altLang="en-US" b="1" dirty="0" err="1"/>
              <a:t>kamus</a:t>
            </a:r>
            <a:r>
              <a:rPr lang="en-US" altLang="en-US" b="1" dirty="0"/>
              <a:t> Data &amp; </a:t>
            </a:r>
            <a:r>
              <a:rPr lang="en-US" altLang="en-US" b="1" dirty="0" err="1"/>
              <a:t>Relasi</a:t>
            </a:r>
            <a:endParaRPr lang="en-US" altLang="en-US" b="1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77670" y="1163498"/>
            <a:ext cx="11409529" cy="117027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63525" indent="-263525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36575" indent="-2730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11213" indent="-2746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74738" indent="-2635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47788" indent="-2730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dirty="0">
                <a:solidFill>
                  <a:schemeClr val="tx1"/>
                </a:solidFill>
              </a:rPr>
              <a:t>MAHASISWA = (</a:t>
            </a:r>
            <a:r>
              <a:rPr lang="en-US" b="1" u="sng" dirty="0">
                <a:solidFill>
                  <a:srgbClr val="FF0000"/>
                </a:solidFill>
              </a:rPr>
              <a:t>NIM</a:t>
            </a:r>
            <a:r>
              <a:rPr lang="en-US" b="1" dirty="0">
                <a:solidFill>
                  <a:schemeClr val="tx1"/>
                </a:solidFill>
              </a:rPr>
              <a:t>, NAMA_MHS, ALAMAT_MHS)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>
                <a:solidFill>
                  <a:schemeClr val="tx1"/>
                </a:solidFill>
              </a:rPr>
              <a:t>BUKU_PERPUS = (</a:t>
            </a:r>
            <a:r>
              <a:rPr lang="en-US" b="1" u="sng" dirty="0">
                <a:solidFill>
                  <a:srgbClr val="FF0000"/>
                </a:solidFill>
              </a:rPr>
              <a:t>NO_BUKU</a:t>
            </a:r>
            <a:r>
              <a:rPr lang="en-US" b="1" dirty="0">
                <a:solidFill>
                  <a:schemeClr val="tx1"/>
                </a:solidFill>
              </a:rPr>
              <a:t>, PENGARANG, PENERBIT, JUDUL_BUKU,THN_TERBIT, </a:t>
            </a:r>
            <a:r>
              <a:rPr lang="en-US" b="1" dirty="0">
                <a:solidFill>
                  <a:srgbClr val="00B050"/>
                </a:solidFill>
              </a:rPr>
              <a:t>JUMLAH</a:t>
            </a:r>
            <a:r>
              <a:rPr lang="en-US" b="1" dirty="0">
                <a:solidFill>
                  <a:schemeClr val="tx1"/>
                </a:solidFill>
              </a:rPr>
              <a:t>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>
                <a:solidFill>
                  <a:schemeClr val="tx1"/>
                </a:solidFill>
              </a:rPr>
              <a:t>MEMINJAM = (</a:t>
            </a:r>
            <a:r>
              <a:rPr lang="en-US" b="1" u="sng" dirty="0">
                <a:solidFill>
                  <a:srgbClr val="FF0000"/>
                </a:solidFill>
              </a:rPr>
              <a:t>NIM</a:t>
            </a:r>
            <a:r>
              <a:rPr lang="en-US" b="1" dirty="0">
                <a:solidFill>
                  <a:srgbClr val="FF0000"/>
                </a:solidFill>
              </a:rPr>
              <a:t>, </a:t>
            </a:r>
            <a:r>
              <a:rPr lang="en-US" b="1" u="sng" dirty="0">
                <a:solidFill>
                  <a:srgbClr val="FF0000"/>
                </a:solidFill>
              </a:rPr>
              <a:t>NO_BUKU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>
                <a:solidFill>
                  <a:srgbClr val="00B050"/>
                </a:solidFill>
              </a:rPr>
              <a:t>TGL_PINJAM, TGL_KEMBALI, DENDA</a:t>
            </a:r>
            <a:r>
              <a:rPr lang="en-US" b="1" dirty="0">
                <a:solidFill>
                  <a:schemeClr val="tx1"/>
                </a:solidFill>
              </a:rPr>
              <a:t>)</a:t>
            </a:r>
          </a:p>
          <a:p>
            <a:endParaRPr lang="en-US" b="1" dirty="0">
              <a:solidFill>
                <a:schemeClr val="tx1"/>
              </a:solidFill>
            </a:endParaRPr>
          </a:p>
        </p:txBody>
      </p:sp>
      <p:grpSp>
        <p:nvGrpSpPr>
          <p:cNvPr id="55300" name="Group 55299"/>
          <p:cNvGrpSpPr/>
          <p:nvPr/>
        </p:nvGrpSpPr>
        <p:grpSpPr>
          <a:xfrm>
            <a:off x="1092204" y="2806006"/>
            <a:ext cx="2627836" cy="1003877"/>
            <a:chOff x="1092204" y="2806006"/>
            <a:chExt cx="2627836" cy="1003877"/>
          </a:xfrm>
        </p:grpSpPr>
        <p:sp>
          <p:nvSpPr>
            <p:cNvPr id="9" name="Rectangle 8"/>
            <p:cNvSpPr/>
            <p:nvPr/>
          </p:nvSpPr>
          <p:spPr>
            <a:xfrm>
              <a:off x="1092204" y="2806006"/>
              <a:ext cx="2208863" cy="1003877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solidFill>
                  <a:schemeClr val="bg1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101608" y="2850004"/>
              <a:ext cx="2618432" cy="861774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rgbClr val="FFFF00"/>
                  </a:solidFill>
                </a:rPr>
                <a:t># NIM</a:t>
              </a:r>
            </a:p>
            <a:p>
              <a:r>
                <a:rPr lang="en-US" sz="1600" b="1" dirty="0">
                  <a:solidFill>
                    <a:schemeClr val="bg1"/>
                  </a:solidFill>
                </a:rPr>
                <a:t>    NAMA_MHS</a:t>
              </a:r>
            </a:p>
            <a:p>
              <a:r>
                <a:rPr lang="en-US" sz="1600" b="1" dirty="0">
                  <a:solidFill>
                    <a:schemeClr val="bg1"/>
                  </a:solidFill>
                </a:rPr>
                <a:t>    ALAMAT_MHS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092205" y="2436674"/>
            <a:ext cx="1880316" cy="369332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93C71"/>
                </a:solidFill>
              </a:rPr>
              <a:t>MAHASISWA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848356" y="4145246"/>
            <a:ext cx="2289884" cy="1640364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093C7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911866" y="4215950"/>
            <a:ext cx="2270568" cy="15696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FF00"/>
                </a:solidFill>
              </a:rPr>
              <a:t># NO_BUKU</a:t>
            </a:r>
          </a:p>
          <a:p>
            <a:r>
              <a:rPr lang="en-US" sz="1600" b="1" dirty="0">
                <a:solidFill>
                  <a:schemeClr val="bg1"/>
                </a:solidFill>
              </a:rPr>
              <a:t>    PENGARANG</a:t>
            </a:r>
          </a:p>
          <a:p>
            <a:r>
              <a:rPr lang="en-US" sz="1600" b="1" dirty="0">
                <a:solidFill>
                  <a:schemeClr val="bg1"/>
                </a:solidFill>
              </a:rPr>
              <a:t>    PENERBIT</a:t>
            </a:r>
          </a:p>
          <a:p>
            <a:r>
              <a:rPr lang="en-US" sz="1600" b="1" dirty="0">
                <a:solidFill>
                  <a:schemeClr val="bg1"/>
                </a:solidFill>
              </a:rPr>
              <a:t>    JUDUL_BUKU</a:t>
            </a:r>
          </a:p>
          <a:p>
            <a:r>
              <a:rPr lang="en-US" sz="1600" b="1" dirty="0">
                <a:solidFill>
                  <a:schemeClr val="bg1"/>
                </a:solidFill>
              </a:rPr>
              <a:t>   THN_TERBIT</a:t>
            </a:r>
          </a:p>
          <a:p>
            <a:r>
              <a:rPr lang="en-US" sz="1600" b="1" dirty="0">
                <a:solidFill>
                  <a:schemeClr val="bg1"/>
                </a:solidFill>
              </a:rPr>
              <a:t>   </a:t>
            </a:r>
            <a:r>
              <a:rPr lang="en-US" sz="1600" b="1" dirty="0">
                <a:solidFill>
                  <a:srgbClr val="00B050"/>
                </a:solidFill>
              </a:rPr>
              <a:t>JUMLAH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861708" y="3688945"/>
            <a:ext cx="2083141" cy="369332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93C71"/>
                </a:solidFill>
              </a:rPr>
              <a:t>BUKU_PERPUS</a:t>
            </a:r>
          </a:p>
        </p:txBody>
      </p:sp>
      <p:grpSp>
        <p:nvGrpSpPr>
          <p:cNvPr id="55302" name="Group 55301"/>
          <p:cNvGrpSpPr/>
          <p:nvPr/>
        </p:nvGrpSpPr>
        <p:grpSpPr>
          <a:xfrm>
            <a:off x="7965229" y="2489113"/>
            <a:ext cx="2502604" cy="2053875"/>
            <a:chOff x="7965229" y="2489113"/>
            <a:chExt cx="2502604" cy="1726837"/>
          </a:xfrm>
        </p:grpSpPr>
        <p:grpSp>
          <p:nvGrpSpPr>
            <p:cNvPr id="55301" name="Group 55300"/>
            <p:cNvGrpSpPr/>
            <p:nvPr/>
          </p:nvGrpSpPr>
          <p:grpSpPr>
            <a:xfrm>
              <a:off x="8024430" y="2892795"/>
              <a:ext cx="2443403" cy="1323155"/>
              <a:chOff x="8024430" y="2892795"/>
              <a:chExt cx="2443403" cy="1323155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8024431" y="2898226"/>
                <a:ext cx="2443402" cy="1317724"/>
              </a:xfrm>
              <a:prstGeom prst="rect">
                <a:avLst/>
              </a:prstGeom>
              <a:ln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solidFill>
                    <a:srgbClr val="093C71"/>
                  </a:solidFill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8024430" y="2892795"/>
                <a:ext cx="2443403" cy="1242094"/>
              </a:xfrm>
              <a:prstGeom prst="rect">
                <a:avLst/>
              </a:prstGeom>
              <a:noFill/>
              <a:ln w="38100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b="1" dirty="0">
                    <a:solidFill>
                      <a:srgbClr val="FFFF00"/>
                    </a:solidFill>
                  </a:rPr>
                  <a:t>## NIM</a:t>
                </a:r>
                <a:endParaRPr lang="en-US" b="1" dirty="0">
                  <a:solidFill>
                    <a:schemeClr val="bg1"/>
                  </a:solidFill>
                </a:endParaRPr>
              </a:p>
              <a:p>
                <a:r>
                  <a:rPr lang="en-US" b="1">
                    <a:solidFill>
                      <a:srgbClr val="FFFF00"/>
                    </a:solidFill>
                  </a:rPr>
                  <a:t>## </a:t>
                </a:r>
                <a:r>
                  <a:rPr lang="en-US" b="1" dirty="0">
                    <a:solidFill>
                      <a:srgbClr val="FFFF00"/>
                    </a:solidFill>
                  </a:rPr>
                  <a:t>NO_BUKU</a:t>
                </a:r>
              </a:p>
              <a:p>
                <a:r>
                  <a:rPr lang="en-US" b="1" dirty="0">
                    <a:solidFill>
                      <a:schemeClr val="bg1"/>
                    </a:solidFill>
                  </a:rPr>
                  <a:t>    </a:t>
                </a:r>
                <a:r>
                  <a:rPr lang="en-US" b="1" dirty="0">
                    <a:solidFill>
                      <a:srgbClr val="00B050"/>
                    </a:solidFill>
                  </a:rPr>
                  <a:t>TGL_PINJAM</a:t>
                </a:r>
              </a:p>
              <a:p>
                <a:r>
                  <a:rPr lang="en-US" b="1" dirty="0">
                    <a:solidFill>
                      <a:srgbClr val="00B050"/>
                    </a:solidFill>
                  </a:rPr>
                  <a:t>    TGL_KEMBALI</a:t>
                </a:r>
              </a:p>
              <a:p>
                <a:r>
                  <a:rPr lang="en-US" b="1" dirty="0">
                    <a:solidFill>
                      <a:srgbClr val="00B050"/>
                    </a:solidFill>
                  </a:rPr>
                  <a:t>     DENDA</a:t>
                </a:r>
              </a:p>
            </p:txBody>
          </p:sp>
        </p:grpSp>
        <p:sp>
          <p:nvSpPr>
            <p:cNvPr id="23" name="TextBox 22"/>
            <p:cNvSpPr txBox="1"/>
            <p:nvPr/>
          </p:nvSpPr>
          <p:spPr>
            <a:xfrm>
              <a:off x="7965229" y="2489113"/>
              <a:ext cx="2052227" cy="369332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093C71"/>
                  </a:solidFill>
                </a:rPr>
                <a:t>MEMINJAM</a:t>
              </a:r>
            </a:p>
          </p:txBody>
        </p:sp>
      </p:grpSp>
      <p:cxnSp>
        <p:nvCxnSpPr>
          <p:cNvPr id="24" name="Elbow Connector 23"/>
          <p:cNvCxnSpPr/>
          <p:nvPr/>
        </p:nvCxnSpPr>
        <p:spPr>
          <a:xfrm>
            <a:off x="3301067" y="3322242"/>
            <a:ext cx="4723362" cy="432327"/>
          </a:xfrm>
          <a:prstGeom prst="bentConnector3">
            <a:avLst>
              <a:gd name="adj1" fmla="val 80339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18" idx="3"/>
          </p:cNvCxnSpPr>
          <p:nvPr/>
        </p:nvCxnSpPr>
        <p:spPr>
          <a:xfrm flipV="1">
            <a:off x="6138240" y="4055201"/>
            <a:ext cx="1886189" cy="910227"/>
          </a:xfrm>
          <a:prstGeom prst="bentConnector3">
            <a:avLst>
              <a:gd name="adj1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441777" y="2913402"/>
            <a:ext cx="283335" cy="400110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93C71"/>
                </a:solidFill>
              </a:rPr>
              <a:t>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599427" y="3412894"/>
            <a:ext cx="283335" cy="369332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93C71"/>
                </a:solidFill>
              </a:rPr>
              <a:t>M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616469" y="4143640"/>
            <a:ext cx="283335" cy="369332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93C71"/>
                </a:solidFill>
              </a:rPr>
              <a:t>M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6331631" y="4542988"/>
            <a:ext cx="283335" cy="400110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93C71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249529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>
          <a:xfrm>
            <a:off x="413515" y="341313"/>
            <a:ext cx="10862677" cy="446281"/>
          </a:xfrm>
        </p:spPr>
        <p:txBody>
          <a:bodyPr>
            <a:normAutofit fontScale="90000"/>
          </a:bodyPr>
          <a:lstStyle/>
          <a:p>
            <a:r>
              <a:rPr lang="en-US" alt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Soal</a:t>
            </a:r>
            <a:r>
              <a:rPr lang="en-US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4</a:t>
            </a:r>
          </a:p>
        </p:txBody>
      </p:sp>
      <p:sp>
        <p:nvSpPr>
          <p:cNvPr id="62467" name="Content Placeholder 2"/>
          <p:cNvSpPr>
            <a:spLocks noGrp="1"/>
          </p:cNvSpPr>
          <p:nvPr>
            <p:ph idx="1"/>
          </p:nvPr>
        </p:nvSpPr>
        <p:spPr>
          <a:xfrm>
            <a:off x="518615" y="959893"/>
            <a:ext cx="10986448" cy="4937125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000" b="1" dirty="0" err="1">
                <a:solidFill>
                  <a:schemeClr val="tx1"/>
                </a:solidFill>
              </a:rPr>
              <a:t>Seperti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soal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nomor</a:t>
            </a:r>
            <a:r>
              <a:rPr lang="en-US" altLang="en-US" sz="2000" b="1" dirty="0">
                <a:solidFill>
                  <a:schemeClr val="tx1"/>
                </a:solidFill>
              </a:rPr>
              <a:t> 3, </a:t>
            </a:r>
            <a:r>
              <a:rPr lang="en-US" altLang="en-US" sz="2000" b="1" dirty="0" err="1">
                <a:solidFill>
                  <a:schemeClr val="tx1"/>
                </a:solidFill>
              </a:rPr>
              <a:t>namun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ada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beberapa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tambahan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penjelasan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berikut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ini</a:t>
            </a:r>
            <a:r>
              <a:rPr lang="en-US" altLang="en-US" sz="2000" b="1" dirty="0">
                <a:solidFill>
                  <a:schemeClr val="tx1"/>
                </a:solidFill>
              </a:rPr>
              <a:t>. </a:t>
            </a:r>
          </a:p>
          <a:p>
            <a:pPr marL="457200" indent="-457200">
              <a:buFont typeface="+mj-lt"/>
              <a:buAutoNum type="alphaLcPeriod"/>
            </a:pPr>
            <a:r>
              <a:rPr lang="en-US" altLang="en-US" sz="2000" b="1" dirty="0" err="1">
                <a:solidFill>
                  <a:schemeClr val="tx1"/>
                </a:solidFill>
              </a:rPr>
              <a:t>Fakultas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memiliki</a:t>
            </a:r>
            <a:r>
              <a:rPr lang="en-US" altLang="en-US" sz="2000" b="1" dirty="0">
                <a:solidFill>
                  <a:schemeClr val="tx1"/>
                </a:solidFill>
              </a:rPr>
              <a:t> 3 </a:t>
            </a:r>
            <a:r>
              <a:rPr lang="en-US" altLang="en-US" sz="2000" b="1" dirty="0" err="1">
                <a:solidFill>
                  <a:schemeClr val="tx1"/>
                </a:solidFill>
              </a:rPr>
              <a:t>jurusan</a:t>
            </a:r>
            <a:r>
              <a:rPr lang="en-US" altLang="en-US" sz="2000" b="1" dirty="0">
                <a:solidFill>
                  <a:schemeClr val="tx1"/>
                </a:solidFill>
              </a:rPr>
              <a:t>, </a:t>
            </a:r>
            <a:r>
              <a:rPr lang="en-US" altLang="en-US" sz="2000" b="1" dirty="0" err="1">
                <a:solidFill>
                  <a:schemeClr val="tx1"/>
                </a:solidFill>
              </a:rPr>
              <a:t>dan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tiap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jurusan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memiliki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perpustakaan</a:t>
            </a:r>
            <a:r>
              <a:rPr lang="en-US" altLang="en-US" sz="2000" b="1" dirty="0">
                <a:solidFill>
                  <a:schemeClr val="tx1"/>
                </a:solidFill>
              </a:rPr>
              <a:t>. </a:t>
            </a:r>
            <a:r>
              <a:rPr lang="en-US" altLang="en-US" sz="2000" b="1" dirty="0" err="1">
                <a:solidFill>
                  <a:schemeClr val="tx1"/>
                </a:solidFill>
              </a:rPr>
              <a:t>Mahasiswa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boleh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meminjam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dari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perpustakaan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manapun</a:t>
            </a:r>
            <a:r>
              <a:rPr lang="en-US" altLang="en-US" sz="2000" b="1" dirty="0">
                <a:solidFill>
                  <a:schemeClr val="tx1"/>
                </a:solidFill>
              </a:rPr>
              <a:t> di </a:t>
            </a:r>
            <a:r>
              <a:rPr lang="en-US" altLang="en-US" sz="2000" b="1" dirty="0" err="1">
                <a:solidFill>
                  <a:schemeClr val="tx1"/>
                </a:solidFill>
              </a:rPr>
              <a:t>jurusan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tersebut</a:t>
            </a:r>
            <a:r>
              <a:rPr lang="en-US" altLang="en-US" sz="2000" b="1" dirty="0">
                <a:solidFill>
                  <a:schemeClr val="tx1"/>
                </a:solidFill>
              </a:rPr>
              <a:t>. </a:t>
            </a:r>
          </a:p>
          <a:p>
            <a:pPr marL="457200" indent="-457200">
              <a:buFont typeface="+mj-lt"/>
              <a:buAutoNum type="alphaLcPeriod"/>
            </a:pPr>
            <a:r>
              <a:rPr lang="en-US" altLang="en-US" sz="2000" b="1" dirty="0" err="1">
                <a:solidFill>
                  <a:schemeClr val="tx1"/>
                </a:solidFill>
              </a:rPr>
              <a:t>Setiap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mahasiswa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otomatis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menjadi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anggota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pada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ketiga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perpustakaan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tersebut</a:t>
            </a:r>
            <a:r>
              <a:rPr lang="en-US" altLang="en-US" sz="2000" b="1" dirty="0">
                <a:solidFill>
                  <a:schemeClr val="tx1"/>
                </a:solidFill>
              </a:rPr>
              <a:t>. </a:t>
            </a:r>
          </a:p>
          <a:p>
            <a:pPr marL="457200" indent="-457200">
              <a:buFont typeface="+mj-lt"/>
              <a:buAutoNum type="alphaLcPeriod"/>
            </a:pPr>
            <a:r>
              <a:rPr lang="en-US" altLang="en-US" sz="2000" b="1" dirty="0" err="1">
                <a:solidFill>
                  <a:schemeClr val="tx1"/>
                </a:solidFill>
              </a:rPr>
              <a:t>Setiap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perpustakaan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memiliki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banyak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buku</a:t>
            </a:r>
            <a:r>
              <a:rPr lang="en-US" altLang="en-US" sz="2000" b="1" dirty="0">
                <a:solidFill>
                  <a:schemeClr val="tx1"/>
                </a:solidFill>
              </a:rPr>
              <a:t>. </a:t>
            </a:r>
            <a:r>
              <a:rPr lang="en-US" altLang="en-US" sz="2000" b="1" dirty="0" err="1">
                <a:solidFill>
                  <a:schemeClr val="tx1"/>
                </a:solidFill>
              </a:rPr>
              <a:t>Buku</a:t>
            </a:r>
            <a:r>
              <a:rPr lang="en-US" altLang="en-US" sz="2000" b="1" dirty="0">
                <a:solidFill>
                  <a:schemeClr val="tx1"/>
                </a:solidFill>
              </a:rPr>
              <a:t> yang </a:t>
            </a:r>
            <a:r>
              <a:rPr lang="en-US" altLang="en-US" sz="2000" b="1" dirty="0" err="1">
                <a:solidFill>
                  <a:schemeClr val="tx1"/>
                </a:solidFill>
              </a:rPr>
              <a:t>sama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hanya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ada</a:t>
            </a:r>
            <a:r>
              <a:rPr lang="en-US" altLang="en-US" sz="2000" b="1" dirty="0">
                <a:solidFill>
                  <a:schemeClr val="tx1"/>
                </a:solidFill>
              </a:rPr>
              <a:t> di </a:t>
            </a:r>
            <a:r>
              <a:rPr lang="en-US" altLang="en-US" sz="2000" b="1" dirty="0" err="1">
                <a:solidFill>
                  <a:schemeClr val="tx1"/>
                </a:solidFill>
              </a:rPr>
              <a:t>satu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perpustakaan</a:t>
            </a:r>
            <a:r>
              <a:rPr lang="en-US" altLang="en-US" sz="2000" b="1" dirty="0">
                <a:solidFill>
                  <a:schemeClr val="tx1"/>
                </a:solidFill>
              </a:rPr>
              <a:t>.</a:t>
            </a:r>
          </a:p>
          <a:p>
            <a:pPr marL="457200" indent="-457200">
              <a:buFont typeface="+mj-lt"/>
              <a:buAutoNum type="alphaLcPeriod"/>
            </a:pPr>
            <a:r>
              <a:rPr lang="en-US" altLang="en-US" sz="2000" b="1" dirty="0" err="1">
                <a:solidFill>
                  <a:schemeClr val="tx1"/>
                </a:solidFill>
              </a:rPr>
              <a:t>Tugasnya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membuat</a:t>
            </a:r>
            <a:r>
              <a:rPr lang="en-US" altLang="en-US" sz="2000" b="1" dirty="0">
                <a:solidFill>
                  <a:schemeClr val="tx1"/>
                </a:solidFill>
              </a:rPr>
              <a:t> : </a:t>
            </a:r>
          </a:p>
          <a:p>
            <a:pPr marL="731838" lvl="1" indent="-457200">
              <a:buFont typeface="+mj-lt"/>
              <a:buAutoNum type="alphaLcPeriod"/>
            </a:pPr>
            <a:r>
              <a:rPr lang="en-US" altLang="en-US" sz="2000" b="1" dirty="0">
                <a:solidFill>
                  <a:schemeClr val="tx1"/>
                </a:solidFill>
              </a:rPr>
              <a:t>ERD</a:t>
            </a:r>
          </a:p>
          <a:p>
            <a:pPr marL="731838" lvl="1" indent="-457200">
              <a:buFont typeface="+mj-lt"/>
              <a:buAutoNum type="alphaLcPeriod"/>
            </a:pPr>
            <a:r>
              <a:rPr lang="en-US" altLang="en-US" sz="2000" b="1" dirty="0" err="1">
                <a:solidFill>
                  <a:schemeClr val="tx1"/>
                </a:solidFill>
              </a:rPr>
              <a:t>Kamus</a:t>
            </a:r>
            <a:r>
              <a:rPr lang="en-US" altLang="en-US" sz="2000" b="1" dirty="0">
                <a:solidFill>
                  <a:schemeClr val="tx1"/>
                </a:solidFill>
              </a:rPr>
              <a:t> Data</a:t>
            </a:r>
          </a:p>
          <a:p>
            <a:pPr marL="731838" lvl="1" indent="-457200">
              <a:buFont typeface="+mj-lt"/>
              <a:buAutoNum type="alphaLcPeriod"/>
            </a:pPr>
            <a:r>
              <a:rPr lang="en-US" altLang="en-US" sz="2000" b="1" dirty="0" err="1">
                <a:solidFill>
                  <a:schemeClr val="tx1"/>
                </a:solidFill>
              </a:rPr>
              <a:t>Relasi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</a:rPr>
              <a:t>Tabel</a:t>
            </a:r>
            <a:r>
              <a:rPr lang="en-US" altLang="en-US" sz="2000" b="1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56233390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19</TotalTime>
  <Words>1266</Words>
  <Application>Microsoft Office PowerPoint</Application>
  <PresentationFormat>Widescreen</PresentationFormat>
  <Paragraphs>285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Corbel</vt:lpstr>
      <vt:lpstr>Basis</vt:lpstr>
      <vt:lpstr>Soal &amp; Jawaban</vt:lpstr>
      <vt:lpstr>Soal 1</vt:lpstr>
      <vt:lpstr>JAWABAN SOAL 1 ERD</vt:lpstr>
      <vt:lpstr>Jawaban Soal 1 kamus Data &amp; Relasi</vt:lpstr>
      <vt:lpstr>Soal 2</vt:lpstr>
      <vt:lpstr>Soal 3</vt:lpstr>
      <vt:lpstr>JAWABAN SOAL 3 ERD</vt:lpstr>
      <vt:lpstr>Jawaban Soal 3 kamus Data &amp; Relasi</vt:lpstr>
      <vt:lpstr>Soal 4</vt:lpstr>
      <vt:lpstr>JAWABAN SOAL 4 ERD</vt:lpstr>
      <vt:lpstr>Jawaban Soal 4 kamus Data &amp; Relasi</vt:lpstr>
      <vt:lpstr>Jawaban Soal 4 kamus Data &amp; Relasi</vt:lpstr>
      <vt:lpstr>Soal 5</vt:lpstr>
      <vt:lpstr>JAWABAN SOAL 5 ERD</vt:lpstr>
      <vt:lpstr>Jawaban Soal 5 kamus Data &amp; Relasi</vt:lpstr>
      <vt:lpstr>Jawaban Soal 5 kamus Data &amp; Relasi</vt:lpstr>
      <vt:lpstr>Soal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iyan gustiana</dc:creator>
  <cp:lastModifiedBy>iyan gustiana</cp:lastModifiedBy>
  <cp:revision>3</cp:revision>
  <dcterms:created xsi:type="dcterms:W3CDTF">2020-10-23T06:07:56Z</dcterms:created>
  <dcterms:modified xsi:type="dcterms:W3CDTF">2020-10-23T06:27:03Z</dcterms:modified>
</cp:coreProperties>
</file>