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</p:sldMasterIdLst>
  <p:notesMasterIdLst>
    <p:notesMasterId r:id="rId42"/>
  </p:notesMasterIdLst>
  <p:handoutMasterIdLst>
    <p:handoutMasterId r:id="rId43"/>
  </p:handoutMasterIdLst>
  <p:sldIdLst>
    <p:sldId id="256" r:id="rId2"/>
    <p:sldId id="423" r:id="rId3"/>
    <p:sldId id="414" r:id="rId4"/>
    <p:sldId id="391" r:id="rId5"/>
    <p:sldId id="415" r:id="rId6"/>
    <p:sldId id="417" r:id="rId7"/>
    <p:sldId id="416" r:id="rId8"/>
    <p:sldId id="418" r:id="rId9"/>
    <p:sldId id="420" r:id="rId10"/>
    <p:sldId id="422" r:id="rId11"/>
    <p:sldId id="421" r:id="rId12"/>
    <p:sldId id="366" r:id="rId13"/>
    <p:sldId id="367" r:id="rId14"/>
    <p:sldId id="368" r:id="rId15"/>
    <p:sldId id="392" r:id="rId16"/>
    <p:sldId id="369" r:id="rId17"/>
    <p:sldId id="393" r:id="rId18"/>
    <p:sldId id="370" r:id="rId19"/>
    <p:sldId id="371" r:id="rId20"/>
    <p:sldId id="394" r:id="rId21"/>
    <p:sldId id="395" r:id="rId22"/>
    <p:sldId id="396" r:id="rId23"/>
    <p:sldId id="397" r:id="rId24"/>
    <p:sldId id="398" r:id="rId25"/>
    <p:sldId id="399" r:id="rId26"/>
    <p:sldId id="400" r:id="rId27"/>
    <p:sldId id="401" r:id="rId28"/>
    <p:sldId id="402" r:id="rId29"/>
    <p:sldId id="403" r:id="rId30"/>
    <p:sldId id="404" r:id="rId31"/>
    <p:sldId id="405" r:id="rId32"/>
    <p:sldId id="406" r:id="rId33"/>
    <p:sldId id="407" r:id="rId34"/>
    <p:sldId id="408" r:id="rId35"/>
    <p:sldId id="409" r:id="rId36"/>
    <p:sldId id="410" r:id="rId37"/>
    <p:sldId id="411" r:id="rId38"/>
    <p:sldId id="412" r:id="rId39"/>
    <p:sldId id="413" r:id="rId40"/>
    <p:sldId id="288" r:id="rId4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7FE76"/>
    <a:srgbClr val="FF0000"/>
    <a:srgbClr val="CC0000"/>
    <a:srgbClr val="FB6E47"/>
    <a:srgbClr val="FCD5A0"/>
    <a:srgbClr val="A3FFCD"/>
    <a:srgbClr val="D2FED9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139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0" d="100"/>
          <a:sy n="60" d="100"/>
        </p:scale>
        <p:origin x="-2406" y="-7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28.wmf"/><Relationship Id="rId1" Type="http://schemas.openxmlformats.org/officeDocument/2006/relationships/image" Target="../media/image27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2" Type="http://schemas.openxmlformats.org/officeDocument/2006/relationships/image" Target="../media/image30.wmf"/><Relationship Id="rId1" Type="http://schemas.openxmlformats.org/officeDocument/2006/relationships/image" Target="../media/image29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2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3.wmf"/></Relationships>
</file>

<file path=ppt/drawings/_rels/vmlDrawing14.vml.rels><?xml version="1.0" encoding="UTF-8" standalone="yes"?>
<Relationships xmlns="http://schemas.openxmlformats.org/package/2006/relationships"><Relationship Id="rId2" Type="http://schemas.openxmlformats.org/officeDocument/2006/relationships/image" Target="../media/image35.wmf"/><Relationship Id="rId1" Type="http://schemas.openxmlformats.org/officeDocument/2006/relationships/image" Target="../media/image34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36.wmf"/></Relationships>
</file>

<file path=ppt/drawings/_rels/vmlDrawing16.vml.rels><?xml version="1.0" encoding="UTF-8" standalone="yes"?>
<Relationships xmlns="http://schemas.openxmlformats.org/package/2006/relationships"><Relationship Id="rId2" Type="http://schemas.openxmlformats.org/officeDocument/2006/relationships/image" Target="../media/image38.wmf"/><Relationship Id="rId1" Type="http://schemas.openxmlformats.org/officeDocument/2006/relationships/image" Target="../media/image37.w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39.w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40.w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4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42.wmf"/></Relationships>
</file>

<file path=ppt/drawings/_rels/vmlDrawing2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3.wmf"/></Relationships>
</file>

<file path=ppt/drawings/_rels/vmlDrawing2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4.wmf"/></Relationships>
</file>

<file path=ppt/drawings/_rels/vmlDrawing2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5.wmf"/></Relationships>
</file>

<file path=ppt/drawings/_rels/vmlDrawing2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6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23.wmf"/><Relationship Id="rId1" Type="http://schemas.openxmlformats.org/officeDocument/2006/relationships/image" Target="../media/image22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26.wmf"/><Relationship Id="rId2" Type="http://schemas.openxmlformats.org/officeDocument/2006/relationships/image" Target="../media/image25.wmf"/><Relationship Id="rId1" Type="http://schemas.openxmlformats.org/officeDocument/2006/relationships/image" Target="../media/image24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3E2DE536-A624-43B9-8A8F-7EDD9F9F5B00}" type="datetimeFigureOut">
              <a:rPr lang="id-ID"/>
              <a:pPr>
                <a:defRPr/>
              </a:pPr>
              <a:t>27/10/2020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AD1B7AE5-1216-41D2-AD5E-67B1A816691D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23D31E51-B350-4687-8CCE-86B039550856}" type="datetimeFigureOut">
              <a:rPr lang="id-ID"/>
              <a:pPr>
                <a:defRPr/>
              </a:pPr>
              <a:t>27/10/2020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d-ID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id-ID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F4C5F2B6-0C21-419B-83A1-90BAE16BB145}" type="slidenum">
              <a:rPr lang="id-ID"/>
              <a:pPr>
                <a:defRPr/>
              </a:pPr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4995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849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3D942D8-1619-4BB2-838C-1528FB63F0F6}" type="slidenum">
              <a:rPr lang="id-ID" smtClean="0"/>
              <a:pPr/>
              <a:t>3</a:t>
            </a:fld>
            <a:endParaRPr lang="id-ID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7043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8704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41B9FC5-B816-428D-A107-71B97B608B38}" type="slidenum">
              <a:rPr lang="id-ID" smtClean="0"/>
              <a:pPr/>
              <a:t>6</a:t>
            </a:fld>
            <a:endParaRPr lang="id-ID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60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id-ID" smtClean="0"/>
          </a:p>
        </p:txBody>
      </p:sp>
      <p:sp>
        <p:nvSpPr>
          <p:cNvPr id="860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1AB491D-0DE0-4F58-925E-7C530D585012}" type="slidenum">
              <a:rPr lang="id-ID" smtClean="0"/>
              <a:pPr/>
              <a:t>7</a:t>
            </a:fld>
            <a:endParaRPr lang="id-ID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 userDrawn="1"/>
        </p:nvCxnSpPr>
        <p:spPr>
          <a:xfrm>
            <a:off x="357188" y="6284913"/>
            <a:ext cx="8429625" cy="1587"/>
          </a:xfrm>
          <a:prstGeom prst="line">
            <a:avLst/>
          </a:prstGeom>
          <a:ln w="34925" cmpd="dbl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" name="Group 28"/>
          <p:cNvGrpSpPr>
            <a:grpSpLocks/>
          </p:cNvGrpSpPr>
          <p:nvPr userDrawn="1"/>
        </p:nvGrpSpPr>
        <p:grpSpPr bwMode="auto">
          <a:xfrm>
            <a:off x="500063" y="1500188"/>
            <a:ext cx="8001000" cy="1857375"/>
            <a:chOff x="500034" y="1785926"/>
            <a:chExt cx="8001056" cy="1857388"/>
          </a:xfrm>
        </p:grpSpPr>
        <p:sp>
          <p:nvSpPr>
            <p:cNvPr id="6" name="Double Wave 5"/>
            <p:cNvSpPr/>
            <p:nvPr userDrawn="1"/>
          </p:nvSpPr>
          <p:spPr>
            <a:xfrm rot="5400000">
              <a:off x="-35751" y="2821777"/>
              <a:ext cx="1500198" cy="142876"/>
            </a:xfrm>
            <a:prstGeom prst="doubleWave">
              <a:avLst/>
            </a:prstGeom>
            <a:solidFill>
              <a:srgbClr val="6699FF"/>
            </a:solidFill>
            <a:ln>
              <a:noFill/>
            </a:ln>
            <a:effectLst>
              <a:glow rad="101600">
                <a:schemeClr val="accent1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7" name="Double Wave 6"/>
            <p:cNvSpPr/>
            <p:nvPr userDrawn="1"/>
          </p:nvSpPr>
          <p:spPr>
            <a:xfrm>
              <a:off x="714348" y="1928802"/>
              <a:ext cx="7786742" cy="142876"/>
            </a:xfrm>
            <a:prstGeom prst="doubleWave">
              <a:avLst/>
            </a:prstGeom>
            <a:solidFill>
              <a:srgbClr val="6699FF"/>
            </a:solidFill>
            <a:ln>
              <a:noFill/>
            </a:ln>
            <a:effectLst>
              <a:glow rad="101600">
                <a:schemeClr val="accent1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8" name="Pie 7"/>
            <p:cNvSpPr/>
            <p:nvPr userDrawn="1"/>
          </p:nvSpPr>
          <p:spPr>
            <a:xfrm flipV="1">
              <a:off x="500034" y="1785926"/>
              <a:ext cx="714380" cy="714380"/>
            </a:xfrm>
            <a:prstGeom prst="pie">
              <a:avLst>
                <a:gd name="adj1" fmla="val 958168"/>
                <a:gd name="adj2" fmla="val 16200000"/>
              </a:avLst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9" name="Group 32"/>
          <p:cNvGrpSpPr>
            <a:grpSpLocks/>
          </p:cNvGrpSpPr>
          <p:nvPr userDrawn="1"/>
        </p:nvGrpSpPr>
        <p:grpSpPr bwMode="auto">
          <a:xfrm>
            <a:off x="71438" y="6000750"/>
            <a:ext cx="642937" cy="642938"/>
            <a:chOff x="-32" y="5715016"/>
            <a:chExt cx="642942" cy="642942"/>
          </a:xfrm>
        </p:grpSpPr>
        <p:sp>
          <p:nvSpPr>
            <p:cNvPr id="10" name="Rounded Rectangle 9"/>
            <p:cNvSpPr/>
            <p:nvPr userDrawn="1"/>
          </p:nvSpPr>
          <p:spPr>
            <a:xfrm>
              <a:off x="142844" y="5715016"/>
              <a:ext cx="357190" cy="357190"/>
            </a:xfrm>
            <a:prstGeom prst="round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1" name="Rounded Rectangle 10"/>
            <p:cNvSpPr/>
            <p:nvPr userDrawn="1"/>
          </p:nvSpPr>
          <p:spPr>
            <a:xfrm>
              <a:off x="357158" y="5857892"/>
              <a:ext cx="285752" cy="285752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2" name="Rounded Rectangle 11"/>
            <p:cNvSpPr/>
            <p:nvPr userDrawn="1"/>
          </p:nvSpPr>
          <p:spPr>
            <a:xfrm>
              <a:off x="-32" y="5929330"/>
              <a:ext cx="500066" cy="428628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grpSp>
        <p:nvGrpSpPr>
          <p:cNvPr id="13" name="Group 33"/>
          <p:cNvGrpSpPr>
            <a:grpSpLocks/>
          </p:cNvGrpSpPr>
          <p:nvPr userDrawn="1"/>
        </p:nvGrpSpPr>
        <p:grpSpPr bwMode="auto">
          <a:xfrm flipH="1" flipV="1">
            <a:off x="8429625" y="6000750"/>
            <a:ext cx="642938" cy="642938"/>
            <a:chOff x="-32" y="5715016"/>
            <a:chExt cx="642942" cy="642942"/>
          </a:xfrm>
        </p:grpSpPr>
        <p:sp>
          <p:nvSpPr>
            <p:cNvPr id="14" name="Rounded Rectangle 13"/>
            <p:cNvSpPr/>
            <p:nvPr userDrawn="1"/>
          </p:nvSpPr>
          <p:spPr>
            <a:xfrm>
              <a:off x="142844" y="5715016"/>
              <a:ext cx="357190" cy="357190"/>
            </a:xfrm>
            <a:prstGeom prst="round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5" name="Rounded Rectangle 14"/>
            <p:cNvSpPr/>
            <p:nvPr userDrawn="1"/>
          </p:nvSpPr>
          <p:spPr>
            <a:xfrm>
              <a:off x="357158" y="5857892"/>
              <a:ext cx="285752" cy="285752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6" name="Rounded Rectangle 15"/>
            <p:cNvSpPr/>
            <p:nvPr userDrawn="1"/>
          </p:nvSpPr>
          <p:spPr>
            <a:xfrm>
              <a:off x="-32" y="5929330"/>
              <a:ext cx="500066" cy="428628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816099"/>
            <a:ext cx="7772400" cy="1470025"/>
          </a:xfrm>
        </p:spPr>
        <p:txBody>
          <a:bodyPr/>
          <a:lstStyle>
            <a:lvl1pPr>
              <a:defRPr b="1" cap="none" spc="5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Bernard MT Condensed" pitchFamily="18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86190"/>
            <a:ext cx="6400800" cy="1066792"/>
          </a:xfrm>
        </p:spPr>
        <p:txBody>
          <a:bodyPr/>
          <a:lstStyle>
            <a:lvl1pPr marL="0" indent="0" algn="ctr">
              <a:buNone/>
              <a:defRPr b="1" cap="none" spc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7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06.12.2007</a:t>
            </a:r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IT sebagai Driver Transformasi Bisnis</a:t>
            </a:r>
          </a:p>
        </p:txBody>
      </p:sp>
      <p:sp>
        <p:nvSpPr>
          <p:cNvPr id="1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64B8A3-D96D-4208-8EB7-F0186D77DB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06.12.2007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IT sebagai Driver Transformasi Bisnis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279236-DF3A-4892-821A-D8C0A51300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06.12.2007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IT sebagai Driver Transformasi Bisnis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4FDAA9-D132-469D-BC46-AD3189A2AB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 rtlCol="0">
            <a:normAutofit/>
          </a:bodyPr>
          <a:lstStyle/>
          <a:p>
            <a:pPr lvl="0"/>
            <a:endParaRPr lang="en-US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06.12.2007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IT sebagai Driver Transformasi Bisnis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5357D0-1626-4807-9AF4-6F694B3C82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42D677-F5ED-4720-8A8A-230E908DA9D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 userDrawn="1"/>
        </p:nvCxnSpPr>
        <p:spPr>
          <a:xfrm>
            <a:off x="357188" y="6356350"/>
            <a:ext cx="8429625" cy="1588"/>
          </a:xfrm>
          <a:prstGeom prst="line">
            <a:avLst/>
          </a:prstGeom>
          <a:ln w="34925" cmpd="dbl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" name="Group 7"/>
          <p:cNvGrpSpPr>
            <a:grpSpLocks/>
          </p:cNvGrpSpPr>
          <p:nvPr userDrawn="1"/>
        </p:nvGrpSpPr>
        <p:grpSpPr bwMode="auto">
          <a:xfrm>
            <a:off x="-71438" y="-142875"/>
            <a:ext cx="1357313" cy="1357313"/>
            <a:chOff x="0" y="0"/>
            <a:chExt cx="1785918" cy="1714488"/>
          </a:xfrm>
        </p:grpSpPr>
        <p:sp>
          <p:nvSpPr>
            <p:cNvPr id="5" name="Oval 4"/>
            <p:cNvSpPr/>
            <p:nvPr userDrawn="1"/>
          </p:nvSpPr>
          <p:spPr>
            <a:xfrm>
              <a:off x="0" y="0"/>
              <a:ext cx="1785918" cy="1714488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>
              <a:softEdge rad="63500"/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id-ID"/>
            </a:p>
          </p:txBody>
        </p:sp>
        <p:pic>
          <p:nvPicPr>
            <p:cNvPr id="6" name="Picture 17" descr="logo.jpg"/>
            <p:cNvPicPr>
              <a:picLocks noChangeAspect="1"/>
            </p:cNvPicPr>
            <p:nvPr userDrawn="1"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21439" y="357166"/>
              <a:ext cx="1178727" cy="10001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7" name="Group 10"/>
          <p:cNvGrpSpPr>
            <a:grpSpLocks/>
          </p:cNvGrpSpPr>
          <p:nvPr userDrawn="1"/>
        </p:nvGrpSpPr>
        <p:grpSpPr bwMode="auto">
          <a:xfrm>
            <a:off x="500063" y="1500188"/>
            <a:ext cx="8001000" cy="1857375"/>
            <a:chOff x="500034" y="1785926"/>
            <a:chExt cx="8001056" cy="1857388"/>
          </a:xfrm>
        </p:grpSpPr>
        <p:sp>
          <p:nvSpPr>
            <p:cNvPr id="8" name="Double Wave 7"/>
            <p:cNvSpPr/>
            <p:nvPr userDrawn="1"/>
          </p:nvSpPr>
          <p:spPr>
            <a:xfrm rot="5400000">
              <a:off x="-35751" y="2821777"/>
              <a:ext cx="1500198" cy="142876"/>
            </a:xfrm>
            <a:prstGeom prst="doubleWave">
              <a:avLst/>
            </a:prstGeom>
            <a:solidFill>
              <a:srgbClr val="6699FF"/>
            </a:solidFill>
            <a:ln>
              <a:noFill/>
            </a:ln>
            <a:effectLst>
              <a:glow rad="101600">
                <a:schemeClr val="accent1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9" name="Double Wave 8"/>
            <p:cNvSpPr/>
            <p:nvPr userDrawn="1"/>
          </p:nvSpPr>
          <p:spPr>
            <a:xfrm>
              <a:off x="714348" y="1928802"/>
              <a:ext cx="7786742" cy="142876"/>
            </a:xfrm>
            <a:prstGeom prst="doubleWave">
              <a:avLst/>
            </a:prstGeom>
            <a:solidFill>
              <a:srgbClr val="6699FF"/>
            </a:solidFill>
            <a:ln>
              <a:noFill/>
            </a:ln>
            <a:effectLst>
              <a:glow rad="101600">
                <a:schemeClr val="accent1">
                  <a:satMod val="1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0" name="Pie 9"/>
            <p:cNvSpPr/>
            <p:nvPr userDrawn="1"/>
          </p:nvSpPr>
          <p:spPr>
            <a:xfrm flipV="1">
              <a:off x="500034" y="1785926"/>
              <a:ext cx="714380" cy="714380"/>
            </a:xfrm>
            <a:prstGeom prst="pie">
              <a:avLst>
                <a:gd name="adj1" fmla="val 958168"/>
                <a:gd name="adj2" fmla="val 16200000"/>
              </a:avLst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1" name="Group 14"/>
          <p:cNvGrpSpPr>
            <a:grpSpLocks/>
          </p:cNvGrpSpPr>
          <p:nvPr userDrawn="1"/>
        </p:nvGrpSpPr>
        <p:grpSpPr bwMode="auto">
          <a:xfrm>
            <a:off x="71438" y="6000750"/>
            <a:ext cx="642937" cy="642938"/>
            <a:chOff x="-32" y="5715016"/>
            <a:chExt cx="642942" cy="642942"/>
          </a:xfrm>
        </p:grpSpPr>
        <p:sp>
          <p:nvSpPr>
            <p:cNvPr id="12" name="Rounded Rectangle 11"/>
            <p:cNvSpPr/>
            <p:nvPr userDrawn="1"/>
          </p:nvSpPr>
          <p:spPr>
            <a:xfrm>
              <a:off x="142844" y="5715016"/>
              <a:ext cx="357190" cy="357190"/>
            </a:xfrm>
            <a:prstGeom prst="round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3" name="Rounded Rectangle 12"/>
            <p:cNvSpPr/>
            <p:nvPr userDrawn="1"/>
          </p:nvSpPr>
          <p:spPr>
            <a:xfrm>
              <a:off x="357158" y="5857892"/>
              <a:ext cx="285752" cy="285752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4" name="Rounded Rectangle 13"/>
            <p:cNvSpPr/>
            <p:nvPr userDrawn="1"/>
          </p:nvSpPr>
          <p:spPr>
            <a:xfrm>
              <a:off x="-32" y="5929330"/>
              <a:ext cx="500066" cy="428628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grpSp>
        <p:nvGrpSpPr>
          <p:cNvPr id="15" name="Group 18"/>
          <p:cNvGrpSpPr>
            <a:grpSpLocks/>
          </p:cNvGrpSpPr>
          <p:nvPr userDrawn="1"/>
        </p:nvGrpSpPr>
        <p:grpSpPr bwMode="auto">
          <a:xfrm flipH="1" flipV="1">
            <a:off x="8429625" y="6000750"/>
            <a:ext cx="642938" cy="642938"/>
            <a:chOff x="-32" y="5715016"/>
            <a:chExt cx="642942" cy="642942"/>
          </a:xfrm>
        </p:grpSpPr>
        <p:sp>
          <p:nvSpPr>
            <p:cNvPr id="16" name="Rounded Rectangle 15"/>
            <p:cNvSpPr/>
            <p:nvPr userDrawn="1"/>
          </p:nvSpPr>
          <p:spPr>
            <a:xfrm>
              <a:off x="142844" y="5715016"/>
              <a:ext cx="357190" cy="357190"/>
            </a:xfrm>
            <a:prstGeom prst="round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7" name="Rounded Rectangle 16"/>
            <p:cNvSpPr/>
            <p:nvPr userDrawn="1"/>
          </p:nvSpPr>
          <p:spPr>
            <a:xfrm>
              <a:off x="357158" y="5857892"/>
              <a:ext cx="285752" cy="285752"/>
            </a:xfrm>
            <a:prstGeom prst="roundRect">
              <a:avLst/>
            </a:prstGeom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sp>
          <p:nvSpPr>
            <p:cNvPr id="18" name="Rounded Rectangle 17"/>
            <p:cNvSpPr/>
            <p:nvPr userDrawn="1"/>
          </p:nvSpPr>
          <p:spPr>
            <a:xfrm>
              <a:off x="-32" y="5929330"/>
              <a:ext cx="500066" cy="428628"/>
            </a:xfrm>
            <a:prstGeom prst="roundRect">
              <a:avLst/>
            </a:prstGeom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857364"/>
            <a:ext cx="7772400" cy="1500198"/>
          </a:xfrm>
        </p:spPr>
        <p:txBody>
          <a:bodyPr anchor="t"/>
          <a:lstStyle>
            <a:lvl1pPr algn="ctr">
              <a:defRPr sz="4000" b="1" cap="none">
                <a:latin typeface="Bernard MT Condensed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06.12.2007</a:t>
            </a:r>
          </a:p>
        </p:txBody>
      </p:sp>
      <p:sp>
        <p:nvSpPr>
          <p:cNvPr id="2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IT sebagai Driver Transformasi Bisnis</a:t>
            </a:r>
          </a:p>
        </p:txBody>
      </p:sp>
      <p:sp>
        <p:nvSpPr>
          <p:cNvPr id="2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4EC673-5F47-4FAA-A667-2E7758B85EA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06.12.2007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IT sebagai Driver Transformasi Bisnis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8E75BB-CBE1-4B48-AA39-967B18015D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06.12.2007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IT sebagai Driver Transformasi Bisnis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AB7F80-B36C-450F-9248-89B55666C6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06.12.2007</a:t>
            </a: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IT sebagai Driver Transformasi Bisnis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3A0994-5A7B-49C6-AE73-BFB2FF499C8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06.12.2007</a:t>
            </a:r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IT sebagai Driver Transformasi Bisnis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62B1C6-607D-4892-88F4-E0625947DC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06.12.2007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IT sebagai Driver Transformasi Bisnis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7A8FD1-F96E-4D49-A56D-CF6EA87CE0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06.12.2007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IT sebagai Driver Transformasi Bisnis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B78712-5688-4B77-9275-EC4CE495CF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18" Type="http://schemas.openxmlformats.org/officeDocument/2006/relationships/image" Target="../media/image5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6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13" descr="SiteMap.jpg"/>
          <p:cNvPicPr>
            <a:picLocks noChangeAspect="1"/>
          </p:cNvPicPr>
          <p:nvPr/>
        </p:nvPicPr>
        <p:blipFill>
          <a:blip r:embed="rId14" cstate="print">
            <a:lum bright="70000" contrast="-70000"/>
          </a:blip>
          <a:srcRect/>
          <a:stretch>
            <a:fillRect/>
          </a:stretch>
        </p:blipFill>
        <p:spPr bwMode="auto">
          <a:xfrm>
            <a:off x="6096000" y="0"/>
            <a:ext cx="3048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ound Diagonal Corner Rectangle 9"/>
          <p:cNvSpPr/>
          <p:nvPr/>
        </p:nvSpPr>
        <p:spPr>
          <a:xfrm>
            <a:off x="214313" y="6429375"/>
            <a:ext cx="8786812" cy="428625"/>
          </a:xfrm>
          <a:prstGeom prst="round2DiagRect">
            <a:avLst>
              <a:gd name="adj1" fmla="val 50000"/>
              <a:gd name="adj2" fmla="val 0"/>
            </a:avLst>
          </a:prstGeom>
          <a:solidFill>
            <a:srgbClr val="6699FF"/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1" name="Round Diagonal Corner Rectangle 10"/>
          <p:cNvSpPr/>
          <p:nvPr/>
        </p:nvSpPr>
        <p:spPr>
          <a:xfrm>
            <a:off x="142844" y="6357934"/>
            <a:ext cx="8715436" cy="428628"/>
          </a:xfrm>
          <a:prstGeom prst="round2DiagRect">
            <a:avLst>
              <a:gd name="adj1" fmla="val 50000"/>
              <a:gd name="adj2" fmla="val 0"/>
            </a:avLst>
          </a:prstGeom>
          <a:gradFill flip="none" rotWithShape="1">
            <a:gsLst>
              <a:gs pos="0">
                <a:schemeClr val="accent1">
                  <a:tint val="50000"/>
                  <a:satMod val="300000"/>
                </a:schemeClr>
              </a:gs>
              <a:gs pos="35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Round Diagonal Corner Rectangle 7"/>
          <p:cNvSpPr/>
          <p:nvPr/>
        </p:nvSpPr>
        <p:spPr>
          <a:xfrm>
            <a:off x="785813" y="71438"/>
            <a:ext cx="8215312" cy="428625"/>
          </a:xfrm>
          <a:prstGeom prst="round2DiagRect">
            <a:avLst>
              <a:gd name="adj1" fmla="val 50000"/>
              <a:gd name="adj2" fmla="val 0"/>
            </a:avLst>
          </a:prstGeom>
          <a:solidFill>
            <a:srgbClr val="6699FF"/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428625"/>
            <a:ext cx="8229600" cy="7747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20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 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fld id="{E7E3E390-5E19-45AE-B554-94E614C7FF1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ound Diagonal Corner Rectangle 6"/>
          <p:cNvSpPr/>
          <p:nvPr/>
        </p:nvSpPr>
        <p:spPr>
          <a:xfrm>
            <a:off x="642910" y="-24"/>
            <a:ext cx="8215370" cy="428628"/>
          </a:xfrm>
          <a:prstGeom prst="round2DiagRect">
            <a:avLst>
              <a:gd name="adj1" fmla="val 50000"/>
              <a:gd name="adj2" fmla="val 0"/>
            </a:avLst>
          </a:prstGeom>
          <a:gradFill flip="none" rotWithShape="1">
            <a:gsLst>
              <a:gs pos="0">
                <a:schemeClr val="accent1">
                  <a:tint val="50000"/>
                  <a:satMod val="300000"/>
                </a:schemeClr>
              </a:gs>
              <a:gs pos="35000">
                <a:schemeClr val="accent1">
                  <a:tint val="37000"/>
                  <a:satMod val="300000"/>
                </a:schemeClr>
              </a:gs>
              <a:gs pos="100000">
                <a:schemeClr val="accent1">
                  <a:tint val="15000"/>
                  <a:satMod val="35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13" name="Straight Connector 12"/>
          <p:cNvCxnSpPr/>
          <p:nvPr/>
        </p:nvCxnSpPr>
        <p:spPr>
          <a:xfrm>
            <a:off x="500034" y="1214422"/>
            <a:ext cx="8286808" cy="1588"/>
          </a:xfrm>
          <a:prstGeom prst="line">
            <a:avLst/>
          </a:prstGeom>
          <a:ln w="3175">
            <a:solidFill>
              <a:srgbClr val="6699FF"/>
            </a:solidFill>
            <a:prstDash val="sysDot"/>
          </a:ln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88" r:id="rId2"/>
    <p:sldLayoutId id="2147483890" r:id="rId3"/>
    <p:sldLayoutId id="2147483891" r:id="rId4"/>
    <p:sldLayoutId id="2147483892" r:id="rId5"/>
    <p:sldLayoutId id="2147483893" r:id="rId6"/>
    <p:sldLayoutId id="2147483894" r:id="rId7"/>
    <p:sldLayoutId id="2147483895" r:id="rId8"/>
    <p:sldLayoutId id="2147483896" r:id="rId9"/>
    <p:sldLayoutId id="2147483897" r:id="rId10"/>
    <p:sldLayoutId id="2147483898" r:id="rId11"/>
    <p:sldLayoutId id="2147483899" r:id="rId1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 kern="1200" spc="50">
          <a:ln w="11430"/>
          <a:gradFill>
            <a:gsLst>
              <a:gs pos="25000">
                <a:schemeClr val="accent2">
                  <a:satMod val="155000"/>
                </a:schemeClr>
              </a:gs>
              <a:gs pos="100000">
                <a:schemeClr val="accent2">
                  <a:shade val="45000"/>
                  <a:satMod val="165000"/>
                </a:schemeClr>
              </a:gs>
            </a:gsLst>
            <a:lin ang="5400000"/>
          </a:gradFill>
          <a:effectLst>
            <a:outerShdw blurRad="76200" dist="50800" dir="5400000" algn="tl" rotWithShape="0">
              <a:srgbClr val="000000">
                <a:alpha val="65000"/>
              </a:srgbClr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Blip>
          <a:blip r:embed="rId15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Blip>
          <a:blip r:embed="rId16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Blip>
          <a:blip r:embed="rId17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Blip>
          <a:blip r:embed="rId18"/>
        </a:buBlip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Blip>
          <a:blip r:embed="rId19"/>
        </a:buBlip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6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9.bin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5" Type="http://schemas.openxmlformats.org/officeDocument/2006/relationships/oleObject" Target="../embeddings/oleObject13.bin"/><Relationship Id="rId4" Type="http://schemas.openxmlformats.org/officeDocument/2006/relationships/oleObject" Target="../embeddings/oleObject12.bin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oleObject" Target="../embeddings/oleObject15.bin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5" Type="http://schemas.openxmlformats.org/officeDocument/2006/relationships/oleObject" Target="../embeddings/oleObject18.bin"/><Relationship Id="rId4" Type="http://schemas.openxmlformats.org/officeDocument/2006/relationships/oleObject" Target="../embeddings/oleObject17.bin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4" Type="http://schemas.openxmlformats.org/officeDocument/2006/relationships/oleObject" Target="../embeddings/oleObject20.bin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5" Type="http://schemas.openxmlformats.org/officeDocument/2006/relationships/oleObject" Target="../embeddings/oleObject23.bin"/><Relationship Id="rId4" Type="http://schemas.openxmlformats.org/officeDocument/2006/relationships/oleObject" Target="../embeddings/oleObject22.bin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4" Type="http://schemas.openxmlformats.org/officeDocument/2006/relationships/oleObject" Target="../embeddings/oleObject27.bin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4" Type="http://schemas.openxmlformats.org/officeDocument/2006/relationships/oleObject" Target="../embeddings/oleObject30.bin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9.v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0.v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1.v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2.v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3.v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4.v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85786" y="2786058"/>
            <a:ext cx="7772400" cy="147002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err="1" smtClean="0"/>
              <a:t>Distribusi</a:t>
            </a:r>
            <a:r>
              <a:rPr lang="en-US" dirty="0" smtClean="0"/>
              <a:t> </a:t>
            </a:r>
            <a:r>
              <a:rPr lang="en-US" dirty="0" err="1" smtClean="0"/>
              <a:t>Engset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Binomial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8610600" y="0"/>
            <a:ext cx="533400" cy="457200"/>
          </a:xfrm>
        </p:spPr>
        <p:txBody>
          <a:bodyPr/>
          <a:lstStyle/>
          <a:p>
            <a:pPr>
              <a:defRPr/>
            </a:pPr>
            <a:fld id="{D367F6BA-1B87-4162-9C84-EB6F74A5A7F0}" type="slidenum">
              <a:rPr lang="en-US"/>
              <a:pPr>
                <a:defRPr/>
              </a:pPr>
              <a:t>10</a:t>
            </a:fld>
            <a:endParaRPr lang="en-US"/>
          </a:p>
        </p:txBody>
      </p:sp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err="1"/>
              <a:t>Distribusi</a:t>
            </a:r>
            <a:r>
              <a:rPr lang="en-US" dirty="0"/>
              <a:t> </a:t>
            </a:r>
            <a:r>
              <a:rPr lang="en-US" dirty="0" err="1"/>
              <a:t>Erlang</a:t>
            </a:r>
            <a:r>
              <a:rPr lang="en-US" dirty="0"/>
              <a:t> </a:t>
            </a:r>
          </a:p>
        </p:txBody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mtClean="0"/>
              <a:t>Sehingga</a:t>
            </a:r>
          </a:p>
          <a:p>
            <a:pPr>
              <a:lnSpc>
                <a:spcPct val="90000"/>
              </a:lnSpc>
            </a:pPr>
            <a:endParaRPr lang="en-US" smtClean="0"/>
          </a:p>
          <a:p>
            <a:pPr>
              <a:lnSpc>
                <a:spcPct val="90000"/>
              </a:lnSpc>
            </a:pPr>
            <a:endParaRPr lang="en-US" smtClean="0"/>
          </a:p>
          <a:p>
            <a:pPr>
              <a:lnSpc>
                <a:spcPct val="90000"/>
              </a:lnSpc>
            </a:pPr>
            <a:endParaRPr lang="en-US" smtClean="0"/>
          </a:p>
          <a:p>
            <a:pPr>
              <a:lnSpc>
                <a:spcPct val="90000"/>
              </a:lnSpc>
              <a:buFontTx/>
              <a:buNone/>
            </a:pPr>
            <a:r>
              <a:rPr lang="en-US" smtClean="0"/>
              <a:t>	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mtClean="0"/>
              <a:t>	Untuk n = 0,1,2,3,…, N</a:t>
            </a:r>
          </a:p>
          <a:p>
            <a:pPr>
              <a:lnSpc>
                <a:spcPct val="90000"/>
              </a:lnSpc>
            </a:pPr>
            <a:r>
              <a:rPr lang="en-US" smtClean="0"/>
              <a:t>P(</a:t>
            </a:r>
            <a:r>
              <a:rPr lang="en-US" smtClean="0">
                <a:solidFill>
                  <a:srgbClr val="FF0000"/>
                </a:solidFill>
              </a:rPr>
              <a:t>N</a:t>
            </a:r>
            <a:r>
              <a:rPr lang="en-US" smtClean="0"/>
              <a:t>) = Probabilitas bahwa semua saluran (di berkas keluar) sibuk; selama waktu ini semua panggilan yang datang ditolak (dihilangkan)</a:t>
            </a:r>
          </a:p>
        </p:txBody>
      </p:sp>
      <p:sp>
        <p:nvSpPr>
          <p:cNvPr id="22" name="Rectangle 21"/>
          <p:cNvSpPr/>
          <p:nvPr/>
        </p:nvSpPr>
        <p:spPr bwMode="auto">
          <a:xfrm>
            <a:off x="2857500" y="1643063"/>
            <a:ext cx="4572000" cy="214312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grpSp>
        <p:nvGrpSpPr>
          <p:cNvPr id="2" name="Group 20"/>
          <p:cNvGrpSpPr>
            <a:grpSpLocks/>
          </p:cNvGrpSpPr>
          <p:nvPr/>
        </p:nvGrpSpPr>
        <p:grpSpPr bwMode="auto">
          <a:xfrm>
            <a:off x="2857500" y="1571625"/>
            <a:ext cx="4259263" cy="1990725"/>
            <a:chOff x="1981200" y="1425575"/>
            <a:chExt cx="4259270" cy="1990719"/>
          </a:xfrm>
        </p:grpSpPr>
        <p:sp>
          <p:nvSpPr>
            <p:cNvPr id="47112" name="Text Box 4"/>
            <p:cNvSpPr txBox="1">
              <a:spLocks noChangeArrowheads="1"/>
            </p:cNvSpPr>
            <p:nvPr/>
          </p:nvSpPr>
          <p:spPr bwMode="auto">
            <a:xfrm>
              <a:off x="1981200" y="2200275"/>
              <a:ext cx="1273105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800"/>
                <a:t>P(n) = </a:t>
              </a:r>
            </a:p>
          </p:txBody>
        </p:sp>
        <p:sp>
          <p:nvSpPr>
            <p:cNvPr id="47113" name="Line 5"/>
            <p:cNvSpPr>
              <a:spLocks noChangeShapeType="1"/>
            </p:cNvSpPr>
            <p:nvPr/>
          </p:nvSpPr>
          <p:spPr bwMode="auto">
            <a:xfrm>
              <a:off x="3124200" y="2438400"/>
              <a:ext cx="30480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7114" name="Rectangle 7"/>
            <p:cNvSpPr>
              <a:spLocks noChangeArrowheads="1"/>
            </p:cNvSpPr>
            <p:nvPr/>
          </p:nvSpPr>
          <p:spPr bwMode="auto">
            <a:xfrm>
              <a:off x="4495800" y="1425575"/>
              <a:ext cx="556563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800"/>
                <a:t>A</a:t>
              </a:r>
              <a:r>
                <a:rPr lang="en-US" sz="2800" baseline="30000"/>
                <a:t>n</a:t>
              </a:r>
            </a:p>
          </p:txBody>
        </p:sp>
        <p:sp>
          <p:nvSpPr>
            <p:cNvPr id="47115" name="Rectangle 9"/>
            <p:cNvSpPr>
              <a:spLocks noChangeArrowheads="1"/>
            </p:cNvSpPr>
            <p:nvPr/>
          </p:nvSpPr>
          <p:spPr bwMode="auto">
            <a:xfrm>
              <a:off x="4552974" y="1925631"/>
              <a:ext cx="484428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800"/>
                <a:t>n!</a:t>
              </a:r>
            </a:p>
          </p:txBody>
        </p:sp>
        <p:sp>
          <p:nvSpPr>
            <p:cNvPr id="47116" name="Rectangle 10"/>
            <p:cNvSpPr>
              <a:spLocks noChangeArrowheads="1"/>
            </p:cNvSpPr>
            <p:nvPr/>
          </p:nvSpPr>
          <p:spPr bwMode="auto">
            <a:xfrm>
              <a:off x="3132138" y="2681288"/>
              <a:ext cx="2618024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800"/>
                <a:t>1+A+      + … +</a:t>
              </a:r>
            </a:p>
          </p:txBody>
        </p:sp>
        <p:grpSp>
          <p:nvGrpSpPr>
            <p:cNvPr id="3" name="Group 16"/>
            <p:cNvGrpSpPr>
              <a:grpSpLocks/>
            </p:cNvGrpSpPr>
            <p:nvPr/>
          </p:nvGrpSpPr>
          <p:grpSpPr bwMode="auto">
            <a:xfrm>
              <a:off x="4114800" y="2498725"/>
              <a:ext cx="557213" cy="915988"/>
              <a:chOff x="2496" y="1574"/>
              <a:chExt cx="351" cy="577"/>
            </a:xfrm>
          </p:grpSpPr>
          <p:sp>
            <p:nvSpPr>
              <p:cNvPr id="47122" name="Rectangle 12"/>
              <p:cNvSpPr>
                <a:spLocks noChangeArrowheads="1"/>
              </p:cNvSpPr>
              <p:nvPr/>
            </p:nvSpPr>
            <p:spPr bwMode="auto">
              <a:xfrm>
                <a:off x="2496" y="1574"/>
                <a:ext cx="351" cy="3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800"/>
                  <a:t>A</a:t>
                </a:r>
                <a:r>
                  <a:rPr lang="en-US" sz="2800" baseline="30000"/>
                  <a:t>2</a:t>
                </a:r>
              </a:p>
            </p:txBody>
          </p:sp>
          <p:sp>
            <p:nvSpPr>
              <p:cNvPr id="47123" name="Rectangle 14"/>
              <p:cNvSpPr>
                <a:spLocks noChangeArrowheads="1"/>
              </p:cNvSpPr>
              <p:nvPr/>
            </p:nvSpPr>
            <p:spPr bwMode="auto">
              <a:xfrm>
                <a:off x="2496" y="1824"/>
                <a:ext cx="315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800"/>
                  <a:t>2!</a:t>
                </a:r>
              </a:p>
            </p:txBody>
          </p:sp>
          <p:sp>
            <p:nvSpPr>
              <p:cNvPr id="47124" name="Line 15"/>
              <p:cNvSpPr>
                <a:spLocks noChangeShapeType="1"/>
              </p:cNvSpPr>
              <p:nvPr/>
            </p:nvSpPr>
            <p:spPr bwMode="auto">
              <a:xfrm>
                <a:off x="2496" y="1872"/>
                <a:ext cx="28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" name="Group 17"/>
            <p:cNvGrpSpPr>
              <a:grpSpLocks/>
            </p:cNvGrpSpPr>
            <p:nvPr/>
          </p:nvGrpSpPr>
          <p:grpSpPr bwMode="auto">
            <a:xfrm>
              <a:off x="5643570" y="2500306"/>
              <a:ext cx="596900" cy="915988"/>
              <a:chOff x="2496" y="1574"/>
              <a:chExt cx="376" cy="577"/>
            </a:xfrm>
          </p:grpSpPr>
          <p:sp>
            <p:nvSpPr>
              <p:cNvPr id="47119" name="Rectangle 18"/>
              <p:cNvSpPr>
                <a:spLocks noChangeArrowheads="1"/>
              </p:cNvSpPr>
              <p:nvPr/>
            </p:nvSpPr>
            <p:spPr bwMode="auto">
              <a:xfrm>
                <a:off x="2496" y="1574"/>
                <a:ext cx="376" cy="33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800"/>
                  <a:t>A</a:t>
                </a:r>
                <a:r>
                  <a:rPr lang="en-US" sz="2800" baseline="30000"/>
                  <a:t>N</a:t>
                </a:r>
              </a:p>
            </p:txBody>
          </p:sp>
          <p:sp>
            <p:nvSpPr>
              <p:cNvPr id="47120" name="Rectangle 19"/>
              <p:cNvSpPr>
                <a:spLocks noChangeArrowheads="1"/>
              </p:cNvSpPr>
              <p:nvPr/>
            </p:nvSpPr>
            <p:spPr bwMode="auto">
              <a:xfrm>
                <a:off x="2496" y="1824"/>
                <a:ext cx="341" cy="32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800"/>
                  <a:t>N!</a:t>
                </a:r>
              </a:p>
            </p:txBody>
          </p:sp>
          <p:sp>
            <p:nvSpPr>
              <p:cNvPr id="47121" name="Line 20"/>
              <p:cNvSpPr>
                <a:spLocks noChangeShapeType="1"/>
              </p:cNvSpPr>
              <p:nvPr/>
            </p:nvSpPr>
            <p:spPr bwMode="auto">
              <a:xfrm>
                <a:off x="2496" y="1872"/>
                <a:ext cx="28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cxnSp>
        <p:nvCxnSpPr>
          <p:cNvPr id="24" name="Straight Connector 23"/>
          <p:cNvCxnSpPr/>
          <p:nvPr/>
        </p:nvCxnSpPr>
        <p:spPr>
          <a:xfrm>
            <a:off x="5357813" y="2071688"/>
            <a:ext cx="571500" cy="1587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29"/>
          <p:cNvSpPr/>
          <p:nvPr/>
        </p:nvSpPr>
        <p:spPr>
          <a:xfrm>
            <a:off x="571500" y="1928813"/>
            <a:ext cx="7929563" cy="2286000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23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8610600" y="0"/>
            <a:ext cx="533400" cy="457200"/>
          </a:xfrm>
        </p:spPr>
        <p:txBody>
          <a:bodyPr/>
          <a:lstStyle/>
          <a:p>
            <a:pPr>
              <a:defRPr/>
            </a:pPr>
            <a:fld id="{82F8B5BF-DC23-46EB-A1C8-B98EA2EE9811}" type="slidenum">
              <a:rPr lang="en-US"/>
              <a:pPr>
                <a:defRPr/>
              </a:pPr>
              <a:t>11</a:t>
            </a:fld>
            <a:endParaRPr lang="en-US"/>
          </a:p>
        </p:txBody>
      </p:sp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Distribusi Erlang (7)</a:t>
            </a:r>
          </a:p>
        </p:txBody>
      </p:sp>
      <p:sp>
        <p:nvSpPr>
          <p:cNvPr id="4915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0063" y="1357313"/>
            <a:ext cx="8229600" cy="4668837"/>
          </a:xfrm>
        </p:spPr>
        <p:txBody>
          <a:bodyPr/>
          <a:lstStyle/>
          <a:p>
            <a:r>
              <a:rPr lang="en-US" smtClean="0"/>
              <a:t>Jadi</a:t>
            </a:r>
          </a:p>
        </p:txBody>
      </p:sp>
      <p:grpSp>
        <p:nvGrpSpPr>
          <p:cNvPr id="2" name="Group 11"/>
          <p:cNvGrpSpPr>
            <a:grpSpLocks/>
          </p:cNvGrpSpPr>
          <p:nvPr/>
        </p:nvGrpSpPr>
        <p:grpSpPr bwMode="auto">
          <a:xfrm>
            <a:off x="6143625" y="3143250"/>
            <a:ext cx="557213" cy="915988"/>
            <a:chOff x="2496" y="1574"/>
            <a:chExt cx="351" cy="577"/>
          </a:xfrm>
        </p:grpSpPr>
        <p:sp>
          <p:nvSpPr>
            <p:cNvPr id="49175" name="Rectangle 12"/>
            <p:cNvSpPr>
              <a:spLocks noChangeArrowheads="1"/>
            </p:cNvSpPr>
            <p:nvPr/>
          </p:nvSpPr>
          <p:spPr bwMode="auto">
            <a:xfrm>
              <a:off x="2496" y="1574"/>
              <a:ext cx="351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800"/>
                <a:t>A</a:t>
              </a:r>
              <a:r>
                <a:rPr lang="en-US" sz="2800" baseline="30000"/>
                <a:t>2</a:t>
              </a:r>
            </a:p>
          </p:txBody>
        </p:sp>
        <p:sp>
          <p:nvSpPr>
            <p:cNvPr id="49176" name="Rectangle 13"/>
            <p:cNvSpPr>
              <a:spLocks noChangeArrowheads="1"/>
            </p:cNvSpPr>
            <p:nvPr/>
          </p:nvSpPr>
          <p:spPr bwMode="auto">
            <a:xfrm>
              <a:off x="2496" y="1824"/>
              <a:ext cx="315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800"/>
                <a:t>2!</a:t>
              </a:r>
            </a:p>
          </p:txBody>
        </p:sp>
        <p:sp>
          <p:nvSpPr>
            <p:cNvPr id="49177" name="Line 14"/>
            <p:cNvSpPr>
              <a:spLocks noChangeShapeType="1"/>
            </p:cNvSpPr>
            <p:nvPr/>
          </p:nvSpPr>
          <p:spPr bwMode="auto">
            <a:xfrm>
              <a:off x="2496" y="1872"/>
              <a:ext cx="2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" name="Group 15"/>
          <p:cNvGrpSpPr>
            <a:grpSpLocks/>
          </p:cNvGrpSpPr>
          <p:nvPr/>
        </p:nvGrpSpPr>
        <p:grpSpPr bwMode="auto">
          <a:xfrm>
            <a:off x="7643813" y="3143250"/>
            <a:ext cx="596900" cy="915988"/>
            <a:chOff x="2496" y="1574"/>
            <a:chExt cx="376" cy="577"/>
          </a:xfrm>
        </p:grpSpPr>
        <p:sp>
          <p:nvSpPr>
            <p:cNvPr id="49172" name="Rectangle 16"/>
            <p:cNvSpPr>
              <a:spLocks noChangeArrowheads="1"/>
            </p:cNvSpPr>
            <p:nvPr/>
          </p:nvSpPr>
          <p:spPr bwMode="auto">
            <a:xfrm>
              <a:off x="2496" y="1574"/>
              <a:ext cx="376" cy="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800"/>
                <a:t>A</a:t>
              </a:r>
              <a:r>
                <a:rPr lang="en-US" sz="2800" baseline="30000"/>
                <a:t>N</a:t>
              </a:r>
            </a:p>
          </p:txBody>
        </p:sp>
        <p:sp>
          <p:nvSpPr>
            <p:cNvPr id="49173" name="Rectangle 17"/>
            <p:cNvSpPr>
              <a:spLocks noChangeArrowheads="1"/>
            </p:cNvSpPr>
            <p:nvPr/>
          </p:nvSpPr>
          <p:spPr bwMode="auto">
            <a:xfrm>
              <a:off x="2496" y="1824"/>
              <a:ext cx="341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800"/>
                <a:t>N!</a:t>
              </a:r>
            </a:p>
          </p:txBody>
        </p:sp>
        <p:sp>
          <p:nvSpPr>
            <p:cNvPr id="49174" name="Line 18"/>
            <p:cNvSpPr>
              <a:spLocks noChangeShapeType="1"/>
            </p:cNvSpPr>
            <p:nvPr/>
          </p:nvSpPr>
          <p:spPr bwMode="auto">
            <a:xfrm>
              <a:off x="2496" y="1872"/>
              <a:ext cx="2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49160" name="Text Box 21"/>
          <p:cNvSpPr txBox="1">
            <a:spLocks noChangeArrowheads="1"/>
          </p:cNvSpPr>
          <p:nvPr/>
        </p:nvSpPr>
        <p:spPr bwMode="auto">
          <a:xfrm>
            <a:off x="1928813" y="5357813"/>
            <a:ext cx="18891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/>
              <a:t>Ditabelkan</a:t>
            </a:r>
          </a:p>
        </p:txBody>
      </p:sp>
      <p:cxnSp>
        <p:nvCxnSpPr>
          <p:cNvPr id="49161" name="AutoShape 22"/>
          <p:cNvCxnSpPr>
            <a:cxnSpLocks noChangeShapeType="1"/>
          </p:cNvCxnSpPr>
          <p:nvPr/>
        </p:nvCxnSpPr>
        <p:spPr bwMode="auto">
          <a:xfrm rot="5400000" flipH="1">
            <a:off x="1451769" y="4334669"/>
            <a:ext cx="1123950" cy="884238"/>
          </a:xfrm>
          <a:prstGeom prst="curvedConnector3">
            <a:avLst>
              <a:gd name="adj1" fmla="val 37097"/>
            </a:avLst>
          </a:prstGeom>
          <a:noFill/>
          <a:ln w="38100">
            <a:solidFill>
              <a:srgbClr val="FB6E47"/>
            </a:solidFill>
            <a:round/>
            <a:headEnd/>
            <a:tailEnd type="triangle" w="med" len="med"/>
          </a:ln>
        </p:spPr>
      </p:cxnSp>
      <p:grpSp>
        <p:nvGrpSpPr>
          <p:cNvPr id="4" name="Group 28"/>
          <p:cNvGrpSpPr>
            <a:grpSpLocks/>
          </p:cNvGrpSpPr>
          <p:nvPr/>
        </p:nvGrpSpPr>
        <p:grpSpPr bwMode="auto">
          <a:xfrm>
            <a:off x="647700" y="2000250"/>
            <a:ext cx="7615238" cy="1833563"/>
            <a:chOff x="647672" y="2214554"/>
            <a:chExt cx="7615270" cy="1832908"/>
          </a:xfrm>
        </p:grpSpPr>
        <p:sp>
          <p:nvSpPr>
            <p:cNvPr id="49165" name="Text Box 5"/>
            <p:cNvSpPr txBox="1">
              <a:spLocks noChangeArrowheads="1"/>
            </p:cNvSpPr>
            <p:nvPr/>
          </p:nvSpPr>
          <p:spPr bwMode="auto">
            <a:xfrm>
              <a:off x="647672" y="3052754"/>
              <a:ext cx="4778375" cy="523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800"/>
                <a:t>P(N) = E</a:t>
              </a:r>
              <a:r>
                <a:rPr lang="en-US" sz="2800" baseline="-25000"/>
                <a:t>1,N</a:t>
              </a:r>
              <a:r>
                <a:rPr lang="en-US" sz="2800"/>
                <a:t>(A) = E</a:t>
              </a:r>
              <a:r>
                <a:rPr lang="en-US" sz="2800" baseline="-25000"/>
                <a:t>N</a:t>
              </a:r>
              <a:r>
                <a:rPr lang="en-US" sz="2800"/>
                <a:t>(A) = B = </a:t>
              </a:r>
            </a:p>
          </p:txBody>
        </p:sp>
        <p:sp>
          <p:nvSpPr>
            <p:cNvPr id="49166" name="Line 6"/>
            <p:cNvSpPr>
              <a:spLocks noChangeShapeType="1"/>
            </p:cNvSpPr>
            <p:nvPr/>
          </p:nvSpPr>
          <p:spPr bwMode="auto">
            <a:xfrm>
              <a:off x="5214942" y="3357562"/>
              <a:ext cx="30480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9167" name="Rectangle 10"/>
            <p:cNvSpPr>
              <a:spLocks noChangeArrowheads="1"/>
            </p:cNvSpPr>
            <p:nvPr/>
          </p:nvSpPr>
          <p:spPr bwMode="auto">
            <a:xfrm>
              <a:off x="5075210" y="3524242"/>
              <a:ext cx="2717411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2800"/>
                <a:t>1+A+      </a:t>
              </a:r>
              <a:r>
                <a:rPr lang="id-ID" sz="2800"/>
                <a:t> </a:t>
              </a:r>
              <a:r>
                <a:rPr lang="en-US" sz="2800"/>
                <a:t>+ … +</a:t>
              </a:r>
            </a:p>
          </p:txBody>
        </p:sp>
        <p:grpSp>
          <p:nvGrpSpPr>
            <p:cNvPr id="5" name="Group 27"/>
            <p:cNvGrpSpPr>
              <a:grpSpLocks/>
            </p:cNvGrpSpPr>
            <p:nvPr/>
          </p:nvGrpSpPr>
          <p:grpSpPr bwMode="auto">
            <a:xfrm>
              <a:off x="6500826" y="2214554"/>
              <a:ext cx="668338" cy="1019179"/>
              <a:chOff x="6500826" y="2214554"/>
              <a:chExt cx="668338" cy="1019179"/>
            </a:xfrm>
          </p:grpSpPr>
          <p:sp>
            <p:nvSpPr>
              <p:cNvPr id="49169" name="Rectangle 7"/>
              <p:cNvSpPr>
                <a:spLocks noChangeArrowheads="1"/>
              </p:cNvSpPr>
              <p:nvPr/>
            </p:nvSpPr>
            <p:spPr bwMode="auto">
              <a:xfrm>
                <a:off x="6572264" y="2214554"/>
                <a:ext cx="596900" cy="52322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en-US" sz="2800"/>
                  <a:t>A</a:t>
                </a:r>
                <a:r>
                  <a:rPr lang="en-US" sz="2800" baseline="30000"/>
                  <a:t>N</a:t>
                </a:r>
              </a:p>
            </p:txBody>
          </p:sp>
          <p:sp>
            <p:nvSpPr>
              <p:cNvPr id="49170" name="Rectangle 9"/>
              <p:cNvSpPr>
                <a:spLocks noChangeArrowheads="1"/>
              </p:cNvSpPr>
              <p:nvPr/>
            </p:nvSpPr>
            <p:spPr bwMode="auto">
              <a:xfrm>
                <a:off x="6572264" y="2714620"/>
                <a:ext cx="541338" cy="5191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r>
                  <a:rPr lang="en-US" sz="2800"/>
                  <a:t>N!</a:t>
                </a:r>
              </a:p>
            </p:txBody>
          </p:sp>
          <p:cxnSp>
            <p:nvCxnSpPr>
              <p:cNvPr id="27" name="Straight Connector 26"/>
              <p:cNvCxnSpPr/>
              <p:nvPr/>
            </p:nvCxnSpPr>
            <p:spPr>
              <a:xfrm>
                <a:off x="6500810" y="2714438"/>
                <a:ext cx="642940" cy="1586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28" name="Straight Arrow Connector 27"/>
          <p:cNvCxnSpPr/>
          <p:nvPr/>
        </p:nvCxnSpPr>
        <p:spPr>
          <a:xfrm>
            <a:off x="3786188" y="5572125"/>
            <a:ext cx="857250" cy="1588"/>
          </a:xfrm>
          <a:prstGeom prst="straightConnector1">
            <a:avLst/>
          </a:prstGeom>
          <a:ln w="38100">
            <a:solidFill>
              <a:srgbClr val="FB6E47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9164" name="Picture 2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57750" y="4286250"/>
            <a:ext cx="3714750" cy="2105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8610600" y="0"/>
            <a:ext cx="533400" cy="457200"/>
          </a:xfrm>
        </p:spPr>
        <p:txBody>
          <a:bodyPr/>
          <a:lstStyle/>
          <a:p>
            <a:pPr>
              <a:defRPr/>
            </a:pPr>
            <a:fld id="{99ED5BEF-5BD9-4154-80EB-C1F820C4CF1B}" type="slidenum">
              <a:rPr lang="en-US"/>
              <a:pPr>
                <a:defRPr/>
              </a:pPr>
              <a:t>12</a:t>
            </a:fld>
            <a:endParaRPr lang="en-US"/>
          </a:p>
        </p:txBody>
      </p:sp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Distribusi Engset dan Binomial</a:t>
            </a:r>
          </a:p>
        </p:txBody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4313" y="3214688"/>
            <a:ext cx="8643937" cy="3276600"/>
          </a:xfrm>
        </p:spPr>
        <p:txBody>
          <a:bodyPr/>
          <a:lstStyle/>
          <a:p>
            <a:r>
              <a:rPr lang="en-US" sz="2000" smtClean="0"/>
              <a:t>Bila S &gt; N, didapat distribusi Engset</a:t>
            </a:r>
          </a:p>
          <a:p>
            <a:r>
              <a:rPr lang="en-US" sz="2000" smtClean="0"/>
              <a:t>Bila S </a:t>
            </a:r>
            <a:r>
              <a:rPr lang="en-US" sz="2000" smtClean="0">
                <a:sym typeface="Symbol" pitchFamily="18" charset="2"/>
              </a:rPr>
              <a:t> </a:t>
            </a:r>
            <a:r>
              <a:rPr lang="en-US" sz="2000" smtClean="0"/>
              <a:t>N, didapat distribusi Binomial</a:t>
            </a:r>
          </a:p>
          <a:p>
            <a:r>
              <a:rPr lang="en-US" sz="2000" smtClean="0"/>
              <a:t>Waktu antara datangnya panggilan untuk setiap </a:t>
            </a:r>
            <a:r>
              <a:rPr lang="en-US" sz="2000" i="1" smtClean="0"/>
              <a:t>satu sumber panggilan yang bebas</a:t>
            </a:r>
            <a:r>
              <a:rPr lang="en-US" sz="2000" smtClean="0"/>
              <a:t> mempunyai distribusi eksponensial negatif dengan harga rata-rata=1/</a:t>
            </a:r>
            <a:r>
              <a:rPr lang="en-US" sz="2000" smtClean="0">
                <a:latin typeface="Symbol" pitchFamily="18" charset="2"/>
              </a:rPr>
              <a:t>l</a:t>
            </a:r>
            <a:r>
              <a:rPr lang="en-US" sz="2000" baseline="-25000" smtClean="0"/>
              <a:t>p</a:t>
            </a:r>
          </a:p>
          <a:p>
            <a:pPr lvl="1"/>
            <a:r>
              <a:rPr lang="en-US" sz="1800" smtClean="0"/>
              <a:t>Laju datanganya panggilan dari satu sumber panggilan yang bebas= </a:t>
            </a:r>
            <a:r>
              <a:rPr lang="en-US" sz="1800" smtClean="0">
                <a:latin typeface="Symbol" pitchFamily="18" charset="2"/>
              </a:rPr>
              <a:t>l</a:t>
            </a:r>
            <a:r>
              <a:rPr lang="en-US" sz="1800" baseline="-25000" smtClean="0"/>
              <a:t>p</a:t>
            </a:r>
            <a:endParaRPr lang="en-US" sz="1800" smtClean="0"/>
          </a:p>
          <a:p>
            <a:r>
              <a:rPr lang="en-US" sz="2000" smtClean="0"/>
              <a:t>Karena jumlah sumber terbatas, maka laju datangnya panggialn rata-rata pada kondisi n = (S-n)</a:t>
            </a:r>
            <a:r>
              <a:rPr lang="en-US" sz="2000" smtClean="0">
                <a:latin typeface="Symbol" pitchFamily="18" charset="2"/>
              </a:rPr>
              <a:t>l</a:t>
            </a:r>
            <a:r>
              <a:rPr lang="en-US" sz="2000" baseline="-25000" smtClean="0"/>
              <a:t>p</a:t>
            </a:r>
            <a:r>
              <a:rPr lang="en-US" sz="2000" smtClean="0"/>
              <a:t> (ada sejumlah S-n sumber panggilan yang masih bebas).Ini merupakan koefisien kelahiran pada diagram transisi kondisi</a:t>
            </a:r>
          </a:p>
          <a:p>
            <a:r>
              <a:rPr lang="en-US" sz="2000" smtClean="0"/>
              <a:t>Kedatangan panggilan ini dianggap seperti acak (quasi-random input)</a:t>
            </a:r>
          </a:p>
        </p:txBody>
      </p:sp>
      <p:sp>
        <p:nvSpPr>
          <p:cNvPr id="84996" name="Rectangle 4"/>
          <p:cNvSpPr>
            <a:spLocks noChangeArrowheads="1"/>
          </p:cNvSpPr>
          <p:nvPr/>
        </p:nvSpPr>
        <p:spPr bwMode="auto">
          <a:xfrm>
            <a:off x="3335338" y="1428750"/>
            <a:ext cx="1981200" cy="1066800"/>
          </a:xfrm>
          <a:prstGeom prst="rect">
            <a:avLst/>
          </a:prstGeom>
          <a:ln w="28575">
            <a:solidFill>
              <a:schemeClr val="tx1"/>
            </a:solidFill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anchor="ctr"/>
          <a:lstStyle/>
          <a:p>
            <a:pPr algn="ctr">
              <a:defRPr/>
            </a:pPr>
            <a:r>
              <a:rPr lang="en-US" sz="2800" dirty="0"/>
              <a:t>g</a:t>
            </a:r>
          </a:p>
        </p:txBody>
      </p:sp>
      <p:sp>
        <p:nvSpPr>
          <p:cNvPr id="70662" name="Line 5"/>
          <p:cNvSpPr>
            <a:spLocks noChangeShapeType="1"/>
          </p:cNvSpPr>
          <p:nvPr/>
        </p:nvSpPr>
        <p:spPr bwMode="auto">
          <a:xfrm>
            <a:off x="2039938" y="1581150"/>
            <a:ext cx="12954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0663" name="Line 6"/>
          <p:cNvSpPr>
            <a:spLocks noChangeShapeType="1"/>
          </p:cNvSpPr>
          <p:nvPr/>
        </p:nvSpPr>
        <p:spPr bwMode="auto">
          <a:xfrm>
            <a:off x="2039938" y="1809750"/>
            <a:ext cx="12954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0664" name="Line 7"/>
          <p:cNvSpPr>
            <a:spLocks noChangeShapeType="1"/>
          </p:cNvSpPr>
          <p:nvPr/>
        </p:nvSpPr>
        <p:spPr bwMode="auto">
          <a:xfrm>
            <a:off x="2039938" y="2343150"/>
            <a:ext cx="12954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0665" name="Line 8"/>
          <p:cNvSpPr>
            <a:spLocks noChangeShapeType="1"/>
          </p:cNvSpPr>
          <p:nvPr/>
        </p:nvSpPr>
        <p:spPr bwMode="auto">
          <a:xfrm>
            <a:off x="5316538" y="1581150"/>
            <a:ext cx="12954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0666" name="Line 9"/>
          <p:cNvSpPr>
            <a:spLocks noChangeShapeType="1"/>
          </p:cNvSpPr>
          <p:nvPr/>
        </p:nvSpPr>
        <p:spPr bwMode="auto">
          <a:xfrm>
            <a:off x="5316538" y="1809750"/>
            <a:ext cx="12954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0667" name="Line 10"/>
          <p:cNvSpPr>
            <a:spLocks noChangeShapeType="1"/>
          </p:cNvSpPr>
          <p:nvPr/>
        </p:nvSpPr>
        <p:spPr bwMode="auto">
          <a:xfrm>
            <a:off x="5316538" y="2343150"/>
            <a:ext cx="129540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0668" name="Oval 11"/>
          <p:cNvSpPr>
            <a:spLocks noChangeArrowheads="1"/>
          </p:cNvSpPr>
          <p:nvPr/>
        </p:nvSpPr>
        <p:spPr bwMode="auto">
          <a:xfrm>
            <a:off x="2573338" y="1352550"/>
            <a:ext cx="152400" cy="1219200"/>
          </a:xfrm>
          <a:prstGeom prst="ellipse">
            <a:avLst/>
          </a:prstGeom>
          <a:noFill/>
          <a:ln w="28575">
            <a:solidFill>
              <a:srgbClr val="92D050"/>
            </a:solidFill>
            <a:round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70669" name="Oval 12"/>
          <p:cNvSpPr>
            <a:spLocks noChangeArrowheads="1"/>
          </p:cNvSpPr>
          <p:nvPr/>
        </p:nvSpPr>
        <p:spPr bwMode="auto">
          <a:xfrm>
            <a:off x="5773738" y="1352550"/>
            <a:ext cx="152400" cy="1219200"/>
          </a:xfrm>
          <a:prstGeom prst="ellipse">
            <a:avLst/>
          </a:prstGeom>
          <a:noFill/>
          <a:ln w="28575">
            <a:solidFill>
              <a:srgbClr val="92D050"/>
            </a:solidFill>
            <a:round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70670" name="Text Box 13"/>
          <p:cNvSpPr txBox="1">
            <a:spLocks noChangeArrowheads="1"/>
          </p:cNvSpPr>
          <p:nvPr/>
        </p:nvSpPr>
        <p:spPr bwMode="auto">
          <a:xfrm>
            <a:off x="287338" y="1717675"/>
            <a:ext cx="17208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Berkas masuk</a:t>
            </a:r>
          </a:p>
        </p:txBody>
      </p:sp>
      <p:sp>
        <p:nvSpPr>
          <p:cNvPr id="70671" name="Text Box 14"/>
          <p:cNvSpPr txBox="1">
            <a:spLocks noChangeArrowheads="1"/>
          </p:cNvSpPr>
          <p:nvPr/>
        </p:nvSpPr>
        <p:spPr bwMode="auto">
          <a:xfrm>
            <a:off x="111125" y="2660650"/>
            <a:ext cx="36052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Sumber panggilan (S) terbatas</a:t>
            </a:r>
          </a:p>
        </p:txBody>
      </p:sp>
      <p:sp>
        <p:nvSpPr>
          <p:cNvPr id="70672" name="Text Box 15"/>
          <p:cNvSpPr txBox="1">
            <a:spLocks noChangeArrowheads="1"/>
          </p:cNvSpPr>
          <p:nvPr/>
        </p:nvSpPr>
        <p:spPr bwMode="auto">
          <a:xfrm>
            <a:off x="5011738" y="2708275"/>
            <a:ext cx="41322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Jumlah saluran keluar (N) terbatas</a:t>
            </a:r>
          </a:p>
        </p:txBody>
      </p:sp>
      <p:sp>
        <p:nvSpPr>
          <p:cNvPr id="70673" name="Text Box 16"/>
          <p:cNvSpPr txBox="1">
            <a:spLocks noChangeArrowheads="1"/>
          </p:cNvSpPr>
          <p:nvPr/>
        </p:nvSpPr>
        <p:spPr bwMode="auto">
          <a:xfrm>
            <a:off x="6688138" y="1504950"/>
            <a:ext cx="22923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Berkas keluar </a:t>
            </a:r>
          </a:p>
          <a:p>
            <a:r>
              <a:rPr lang="en-US"/>
              <a:t>(berkas sempurna)</a:t>
            </a:r>
          </a:p>
        </p:txBody>
      </p:sp>
      <p:sp>
        <p:nvSpPr>
          <p:cNvPr id="70674" name="Line 17"/>
          <p:cNvSpPr>
            <a:spLocks noChangeShapeType="1"/>
          </p:cNvSpPr>
          <p:nvPr/>
        </p:nvSpPr>
        <p:spPr bwMode="auto">
          <a:xfrm flipV="1">
            <a:off x="1887538" y="2428875"/>
            <a:ext cx="327025" cy="219075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70675" name="Line 18"/>
          <p:cNvSpPr>
            <a:spLocks noChangeShapeType="1"/>
          </p:cNvSpPr>
          <p:nvPr/>
        </p:nvSpPr>
        <p:spPr bwMode="auto">
          <a:xfrm flipH="1" flipV="1">
            <a:off x="6307138" y="2495550"/>
            <a:ext cx="228600" cy="2286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8610600" y="0"/>
            <a:ext cx="533400" cy="457200"/>
          </a:xfrm>
        </p:spPr>
        <p:txBody>
          <a:bodyPr/>
          <a:lstStyle/>
          <a:p>
            <a:pPr>
              <a:defRPr/>
            </a:pPr>
            <a:fld id="{B47C7B74-DBC7-4E5A-AA32-09BC0123DC79}" type="slidenum">
              <a:rPr lang="en-US"/>
              <a:pPr>
                <a:defRPr/>
              </a:pPr>
              <a:t>13</a:t>
            </a:fld>
            <a:endParaRPr lang="en-US"/>
          </a:p>
        </p:txBody>
      </p:sp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Distribusi Engset dan Binomial (2)</a:t>
            </a:r>
          </a:p>
        </p:txBody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0063" y="1428750"/>
            <a:ext cx="8229600" cy="4740275"/>
          </a:xfrm>
        </p:spPr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</a:rPr>
              <a:t>Diagram </a:t>
            </a:r>
            <a:r>
              <a:rPr lang="en-US" b="1" dirty="0" err="1" smtClean="0">
                <a:solidFill>
                  <a:srgbClr val="0070C0"/>
                </a:solidFill>
              </a:rPr>
              <a:t>transisi</a:t>
            </a:r>
            <a:r>
              <a:rPr lang="en-US" b="1" dirty="0" smtClean="0">
                <a:solidFill>
                  <a:srgbClr val="0070C0"/>
                </a:solidFill>
              </a:rPr>
              <a:t> </a:t>
            </a:r>
            <a:r>
              <a:rPr lang="en-US" b="1" dirty="0" err="1" smtClean="0">
                <a:solidFill>
                  <a:srgbClr val="0070C0"/>
                </a:solidFill>
              </a:rPr>
              <a:t>kondisi</a:t>
            </a:r>
            <a:endParaRPr lang="en-US" b="1" dirty="0" smtClean="0">
              <a:solidFill>
                <a:srgbClr val="0070C0"/>
              </a:solidFill>
            </a:endParaRPr>
          </a:p>
        </p:txBody>
      </p:sp>
      <p:grpSp>
        <p:nvGrpSpPr>
          <p:cNvPr id="71685" name="Group 34"/>
          <p:cNvGrpSpPr>
            <a:grpSpLocks/>
          </p:cNvGrpSpPr>
          <p:nvPr/>
        </p:nvGrpSpPr>
        <p:grpSpPr bwMode="auto">
          <a:xfrm>
            <a:off x="1000125" y="2500313"/>
            <a:ext cx="7086600" cy="1876425"/>
            <a:chOff x="857224" y="2214554"/>
            <a:chExt cx="7086600" cy="1875869"/>
          </a:xfrm>
        </p:grpSpPr>
        <p:sp>
          <p:nvSpPr>
            <p:cNvPr id="71688" name="Oval 5"/>
            <p:cNvSpPr>
              <a:spLocks noChangeArrowheads="1"/>
            </p:cNvSpPr>
            <p:nvPr/>
          </p:nvSpPr>
          <p:spPr bwMode="auto">
            <a:xfrm>
              <a:off x="857224" y="2974966"/>
              <a:ext cx="457200" cy="381000"/>
            </a:xfrm>
            <a:prstGeom prst="ellipse">
              <a:avLst/>
            </a:prstGeom>
            <a:noFill/>
            <a:ln w="28575">
              <a:solidFill>
                <a:srgbClr val="00B05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0</a:t>
              </a:r>
            </a:p>
          </p:txBody>
        </p:sp>
        <p:sp>
          <p:nvSpPr>
            <p:cNvPr id="71689" name="Oval 6"/>
            <p:cNvSpPr>
              <a:spLocks noChangeArrowheads="1"/>
            </p:cNvSpPr>
            <p:nvPr/>
          </p:nvSpPr>
          <p:spPr bwMode="auto">
            <a:xfrm>
              <a:off x="2305024" y="2974966"/>
              <a:ext cx="457200" cy="381000"/>
            </a:xfrm>
            <a:prstGeom prst="ellipse">
              <a:avLst/>
            </a:prstGeom>
            <a:noFill/>
            <a:ln w="28575">
              <a:solidFill>
                <a:srgbClr val="00B05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1</a:t>
              </a:r>
            </a:p>
          </p:txBody>
        </p:sp>
        <p:cxnSp>
          <p:nvCxnSpPr>
            <p:cNvPr id="71690" name="AutoShape 7"/>
            <p:cNvCxnSpPr>
              <a:cxnSpLocks noChangeShapeType="1"/>
              <a:stCxn id="71688" idx="0"/>
              <a:endCxn id="71689" idx="0"/>
            </p:cNvCxnSpPr>
            <p:nvPr/>
          </p:nvCxnSpPr>
          <p:spPr bwMode="auto">
            <a:xfrm rot="5400000" flipV="1">
              <a:off x="1808137" y="2252654"/>
              <a:ext cx="1587" cy="1447800"/>
            </a:xfrm>
            <a:prstGeom prst="curvedConnector3">
              <a:avLst>
                <a:gd name="adj1" fmla="val -24400009"/>
              </a:avLst>
            </a:prstGeom>
            <a:noFill/>
            <a:ln w="28575">
              <a:solidFill>
                <a:srgbClr val="7030A0"/>
              </a:solidFill>
              <a:round/>
              <a:headEnd/>
              <a:tailEnd type="triangle" w="lg" len="lg"/>
            </a:ln>
          </p:spPr>
        </p:cxnSp>
        <p:sp>
          <p:nvSpPr>
            <p:cNvPr id="71691" name="Oval 8"/>
            <p:cNvSpPr>
              <a:spLocks noChangeArrowheads="1"/>
            </p:cNvSpPr>
            <p:nvPr/>
          </p:nvSpPr>
          <p:spPr bwMode="auto">
            <a:xfrm>
              <a:off x="3752824" y="2974966"/>
              <a:ext cx="457200" cy="381000"/>
            </a:xfrm>
            <a:prstGeom prst="ellipse">
              <a:avLst/>
            </a:prstGeom>
            <a:noFill/>
            <a:ln w="28575">
              <a:solidFill>
                <a:srgbClr val="00B05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2</a:t>
              </a:r>
            </a:p>
          </p:txBody>
        </p:sp>
        <p:cxnSp>
          <p:nvCxnSpPr>
            <p:cNvPr id="71692" name="AutoShape 9"/>
            <p:cNvCxnSpPr>
              <a:cxnSpLocks noChangeShapeType="1"/>
              <a:endCxn id="71691" idx="0"/>
            </p:cNvCxnSpPr>
            <p:nvPr/>
          </p:nvCxnSpPr>
          <p:spPr bwMode="auto">
            <a:xfrm rot="5400000" flipV="1">
              <a:off x="3255937" y="2251066"/>
              <a:ext cx="1587" cy="1447800"/>
            </a:xfrm>
            <a:prstGeom prst="curvedConnector3">
              <a:avLst>
                <a:gd name="adj1" fmla="val -24400009"/>
              </a:avLst>
            </a:prstGeom>
            <a:noFill/>
            <a:ln w="28575">
              <a:solidFill>
                <a:srgbClr val="7030A0"/>
              </a:solidFill>
              <a:round/>
              <a:headEnd/>
              <a:tailEnd type="triangle" w="lg" len="lg"/>
            </a:ln>
          </p:spPr>
        </p:cxnSp>
        <p:sp>
          <p:nvSpPr>
            <p:cNvPr id="71693" name="Freeform 10"/>
            <p:cNvSpPr>
              <a:spLocks/>
            </p:cNvSpPr>
            <p:nvPr/>
          </p:nvSpPr>
          <p:spPr bwMode="auto">
            <a:xfrm>
              <a:off x="3981424" y="2657466"/>
              <a:ext cx="838200" cy="317500"/>
            </a:xfrm>
            <a:custGeom>
              <a:avLst/>
              <a:gdLst>
                <a:gd name="T0" fmla="*/ 0 w 528"/>
                <a:gd name="T1" fmla="*/ 2147483647 h 200"/>
                <a:gd name="T2" fmla="*/ 2147483647 w 528"/>
                <a:gd name="T3" fmla="*/ 2147483647 h 200"/>
                <a:gd name="T4" fmla="*/ 2147483647 w 528"/>
                <a:gd name="T5" fmla="*/ 2147483647 h 200"/>
                <a:gd name="T6" fmla="*/ 2147483647 w 528"/>
                <a:gd name="T7" fmla="*/ 2147483647 h 2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28"/>
                <a:gd name="T13" fmla="*/ 0 h 200"/>
                <a:gd name="T14" fmla="*/ 528 w 528"/>
                <a:gd name="T15" fmla="*/ 200 h 2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28" h="200">
                  <a:moveTo>
                    <a:pt x="0" y="200"/>
                  </a:moveTo>
                  <a:cubicBezTo>
                    <a:pt x="28" y="144"/>
                    <a:pt x="56" y="88"/>
                    <a:pt x="96" y="56"/>
                  </a:cubicBezTo>
                  <a:cubicBezTo>
                    <a:pt x="136" y="24"/>
                    <a:pt x="168" y="16"/>
                    <a:pt x="240" y="8"/>
                  </a:cubicBezTo>
                  <a:cubicBezTo>
                    <a:pt x="312" y="0"/>
                    <a:pt x="480" y="8"/>
                    <a:pt x="528" y="8"/>
                  </a:cubicBezTo>
                </a:path>
              </a:pathLst>
            </a:custGeom>
            <a:noFill/>
            <a:ln w="28575">
              <a:solidFill>
                <a:srgbClr val="7030A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71694" name="Freeform 11"/>
            <p:cNvSpPr>
              <a:spLocks/>
            </p:cNvSpPr>
            <p:nvPr/>
          </p:nvSpPr>
          <p:spPr bwMode="auto">
            <a:xfrm flipH="1">
              <a:off x="5429224" y="2657466"/>
              <a:ext cx="838200" cy="317500"/>
            </a:xfrm>
            <a:custGeom>
              <a:avLst/>
              <a:gdLst>
                <a:gd name="T0" fmla="*/ 0 w 528"/>
                <a:gd name="T1" fmla="*/ 2147483647 h 200"/>
                <a:gd name="T2" fmla="*/ 2147483647 w 528"/>
                <a:gd name="T3" fmla="*/ 2147483647 h 200"/>
                <a:gd name="T4" fmla="*/ 2147483647 w 528"/>
                <a:gd name="T5" fmla="*/ 2147483647 h 200"/>
                <a:gd name="T6" fmla="*/ 2147483647 w 528"/>
                <a:gd name="T7" fmla="*/ 2147483647 h 2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28"/>
                <a:gd name="T13" fmla="*/ 0 h 200"/>
                <a:gd name="T14" fmla="*/ 528 w 528"/>
                <a:gd name="T15" fmla="*/ 200 h 2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28" h="200">
                  <a:moveTo>
                    <a:pt x="0" y="200"/>
                  </a:moveTo>
                  <a:cubicBezTo>
                    <a:pt x="28" y="144"/>
                    <a:pt x="56" y="88"/>
                    <a:pt x="96" y="56"/>
                  </a:cubicBezTo>
                  <a:cubicBezTo>
                    <a:pt x="136" y="24"/>
                    <a:pt x="168" y="16"/>
                    <a:pt x="240" y="8"/>
                  </a:cubicBezTo>
                  <a:cubicBezTo>
                    <a:pt x="312" y="0"/>
                    <a:pt x="480" y="8"/>
                    <a:pt x="528" y="8"/>
                  </a:cubicBezTo>
                </a:path>
              </a:pathLst>
            </a:custGeom>
            <a:noFill/>
            <a:ln w="28575">
              <a:solidFill>
                <a:srgbClr val="7030A0"/>
              </a:solidFill>
              <a:round/>
              <a:headEnd type="triangle" w="med" len="med"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71695" name="Freeform 12"/>
            <p:cNvSpPr>
              <a:spLocks/>
            </p:cNvSpPr>
            <p:nvPr/>
          </p:nvSpPr>
          <p:spPr bwMode="auto">
            <a:xfrm flipH="1" flipV="1">
              <a:off x="5429224" y="3343266"/>
              <a:ext cx="838200" cy="317500"/>
            </a:xfrm>
            <a:custGeom>
              <a:avLst/>
              <a:gdLst>
                <a:gd name="T0" fmla="*/ 0 w 528"/>
                <a:gd name="T1" fmla="*/ 2147483647 h 200"/>
                <a:gd name="T2" fmla="*/ 2147483647 w 528"/>
                <a:gd name="T3" fmla="*/ 2147483647 h 200"/>
                <a:gd name="T4" fmla="*/ 2147483647 w 528"/>
                <a:gd name="T5" fmla="*/ 2147483647 h 200"/>
                <a:gd name="T6" fmla="*/ 2147483647 w 528"/>
                <a:gd name="T7" fmla="*/ 2147483647 h 2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28"/>
                <a:gd name="T13" fmla="*/ 0 h 200"/>
                <a:gd name="T14" fmla="*/ 528 w 528"/>
                <a:gd name="T15" fmla="*/ 200 h 2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28" h="200">
                  <a:moveTo>
                    <a:pt x="0" y="200"/>
                  </a:moveTo>
                  <a:cubicBezTo>
                    <a:pt x="28" y="144"/>
                    <a:pt x="56" y="88"/>
                    <a:pt x="96" y="56"/>
                  </a:cubicBezTo>
                  <a:cubicBezTo>
                    <a:pt x="136" y="24"/>
                    <a:pt x="168" y="16"/>
                    <a:pt x="240" y="8"/>
                  </a:cubicBezTo>
                  <a:cubicBezTo>
                    <a:pt x="312" y="0"/>
                    <a:pt x="480" y="8"/>
                    <a:pt x="528" y="8"/>
                  </a:cubicBezTo>
                </a:path>
              </a:pathLst>
            </a:custGeom>
            <a:noFill/>
            <a:ln w="28575">
              <a:solidFill>
                <a:srgbClr val="7030A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71696" name="Line 13"/>
            <p:cNvSpPr>
              <a:spLocks noChangeShapeType="1"/>
            </p:cNvSpPr>
            <p:nvPr/>
          </p:nvSpPr>
          <p:spPr bwMode="auto">
            <a:xfrm>
              <a:off x="4743424" y="3127366"/>
              <a:ext cx="762000" cy="0"/>
            </a:xfrm>
            <a:prstGeom prst="line">
              <a:avLst/>
            </a:prstGeom>
            <a:noFill/>
            <a:ln w="28575">
              <a:solidFill>
                <a:srgbClr val="7030A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697" name="Text Box 14"/>
            <p:cNvSpPr txBox="1">
              <a:spLocks noChangeArrowheads="1"/>
            </p:cNvSpPr>
            <p:nvPr/>
          </p:nvSpPr>
          <p:spPr bwMode="auto">
            <a:xfrm>
              <a:off x="1543024" y="2214554"/>
              <a:ext cx="559769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/>
                <a:t>S</a:t>
              </a:r>
              <a:r>
                <a:rPr lang="en-US" b="1">
                  <a:latin typeface="Symbol" pitchFamily="18" charset="2"/>
                </a:rPr>
                <a:t>l</a:t>
              </a:r>
              <a:r>
                <a:rPr lang="en-US" b="1" baseline="-25000"/>
                <a:t>p</a:t>
              </a:r>
              <a:endParaRPr lang="en-US" b="1" baseline="-25000">
                <a:latin typeface="Symbol" pitchFamily="18" charset="2"/>
              </a:endParaRPr>
            </a:p>
          </p:txBody>
        </p:sp>
        <p:sp>
          <p:nvSpPr>
            <p:cNvPr id="71698" name="Text Box 15"/>
            <p:cNvSpPr txBox="1">
              <a:spLocks noChangeArrowheads="1"/>
            </p:cNvSpPr>
            <p:nvPr/>
          </p:nvSpPr>
          <p:spPr bwMode="auto">
            <a:xfrm>
              <a:off x="2838424" y="2214554"/>
              <a:ext cx="918841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/>
                <a:t>(S-1)</a:t>
              </a:r>
              <a:r>
                <a:rPr lang="en-US" b="1">
                  <a:latin typeface="Symbol" pitchFamily="18" charset="2"/>
                </a:rPr>
                <a:t>l</a:t>
              </a:r>
              <a:r>
                <a:rPr lang="en-US" b="1" baseline="-25000"/>
                <a:t>p</a:t>
              </a:r>
            </a:p>
          </p:txBody>
        </p:sp>
        <p:sp>
          <p:nvSpPr>
            <p:cNvPr id="71699" name="Text Box 16"/>
            <p:cNvSpPr txBox="1">
              <a:spLocks noChangeArrowheads="1"/>
            </p:cNvSpPr>
            <p:nvPr/>
          </p:nvSpPr>
          <p:spPr bwMode="auto">
            <a:xfrm>
              <a:off x="4057624" y="2214554"/>
              <a:ext cx="918841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/>
                <a:t>(S-2)</a:t>
              </a:r>
              <a:r>
                <a:rPr lang="en-US" b="1">
                  <a:latin typeface="Symbol" pitchFamily="18" charset="2"/>
                </a:rPr>
                <a:t>l</a:t>
              </a:r>
              <a:r>
                <a:rPr lang="en-US" b="1" baseline="-25000"/>
                <a:t>p</a:t>
              </a:r>
            </a:p>
          </p:txBody>
        </p:sp>
        <p:sp>
          <p:nvSpPr>
            <p:cNvPr id="71700" name="Text Box 17"/>
            <p:cNvSpPr txBox="1">
              <a:spLocks noChangeArrowheads="1"/>
            </p:cNvSpPr>
            <p:nvPr/>
          </p:nvSpPr>
          <p:spPr bwMode="auto">
            <a:xfrm>
              <a:off x="5048224" y="2214554"/>
              <a:ext cx="1220206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/>
                <a:t>(S-N+2)</a:t>
              </a:r>
              <a:r>
                <a:rPr lang="en-US" b="1">
                  <a:latin typeface="Symbol" pitchFamily="18" charset="2"/>
                </a:rPr>
                <a:t>l</a:t>
              </a:r>
              <a:r>
                <a:rPr lang="en-US" b="1" baseline="-25000"/>
                <a:t>p</a:t>
              </a:r>
            </a:p>
          </p:txBody>
        </p:sp>
        <p:sp>
          <p:nvSpPr>
            <p:cNvPr id="71701" name="Freeform 18"/>
            <p:cNvSpPr>
              <a:spLocks/>
            </p:cNvSpPr>
            <p:nvPr/>
          </p:nvSpPr>
          <p:spPr bwMode="auto">
            <a:xfrm flipV="1">
              <a:off x="3981424" y="3355966"/>
              <a:ext cx="838200" cy="317500"/>
            </a:xfrm>
            <a:custGeom>
              <a:avLst/>
              <a:gdLst>
                <a:gd name="T0" fmla="*/ 0 w 528"/>
                <a:gd name="T1" fmla="*/ 2147483647 h 200"/>
                <a:gd name="T2" fmla="*/ 2147483647 w 528"/>
                <a:gd name="T3" fmla="*/ 2147483647 h 200"/>
                <a:gd name="T4" fmla="*/ 2147483647 w 528"/>
                <a:gd name="T5" fmla="*/ 2147483647 h 200"/>
                <a:gd name="T6" fmla="*/ 2147483647 w 528"/>
                <a:gd name="T7" fmla="*/ 2147483647 h 2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28"/>
                <a:gd name="T13" fmla="*/ 0 h 200"/>
                <a:gd name="T14" fmla="*/ 528 w 528"/>
                <a:gd name="T15" fmla="*/ 200 h 2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28" h="200">
                  <a:moveTo>
                    <a:pt x="0" y="200"/>
                  </a:moveTo>
                  <a:cubicBezTo>
                    <a:pt x="28" y="144"/>
                    <a:pt x="56" y="88"/>
                    <a:pt x="96" y="56"/>
                  </a:cubicBezTo>
                  <a:cubicBezTo>
                    <a:pt x="136" y="24"/>
                    <a:pt x="168" y="16"/>
                    <a:pt x="240" y="8"/>
                  </a:cubicBezTo>
                  <a:cubicBezTo>
                    <a:pt x="312" y="0"/>
                    <a:pt x="480" y="8"/>
                    <a:pt x="528" y="8"/>
                  </a:cubicBezTo>
                </a:path>
              </a:pathLst>
            </a:custGeom>
            <a:noFill/>
            <a:ln w="28575">
              <a:solidFill>
                <a:srgbClr val="7030A0"/>
              </a:solidFill>
              <a:round/>
              <a:headEnd type="triangle" w="med" len="med"/>
              <a:tailEnd/>
            </a:ln>
          </p:spPr>
          <p:txBody>
            <a:bodyPr/>
            <a:lstStyle/>
            <a:p>
              <a:endParaRPr lang="id-ID"/>
            </a:p>
          </p:txBody>
        </p:sp>
        <p:sp>
          <p:nvSpPr>
            <p:cNvPr id="71702" name="Text Box 19"/>
            <p:cNvSpPr txBox="1">
              <a:spLocks noChangeArrowheads="1"/>
            </p:cNvSpPr>
            <p:nvPr/>
          </p:nvSpPr>
          <p:spPr bwMode="auto">
            <a:xfrm>
              <a:off x="5284762" y="3721091"/>
              <a:ext cx="843501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/>
                <a:t>(N-1)</a:t>
              </a:r>
              <a:r>
                <a:rPr lang="en-US" b="1">
                  <a:latin typeface="Symbol" pitchFamily="18" charset="2"/>
                </a:rPr>
                <a:t>m</a:t>
              </a:r>
              <a:endParaRPr lang="en-US" b="1" baseline="-25000"/>
            </a:p>
          </p:txBody>
        </p:sp>
        <p:sp>
          <p:nvSpPr>
            <p:cNvPr id="71703" name="Text Box 20"/>
            <p:cNvSpPr txBox="1">
              <a:spLocks noChangeArrowheads="1"/>
            </p:cNvSpPr>
            <p:nvPr/>
          </p:nvSpPr>
          <p:spPr bwMode="auto">
            <a:xfrm>
              <a:off x="4210024" y="3660766"/>
              <a:ext cx="445956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/>
                <a:t>3</a:t>
              </a:r>
              <a:r>
                <a:rPr lang="en-US" b="1">
                  <a:latin typeface="Symbol" pitchFamily="18" charset="2"/>
                </a:rPr>
                <a:t>m</a:t>
              </a:r>
              <a:endParaRPr lang="en-US" b="1" baseline="-25000"/>
            </a:p>
          </p:txBody>
        </p:sp>
        <p:sp>
          <p:nvSpPr>
            <p:cNvPr id="71704" name="Text Box 21"/>
            <p:cNvSpPr txBox="1">
              <a:spLocks noChangeArrowheads="1"/>
            </p:cNvSpPr>
            <p:nvPr/>
          </p:nvSpPr>
          <p:spPr bwMode="auto">
            <a:xfrm>
              <a:off x="3060674" y="3721091"/>
              <a:ext cx="445956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/>
                <a:t>2</a:t>
              </a:r>
              <a:r>
                <a:rPr lang="en-US" b="1">
                  <a:latin typeface="Symbol" pitchFamily="18" charset="2"/>
                </a:rPr>
                <a:t>m</a:t>
              </a:r>
              <a:endParaRPr lang="en-US" b="1" baseline="-25000"/>
            </a:p>
          </p:txBody>
        </p:sp>
        <p:sp>
          <p:nvSpPr>
            <p:cNvPr id="71705" name="Text Box 22"/>
            <p:cNvSpPr txBox="1">
              <a:spLocks noChangeArrowheads="1"/>
            </p:cNvSpPr>
            <p:nvPr/>
          </p:nvSpPr>
          <p:spPr bwMode="auto">
            <a:xfrm>
              <a:off x="1612874" y="3719504"/>
              <a:ext cx="317716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>
                  <a:latin typeface="Symbol" pitchFamily="18" charset="2"/>
                </a:rPr>
                <a:t>m</a:t>
              </a:r>
              <a:endParaRPr lang="en-US" b="1" baseline="-25000"/>
            </a:p>
          </p:txBody>
        </p:sp>
        <p:cxnSp>
          <p:nvCxnSpPr>
            <p:cNvPr id="71706" name="AutoShape 23"/>
            <p:cNvCxnSpPr>
              <a:cxnSpLocks noChangeShapeType="1"/>
            </p:cNvCxnSpPr>
            <p:nvPr/>
          </p:nvCxnSpPr>
          <p:spPr bwMode="auto">
            <a:xfrm rot="5400000" flipV="1">
              <a:off x="1808137" y="2632066"/>
              <a:ext cx="1587" cy="1447800"/>
            </a:xfrm>
            <a:prstGeom prst="curvedConnector3">
              <a:avLst>
                <a:gd name="adj1" fmla="val 26699991"/>
              </a:avLst>
            </a:prstGeom>
            <a:noFill/>
            <a:ln w="28575">
              <a:solidFill>
                <a:srgbClr val="7030A0"/>
              </a:solidFill>
              <a:round/>
              <a:headEnd type="triangle" w="med" len="med"/>
              <a:tailEnd type="none" w="lg" len="lg"/>
            </a:ln>
          </p:spPr>
        </p:cxnSp>
        <p:cxnSp>
          <p:nvCxnSpPr>
            <p:cNvPr id="71707" name="AutoShape 24"/>
            <p:cNvCxnSpPr>
              <a:cxnSpLocks noChangeShapeType="1"/>
            </p:cNvCxnSpPr>
            <p:nvPr/>
          </p:nvCxnSpPr>
          <p:spPr bwMode="auto">
            <a:xfrm rot="5400000" flipV="1">
              <a:off x="3255937" y="2633654"/>
              <a:ext cx="1587" cy="1447800"/>
            </a:xfrm>
            <a:prstGeom prst="curvedConnector3">
              <a:avLst>
                <a:gd name="adj1" fmla="val 26699991"/>
              </a:avLst>
            </a:prstGeom>
            <a:noFill/>
            <a:ln w="28575">
              <a:solidFill>
                <a:srgbClr val="7030A0"/>
              </a:solidFill>
              <a:round/>
              <a:headEnd type="triangle" w="med" len="med"/>
              <a:tailEnd type="none" w="lg" len="lg"/>
            </a:ln>
          </p:spPr>
        </p:cxnSp>
        <p:sp>
          <p:nvSpPr>
            <p:cNvPr id="71708" name="Oval 25"/>
            <p:cNvSpPr>
              <a:spLocks noChangeArrowheads="1"/>
            </p:cNvSpPr>
            <p:nvPr/>
          </p:nvSpPr>
          <p:spPr bwMode="auto">
            <a:xfrm>
              <a:off x="6038824" y="2974966"/>
              <a:ext cx="457200" cy="381000"/>
            </a:xfrm>
            <a:prstGeom prst="ellipse">
              <a:avLst/>
            </a:prstGeom>
            <a:noFill/>
            <a:ln w="28575">
              <a:solidFill>
                <a:srgbClr val="00B05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600"/>
                <a:t>N-1</a:t>
              </a:r>
            </a:p>
          </p:txBody>
        </p:sp>
        <p:sp>
          <p:nvSpPr>
            <p:cNvPr id="71709" name="Oval 26"/>
            <p:cNvSpPr>
              <a:spLocks noChangeArrowheads="1"/>
            </p:cNvSpPr>
            <p:nvPr/>
          </p:nvSpPr>
          <p:spPr bwMode="auto">
            <a:xfrm>
              <a:off x="7486624" y="2974966"/>
              <a:ext cx="457200" cy="381000"/>
            </a:xfrm>
            <a:prstGeom prst="ellipse">
              <a:avLst/>
            </a:prstGeom>
            <a:noFill/>
            <a:ln w="28575">
              <a:solidFill>
                <a:srgbClr val="00B05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N</a:t>
              </a:r>
            </a:p>
          </p:txBody>
        </p:sp>
        <p:cxnSp>
          <p:nvCxnSpPr>
            <p:cNvPr id="71710" name="AutoShape 27"/>
            <p:cNvCxnSpPr>
              <a:cxnSpLocks noChangeShapeType="1"/>
              <a:stCxn id="71708" idx="0"/>
              <a:endCxn id="71709" idx="0"/>
            </p:cNvCxnSpPr>
            <p:nvPr/>
          </p:nvCxnSpPr>
          <p:spPr bwMode="auto">
            <a:xfrm rot="5400000" flipV="1">
              <a:off x="6989737" y="2252654"/>
              <a:ext cx="1587" cy="1447800"/>
            </a:xfrm>
            <a:prstGeom prst="curvedConnector3">
              <a:avLst>
                <a:gd name="adj1" fmla="val -23200009"/>
              </a:avLst>
            </a:prstGeom>
            <a:noFill/>
            <a:ln w="28575">
              <a:solidFill>
                <a:srgbClr val="7030A0"/>
              </a:solidFill>
              <a:round/>
              <a:headEnd/>
              <a:tailEnd type="triangle" w="lg" len="lg"/>
            </a:ln>
          </p:spPr>
        </p:cxnSp>
        <p:sp>
          <p:nvSpPr>
            <p:cNvPr id="71711" name="Text Box 28"/>
            <p:cNvSpPr txBox="1">
              <a:spLocks noChangeArrowheads="1"/>
            </p:cNvSpPr>
            <p:nvPr/>
          </p:nvSpPr>
          <p:spPr bwMode="auto">
            <a:xfrm>
              <a:off x="6496024" y="2214554"/>
              <a:ext cx="1220206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/>
                <a:t>(S-N+1)</a:t>
              </a:r>
              <a:r>
                <a:rPr lang="en-US" b="1">
                  <a:latin typeface="Symbol" pitchFamily="18" charset="2"/>
                </a:rPr>
                <a:t>l</a:t>
              </a:r>
              <a:r>
                <a:rPr lang="en-US" b="1" baseline="-25000"/>
                <a:t>p</a:t>
              </a:r>
              <a:endParaRPr lang="en-US" b="1">
                <a:latin typeface="Symbol" pitchFamily="18" charset="2"/>
              </a:endParaRPr>
            </a:p>
          </p:txBody>
        </p:sp>
        <p:sp>
          <p:nvSpPr>
            <p:cNvPr id="71712" name="Text Box 29"/>
            <p:cNvSpPr txBox="1">
              <a:spLocks noChangeArrowheads="1"/>
            </p:cNvSpPr>
            <p:nvPr/>
          </p:nvSpPr>
          <p:spPr bwMode="auto">
            <a:xfrm>
              <a:off x="6794474" y="3721091"/>
              <a:ext cx="484428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/>
                <a:t>N</a:t>
              </a:r>
              <a:r>
                <a:rPr lang="en-US" b="1">
                  <a:latin typeface="Symbol" pitchFamily="18" charset="2"/>
                </a:rPr>
                <a:t>m</a:t>
              </a:r>
              <a:endParaRPr lang="en-US" b="1" baseline="-25000"/>
            </a:p>
          </p:txBody>
        </p:sp>
        <p:cxnSp>
          <p:nvCxnSpPr>
            <p:cNvPr id="71713" name="AutoShape 30"/>
            <p:cNvCxnSpPr>
              <a:cxnSpLocks noChangeShapeType="1"/>
            </p:cNvCxnSpPr>
            <p:nvPr/>
          </p:nvCxnSpPr>
          <p:spPr bwMode="auto">
            <a:xfrm rot="5400000" flipV="1">
              <a:off x="6989737" y="2632066"/>
              <a:ext cx="1587" cy="1447800"/>
            </a:xfrm>
            <a:prstGeom prst="curvedConnector3">
              <a:avLst>
                <a:gd name="adj1" fmla="val 26699991"/>
              </a:avLst>
            </a:prstGeom>
            <a:noFill/>
            <a:ln w="28575">
              <a:solidFill>
                <a:srgbClr val="7030A0"/>
              </a:solidFill>
              <a:round/>
              <a:headEnd type="triangle" w="med" len="med"/>
              <a:tailEnd type="none" w="lg" len="lg"/>
            </a:ln>
          </p:spPr>
        </p:cxnSp>
      </p:grpSp>
      <p:sp>
        <p:nvSpPr>
          <p:cNvPr id="71686" name="Text Box 32"/>
          <p:cNvSpPr txBox="1">
            <a:spLocks noChangeArrowheads="1"/>
          </p:cNvSpPr>
          <p:nvPr/>
        </p:nvSpPr>
        <p:spPr bwMode="auto">
          <a:xfrm>
            <a:off x="5857875" y="5143500"/>
            <a:ext cx="28702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Berakhir pada kondisi N</a:t>
            </a:r>
          </a:p>
          <a:p>
            <a:r>
              <a:rPr lang="en-US"/>
              <a:t>atau S bila S &lt; N</a:t>
            </a:r>
          </a:p>
        </p:txBody>
      </p:sp>
      <p:cxnSp>
        <p:nvCxnSpPr>
          <p:cNvPr id="53255" name="AutoShape 33"/>
          <p:cNvCxnSpPr>
            <a:cxnSpLocks noChangeShapeType="1"/>
            <a:stCxn id="71686" idx="0"/>
            <a:endCxn id="71709" idx="6"/>
          </p:cNvCxnSpPr>
          <p:nvPr/>
        </p:nvCxnSpPr>
        <p:spPr bwMode="auto">
          <a:xfrm rot="5400000" flipH="1" flipV="1">
            <a:off x="6843712" y="3900488"/>
            <a:ext cx="1692275" cy="793750"/>
          </a:xfrm>
          <a:prstGeom prst="curvedConnector4">
            <a:avLst>
              <a:gd name="adj1" fmla="val 44372"/>
              <a:gd name="adj2" fmla="val 128801"/>
            </a:avLst>
          </a:prstGeom>
          <a:noFill/>
          <a:ln w="28575">
            <a:solidFill>
              <a:schemeClr val="accent6">
                <a:lumMod val="75000"/>
              </a:schemeClr>
            </a:solidFill>
            <a:round/>
            <a:headEnd/>
            <a:tailEnd type="triangle" w="med" len="med"/>
          </a:ln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8610600" y="0"/>
            <a:ext cx="533400" cy="457200"/>
          </a:xfrm>
        </p:spPr>
        <p:txBody>
          <a:bodyPr/>
          <a:lstStyle/>
          <a:p>
            <a:pPr>
              <a:defRPr/>
            </a:pPr>
            <a:fld id="{B0D0806A-9352-45EF-9355-53E3AB336747}" type="slidenum">
              <a:rPr lang="en-US"/>
              <a:pPr>
                <a:defRPr/>
              </a:pPr>
              <a:t>14</a:t>
            </a:fld>
            <a:endParaRPr lang="en-US"/>
          </a:p>
        </p:txBody>
      </p:sp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Distribusi Engset dan Binomial (3)</a:t>
            </a:r>
          </a:p>
        </p:txBody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7188" y="1357313"/>
            <a:ext cx="8429625" cy="4525962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800" b="1" dirty="0" err="1" smtClean="0">
                <a:solidFill>
                  <a:srgbClr val="FF0000"/>
                </a:solidFill>
              </a:rPr>
              <a:t>Persamaan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kesetimbangan</a:t>
            </a:r>
            <a:endParaRPr lang="id-ID" sz="2800" b="1" dirty="0" smtClean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</a:pPr>
            <a:r>
              <a:rPr lang="en-US" sz="2400" dirty="0" err="1" smtClean="0"/>
              <a:t>Persamaan</a:t>
            </a:r>
            <a:r>
              <a:rPr lang="en-US" sz="2400" dirty="0" smtClean="0"/>
              <a:t> </a:t>
            </a:r>
            <a:r>
              <a:rPr lang="en-US" sz="2400" dirty="0" err="1" smtClean="0"/>
              <a:t>kesetimbangan</a:t>
            </a:r>
            <a:r>
              <a:rPr lang="id-ID" sz="2400" dirty="0" smtClean="0"/>
              <a:t> : </a:t>
            </a:r>
            <a:r>
              <a:rPr lang="en-US" sz="2000" dirty="0" smtClean="0"/>
              <a:t>(s-n)</a:t>
            </a:r>
            <a:r>
              <a:rPr lang="en-US" sz="2000" dirty="0" smtClean="0">
                <a:sym typeface="Symbol" pitchFamily="18" charset="2"/>
              </a:rPr>
              <a:t></a:t>
            </a:r>
            <a:r>
              <a:rPr lang="en-US" sz="2000" dirty="0" smtClean="0"/>
              <a:t>P(n)=(n+1)µP(n+1)</a:t>
            </a:r>
            <a:endParaRPr lang="id-ID" sz="2000" dirty="0" smtClean="0"/>
          </a:p>
          <a:p>
            <a:pPr>
              <a:buFontTx/>
              <a:buNone/>
            </a:pPr>
            <a:r>
              <a:rPr lang="id-ID" sz="2400" dirty="0" smtClean="0"/>
              <a:t>	</a:t>
            </a:r>
            <a:r>
              <a:rPr lang="en-US" sz="2000" b="1" dirty="0" err="1" smtClean="0">
                <a:solidFill>
                  <a:srgbClr val="7030A0"/>
                </a:solidFill>
              </a:rPr>
              <a:t>Untuk</a:t>
            </a:r>
            <a:r>
              <a:rPr lang="en-US" sz="2000" b="1" dirty="0" smtClean="0">
                <a:solidFill>
                  <a:srgbClr val="7030A0"/>
                </a:solidFill>
              </a:rPr>
              <a:t> n = 0</a:t>
            </a:r>
            <a:endParaRPr lang="id-ID" sz="2000" b="1" dirty="0" smtClean="0">
              <a:solidFill>
                <a:srgbClr val="7030A0"/>
              </a:solidFill>
            </a:endParaRPr>
          </a:p>
          <a:p>
            <a:pPr>
              <a:buFontTx/>
              <a:buNone/>
            </a:pPr>
            <a:endParaRPr lang="en-US" sz="1400" dirty="0" smtClean="0"/>
          </a:p>
          <a:p>
            <a:pPr>
              <a:buFontTx/>
              <a:buNone/>
            </a:pPr>
            <a:endParaRPr lang="id-ID" sz="1400" dirty="0" smtClean="0"/>
          </a:p>
          <a:p>
            <a:pPr>
              <a:buFontTx/>
              <a:buNone/>
            </a:pPr>
            <a:r>
              <a:rPr lang="id-ID" sz="2000" dirty="0" smtClean="0"/>
              <a:t>	</a:t>
            </a:r>
            <a:endParaRPr lang="en-US" sz="2000" dirty="0" smtClean="0"/>
          </a:p>
          <a:p>
            <a:pPr>
              <a:buFontTx/>
              <a:buNone/>
            </a:pPr>
            <a:r>
              <a:rPr lang="en-US" sz="2000" b="1" dirty="0" smtClean="0">
                <a:solidFill>
                  <a:srgbClr val="7030A0"/>
                </a:solidFill>
              </a:rPr>
              <a:t>	</a:t>
            </a:r>
            <a:r>
              <a:rPr lang="en-US" sz="2000" b="1" dirty="0" err="1" smtClean="0">
                <a:solidFill>
                  <a:srgbClr val="7030A0"/>
                </a:solidFill>
              </a:rPr>
              <a:t>Untuk</a:t>
            </a:r>
            <a:r>
              <a:rPr lang="en-US" sz="2000" b="1" dirty="0" smtClean="0">
                <a:solidFill>
                  <a:srgbClr val="7030A0"/>
                </a:solidFill>
              </a:rPr>
              <a:t> </a:t>
            </a:r>
            <a:r>
              <a:rPr lang="en-US" sz="2000" b="1" dirty="0" err="1" smtClean="0">
                <a:solidFill>
                  <a:srgbClr val="7030A0"/>
                </a:solidFill>
              </a:rPr>
              <a:t>i</a:t>
            </a:r>
            <a:r>
              <a:rPr lang="en-US" sz="2000" b="1" dirty="0" smtClean="0">
                <a:solidFill>
                  <a:srgbClr val="7030A0"/>
                </a:solidFill>
              </a:rPr>
              <a:t>=1</a:t>
            </a:r>
            <a:endParaRPr lang="id-ID" sz="2000" b="1" dirty="0" smtClean="0">
              <a:solidFill>
                <a:srgbClr val="7030A0"/>
              </a:solidFill>
            </a:endParaRPr>
          </a:p>
          <a:p>
            <a:pPr>
              <a:buFontTx/>
              <a:buNone/>
            </a:pPr>
            <a:r>
              <a:rPr lang="id-ID" sz="2000" dirty="0" smtClean="0"/>
              <a:t>	</a:t>
            </a:r>
          </a:p>
          <a:p>
            <a:pPr lvl="1">
              <a:lnSpc>
                <a:spcPct val="90000"/>
              </a:lnSpc>
              <a:buFontTx/>
              <a:buNone/>
            </a:pPr>
            <a:endParaRPr lang="en-US" sz="1400" dirty="0" smtClean="0"/>
          </a:p>
          <a:p>
            <a:pPr lvl="1" algn="ctr">
              <a:lnSpc>
                <a:spcPct val="90000"/>
              </a:lnSpc>
              <a:buFontTx/>
              <a:buNone/>
            </a:pPr>
            <a:endParaRPr lang="en-US" sz="2400" dirty="0" smtClean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785786" y="2714620"/>
          <a:ext cx="3886200" cy="762000"/>
        </p:xfrm>
        <a:graphic>
          <a:graphicData uri="http://schemas.openxmlformats.org/presentationml/2006/ole">
            <p:oleObj spid="_x0000_s72710" name="Equation" r:id="rId3" imgW="3886200" imgH="761760" progId="Equation.3">
              <p:embed/>
            </p:oleObj>
          </a:graphicData>
        </a:graphic>
      </p:graphicFrame>
      <p:graphicFrame>
        <p:nvGraphicFramePr>
          <p:cNvPr id="72711" name="Object 7"/>
          <p:cNvGraphicFramePr>
            <a:graphicFrameLocks noChangeAspect="1"/>
          </p:cNvGraphicFramePr>
          <p:nvPr/>
        </p:nvGraphicFramePr>
        <p:xfrm>
          <a:off x="785786" y="3929066"/>
          <a:ext cx="5346700" cy="877888"/>
        </p:xfrm>
        <a:graphic>
          <a:graphicData uri="http://schemas.openxmlformats.org/presentationml/2006/ole">
            <p:oleObj spid="_x0000_s72711" name="Equation" r:id="rId4" imgW="5346360" imgH="876240" progId="Equation.3">
              <p:embed/>
            </p:oleObj>
          </a:graphicData>
        </a:graphic>
      </p:graphicFrame>
      <p:sp>
        <p:nvSpPr>
          <p:cNvPr id="8" name="Rectangle 7"/>
          <p:cNvSpPr/>
          <p:nvPr/>
        </p:nvSpPr>
        <p:spPr>
          <a:xfrm>
            <a:off x="785786" y="4929198"/>
            <a:ext cx="122982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err="1" smtClean="0">
                <a:solidFill>
                  <a:srgbClr val="7030A0"/>
                </a:solidFill>
              </a:rPr>
              <a:t>Untuk</a:t>
            </a:r>
            <a:r>
              <a:rPr lang="en-US" b="1" dirty="0" smtClean="0">
                <a:solidFill>
                  <a:srgbClr val="7030A0"/>
                </a:solidFill>
              </a:rPr>
              <a:t> </a:t>
            </a:r>
            <a:r>
              <a:rPr lang="en-US" b="1" dirty="0" err="1" smtClean="0">
                <a:solidFill>
                  <a:srgbClr val="7030A0"/>
                </a:solidFill>
              </a:rPr>
              <a:t>i</a:t>
            </a:r>
            <a:r>
              <a:rPr lang="en-US" b="1" dirty="0" smtClean="0">
                <a:solidFill>
                  <a:srgbClr val="7030A0"/>
                </a:solidFill>
              </a:rPr>
              <a:t>=2</a:t>
            </a:r>
            <a:endParaRPr lang="en-US" dirty="0"/>
          </a:p>
        </p:txBody>
      </p:sp>
      <p:graphicFrame>
        <p:nvGraphicFramePr>
          <p:cNvPr id="72712" name="Object 8"/>
          <p:cNvGraphicFramePr>
            <a:graphicFrameLocks noChangeAspect="1"/>
          </p:cNvGraphicFramePr>
          <p:nvPr/>
        </p:nvGraphicFramePr>
        <p:xfrm>
          <a:off x="857224" y="5357826"/>
          <a:ext cx="6324600" cy="877887"/>
        </p:xfrm>
        <a:graphic>
          <a:graphicData uri="http://schemas.openxmlformats.org/presentationml/2006/ole">
            <p:oleObj spid="_x0000_s72712" name="Equation" r:id="rId5" imgW="6324480" imgH="8762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428728" y="2500306"/>
            <a:ext cx="3714776" cy="128588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8610600" y="0"/>
            <a:ext cx="533400" cy="457200"/>
          </a:xfrm>
        </p:spPr>
        <p:txBody>
          <a:bodyPr/>
          <a:lstStyle/>
          <a:p>
            <a:pPr>
              <a:defRPr/>
            </a:pPr>
            <a:fld id="{B0D0806A-9352-45EF-9355-53E3AB336747}" type="slidenum">
              <a:rPr lang="en-US"/>
              <a:pPr>
                <a:defRPr/>
              </a:pPr>
              <a:t>15</a:t>
            </a:fld>
            <a:endParaRPr lang="en-US"/>
          </a:p>
        </p:txBody>
      </p:sp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err="1"/>
              <a:t>Distribusi</a:t>
            </a:r>
            <a:r>
              <a:rPr lang="en-US" dirty="0"/>
              <a:t> </a:t>
            </a:r>
            <a:r>
              <a:rPr lang="en-US" dirty="0" err="1"/>
              <a:t>Engset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Binomial </a:t>
            </a:r>
            <a:r>
              <a:rPr lang="en-US" dirty="0" smtClean="0"/>
              <a:t>(4)</a:t>
            </a:r>
            <a:endParaRPr lang="en-US" dirty="0"/>
          </a:p>
        </p:txBody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8596" y="1500174"/>
            <a:ext cx="8429625" cy="4525962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800" b="1" dirty="0" err="1" smtClean="0">
                <a:solidFill>
                  <a:srgbClr val="FF0000"/>
                </a:solidFill>
              </a:rPr>
              <a:t>Sehingga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diperoleh</a:t>
            </a:r>
            <a:r>
              <a:rPr lang="en-US" sz="2800" b="1" dirty="0" smtClean="0">
                <a:solidFill>
                  <a:srgbClr val="FF0000"/>
                </a:solidFill>
              </a:rPr>
              <a:t> :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800" b="1" dirty="0" smtClean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endParaRPr lang="en-US" sz="2800" b="1" dirty="0" smtClean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endParaRPr lang="en-US" sz="2800" b="1" dirty="0" smtClean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endParaRPr lang="en-US" sz="2800" b="1" dirty="0" smtClean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endParaRPr lang="en-US" sz="2800" b="1" dirty="0" smtClean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  <a:buFont typeface="Arial" pitchFamily="34" charset="0"/>
              <a:buChar char="•"/>
            </a:pP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</a:rPr>
              <a:t>Rumus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 (M)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</a:rPr>
              <a:t>berlaku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</a:rPr>
              <a:t>baik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</a:rPr>
              <a:t>untuk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</a:rPr>
              <a:t>Engset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</a:rPr>
              <a:t>maupun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 Binomial</a:t>
            </a:r>
          </a:p>
          <a:p>
            <a:pPr>
              <a:lnSpc>
                <a:spcPct val="90000"/>
              </a:lnSpc>
              <a:buFont typeface="Arial" pitchFamily="34" charset="0"/>
              <a:buChar char="•"/>
            </a:pP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</a:rPr>
              <a:t>Untuk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</a:rPr>
              <a:t>Engset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 (S &gt; N)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</a:rPr>
              <a:t>dan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</a:rPr>
              <a:t>kondisi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</a:rPr>
              <a:t>akhir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 = N</a:t>
            </a:r>
          </a:p>
          <a:p>
            <a:pPr>
              <a:lnSpc>
                <a:spcPct val="90000"/>
              </a:lnSpc>
              <a:buFont typeface="Arial" pitchFamily="34" charset="0"/>
              <a:buChar char="•"/>
            </a:pP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</a:rPr>
              <a:t>Untuk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 Binomial (S ≤ N)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</a:rPr>
              <a:t>dan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</a:rPr>
              <a:t>kondisi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tx2">
                    <a:lumMod val="75000"/>
                  </a:schemeClr>
                </a:solidFill>
              </a:rPr>
              <a:t>akhir</a:t>
            </a:r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 = S</a:t>
            </a:r>
            <a:endParaRPr lang="id-ID" sz="2400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buFontTx/>
              <a:buNone/>
            </a:pPr>
            <a:endParaRPr lang="en-US" sz="2000" dirty="0" smtClean="0"/>
          </a:p>
          <a:p>
            <a:pPr>
              <a:buFontTx/>
              <a:buNone/>
            </a:pPr>
            <a:r>
              <a:rPr lang="en-US" sz="2000" b="1" dirty="0" smtClean="0">
                <a:solidFill>
                  <a:srgbClr val="7030A0"/>
                </a:solidFill>
              </a:rPr>
              <a:t>	</a:t>
            </a:r>
            <a:endParaRPr lang="id-ID" sz="2000" b="1" dirty="0" smtClean="0">
              <a:solidFill>
                <a:srgbClr val="7030A0"/>
              </a:solidFill>
            </a:endParaRPr>
          </a:p>
          <a:p>
            <a:pPr>
              <a:buFontTx/>
              <a:buNone/>
            </a:pPr>
            <a:r>
              <a:rPr lang="id-ID" sz="2000" dirty="0" smtClean="0"/>
              <a:t>	</a:t>
            </a:r>
          </a:p>
          <a:p>
            <a:pPr lvl="1">
              <a:lnSpc>
                <a:spcPct val="90000"/>
              </a:lnSpc>
              <a:buFontTx/>
              <a:buNone/>
            </a:pPr>
            <a:endParaRPr lang="en-US" sz="1400" dirty="0" smtClean="0"/>
          </a:p>
          <a:p>
            <a:pPr lvl="1" algn="ctr">
              <a:lnSpc>
                <a:spcPct val="90000"/>
              </a:lnSpc>
              <a:buFontTx/>
              <a:buNone/>
            </a:pPr>
            <a:endParaRPr lang="en-US" sz="2400" dirty="0" smtClean="0"/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1643042" y="2571744"/>
          <a:ext cx="4822146" cy="1082674"/>
        </p:xfrm>
        <a:graphic>
          <a:graphicData uri="http://schemas.openxmlformats.org/presentationml/2006/ole">
            <p:oleObj spid="_x0000_s101380" name="Equation" r:id="rId3" imgW="3187440" imgH="7110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8610600" y="0"/>
            <a:ext cx="533400" cy="457200"/>
          </a:xfrm>
        </p:spPr>
        <p:txBody>
          <a:bodyPr/>
          <a:lstStyle/>
          <a:p>
            <a:pPr>
              <a:defRPr/>
            </a:pPr>
            <a:fld id="{D63D1DB2-019F-44DB-BD4E-F700A8E3C061}" type="slidenum">
              <a:rPr lang="en-US"/>
              <a:pPr>
                <a:defRPr/>
              </a:pPr>
              <a:t>16</a:t>
            </a:fld>
            <a:endParaRPr lang="en-US"/>
          </a:p>
        </p:txBody>
      </p:sp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/>
              <a:t>Rumus</a:t>
            </a:r>
            <a:r>
              <a:rPr lang="en-US" dirty="0" smtClean="0"/>
              <a:t> </a:t>
            </a:r>
            <a:r>
              <a:rPr lang="en-US" dirty="0" err="1" smtClean="0"/>
              <a:t>Engset</a:t>
            </a:r>
            <a:endParaRPr lang="en-US" dirty="0"/>
          </a:p>
        </p:txBody>
      </p:sp>
      <p:sp>
        <p:nvSpPr>
          <p:cNvPr id="737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0063" y="1428750"/>
            <a:ext cx="8229600" cy="4525963"/>
          </a:xfrm>
        </p:spPr>
        <p:txBody>
          <a:bodyPr/>
          <a:lstStyle/>
          <a:p>
            <a:pPr>
              <a:buFontTx/>
              <a:buNone/>
              <a:tabLst>
                <a:tab pos="2579688" algn="l"/>
              </a:tabLst>
            </a:pPr>
            <a:r>
              <a:rPr lang="en-US" dirty="0" err="1" smtClean="0"/>
              <a:t>Rumus</a:t>
            </a:r>
            <a:r>
              <a:rPr lang="en-US" dirty="0" smtClean="0"/>
              <a:t> </a:t>
            </a:r>
            <a:r>
              <a:rPr lang="en-US" dirty="0" err="1" smtClean="0"/>
              <a:t>Engset</a:t>
            </a:r>
            <a:r>
              <a:rPr lang="en-US" dirty="0" smtClean="0"/>
              <a:t> (S &gt; N)</a:t>
            </a:r>
          </a:p>
          <a:p>
            <a:pPr>
              <a:buFontTx/>
              <a:buNone/>
              <a:tabLst>
                <a:tab pos="2579688" algn="l"/>
              </a:tabLst>
            </a:pPr>
            <a:endParaRPr lang="en-US" sz="1600" dirty="0" smtClean="0"/>
          </a:p>
          <a:p>
            <a:pPr algn="ctr">
              <a:buFontTx/>
              <a:buNone/>
              <a:tabLst>
                <a:tab pos="2579688" algn="l"/>
              </a:tabLst>
            </a:pPr>
            <a:endParaRPr lang="en-US" sz="2400" dirty="0" smtClean="0"/>
          </a:p>
          <a:p>
            <a:pPr algn="ctr">
              <a:buFontTx/>
              <a:buNone/>
              <a:tabLst>
                <a:tab pos="2579688" algn="l"/>
              </a:tabLst>
            </a:pPr>
            <a:endParaRPr lang="en-US" sz="2400" dirty="0" smtClean="0"/>
          </a:p>
          <a:p>
            <a:pPr algn="ctr">
              <a:buFontTx/>
              <a:buNone/>
              <a:tabLst>
                <a:tab pos="2579688" algn="l"/>
              </a:tabLst>
            </a:pPr>
            <a:endParaRPr lang="en-US" sz="2400" dirty="0" smtClean="0"/>
          </a:p>
          <a:p>
            <a:pPr>
              <a:tabLst>
                <a:tab pos="2579688" algn="l"/>
              </a:tabLst>
            </a:pPr>
            <a:r>
              <a:rPr lang="en-US" sz="2800" dirty="0" smtClean="0"/>
              <a:t>P(0) </a:t>
            </a:r>
            <a:r>
              <a:rPr lang="en-US" sz="2800" dirty="0" err="1" smtClean="0"/>
              <a:t>dicari</a:t>
            </a:r>
            <a:r>
              <a:rPr lang="en-US" sz="2800" dirty="0" smtClean="0"/>
              <a:t> </a:t>
            </a:r>
            <a:r>
              <a:rPr lang="en-US" sz="2800" dirty="0" err="1" smtClean="0"/>
              <a:t>dengan</a:t>
            </a:r>
            <a:r>
              <a:rPr lang="en-US" sz="2800" dirty="0" smtClean="0"/>
              <a:t> </a:t>
            </a:r>
            <a:r>
              <a:rPr lang="en-US" sz="2800" dirty="0" err="1" smtClean="0"/>
              <a:t>cara</a:t>
            </a:r>
            <a:r>
              <a:rPr lang="en-US" sz="2800" dirty="0" smtClean="0"/>
              <a:t> :</a:t>
            </a:r>
          </a:p>
        </p:txBody>
      </p:sp>
      <p:graphicFrame>
        <p:nvGraphicFramePr>
          <p:cNvPr id="102402" name="Object 2"/>
          <p:cNvGraphicFramePr>
            <a:graphicFrameLocks noChangeAspect="1"/>
          </p:cNvGraphicFramePr>
          <p:nvPr/>
        </p:nvGraphicFramePr>
        <p:xfrm>
          <a:off x="908050" y="2092325"/>
          <a:ext cx="6735784" cy="1122361"/>
        </p:xfrm>
        <a:graphic>
          <a:graphicData uri="http://schemas.openxmlformats.org/presentationml/2006/ole">
            <p:oleObj spid="_x0000_s102402" name="Equation" r:id="rId3" imgW="5219640" imgH="1091880" progId="Equation.3">
              <p:embed/>
            </p:oleObj>
          </a:graphicData>
        </a:graphic>
      </p:graphicFrame>
      <p:graphicFrame>
        <p:nvGraphicFramePr>
          <p:cNvPr id="102403" name="Object 3"/>
          <p:cNvGraphicFramePr>
            <a:graphicFrameLocks noChangeAspect="1"/>
          </p:cNvGraphicFramePr>
          <p:nvPr/>
        </p:nvGraphicFramePr>
        <p:xfrm>
          <a:off x="1000100" y="4429132"/>
          <a:ext cx="7017875" cy="1500198"/>
        </p:xfrm>
        <a:graphic>
          <a:graphicData uri="http://schemas.openxmlformats.org/presentationml/2006/ole">
            <p:oleObj spid="_x0000_s102403" name="Equation" r:id="rId4" imgW="3504960" imgH="74916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214414" y="2143116"/>
            <a:ext cx="3286148" cy="2000264"/>
          </a:xfrm>
          <a:prstGeom prst="rect">
            <a:avLst/>
          </a:prstGeom>
          <a:ln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8610600" y="0"/>
            <a:ext cx="533400" cy="457200"/>
          </a:xfrm>
        </p:spPr>
        <p:txBody>
          <a:bodyPr/>
          <a:lstStyle/>
          <a:p>
            <a:pPr>
              <a:defRPr/>
            </a:pPr>
            <a:fld id="{D63D1DB2-019F-44DB-BD4E-F700A8E3C061}" type="slidenum">
              <a:rPr lang="en-US"/>
              <a:pPr>
                <a:defRPr/>
              </a:pPr>
              <a:t>17</a:t>
            </a:fld>
            <a:endParaRPr lang="en-US"/>
          </a:p>
        </p:txBody>
      </p:sp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/>
              <a:t>Rumus</a:t>
            </a:r>
            <a:r>
              <a:rPr lang="en-US" dirty="0" smtClean="0"/>
              <a:t> </a:t>
            </a:r>
            <a:r>
              <a:rPr lang="en-US" dirty="0" err="1" smtClean="0"/>
              <a:t>Engset</a:t>
            </a:r>
            <a:endParaRPr lang="en-US" dirty="0"/>
          </a:p>
        </p:txBody>
      </p:sp>
      <p:sp>
        <p:nvSpPr>
          <p:cNvPr id="737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71472" y="1357298"/>
            <a:ext cx="8072494" cy="4525963"/>
          </a:xfrm>
        </p:spPr>
        <p:txBody>
          <a:bodyPr/>
          <a:lstStyle/>
          <a:p>
            <a:pPr>
              <a:buFontTx/>
              <a:buNone/>
              <a:tabLst>
                <a:tab pos="2579688" algn="l"/>
              </a:tabLst>
            </a:pPr>
            <a:r>
              <a:rPr lang="en-US" dirty="0" err="1" smtClean="0"/>
              <a:t>Sehingga</a:t>
            </a:r>
            <a:r>
              <a:rPr lang="en-US" dirty="0" smtClean="0"/>
              <a:t> :</a:t>
            </a:r>
          </a:p>
          <a:p>
            <a:pPr>
              <a:buFontTx/>
              <a:buNone/>
              <a:tabLst>
                <a:tab pos="2579688" algn="l"/>
              </a:tabLst>
            </a:pPr>
            <a:endParaRPr lang="en-US" sz="1600" dirty="0" smtClean="0"/>
          </a:p>
          <a:p>
            <a:pPr algn="ctr">
              <a:buFontTx/>
              <a:buNone/>
              <a:tabLst>
                <a:tab pos="2579688" algn="l"/>
              </a:tabLst>
            </a:pPr>
            <a:endParaRPr lang="en-US" sz="2400" dirty="0" smtClean="0"/>
          </a:p>
          <a:p>
            <a:pPr algn="ctr">
              <a:buFontTx/>
              <a:buNone/>
              <a:tabLst>
                <a:tab pos="2579688" algn="l"/>
              </a:tabLst>
            </a:pPr>
            <a:endParaRPr lang="en-US" sz="2400" dirty="0" smtClean="0"/>
          </a:p>
          <a:p>
            <a:pPr algn="ctr">
              <a:buFontTx/>
              <a:buNone/>
              <a:tabLst>
                <a:tab pos="2579688" algn="l"/>
              </a:tabLst>
            </a:pPr>
            <a:endParaRPr lang="en-US" sz="2400" dirty="0" smtClean="0"/>
          </a:p>
          <a:p>
            <a:pPr>
              <a:tabLst>
                <a:tab pos="2579688" algn="l"/>
              </a:tabLst>
            </a:pPr>
            <a:endParaRPr lang="en-US" sz="2800" dirty="0" smtClean="0"/>
          </a:p>
          <a:p>
            <a:pPr>
              <a:tabLst>
                <a:tab pos="2579688" algn="l"/>
              </a:tabLst>
            </a:pPr>
            <a:endParaRPr lang="en-US" sz="2800" dirty="0" smtClean="0"/>
          </a:p>
          <a:p>
            <a:pPr algn="just">
              <a:tabLst>
                <a:tab pos="2579688" algn="l"/>
              </a:tabLst>
            </a:pPr>
            <a:r>
              <a:rPr lang="en-US" sz="2800" dirty="0" err="1" smtClean="0"/>
              <a:t>Jika</a:t>
            </a:r>
            <a:r>
              <a:rPr lang="en-US" sz="2800" dirty="0" smtClean="0"/>
              <a:t> n = N </a:t>
            </a:r>
            <a:r>
              <a:rPr lang="en-US" sz="2800" dirty="0" smtClean="0">
                <a:sym typeface="Wingdings" pitchFamily="2" charset="2"/>
              </a:rPr>
              <a:t> P(N) </a:t>
            </a:r>
            <a:r>
              <a:rPr lang="en-US" sz="2800" dirty="0" err="1" smtClean="0">
                <a:sym typeface="Wingdings" pitchFamily="2" charset="2"/>
              </a:rPr>
              <a:t>merupakan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probabilitas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semua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saluran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sibuk</a:t>
            </a:r>
            <a:r>
              <a:rPr lang="en-US" sz="2800" dirty="0" smtClean="0">
                <a:sym typeface="Wingdings" pitchFamily="2" charset="2"/>
              </a:rPr>
              <a:t> (</a:t>
            </a:r>
            <a:r>
              <a:rPr lang="en-US" sz="2800" dirty="0" err="1" smtClean="0">
                <a:sym typeface="Wingdings" pitchFamily="2" charset="2"/>
              </a:rPr>
              <a:t>Kongesti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waktu</a:t>
            </a:r>
            <a:r>
              <a:rPr lang="en-US" sz="2800" dirty="0" smtClean="0">
                <a:sym typeface="Wingdings" pitchFamily="2" charset="2"/>
              </a:rPr>
              <a:t>) = </a:t>
            </a:r>
            <a:r>
              <a:rPr lang="en-US" sz="2800" dirty="0" err="1" smtClean="0">
                <a:sym typeface="Wingdings" pitchFamily="2" charset="2"/>
              </a:rPr>
              <a:t>Probabilitas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kondisi</a:t>
            </a:r>
            <a:r>
              <a:rPr lang="en-US" sz="2800" dirty="0" smtClean="0">
                <a:sym typeface="Wingdings" pitchFamily="2" charset="2"/>
              </a:rPr>
              <a:t> N</a:t>
            </a:r>
            <a:endParaRPr lang="en-US" sz="2800" dirty="0" smtClean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1428728" y="2285992"/>
          <a:ext cx="5321300" cy="1712913"/>
        </p:xfrm>
        <a:graphic>
          <a:graphicData uri="http://schemas.openxmlformats.org/presentationml/2006/ole">
            <p:oleObj spid="_x0000_s103428" name="Equation" r:id="rId3" imgW="2514600" imgH="96516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8610600" y="0"/>
            <a:ext cx="533400" cy="457200"/>
          </a:xfrm>
        </p:spPr>
        <p:txBody>
          <a:bodyPr/>
          <a:lstStyle/>
          <a:p>
            <a:pPr>
              <a:defRPr/>
            </a:pPr>
            <a:fld id="{EAB2CFC0-54D8-49AD-91F8-08EF1E893549}" type="slidenum">
              <a:rPr lang="en-US"/>
              <a:pPr>
                <a:defRPr/>
              </a:pPr>
              <a:t>18</a:t>
            </a:fld>
            <a:endParaRPr lang="en-US"/>
          </a:p>
        </p:txBody>
      </p:sp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/>
              <a:t>Rumus</a:t>
            </a:r>
            <a:r>
              <a:rPr lang="en-US" dirty="0" smtClean="0"/>
              <a:t> </a:t>
            </a:r>
            <a:r>
              <a:rPr lang="en-US" dirty="0" err="1" smtClean="0"/>
              <a:t>Engset</a:t>
            </a:r>
            <a:endParaRPr lang="en-US" dirty="0"/>
          </a:p>
        </p:txBody>
      </p:sp>
      <p:sp>
        <p:nvSpPr>
          <p:cNvPr id="747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57313"/>
            <a:ext cx="8401050" cy="4768850"/>
          </a:xfrm>
        </p:spPr>
        <p:txBody>
          <a:bodyPr/>
          <a:lstStyle/>
          <a:p>
            <a:pPr>
              <a:buNone/>
            </a:pPr>
            <a:r>
              <a:rPr lang="en-US" sz="2800" b="1" dirty="0" err="1" smtClean="0">
                <a:solidFill>
                  <a:srgbClr val="FF0000"/>
                </a:solidFill>
              </a:rPr>
              <a:t>Kongesti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Panggilan</a:t>
            </a:r>
            <a:endParaRPr lang="en-US" sz="2800" b="1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sz="1600" b="1" dirty="0" smtClean="0">
              <a:solidFill>
                <a:srgbClr val="FF0000"/>
              </a:solidFill>
            </a:endParaRPr>
          </a:p>
          <a:p>
            <a:r>
              <a:rPr lang="en-US" sz="2800" dirty="0" err="1" smtClean="0"/>
              <a:t>Jumlah</a:t>
            </a:r>
            <a:r>
              <a:rPr lang="en-US" sz="2800" dirty="0" smtClean="0"/>
              <a:t> </a:t>
            </a:r>
            <a:r>
              <a:rPr lang="en-US" sz="2800" dirty="0" err="1" smtClean="0"/>
              <a:t>panggilan</a:t>
            </a:r>
            <a:r>
              <a:rPr lang="en-US" sz="2800" dirty="0" smtClean="0"/>
              <a:t> yang </a:t>
            </a:r>
            <a:r>
              <a:rPr lang="en-US" sz="2800" dirty="0" err="1" smtClean="0"/>
              <a:t>ditolak</a:t>
            </a:r>
            <a:r>
              <a:rPr lang="en-US" sz="2800" dirty="0" smtClean="0"/>
              <a:t> (</a:t>
            </a:r>
            <a:r>
              <a:rPr lang="en-US" sz="2800" dirty="0" err="1" smtClean="0"/>
              <a:t>dalam</a:t>
            </a:r>
            <a:r>
              <a:rPr lang="en-US" sz="2800" dirty="0" smtClean="0"/>
              <a:t> 1 Jam) :</a:t>
            </a:r>
          </a:p>
          <a:p>
            <a:pPr>
              <a:buNone/>
            </a:pPr>
            <a:endParaRPr lang="en-US" sz="2800" dirty="0" smtClean="0"/>
          </a:p>
          <a:p>
            <a:endParaRPr lang="en-US" sz="2800" dirty="0" smtClean="0"/>
          </a:p>
          <a:p>
            <a:r>
              <a:rPr lang="en-US" sz="2800" dirty="0" err="1" smtClean="0"/>
              <a:t>Jumlah</a:t>
            </a:r>
            <a:r>
              <a:rPr lang="en-US" sz="2800" dirty="0" smtClean="0"/>
              <a:t> </a:t>
            </a:r>
            <a:r>
              <a:rPr lang="en-US" sz="2800" dirty="0" err="1" smtClean="0"/>
              <a:t>seluruh</a:t>
            </a:r>
            <a:r>
              <a:rPr lang="en-US" sz="2800" dirty="0" smtClean="0"/>
              <a:t> </a:t>
            </a:r>
            <a:r>
              <a:rPr lang="en-US" sz="2800" dirty="0" err="1" smtClean="0"/>
              <a:t>panggilan</a:t>
            </a:r>
            <a:r>
              <a:rPr lang="en-US" sz="2800" dirty="0" smtClean="0"/>
              <a:t> yang </a:t>
            </a:r>
            <a:r>
              <a:rPr lang="en-US" sz="2800" dirty="0" err="1" smtClean="0"/>
              <a:t>datang</a:t>
            </a:r>
            <a:r>
              <a:rPr lang="en-US" sz="2800" dirty="0" smtClean="0"/>
              <a:t> (</a:t>
            </a:r>
            <a:r>
              <a:rPr lang="en-US" sz="2800" dirty="0" err="1" smtClean="0"/>
              <a:t>dalam</a:t>
            </a:r>
            <a:r>
              <a:rPr lang="en-US" sz="2800" dirty="0" smtClean="0"/>
              <a:t> 1 jam) :</a:t>
            </a:r>
          </a:p>
          <a:p>
            <a:endParaRPr lang="en-US" sz="2800" dirty="0" smtClean="0"/>
          </a:p>
          <a:p>
            <a:endParaRPr lang="en-US" sz="2800" dirty="0" smtClean="0"/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/>
        </p:nvGraphicFramePr>
        <p:xfrm>
          <a:off x="1214414" y="2928934"/>
          <a:ext cx="2571768" cy="595897"/>
        </p:xfrm>
        <a:graphic>
          <a:graphicData uri="http://schemas.openxmlformats.org/presentationml/2006/ole">
            <p:oleObj spid="_x0000_s104450" name="Equation" r:id="rId3" imgW="1041120" imgH="241200" progId="Equation.3">
              <p:embed/>
            </p:oleObj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/>
        </p:nvGraphicFramePr>
        <p:xfrm>
          <a:off x="1357290" y="4500570"/>
          <a:ext cx="2357454" cy="937624"/>
        </p:xfrm>
        <a:graphic>
          <a:graphicData uri="http://schemas.openxmlformats.org/presentationml/2006/ole">
            <p:oleObj spid="_x0000_s104451" name="Equation" r:id="rId4" imgW="1117440" imgH="4442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29"/>
          <p:cNvSpPr/>
          <p:nvPr/>
        </p:nvSpPr>
        <p:spPr>
          <a:xfrm>
            <a:off x="642938" y="2000250"/>
            <a:ext cx="7858125" cy="2428875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28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8610600" y="0"/>
            <a:ext cx="533400" cy="457200"/>
          </a:xfrm>
        </p:spPr>
        <p:txBody>
          <a:bodyPr/>
          <a:lstStyle/>
          <a:p>
            <a:pPr>
              <a:defRPr/>
            </a:pPr>
            <a:fld id="{24DD3C3D-C75F-43E5-9F45-CBC4E92348BA}" type="slidenum">
              <a:rPr lang="en-US"/>
              <a:pPr>
                <a:defRPr/>
              </a:pPr>
              <a:t>19</a:t>
            </a:fld>
            <a:endParaRPr lang="en-US"/>
          </a:p>
        </p:txBody>
      </p:sp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/>
              <a:t>Rumus</a:t>
            </a:r>
            <a:r>
              <a:rPr lang="en-US" dirty="0" smtClean="0"/>
              <a:t> </a:t>
            </a:r>
            <a:r>
              <a:rPr lang="en-US" dirty="0" err="1" smtClean="0"/>
              <a:t>Engset</a:t>
            </a:r>
            <a:endParaRPr lang="en-US" dirty="0"/>
          </a:p>
        </p:txBody>
      </p:sp>
      <p:sp>
        <p:nvSpPr>
          <p:cNvPr id="7578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85875"/>
            <a:ext cx="8329642" cy="4840288"/>
          </a:xfrm>
        </p:spPr>
        <p:txBody>
          <a:bodyPr/>
          <a:lstStyle/>
          <a:p>
            <a:r>
              <a:rPr lang="en-US" sz="2800" dirty="0" err="1" smtClean="0"/>
              <a:t>Jadi</a:t>
            </a:r>
            <a:r>
              <a:rPr lang="en-US" sz="2800" dirty="0" smtClean="0"/>
              <a:t> </a:t>
            </a:r>
            <a:r>
              <a:rPr lang="en-US" sz="2800" dirty="0" err="1" smtClean="0"/>
              <a:t>Kongesti</a:t>
            </a:r>
            <a:r>
              <a:rPr lang="en-US" sz="2800" dirty="0" smtClean="0"/>
              <a:t> </a:t>
            </a:r>
            <a:r>
              <a:rPr lang="en-US" sz="2800" dirty="0" err="1" smtClean="0"/>
              <a:t>panggilan</a:t>
            </a:r>
            <a:r>
              <a:rPr lang="en-US" sz="2800" dirty="0" smtClean="0"/>
              <a:t> :</a:t>
            </a:r>
          </a:p>
          <a:p>
            <a:endParaRPr lang="id-ID" sz="2800" dirty="0" smtClean="0"/>
          </a:p>
          <a:p>
            <a:endParaRPr lang="en-US" sz="1200" dirty="0" smtClean="0"/>
          </a:p>
          <a:p>
            <a:pPr>
              <a:buFontTx/>
              <a:buNone/>
            </a:pPr>
            <a:r>
              <a:rPr lang="en-US" sz="2800" dirty="0" smtClean="0"/>
              <a:t>	</a:t>
            </a:r>
          </a:p>
          <a:p>
            <a:pPr>
              <a:buFontTx/>
              <a:buNone/>
            </a:pPr>
            <a:endParaRPr lang="en-US" sz="2400" dirty="0" smtClean="0"/>
          </a:p>
          <a:p>
            <a:pPr>
              <a:buFontTx/>
              <a:buNone/>
            </a:pPr>
            <a:endParaRPr lang="en-US" sz="2400" dirty="0" smtClean="0"/>
          </a:p>
          <a:p>
            <a:pPr>
              <a:buFontTx/>
              <a:buNone/>
            </a:pPr>
            <a:endParaRPr lang="en-US" sz="1800" dirty="0" smtClean="0"/>
          </a:p>
          <a:p>
            <a:endParaRPr lang="en-US" sz="2400" dirty="0" smtClean="0"/>
          </a:p>
          <a:p>
            <a:r>
              <a:rPr lang="en-US" sz="2400" dirty="0" smtClean="0"/>
              <a:t>R(N) = P(N)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sumber</a:t>
            </a:r>
            <a:r>
              <a:rPr lang="en-US" sz="2400" dirty="0" smtClean="0"/>
              <a:t> S-1 (</a:t>
            </a:r>
            <a:r>
              <a:rPr lang="en-US" sz="2400" dirty="0" err="1" smtClean="0"/>
              <a:t>kurang</a:t>
            </a:r>
            <a:r>
              <a:rPr lang="en-US" sz="2400" dirty="0" smtClean="0"/>
              <a:t> </a:t>
            </a:r>
            <a:r>
              <a:rPr lang="en-US" sz="2400" dirty="0" err="1" smtClean="0"/>
              <a:t>satu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sumbernya</a:t>
            </a:r>
            <a:r>
              <a:rPr lang="en-US" sz="2400" dirty="0" smtClean="0"/>
              <a:t> </a:t>
            </a:r>
            <a:r>
              <a:rPr lang="en-US" sz="2400" dirty="0" err="1" smtClean="0"/>
              <a:t>kongesti</a:t>
            </a:r>
            <a:r>
              <a:rPr lang="en-US" sz="2400" dirty="0" smtClean="0"/>
              <a:t> </a:t>
            </a:r>
            <a:r>
              <a:rPr lang="en-US" sz="2400" dirty="0" err="1" smtClean="0"/>
              <a:t>waktu</a:t>
            </a:r>
            <a:r>
              <a:rPr lang="en-US" sz="2400" dirty="0" smtClean="0"/>
              <a:t>)</a:t>
            </a:r>
          </a:p>
          <a:p>
            <a:r>
              <a:rPr lang="en-US" sz="2400" dirty="0" smtClean="0"/>
              <a:t>R(N) = </a:t>
            </a:r>
            <a:r>
              <a:rPr lang="en-US" sz="2400" dirty="0" err="1" smtClean="0"/>
              <a:t>Probabilitas</a:t>
            </a:r>
            <a:r>
              <a:rPr lang="en-US" sz="2400" dirty="0" smtClean="0"/>
              <a:t> (N </a:t>
            </a:r>
            <a:r>
              <a:rPr lang="en-US" sz="2400" dirty="0" err="1" smtClean="0"/>
              <a:t>saluran</a:t>
            </a:r>
            <a:r>
              <a:rPr lang="en-US" sz="2400" dirty="0" smtClean="0"/>
              <a:t> </a:t>
            </a:r>
            <a:r>
              <a:rPr lang="en-US" sz="2400" dirty="0" err="1" smtClean="0"/>
              <a:t>sibuk|suatu</a:t>
            </a:r>
            <a:r>
              <a:rPr lang="en-US" sz="2400" dirty="0" smtClean="0"/>
              <a:t> </a:t>
            </a:r>
            <a:r>
              <a:rPr lang="en-US" sz="2400" dirty="0" err="1" smtClean="0"/>
              <a:t>panggilan</a:t>
            </a:r>
            <a:r>
              <a:rPr lang="en-US" sz="2400" dirty="0" smtClean="0"/>
              <a:t> </a:t>
            </a:r>
            <a:r>
              <a:rPr lang="en-US" sz="2400" dirty="0" err="1" smtClean="0"/>
              <a:t>datang</a:t>
            </a:r>
            <a:r>
              <a:rPr lang="en-US" sz="2400" dirty="0" smtClean="0"/>
              <a:t>)</a:t>
            </a:r>
          </a:p>
        </p:txBody>
      </p:sp>
      <p:graphicFrame>
        <p:nvGraphicFramePr>
          <p:cNvPr id="29" name="Object 28"/>
          <p:cNvGraphicFramePr>
            <a:graphicFrameLocks noChangeAspect="1"/>
          </p:cNvGraphicFramePr>
          <p:nvPr/>
        </p:nvGraphicFramePr>
        <p:xfrm>
          <a:off x="1071538" y="2214554"/>
          <a:ext cx="6974605" cy="2000264"/>
        </p:xfrm>
        <a:graphic>
          <a:graphicData uri="http://schemas.openxmlformats.org/presentationml/2006/ole">
            <p:oleObj spid="_x0000_s105474" name="Equation" r:id="rId3" imgW="3365280" imgH="96516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28604"/>
            <a:ext cx="8229600" cy="77472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Agenda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id-ID" dirty="0" smtClean="0"/>
              <a:t>Distribusi Engset/Binomial</a:t>
            </a:r>
            <a:endParaRPr lang="en-US" dirty="0" smtClean="0"/>
          </a:p>
          <a:p>
            <a:pPr eaLnBrk="1" hangingPunct="1"/>
            <a:r>
              <a:rPr lang="en-US" dirty="0" err="1" smtClean="0"/>
              <a:t>Rumus</a:t>
            </a:r>
            <a:r>
              <a:rPr lang="en-US" dirty="0" smtClean="0"/>
              <a:t> </a:t>
            </a:r>
            <a:r>
              <a:rPr lang="en-US" dirty="0" err="1" smtClean="0"/>
              <a:t>Engset</a:t>
            </a:r>
            <a:endParaRPr lang="en-US" dirty="0" smtClean="0"/>
          </a:p>
          <a:p>
            <a:pPr eaLnBrk="1" hangingPunct="1"/>
            <a:r>
              <a:rPr lang="en-US" dirty="0" err="1" smtClean="0"/>
              <a:t>Rumus</a:t>
            </a:r>
            <a:r>
              <a:rPr lang="en-US" dirty="0" smtClean="0"/>
              <a:t> Binomial</a:t>
            </a:r>
            <a:endParaRPr lang="id-ID" dirty="0" smtClean="0"/>
          </a:p>
          <a:p>
            <a:pPr eaLnBrk="1" hangingPunct="1"/>
            <a:r>
              <a:rPr lang="id-ID" dirty="0" smtClean="0"/>
              <a:t>Soal-Soal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8610600" y="0"/>
            <a:ext cx="533400" cy="457200"/>
          </a:xfrm>
        </p:spPr>
        <p:txBody>
          <a:bodyPr/>
          <a:lstStyle/>
          <a:p>
            <a:pPr>
              <a:defRPr/>
            </a:pPr>
            <a:fld id="{24DD3C3D-C75F-43E5-9F45-CBC4E92348BA}" type="slidenum">
              <a:rPr lang="en-US"/>
              <a:pPr>
                <a:defRPr/>
              </a:pPr>
              <a:t>20</a:t>
            </a:fld>
            <a:endParaRPr lang="en-US"/>
          </a:p>
        </p:txBody>
      </p:sp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/>
              <a:t>Rumus</a:t>
            </a:r>
            <a:r>
              <a:rPr lang="en-US" dirty="0" smtClean="0"/>
              <a:t> </a:t>
            </a:r>
            <a:r>
              <a:rPr lang="en-US" dirty="0" err="1" smtClean="0"/>
              <a:t>Engset</a:t>
            </a:r>
            <a:endParaRPr lang="en-US" dirty="0"/>
          </a:p>
        </p:txBody>
      </p:sp>
      <p:sp>
        <p:nvSpPr>
          <p:cNvPr id="7578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71472" y="1285860"/>
            <a:ext cx="8143932" cy="4840288"/>
          </a:xfrm>
        </p:spPr>
        <p:txBody>
          <a:bodyPr/>
          <a:lstStyle/>
          <a:p>
            <a:r>
              <a:rPr lang="en-US" dirty="0" err="1" smtClean="0"/>
              <a:t>Bila</a:t>
            </a:r>
            <a:r>
              <a:rPr lang="en-US" dirty="0" smtClean="0"/>
              <a:t> </a:t>
            </a: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tak</a:t>
            </a:r>
            <a:r>
              <a:rPr lang="en-US" dirty="0" smtClean="0"/>
              <a:t> </a:t>
            </a:r>
            <a:r>
              <a:rPr lang="en-US" dirty="0" err="1" smtClean="0"/>
              <a:t>berhingga</a:t>
            </a:r>
            <a:r>
              <a:rPr lang="en-US" dirty="0" smtClean="0"/>
              <a:t>, P(N) = R(N):</a:t>
            </a:r>
          </a:p>
          <a:p>
            <a:r>
              <a:rPr lang="en-US" dirty="0" smtClean="0"/>
              <a:t>Dari </a:t>
            </a:r>
            <a:r>
              <a:rPr lang="en-US" dirty="0" err="1" smtClean="0"/>
              <a:t>persamaan</a:t>
            </a:r>
            <a:r>
              <a:rPr lang="en-US" dirty="0" smtClean="0"/>
              <a:t> (N) :</a:t>
            </a:r>
            <a:endParaRPr lang="id-ID" dirty="0" smtClean="0"/>
          </a:p>
          <a:p>
            <a:endParaRPr lang="en-US" sz="1400" dirty="0" smtClean="0"/>
          </a:p>
          <a:p>
            <a:pPr>
              <a:buFontTx/>
              <a:buNone/>
            </a:pPr>
            <a:r>
              <a:rPr lang="en-US" dirty="0" smtClean="0"/>
              <a:t>	</a:t>
            </a:r>
          </a:p>
          <a:p>
            <a:pPr>
              <a:buFontTx/>
              <a:buNone/>
            </a:pPr>
            <a:endParaRPr lang="en-US" sz="2800" dirty="0" smtClean="0"/>
          </a:p>
          <a:p>
            <a:pPr>
              <a:buFontTx/>
              <a:buNone/>
            </a:pPr>
            <a:endParaRPr lang="en-US" sz="2800" dirty="0" smtClean="0"/>
          </a:p>
          <a:p>
            <a:r>
              <a:rPr lang="en-US" sz="2800" dirty="0" err="1" smtClean="0"/>
              <a:t>Dengan</a:t>
            </a:r>
            <a:r>
              <a:rPr lang="en-US" sz="2800" dirty="0" smtClean="0"/>
              <a:t> S </a:t>
            </a:r>
            <a:r>
              <a:rPr lang="en-US" sz="2800" dirty="0" smtClean="0">
                <a:sym typeface="Wingdings" pitchFamily="2" charset="2"/>
              </a:rPr>
              <a:t> ∞ </a:t>
            </a:r>
            <a:r>
              <a:rPr lang="en-US" sz="2800" dirty="0" err="1" smtClean="0">
                <a:sym typeface="Wingdings" pitchFamily="2" charset="2"/>
              </a:rPr>
              <a:t>dan</a:t>
            </a:r>
            <a:r>
              <a:rPr lang="en-US" sz="2800" dirty="0" smtClean="0">
                <a:sym typeface="Wingdings" pitchFamily="2" charset="2"/>
              </a:rPr>
              <a:t>           </a:t>
            </a:r>
            <a:r>
              <a:rPr lang="en-US" sz="2800" dirty="0" err="1" smtClean="0">
                <a:sym typeface="Wingdings" pitchFamily="2" charset="2"/>
              </a:rPr>
              <a:t>tetap</a:t>
            </a:r>
            <a:r>
              <a:rPr lang="en-US" sz="2800" dirty="0" smtClean="0">
                <a:sym typeface="Wingdings" pitchFamily="2" charset="2"/>
              </a:rPr>
              <a:t> = A, </a:t>
            </a:r>
            <a:r>
              <a:rPr lang="en-US" sz="2800" dirty="0" err="1" smtClean="0">
                <a:sym typeface="Wingdings" pitchFamily="2" charset="2"/>
              </a:rPr>
              <a:t>maka</a:t>
            </a:r>
            <a:r>
              <a:rPr lang="en-US" sz="2800" dirty="0" smtClean="0">
                <a:sym typeface="Wingdings" pitchFamily="2" charset="2"/>
              </a:rPr>
              <a:t> :</a:t>
            </a:r>
          </a:p>
          <a:p>
            <a:endParaRPr lang="en-US" sz="2800" dirty="0" smtClean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2928926" y="2500306"/>
          <a:ext cx="2214578" cy="1572971"/>
        </p:xfrm>
        <a:graphic>
          <a:graphicData uri="http://schemas.openxmlformats.org/presentationml/2006/ole">
            <p:oleObj spid="_x0000_s106499" name="Equation" r:id="rId3" imgW="1358640" imgH="965160" progId="Equation.3">
              <p:embed/>
            </p:oleObj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3857620" y="4214818"/>
          <a:ext cx="649436" cy="714380"/>
        </p:xfrm>
        <a:graphic>
          <a:graphicData uri="http://schemas.openxmlformats.org/presentationml/2006/ole">
            <p:oleObj spid="_x0000_s106500" name="Equation" r:id="rId4" imgW="431640" imgH="444240" progId="Equation.3">
              <p:embed/>
            </p:oleObj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2000232" y="5000636"/>
          <a:ext cx="5313985" cy="1143008"/>
        </p:xfrm>
        <a:graphic>
          <a:graphicData uri="http://schemas.openxmlformats.org/presentationml/2006/ole">
            <p:oleObj spid="_x0000_s106501" name="Equation" r:id="rId5" imgW="3365280" imgH="7236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8610600" y="0"/>
            <a:ext cx="533400" cy="457200"/>
          </a:xfrm>
        </p:spPr>
        <p:txBody>
          <a:bodyPr/>
          <a:lstStyle/>
          <a:p>
            <a:pPr>
              <a:defRPr/>
            </a:pPr>
            <a:fld id="{24DD3C3D-C75F-43E5-9F45-CBC4E92348BA}" type="slidenum">
              <a:rPr lang="en-US"/>
              <a:pPr>
                <a:defRPr/>
              </a:pPr>
              <a:t>21</a:t>
            </a:fld>
            <a:endParaRPr lang="en-US"/>
          </a:p>
        </p:txBody>
      </p:sp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/>
              <a:t>Rumus</a:t>
            </a:r>
            <a:r>
              <a:rPr lang="en-US" dirty="0" smtClean="0"/>
              <a:t> </a:t>
            </a:r>
            <a:r>
              <a:rPr lang="en-US" dirty="0" err="1" smtClean="0"/>
              <a:t>Engset</a:t>
            </a:r>
            <a:endParaRPr lang="en-US" dirty="0"/>
          </a:p>
        </p:txBody>
      </p:sp>
      <p:sp>
        <p:nvSpPr>
          <p:cNvPr id="7578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71472" y="1285860"/>
            <a:ext cx="8143932" cy="4840288"/>
          </a:xfrm>
        </p:spPr>
        <p:txBody>
          <a:bodyPr/>
          <a:lstStyle/>
          <a:p>
            <a:r>
              <a:rPr lang="en-US" dirty="0" smtClean="0"/>
              <a:t>Dan  :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panggilan</a:t>
            </a:r>
            <a:r>
              <a:rPr lang="en-US" dirty="0" smtClean="0"/>
              <a:t> yang </a:t>
            </a:r>
            <a:r>
              <a:rPr lang="en-US" dirty="0" err="1" smtClean="0"/>
              <a:t>tak</a:t>
            </a:r>
            <a:r>
              <a:rPr lang="en-US" dirty="0" smtClean="0"/>
              <a:t> </a:t>
            </a:r>
            <a:r>
              <a:rPr lang="en-US" dirty="0" err="1" smtClean="0"/>
              <a:t>terhingga</a:t>
            </a:r>
            <a:r>
              <a:rPr lang="en-US" dirty="0" smtClean="0"/>
              <a:t> </a:t>
            </a:r>
            <a:r>
              <a:rPr lang="en-US" dirty="0" err="1" smtClean="0"/>
              <a:t>persamaan</a:t>
            </a:r>
            <a:r>
              <a:rPr lang="en-US" dirty="0" smtClean="0"/>
              <a:t> (N) </a:t>
            </a:r>
            <a:r>
              <a:rPr lang="en-US" dirty="0" err="1" smtClean="0"/>
              <a:t>sama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rumus</a:t>
            </a:r>
            <a:r>
              <a:rPr lang="en-US" dirty="0" smtClean="0"/>
              <a:t> </a:t>
            </a:r>
            <a:r>
              <a:rPr lang="en-US" dirty="0" err="1" smtClean="0"/>
              <a:t>Erlang</a:t>
            </a:r>
            <a:r>
              <a:rPr lang="en-US" dirty="0" smtClean="0"/>
              <a:t> :</a:t>
            </a:r>
            <a:endParaRPr lang="id-ID" dirty="0" smtClean="0"/>
          </a:p>
          <a:p>
            <a:endParaRPr lang="en-US" sz="1400" dirty="0" smtClean="0"/>
          </a:p>
          <a:p>
            <a:pPr>
              <a:buFontTx/>
              <a:buNone/>
            </a:pPr>
            <a:r>
              <a:rPr lang="en-US" dirty="0" smtClean="0"/>
              <a:t>	</a:t>
            </a:r>
          </a:p>
          <a:p>
            <a:pPr>
              <a:buFontTx/>
              <a:buNone/>
            </a:pPr>
            <a:endParaRPr lang="en-US" sz="1600" dirty="0" smtClean="0"/>
          </a:p>
          <a:p>
            <a:pPr>
              <a:buFontTx/>
              <a:buNone/>
            </a:pPr>
            <a:r>
              <a:rPr lang="en-US" sz="2800" dirty="0" smtClean="0"/>
              <a:t>   </a:t>
            </a:r>
            <a:r>
              <a:rPr lang="en-US" dirty="0" err="1" smtClean="0"/>
              <a:t>Jadi</a:t>
            </a:r>
            <a:r>
              <a:rPr lang="en-US" dirty="0" smtClean="0"/>
              <a:t>  P(N) = R(N)</a:t>
            </a:r>
            <a:endParaRPr lang="en-US" sz="2800" dirty="0" smtClean="0"/>
          </a:p>
          <a:p>
            <a:endParaRPr lang="en-US" sz="2800" dirty="0" smtClean="0"/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2786049" y="1714488"/>
          <a:ext cx="2928959" cy="1065076"/>
        </p:xfrm>
        <a:graphic>
          <a:graphicData uri="http://schemas.openxmlformats.org/presentationml/2006/ole">
            <p:oleObj spid="_x0000_s107525" name="Equation" r:id="rId3" imgW="1396800" imgH="507960" progId="Equation.3">
              <p:embed/>
            </p:oleObj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/>
        </p:nvGraphicFramePr>
        <p:xfrm>
          <a:off x="2643174" y="4143380"/>
          <a:ext cx="1571636" cy="1571636"/>
        </p:xfrm>
        <a:graphic>
          <a:graphicData uri="http://schemas.openxmlformats.org/presentationml/2006/ole">
            <p:oleObj spid="_x0000_s107526" name="Equation" r:id="rId4" imgW="876240" imgH="8762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8610600" y="0"/>
            <a:ext cx="533400" cy="457200"/>
          </a:xfrm>
        </p:spPr>
        <p:txBody>
          <a:bodyPr/>
          <a:lstStyle/>
          <a:p>
            <a:pPr>
              <a:defRPr/>
            </a:pPr>
            <a:fld id="{5C695A25-927F-40D5-ADC8-A282A67E21BD}" type="slidenum">
              <a:rPr lang="en-US"/>
              <a:pPr>
                <a:defRPr/>
              </a:pPr>
              <a:t>22</a:t>
            </a:fld>
            <a:endParaRPr lang="en-US"/>
          </a:p>
        </p:txBody>
      </p:sp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/>
              <a:t>Rumus</a:t>
            </a:r>
            <a:r>
              <a:rPr lang="en-US" dirty="0" smtClean="0"/>
              <a:t> </a:t>
            </a:r>
            <a:r>
              <a:rPr lang="en-US" dirty="0" err="1" smtClean="0"/>
              <a:t>Engset</a:t>
            </a:r>
            <a:endParaRPr lang="en-US" dirty="0"/>
          </a:p>
        </p:txBody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0063" y="1428750"/>
            <a:ext cx="8229600" cy="45259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 smtClean="0"/>
              <a:t>Dari </a:t>
            </a:r>
            <a:r>
              <a:rPr lang="en-US" sz="2400" dirty="0" err="1" smtClean="0"/>
              <a:t>rumus</a:t>
            </a:r>
            <a:r>
              <a:rPr lang="en-US" sz="2400" dirty="0" smtClean="0"/>
              <a:t> </a:t>
            </a:r>
            <a:r>
              <a:rPr lang="en-US" sz="2400" dirty="0" err="1" smtClean="0"/>
              <a:t>Engset</a:t>
            </a:r>
            <a:r>
              <a:rPr lang="en-US" sz="2400" dirty="0" smtClean="0"/>
              <a:t> R(N) </a:t>
            </a:r>
            <a:r>
              <a:rPr lang="en-US" sz="2400" dirty="0" smtClean="0">
                <a:sym typeface="Wingdings" pitchFamily="2" charset="2"/>
              </a:rPr>
              <a:t> </a:t>
            </a:r>
            <a:r>
              <a:rPr lang="en-US" sz="2400" dirty="0" err="1" smtClean="0">
                <a:sym typeface="Wingdings" pitchFamily="2" charset="2"/>
              </a:rPr>
              <a:t>Besarnya</a:t>
            </a:r>
            <a:r>
              <a:rPr lang="en-US" sz="2400" dirty="0" smtClean="0">
                <a:sym typeface="Wingdings" pitchFamily="2" charset="2"/>
              </a:rPr>
              <a:t> A </a:t>
            </a:r>
            <a:r>
              <a:rPr lang="en-US" sz="2400" dirty="0" err="1" smtClean="0">
                <a:sym typeface="Wingdings" pitchFamily="2" charset="2"/>
              </a:rPr>
              <a:t>belum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terlihat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jelas</a:t>
            </a:r>
            <a:r>
              <a:rPr lang="en-US" sz="2400" dirty="0" smtClean="0">
                <a:sym typeface="Wingdings" pitchFamily="2" charset="2"/>
              </a:rPr>
              <a:t> , B (</a:t>
            </a:r>
            <a:r>
              <a:rPr lang="en-US" sz="2400" dirty="0" err="1" smtClean="0">
                <a:sym typeface="Wingdings" pitchFamily="2" charset="2"/>
              </a:rPr>
              <a:t>Kongesti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Panggilan</a:t>
            </a:r>
            <a:r>
              <a:rPr lang="en-US" sz="2400" dirty="0" smtClean="0">
                <a:sym typeface="Wingdings" pitchFamily="2" charset="2"/>
              </a:rPr>
              <a:t> R(N)) </a:t>
            </a:r>
            <a:r>
              <a:rPr lang="en-US" sz="2400" dirty="0" err="1" smtClean="0">
                <a:sym typeface="Wingdings" pitchFamily="2" charset="2"/>
              </a:rPr>
              <a:t>dapat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dihitung</a:t>
            </a:r>
            <a:r>
              <a:rPr lang="en-US" sz="2400" dirty="0" smtClean="0">
                <a:sym typeface="Wingdings" pitchFamily="2" charset="2"/>
              </a:rPr>
              <a:t>. A </a:t>
            </a:r>
            <a:r>
              <a:rPr lang="en-US" sz="2400" dirty="0" err="1" smtClean="0">
                <a:sym typeface="Wingdings" pitchFamily="2" charset="2"/>
              </a:rPr>
              <a:t>berasal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dari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sumber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panggilan</a:t>
            </a:r>
            <a:r>
              <a:rPr lang="en-US" sz="2400" dirty="0" smtClean="0">
                <a:sym typeface="Wingdings" pitchFamily="2" charset="2"/>
              </a:rPr>
              <a:t> S yang </a:t>
            </a:r>
            <a:r>
              <a:rPr lang="en-US" sz="2400" dirty="0" err="1" smtClean="0">
                <a:sym typeface="Wingdings" pitchFamily="2" charset="2"/>
              </a:rPr>
              <a:t>terbatas</a:t>
            </a:r>
            <a:r>
              <a:rPr lang="en-US" sz="2400" dirty="0" smtClean="0">
                <a:sym typeface="Wingdings" pitchFamily="2" charset="2"/>
              </a:rPr>
              <a:t>.</a:t>
            </a:r>
            <a:endParaRPr lang="en-US" sz="2400" dirty="0" smtClean="0"/>
          </a:p>
          <a:p>
            <a:pPr>
              <a:lnSpc>
                <a:spcPct val="90000"/>
              </a:lnSpc>
            </a:pP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smtClean="0"/>
              <a:t>mencari</a:t>
            </a:r>
            <a:r>
              <a:rPr lang="en-US" sz="2400" dirty="0" smtClean="0"/>
              <a:t> A:</a:t>
            </a:r>
          </a:p>
          <a:p>
            <a:pPr lvl="1">
              <a:lnSpc>
                <a:spcPct val="90000"/>
              </a:lnSpc>
            </a:pPr>
            <a:r>
              <a:rPr lang="en-US" sz="2400" dirty="0" err="1" smtClean="0"/>
              <a:t>Asumsi</a:t>
            </a:r>
            <a:r>
              <a:rPr lang="en-US" sz="2400" dirty="0" smtClean="0"/>
              <a:t> : </a:t>
            </a:r>
            <a:r>
              <a:rPr lang="en-US" sz="2400" dirty="0" err="1" smtClean="0"/>
              <a:t>trafik</a:t>
            </a:r>
            <a:r>
              <a:rPr lang="en-US" sz="2400" dirty="0" smtClean="0"/>
              <a:t> </a:t>
            </a:r>
            <a:r>
              <a:rPr lang="en-US" sz="2400" dirty="0" err="1" smtClean="0"/>
              <a:t>merata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semua</a:t>
            </a:r>
            <a:r>
              <a:rPr lang="en-US" sz="2400" dirty="0" smtClean="0"/>
              <a:t> </a:t>
            </a:r>
            <a:r>
              <a:rPr lang="en-US" sz="2400" dirty="0" err="1" smtClean="0"/>
              <a:t>sumber</a:t>
            </a:r>
            <a:r>
              <a:rPr lang="en-US" sz="2400" dirty="0" smtClean="0"/>
              <a:t> </a:t>
            </a:r>
            <a:r>
              <a:rPr lang="en-US" sz="2400" dirty="0" err="1" smtClean="0"/>
              <a:t>panggilan</a:t>
            </a:r>
            <a:r>
              <a:rPr lang="en-US" sz="2400" dirty="0" smtClean="0"/>
              <a:t> S, </a:t>
            </a:r>
            <a:r>
              <a:rPr lang="en-US" sz="2400" dirty="0" err="1" smtClean="0"/>
              <a:t>maka</a:t>
            </a:r>
            <a:r>
              <a:rPr lang="en-US" sz="2400" dirty="0" smtClean="0"/>
              <a:t> </a:t>
            </a:r>
            <a:r>
              <a:rPr lang="en-US" sz="2400" dirty="0" err="1" smtClean="0"/>
              <a:t>bila</a:t>
            </a:r>
            <a:r>
              <a:rPr lang="en-US" sz="2400" dirty="0" smtClean="0"/>
              <a:t> </a:t>
            </a:r>
          </a:p>
          <a:p>
            <a:pPr lvl="2">
              <a:lnSpc>
                <a:spcPct val="90000"/>
              </a:lnSpc>
            </a:pPr>
            <a:r>
              <a:rPr lang="en-US" sz="2000" dirty="0" smtClean="0"/>
              <a:t>a=</a:t>
            </a:r>
            <a:r>
              <a:rPr lang="en-US" sz="2000" dirty="0" err="1" smtClean="0"/>
              <a:t>trafik</a:t>
            </a:r>
            <a:r>
              <a:rPr lang="en-US" sz="2000" dirty="0" smtClean="0"/>
              <a:t> yang </a:t>
            </a:r>
            <a:r>
              <a:rPr lang="en-US" sz="2000" dirty="0" err="1" smtClean="0"/>
              <a:t>ditawarkan</a:t>
            </a:r>
            <a:r>
              <a:rPr lang="en-US" sz="2000" dirty="0" smtClean="0"/>
              <a:t> per </a:t>
            </a:r>
            <a:r>
              <a:rPr lang="en-US" sz="2000" dirty="0" err="1" smtClean="0"/>
              <a:t>sumber</a:t>
            </a:r>
            <a:r>
              <a:rPr lang="en-US" sz="2000" dirty="0" smtClean="0"/>
              <a:t> </a:t>
            </a:r>
            <a:r>
              <a:rPr lang="en-US" sz="2000" dirty="0" err="1" smtClean="0"/>
              <a:t>panggilan</a:t>
            </a:r>
            <a:endParaRPr lang="en-US" sz="2000" dirty="0" smtClean="0"/>
          </a:p>
          <a:p>
            <a:pPr lvl="2">
              <a:lnSpc>
                <a:spcPct val="90000"/>
              </a:lnSpc>
            </a:pPr>
            <a:r>
              <a:rPr lang="en-US" sz="2000" dirty="0" smtClean="0"/>
              <a:t>A=</a:t>
            </a:r>
            <a:r>
              <a:rPr lang="en-US" sz="2000" dirty="0" err="1" smtClean="0"/>
              <a:t>trafik</a:t>
            </a:r>
            <a:r>
              <a:rPr lang="en-US" sz="2000" dirty="0" smtClean="0"/>
              <a:t> total </a:t>
            </a:r>
            <a:r>
              <a:rPr lang="en-US" sz="2000" dirty="0" err="1" smtClean="0"/>
              <a:t>dari</a:t>
            </a:r>
            <a:r>
              <a:rPr lang="en-US" sz="2000" dirty="0" smtClean="0"/>
              <a:t> </a:t>
            </a:r>
            <a:r>
              <a:rPr lang="en-US" sz="2000" dirty="0" err="1" smtClean="0"/>
              <a:t>sumber</a:t>
            </a:r>
            <a:r>
              <a:rPr lang="en-US" sz="2000" dirty="0" smtClean="0"/>
              <a:t> </a:t>
            </a:r>
            <a:r>
              <a:rPr lang="en-US" sz="2000" dirty="0" err="1" smtClean="0"/>
              <a:t>panggilan</a:t>
            </a:r>
            <a:r>
              <a:rPr lang="en-US" sz="2000" dirty="0" smtClean="0"/>
              <a:t> yang </a:t>
            </a:r>
            <a:r>
              <a:rPr lang="en-US" sz="2000" dirty="0" err="1" smtClean="0"/>
              <a:t>berjumlah</a:t>
            </a:r>
            <a:r>
              <a:rPr lang="en-US" sz="2000" dirty="0" smtClean="0"/>
              <a:t> S. </a:t>
            </a:r>
            <a:r>
              <a:rPr lang="en-US" sz="2000" dirty="0" err="1" smtClean="0"/>
              <a:t>Jadi</a:t>
            </a:r>
            <a:r>
              <a:rPr lang="en-US" sz="2000" dirty="0" smtClean="0"/>
              <a:t> A = </a:t>
            </a:r>
            <a:r>
              <a:rPr lang="en-US" sz="2000" dirty="0" err="1" smtClean="0"/>
              <a:t>aS</a:t>
            </a:r>
            <a:endParaRPr lang="en-US" sz="2000" dirty="0" smtClean="0"/>
          </a:p>
          <a:p>
            <a:pPr lvl="2">
              <a:lnSpc>
                <a:spcPct val="90000"/>
              </a:lnSpc>
            </a:pPr>
            <a:r>
              <a:rPr lang="en-US" sz="2000" dirty="0" smtClean="0"/>
              <a:t>p=</a:t>
            </a:r>
            <a:r>
              <a:rPr lang="en-US" sz="2000" dirty="0" err="1" smtClean="0"/>
              <a:t>trafik</a:t>
            </a:r>
            <a:r>
              <a:rPr lang="en-US" sz="2000" dirty="0" smtClean="0"/>
              <a:t> yang </a:t>
            </a:r>
            <a:r>
              <a:rPr lang="en-US" sz="2000" dirty="0" err="1" smtClean="0"/>
              <a:t>dimuat</a:t>
            </a:r>
            <a:r>
              <a:rPr lang="en-US" sz="2000" dirty="0" smtClean="0"/>
              <a:t> </a:t>
            </a:r>
            <a:r>
              <a:rPr lang="en-US" sz="2000" dirty="0" err="1" smtClean="0"/>
              <a:t>di</a:t>
            </a:r>
            <a:r>
              <a:rPr lang="en-US" sz="2000" dirty="0" smtClean="0"/>
              <a:t> </a:t>
            </a:r>
            <a:r>
              <a:rPr lang="en-US" sz="2000" dirty="0" err="1" smtClean="0"/>
              <a:t>berkas</a:t>
            </a:r>
            <a:r>
              <a:rPr lang="en-US" sz="2000" dirty="0" smtClean="0"/>
              <a:t> </a:t>
            </a:r>
            <a:r>
              <a:rPr lang="en-US" sz="2000" dirty="0" err="1" smtClean="0"/>
              <a:t>keluar</a:t>
            </a:r>
            <a:r>
              <a:rPr lang="en-US" sz="2000" dirty="0" smtClean="0"/>
              <a:t> yang </a:t>
            </a:r>
            <a:r>
              <a:rPr lang="en-US" sz="2000" dirty="0" err="1" smtClean="0"/>
              <a:t>berasal</a:t>
            </a:r>
            <a:r>
              <a:rPr lang="en-US" sz="2000" dirty="0" smtClean="0"/>
              <a:t> </a:t>
            </a:r>
            <a:r>
              <a:rPr lang="en-US" sz="2000" dirty="0" err="1" smtClean="0"/>
              <a:t>dari</a:t>
            </a:r>
            <a:r>
              <a:rPr lang="en-US" sz="2000" dirty="0" smtClean="0"/>
              <a:t> </a:t>
            </a:r>
            <a:r>
              <a:rPr lang="en-US" sz="2000" dirty="0" err="1" smtClean="0"/>
              <a:t>satu</a:t>
            </a:r>
            <a:r>
              <a:rPr lang="en-US" sz="2000" dirty="0" smtClean="0"/>
              <a:t> </a:t>
            </a:r>
            <a:r>
              <a:rPr lang="en-US" sz="2000" dirty="0" err="1" smtClean="0"/>
              <a:t>sumber</a:t>
            </a:r>
            <a:r>
              <a:rPr lang="en-US" sz="2000" dirty="0" smtClean="0"/>
              <a:t> </a:t>
            </a:r>
            <a:r>
              <a:rPr lang="en-US" sz="2000" dirty="0" err="1" smtClean="0"/>
              <a:t>panggilan</a:t>
            </a:r>
            <a:r>
              <a:rPr lang="en-US" sz="2000" dirty="0" smtClean="0"/>
              <a:t> (</a:t>
            </a:r>
            <a:r>
              <a:rPr lang="en-US" sz="2000" dirty="0" err="1" smtClean="0"/>
              <a:t>bagian</a:t>
            </a:r>
            <a:r>
              <a:rPr lang="en-US" sz="2000" dirty="0" smtClean="0"/>
              <a:t> </a:t>
            </a:r>
            <a:r>
              <a:rPr lang="en-US" sz="2000" dirty="0" err="1" smtClean="0"/>
              <a:t>waktu</a:t>
            </a:r>
            <a:r>
              <a:rPr lang="en-US" sz="2000" dirty="0" smtClean="0"/>
              <a:t> </a:t>
            </a:r>
            <a:r>
              <a:rPr lang="en-US" sz="2000" dirty="0" err="1" smtClean="0"/>
              <a:t>dimana</a:t>
            </a:r>
            <a:r>
              <a:rPr lang="en-US" sz="2000" dirty="0" smtClean="0"/>
              <a:t> </a:t>
            </a:r>
            <a:r>
              <a:rPr lang="en-US" sz="2000" dirty="0" err="1" smtClean="0"/>
              <a:t>sumber</a:t>
            </a:r>
            <a:r>
              <a:rPr lang="en-US" sz="2000" dirty="0" smtClean="0"/>
              <a:t> </a:t>
            </a:r>
            <a:r>
              <a:rPr lang="en-US" sz="2000" dirty="0" err="1" smtClean="0"/>
              <a:t>panggilan</a:t>
            </a:r>
            <a:r>
              <a:rPr lang="en-US" sz="2000" dirty="0" smtClean="0"/>
              <a:t> </a:t>
            </a:r>
            <a:r>
              <a:rPr lang="en-US" sz="2000" dirty="0" err="1" smtClean="0"/>
              <a:t>termaksud</a:t>
            </a:r>
            <a:r>
              <a:rPr lang="en-US" sz="2000" dirty="0" smtClean="0"/>
              <a:t> </a:t>
            </a:r>
            <a:r>
              <a:rPr lang="en-US" sz="2000" dirty="0" err="1" smtClean="0"/>
              <a:t>sibuk</a:t>
            </a:r>
            <a:r>
              <a:rPr lang="en-US" sz="2000" dirty="0" smtClean="0"/>
              <a:t> </a:t>
            </a:r>
            <a:r>
              <a:rPr lang="en-US" sz="2000" dirty="0" err="1" smtClean="0"/>
              <a:t>atau</a:t>
            </a:r>
            <a:r>
              <a:rPr lang="en-US" sz="2000" dirty="0" smtClean="0"/>
              <a:t> </a:t>
            </a:r>
            <a:r>
              <a:rPr lang="en-US" sz="2000" dirty="0" err="1" smtClean="0"/>
              <a:t>menduduki</a:t>
            </a:r>
            <a:r>
              <a:rPr lang="en-US" sz="2000" dirty="0" smtClean="0"/>
              <a:t> </a:t>
            </a:r>
            <a:r>
              <a:rPr lang="en-US" sz="2000" dirty="0" err="1" smtClean="0"/>
              <a:t>saluran</a:t>
            </a:r>
            <a:r>
              <a:rPr lang="en-US" sz="2000" dirty="0" smtClean="0"/>
              <a:t>)</a:t>
            </a:r>
          </a:p>
          <a:p>
            <a:pPr lvl="2">
              <a:lnSpc>
                <a:spcPct val="90000"/>
              </a:lnSpc>
            </a:pPr>
            <a:r>
              <a:rPr lang="en-US" sz="2000" dirty="0" smtClean="0"/>
              <a:t>(1-p) = </a:t>
            </a:r>
            <a:r>
              <a:rPr lang="en-US" sz="2000" dirty="0" err="1" smtClean="0"/>
              <a:t>bagian</a:t>
            </a:r>
            <a:r>
              <a:rPr lang="en-US" sz="2000" dirty="0" smtClean="0"/>
              <a:t> </a:t>
            </a:r>
            <a:r>
              <a:rPr lang="en-US" sz="2000" dirty="0" err="1" smtClean="0"/>
              <a:t>waktu</a:t>
            </a:r>
            <a:r>
              <a:rPr lang="en-US" sz="2000" dirty="0" smtClean="0"/>
              <a:t> </a:t>
            </a:r>
            <a:r>
              <a:rPr lang="en-US" sz="2000" dirty="0" err="1" smtClean="0"/>
              <a:t>dimana</a:t>
            </a:r>
            <a:r>
              <a:rPr lang="en-US" sz="2000" dirty="0" smtClean="0"/>
              <a:t> </a:t>
            </a:r>
            <a:r>
              <a:rPr lang="en-US" sz="2000" dirty="0" err="1" smtClean="0"/>
              <a:t>suatu</a:t>
            </a:r>
            <a:r>
              <a:rPr lang="en-US" sz="2000" dirty="0" smtClean="0"/>
              <a:t> </a:t>
            </a:r>
            <a:r>
              <a:rPr lang="en-US" sz="2000" dirty="0" err="1" smtClean="0"/>
              <a:t>sumber</a:t>
            </a:r>
            <a:r>
              <a:rPr lang="en-US" sz="2000" dirty="0" smtClean="0"/>
              <a:t> </a:t>
            </a:r>
            <a:r>
              <a:rPr lang="en-US" sz="2000" dirty="0" err="1" smtClean="0"/>
              <a:t>panggilan</a:t>
            </a:r>
            <a:r>
              <a:rPr lang="en-US" sz="2000" dirty="0" smtClean="0"/>
              <a:t> </a:t>
            </a:r>
            <a:r>
              <a:rPr lang="en-US" sz="2000" dirty="0" err="1" smtClean="0"/>
              <a:t>bebas</a:t>
            </a:r>
            <a:r>
              <a:rPr lang="en-US" sz="2000" dirty="0" smtClean="0"/>
              <a:t> (</a:t>
            </a:r>
            <a:r>
              <a:rPr lang="en-US" sz="2000" dirty="0" err="1" smtClean="0"/>
              <a:t>dan</a:t>
            </a:r>
            <a:r>
              <a:rPr lang="en-US" sz="2000" dirty="0" smtClean="0"/>
              <a:t> yang </a:t>
            </a:r>
            <a:r>
              <a:rPr lang="en-US" sz="2000" dirty="0" err="1" smtClean="0"/>
              <a:t>hanya</a:t>
            </a:r>
            <a:r>
              <a:rPr lang="en-US" sz="2000" dirty="0" smtClean="0"/>
              <a:t> </a:t>
            </a:r>
            <a:r>
              <a:rPr lang="en-US" sz="2000" dirty="0" err="1" smtClean="0"/>
              <a:t>dalam</a:t>
            </a:r>
            <a:r>
              <a:rPr lang="en-US" sz="2000" dirty="0" smtClean="0"/>
              <a:t> </a:t>
            </a:r>
            <a:r>
              <a:rPr lang="en-US" sz="2000" dirty="0" err="1" smtClean="0"/>
              <a:t>waktu</a:t>
            </a:r>
            <a:r>
              <a:rPr lang="en-US" sz="2000" dirty="0" smtClean="0"/>
              <a:t> </a:t>
            </a:r>
            <a:r>
              <a:rPr lang="en-US" sz="2000" dirty="0" err="1" smtClean="0"/>
              <a:t>ini</a:t>
            </a:r>
            <a:r>
              <a:rPr lang="en-US" sz="2000" dirty="0" smtClean="0"/>
              <a:t> </a:t>
            </a:r>
            <a:r>
              <a:rPr lang="en-US" sz="2000" dirty="0" err="1" smtClean="0"/>
              <a:t>saja</a:t>
            </a:r>
            <a:r>
              <a:rPr lang="en-US" sz="2000" dirty="0" smtClean="0"/>
              <a:t> </a:t>
            </a:r>
            <a:r>
              <a:rPr lang="en-US" sz="2000" dirty="0" err="1" smtClean="0"/>
              <a:t>sumber</a:t>
            </a:r>
            <a:r>
              <a:rPr lang="en-US" sz="2000" dirty="0" smtClean="0"/>
              <a:t> </a:t>
            </a:r>
            <a:r>
              <a:rPr lang="en-US" sz="2000" dirty="0" err="1" smtClean="0"/>
              <a:t>panggilan</a:t>
            </a:r>
            <a:r>
              <a:rPr lang="en-US" sz="2000" dirty="0" smtClean="0"/>
              <a:t> </a:t>
            </a:r>
            <a:r>
              <a:rPr lang="en-US" sz="2000" dirty="0" err="1" smtClean="0"/>
              <a:t>termaksud</a:t>
            </a:r>
            <a:r>
              <a:rPr lang="en-US" sz="2000" dirty="0" smtClean="0"/>
              <a:t> </a:t>
            </a:r>
            <a:r>
              <a:rPr lang="en-US" sz="2000" dirty="0" err="1" smtClean="0"/>
              <a:t>dapat</a:t>
            </a:r>
            <a:r>
              <a:rPr lang="en-US" sz="2000" dirty="0" smtClean="0"/>
              <a:t> </a:t>
            </a:r>
            <a:r>
              <a:rPr lang="en-US" sz="2000" dirty="0" err="1" smtClean="0"/>
              <a:t>memberikan</a:t>
            </a:r>
            <a:r>
              <a:rPr lang="en-US" sz="2000" dirty="0" smtClean="0"/>
              <a:t> </a:t>
            </a:r>
            <a:r>
              <a:rPr lang="en-US" sz="2000" dirty="0" err="1" smtClean="0"/>
              <a:t>kecepatan</a:t>
            </a:r>
            <a:r>
              <a:rPr lang="en-US" sz="2000" dirty="0" smtClean="0"/>
              <a:t> </a:t>
            </a:r>
            <a:r>
              <a:rPr lang="en-US" sz="2000" dirty="0" err="1" smtClean="0"/>
              <a:t>kedatangan</a:t>
            </a:r>
            <a:r>
              <a:rPr lang="en-US" sz="2000" dirty="0" smtClean="0"/>
              <a:t> </a:t>
            </a:r>
            <a:r>
              <a:rPr lang="en-US" sz="2000" dirty="0" err="1" smtClean="0"/>
              <a:t>panggilan</a:t>
            </a:r>
            <a:r>
              <a:rPr lang="en-US" sz="2000" dirty="0" smtClean="0"/>
              <a:t> </a:t>
            </a:r>
            <a:r>
              <a:rPr lang="en-US" sz="2000" dirty="0" err="1" smtClean="0"/>
              <a:t>sebesar</a:t>
            </a:r>
            <a:r>
              <a:rPr lang="en-US" sz="2000" dirty="0" smtClean="0"/>
              <a:t> </a:t>
            </a:r>
            <a:r>
              <a:rPr lang="en-US" sz="2000" dirty="0" err="1" smtClean="0">
                <a:latin typeface="Symbol" pitchFamily="18" charset="2"/>
              </a:rPr>
              <a:t>l</a:t>
            </a:r>
            <a:r>
              <a:rPr lang="en-US" sz="2000" baseline="-25000" dirty="0" err="1" smtClean="0"/>
              <a:t>p</a:t>
            </a:r>
            <a:r>
              <a:rPr lang="en-US" sz="2000" dirty="0" smtClean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8610600" y="0"/>
            <a:ext cx="533400" cy="457200"/>
          </a:xfrm>
        </p:spPr>
        <p:txBody>
          <a:bodyPr/>
          <a:lstStyle/>
          <a:p>
            <a:pPr>
              <a:defRPr/>
            </a:pPr>
            <a:fld id="{5C695A25-927F-40D5-ADC8-A282A67E21BD}" type="slidenum">
              <a:rPr lang="en-US"/>
              <a:pPr>
                <a:defRPr/>
              </a:pPr>
              <a:t>23</a:t>
            </a:fld>
            <a:endParaRPr lang="en-US"/>
          </a:p>
        </p:txBody>
      </p:sp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/>
              <a:t>Rumus</a:t>
            </a:r>
            <a:r>
              <a:rPr lang="en-US" dirty="0" smtClean="0"/>
              <a:t> </a:t>
            </a:r>
            <a:r>
              <a:rPr lang="en-US" dirty="0" err="1" smtClean="0"/>
              <a:t>Engset</a:t>
            </a:r>
            <a:endParaRPr lang="en-US" dirty="0"/>
          </a:p>
        </p:txBody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0063" y="1428750"/>
            <a:ext cx="8229600" cy="45259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 err="1" smtClean="0"/>
              <a:t>Terdapat</a:t>
            </a:r>
            <a:r>
              <a:rPr lang="en-US" sz="2400" dirty="0" smtClean="0"/>
              <a:t> </a:t>
            </a:r>
            <a:r>
              <a:rPr lang="en-US" sz="2400" dirty="0" err="1" smtClean="0"/>
              <a:t>hubungan</a:t>
            </a:r>
            <a:r>
              <a:rPr lang="en-US" sz="2400" dirty="0" smtClean="0"/>
              <a:t> : </a:t>
            </a:r>
          </a:p>
          <a:p>
            <a:pPr>
              <a:lnSpc>
                <a:spcPct val="90000"/>
              </a:lnSpc>
              <a:buNone/>
            </a:pPr>
            <a:r>
              <a:rPr lang="en-US" sz="2400" dirty="0" smtClean="0"/>
              <a:t>					(P)</a:t>
            </a:r>
          </a:p>
          <a:p>
            <a:pPr>
              <a:lnSpc>
                <a:spcPct val="90000"/>
              </a:lnSpc>
              <a:buNone/>
            </a:pPr>
            <a:r>
              <a:rPr lang="en-US" sz="2400" dirty="0" smtClean="0"/>
              <a:t>	B = </a:t>
            </a:r>
            <a:r>
              <a:rPr lang="en-US" sz="2400" dirty="0" err="1" smtClean="0"/>
              <a:t>kongesti</a:t>
            </a:r>
            <a:r>
              <a:rPr lang="en-US" sz="2400" dirty="0" smtClean="0"/>
              <a:t> </a:t>
            </a:r>
            <a:r>
              <a:rPr lang="en-US" sz="2400" dirty="0" err="1" smtClean="0"/>
              <a:t>panggilan</a:t>
            </a:r>
            <a:endParaRPr lang="en-US" sz="2400" dirty="0" smtClean="0"/>
          </a:p>
          <a:p>
            <a:pPr>
              <a:lnSpc>
                <a:spcPct val="90000"/>
              </a:lnSpc>
              <a:buNone/>
            </a:pPr>
            <a:endParaRPr lang="en-US" sz="1600" dirty="0" smtClean="0"/>
          </a:p>
          <a:p>
            <a:pPr>
              <a:lnSpc>
                <a:spcPct val="90000"/>
              </a:lnSpc>
            </a:pPr>
            <a:r>
              <a:rPr lang="en-US" sz="2400" dirty="0" err="1" smtClean="0"/>
              <a:t>Tiap</a:t>
            </a:r>
            <a:r>
              <a:rPr lang="en-US" sz="2400" dirty="0" smtClean="0"/>
              <a:t> </a:t>
            </a:r>
            <a:r>
              <a:rPr lang="en-US" sz="2400" dirty="0" err="1" smtClean="0"/>
              <a:t>sumber</a:t>
            </a:r>
            <a:r>
              <a:rPr lang="en-US" sz="2400" dirty="0" smtClean="0"/>
              <a:t> </a:t>
            </a:r>
            <a:r>
              <a:rPr lang="en-US" sz="2400" dirty="0" err="1" smtClean="0"/>
              <a:t>trafik</a:t>
            </a:r>
            <a:r>
              <a:rPr lang="en-US" sz="2400" dirty="0" smtClean="0"/>
              <a:t> 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memberikan</a:t>
            </a:r>
            <a:r>
              <a:rPr lang="en-US" sz="2400" dirty="0" smtClean="0"/>
              <a:t> </a:t>
            </a:r>
            <a:r>
              <a:rPr lang="en-US" sz="2400" dirty="0" err="1" smtClean="0"/>
              <a:t>penawaran</a:t>
            </a:r>
            <a:r>
              <a:rPr lang="en-US" sz="2400" dirty="0" smtClean="0"/>
              <a:t> </a:t>
            </a:r>
            <a:r>
              <a:rPr lang="en-US" sz="2400" dirty="0" err="1" smtClean="0"/>
              <a:t>trafik</a:t>
            </a:r>
            <a:r>
              <a:rPr lang="en-US" sz="2400" dirty="0" smtClean="0"/>
              <a:t> </a:t>
            </a:r>
            <a:r>
              <a:rPr lang="en-US" sz="2400" dirty="0" err="1" smtClean="0"/>
              <a:t>sebesar</a:t>
            </a:r>
            <a:r>
              <a:rPr lang="en-US" sz="2400" dirty="0" smtClean="0"/>
              <a:t> :</a:t>
            </a:r>
          </a:p>
          <a:p>
            <a:pPr>
              <a:lnSpc>
                <a:spcPct val="90000"/>
              </a:lnSpc>
              <a:buNone/>
            </a:pPr>
            <a:r>
              <a:rPr lang="en-US" sz="2400" dirty="0" smtClean="0"/>
              <a:t>	</a:t>
            </a:r>
          </a:p>
          <a:p>
            <a:pPr>
              <a:lnSpc>
                <a:spcPct val="90000"/>
              </a:lnSpc>
              <a:buNone/>
            </a:pPr>
            <a:endParaRPr lang="en-US" sz="2400" dirty="0" smtClean="0"/>
          </a:p>
          <a:p>
            <a:pPr>
              <a:lnSpc>
                <a:spcPct val="90000"/>
              </a:lnSpc>
            </a:pPr>
            <a:r>
              <a:rPr lang="en-US" sz="2400" dirty="0" smtClean="0"/>
              <a:t>Dari (P) </a:t>
            </a:r>
            <a:r>
              <a:rPr lang="en-US" sz="2400" dirty="0" err="1" smtClean="0"/>
              <a:t>dan</a:t>
            </a:r>
            <a:r>
              <a:rPr lang="en-US" sz="2400" dirty="0" smtClean="0"/>
              <a:t> (Q) </a:t>
            </a:r>
            <a:r>
              <a:rPr lang="en-US" sz="2400" dirty="0" err="1" smtClean="0"/>
              <a:t>diperoleh</a:t>
            </a:r>
            <a:r>
              <a:rPr lang="en-US" sz="2400" dirty="0" smtClean="0"/>
              <a:t> :</a:t>
            </a:r>
          </a:p>
          <a:p>
            <a:pPr>
              <a:lnSpc>
                <a:spcPct val="90000"/>
              </a:lnSpc>
            </a:pPr>
            <a:endParaRPr lang="en-US" sz="2400" dirty="0" smtClean="0"/>
          </a:p>
          <a:p>
            <a:pPr>
              <a:lnSpc>
                <a:spcPct val="90000"/>
              </a:lnSpc>
            </a:pPr>
            <a:endParaRPr lang="en-US" sz="2400" dirty="0" smtClean="0"/>
          </a:p>
          <a:p>
            <a:pPr>
              <a:lnSpc>
                <a:spcPct val="90000"/>
              </a:lnSpc>
            </a:pPr>
            <a:r>
              <a:rPr lang="en-US" sz="2400" dirty="0" smtClean="0"/>
              <a:t>Dari total </a:t>
            </a:r>
            <a:r>
              <a:rPr lang="en-US" sz="2400" dirty="0" err="1" smtClean="0"/>
              <a:t>trafik</a:t>
            </a:r>
            <a:r>
              <a:rPr lang="en-US" sz="2400" dirty="0" smtClean="0"/>
              <a:t> </a:t>
            </a:r>
            <a:r>
              <a:rPr lang="en-US" sz="2400" dirty="0" err="1" smtClean="0"/>
              <a:t>sebesar</a:t>
            </a:r>
            <a:r>
              <a:rPr lang="en-US" sz="2400" dirty="0" smtClean="0"/>
              <a:t> A = </a:t>
            </a:r>
            <a:r>
              <a:rPr lang="en-US" sz="2400" dirty="0" err="1" smtClean="0"/>
              <a:t>aS</a:t>
            </a:r>
            <a:r>
              <a:rPr lang="en-US" sz="2400" dirty="0" smtClean="0"/>
              <a:t> </a:t>
            </a:r>
            <a:r>
              <a:rPr lang="en-US" sz="2400" dirty="0" smtClean="0">
                <a:sym typeface="Wingdings" pitchFamily="2" charset="2"/>
              </a:rPr>
              <a:t> a = A/S </a:t>
            </a:r>
            <a:r>
              <a:rPr lang="en-US" sz="2400" dirty="0" err="1" smtClean="0">
                <a:sym typeface="Wingdings" pitchFamily="2" charset="2"/>
              </a:rPr>
              <a:t>masukan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ke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persamaan</a:t>
            </a:r>
            <a:r>
              <a:rPr lang="en-US" sz="2400" dirty="0" smtClean="0">
                <a:sym typeface="Wingdings" pitchFamily="2" charset="2"/>
              </a:rPr>
              <a:t> (R), </a:t>
            </a:r>
            <a:r>
              <a:rPr lang="en-US" sz="2400" dirty="0" err="1" smtClean="0">
                <a:sym typeface="Wingdings" pitchFamily="2" charset="2"/>
              </a:rPr>
              <a:t>diperoleh</a:t>
            </a:r>
            <a:r>
              <a:rPr lang="en-US" sz="2400" dirty="0" smtClean="0">
                <a:sym typeface="Wingdings" pitchFamily="2" charset="2"/>
              </a:rPr>
              <a:t> :</a:t>
            </a:r>
            <a:endParaRPr lang="en-US" sz="2400" dirty="0" smtClean="0"/>
          </a:p>
          <a:p>
            <a:pPr>
              <a:lnSpc>
                <a:spcPct val="90000"/>
              </a:lnSpc>
              <a:buNone/>
            </a:pPr>
            <a:endParaRPr lang="en-US" sz="2400" dirty="0" smtClean="0"/>
          </a:p>
          <a:p>
            <a:pPr>
              <a:lnSpc>
                <a:spcPct val="90000"/>
              </a:lnSpc>
            </a:pPr>
            <a:endParaRPr lang="en-US" sz="2000" dirty="0" smtClean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1000100" y="1857364"/>
          <a:ext cx="1285885" cy="390358"/>
        </p:xfrm>
        <a:graphic>
          <a:graphicData uri="http://schemas.openxmlformats.org/presentationml/2006/ole">
            <p:oleObj spid="_x0000_s108546" name="Equation" r:id="rId3" imgW="711000" imgH="215640" progId="Equation.3">
              <p:embed/>
            </p:oleObj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928662" y="3643314"/>
          <a:ext cx="3595687" cy="744537"/>
        </p:xfrm>
        <a:graphic>
          <a:graphicData uri="http://schemas.openxmlformats.org/presentationml/2006/ole">
            <p:oleObj spid="_x0000_s108547" name="Equation" r:id="rId4" imgW="2145960" imgH="444240" progId="Equation.3">
              <p:embed/>
            </p:oleObj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928662" y="4857760"/>
          <a:ext cx="3643338" cy="754582"/>
        </p:xfrm>
        <a:graphic>
          <a:graphicData uri="http://schemas.openxmlformats.org/presentationml/2006/ole">
            <p:oleObj spid="_x0000_s108548" name="Equation" r:id="rId5" imgW="2145960" imgH="4442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1714480" y="3071810"/>
            <a:ext cx="5857916" cy="1928826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8610600" y="0"/>
            <a:ext cx="533400" cy="457200"/>
          </a:xfrm>
        </p:spPr>
        <p:txBody>
          <a:bodyPr/>
          <a:lstStyle/>
          <a:p>
            <a:pPr>
              <a:defRPr/>
            </a:pPr>
            <a:fld id="{5C695A25-927F-40D5-ADC8-A282A67E21BD}" type="slidenum">
              <a:rPr lang="en-US"/>
              <a:pPr>
                <a:defRPr/>
              </a:pPr>
              <a:t>24</a:t>
            </a:fld>
            <a:endParaRPr lang="en-US"/>
          </a:p>
        </p:txBody>
      </p:sp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/>
              <a:t>Rumus</a:t>
            </a:r>
            <a:r>
              <a:rPr lang="en-US" dirty="0" smtClean="0"/>
              <a:t> </a:t>
            </a:r>
            <a:r>
              <a:rPr lang="en-US" dirty="0" err="1" smtClean="0"/>
              <a:t>Engset</a:t>
            </a:r>
            <a:endParaRPr lang="en-US" dirty="0"/>
          </a:p>
        </p:txBody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0063" y="1428750"/>
            <a:ext cx="8229600" cy="4525963"/>
          </a:xfrm>
        </p:spPr>
        <p:txBody>
          <a:bodyPr/>
          <a:lstStyle/>
          <a:p>
            <a:pPr>
              <a:lnSpc>
                <a:spcPct val="90000"/>
              </a:lnSpc>
              <a:buNone/>
            </a:pPr>
            <a:endParaRPr lang="en-US" sz="2400" dirty="0" smtClean="0"/>
          </a:p>
          <a:p>
            <a:pPr>
              <a:lnSpc>
                <a:spcPct val="90000"/>
              </a:lnSpc>
              <a:buNone/>
            </a:pPr>
            <a:endParaRPr lang="en-US" sz="2400" dirty="0" smtClean="0"/>
          </a:p>
          <a:p>
            <a:pPr>
              <a:lnSpc>
                <a:spcPct val="90000"/>
              </a:lnSpc>
              <a:buNone/>
            </a:pPr>
            <a:endParaRPr lang="en-US" sz="2400" dirty="0" smtClean="0"/>
          </a:p>
          <a:p>
            <a:pPr>
              <a:lnSpc>
                <a:spcPct val="90000"/>
              </a:lnSpc>
            </a:pPr>
            <a:r>
              <a:rPr lang="en-US" sz="2400" dirty="0" err="1" smtClean="0"/>
              <a:t>Masukan</a:t>
            </a:r>
            <a:r>
              <a:rPr lang="en-US" sz="2400" dirty="0" smtClean="0"/>
              <a:t> </a:t>
            </a:r>
            <a:r>
              <a:rPr lang="en-US" sz="2400" dirty="0" err="1" smtClean="0"/>
              <a:t>persamaan</a:t>
            </a:r>
            <a:r>
              <a:rPr lang="en-US" sz="2400" dirty="0" smtClean="0"/>
              <a:t> </a:t>
            </a:r>
            <a:r>
              <a:rPr lang="en-US" sz="2400" dirty="0" err="1" smtClean="0"/>
              <a:t>ini</a:t>
            </a:r>
            <a:r>
              <a:rPr lang="en-US" sz="2400" dirty="0" smtClean="0"/>
              <a:t> </a:t>
            </a:r>
            <a:r>
              <a:rPr lang="en-US" sz="2400" dirty="0" err="1" smtClean="0"/>
              <a:t>ke</a:t>
            </a:r>
            <a:r>
              <a:rPr lang="en-US" sz="2400" dirty="0" smtClean="0"/>
              <a:t> </a:t>
            </a:r>
            <a:r>
              <a:rPr lang="en-US" sz="2400" dirty="0" err="1" smtClean="0"/>
              <a:t>persamaan</a:t>
            </a:r>
            <a:r>
              <a:rPr lang="en-US" sz="2400" dirty="0" smtClean="0"/>
              <a:t> R(N) </a:t>
            </a:r>
            <a:r>
              <a:rPr lang="en-US" sz="2400" dirty="0" err="1" smtClean="0"/>
              <a:t>maka</a:t>
            </a:r>
            <a:r>
              <a:rPr lang="en-US" sz="2400" dirty="0" smtClean="0"/>
              <a:t> </a:t>
            </a:r>
            <a:r>
              <a:rPr lang="en-US" sz="2400" dirty="0" err="1" smtClean="0"/>
              <a:t>diperoleh</a:t>
            </a:r>
            <a:r>
              <a:rPr lang="en-US" sz="2400" dirty="0" smtClean="0"/>
              <a:t> :</a:t>
            </a:r>
          </a:p>
          <a:p>
            <a:pPr>
              <a:lnSpc>
                <a:spcPct val="90000"/>
              </a:lnSpc>
            </a:pPr>
            <a:endParaRPr lang="en-US" sz="2400" dirty="0" smtClean="0"/>
          </a:p>
          <a:p>
            <a:pPr>
              <a:lnSpc>
                <a:spcPct val="90000"/>
              </a:lnSpc>
            </a:pPr>
            <a:endParaRPr lang="en-US" sz="2400" dirty="0" smtClean="0"/>
          </a:p>
          <a:p>
            <a:pPr>
              <a:lnSpc>
                <a:spcPct val="90000"/>
              </a:lnSpc>
              <a:buNone/>
            </a:pPr>
            <a:r>
              <a:rPr lang="en-US" sz="2400" dirty="0" smtClean="0"/>
              <a:t>	</a:t>
            </a:r>
          </a:p>
          <a:p>
            <a:pPr>
              <a:lnSpc>
                <a:spcPct val="90000"/>
              </a:lnSpc>
              <a:buNone/>
            </a:pPr>
            <a:endParaRPr lang="en-US" sz="2400" dirty="0" smtClean="0"/>
          </a:p>
          <a:p>
            <a:pPr>
              <a:lnSpc>
                <a:spcPct val="90000"/>
              </a:lnSpc>
              <a:buNone/>
            </a:pPr>
            <a:endParaRPr lang="en-US" sz="2400" dirty="0" smtClean="0"/>
          </a:p>
          <a:p>
            <a:pPr>
              <a:lnSpc>
                <a:spcPct val="90000"/>
              </a:lnSpc>
            </a:pPr>
            <a:r>
              <a:rPr lang="en-US" sz="2400" dirty="0" err="1" smtClean="0"/>
              <a:t>Perhitungan</a:t>
            </a:r>
            <a:r>
              <a:rPr lang="en-US" sz="2400" dirty="0" smtClean="0"/>
              <a:t> </a:t>
            </a:r>
            <a:r>
              <a:rPr lang="en-US" sz="2400" dirty="0" err="1" smtClean="0"/>
              <a:t>dilakukan</a:t>
            </a:r>
            <a:r>
              <a:rPr lang="en-US" sz="2400" dirty="0" smtClean="0"/>
              <a:t> </a:t>
            </a:r>
            <a:r>
              <a:rPr lang="en-US" sz="2400" dirty="0" err="1" smtClean="0"/>
              <a:t>secara</a:t>
            </a:r>
            <a:r>
              <a:rPr lang="en-US" sz="2400" dirty="0" smtClean="0"/>
              <a:t> </a:t>
            </a:r>
            <a:r>
              <a:rPr lang="en-US" sz="2400" dirty="0" err="1" smtClean="0"/>
              <a:t>iterasi</a:t>
            </a:r>
            <a:r>
              <a:rPr lang="en-US" sz="2400" dirty="0" smtClean="0"/>
              <a:t> </a:t>
            </a:r>
            <a:r>
              <a:rPr lang="en-US" sz="2400" dirty="0" smtClean="0">
                <a:sym typeface="Wingdings" pitchFamily="2" charset="2"/>
              </a:rPr>
              <a:t>:</a:t>
            </a:r>
          </a:p>
          <a:p>
            <a:pPr lvl="2">
              <a:lnSpc>
                <a:spcPct val="90000"/>
              </a:lnSpc>
            </a:pPr>
            <a:r>
              <a:rPr lang="en-US" sz="1800" dirty="0" smtClean="0">
                <a:sym typeface="Wingdings" pitchFamily="2" charset="2"/>
              </a:rPr>
              <a:t>A,S,N </a:t>
            </a:r>
            <a:r>
              <a:rPr lang="en-US" sz="1800" dirty="0" err="1" smtClean="0">
                <a:sym typeface="Wingdings" pitchFamily="2" charset="2"/>
              </a:rPr>
              <a:t>diketahui</a:t>
            </a:r>
            <a:r>
              <a:rPr lang="en-US" sz="1800" dirty="0" smtClean="0">
                <a:sym typeface="Wingdings" pitchFamily="2" charset="2"/>
              </a:rPr>
              <a:t> , B </a:t>
            </a:r>
            <a:r>
              <a:rPr lang="en-US" sz="1800" dirty="0" err="1" smtClean="0">
                <a:sym typeface="Wingdings" pitchFamily="2" charset="2"/>
              </a:rPr>
              <a:t>dapat</a:t>
            </a:r>
            <a:r>
              <a:rPr lang="en-US" sz="1800" dirty="0" smtClean="0">
                <a:sym typeface="Wingdings" pitchFamily="2" charset="2"/>
              </a:rPr>
              <a:t> </a:t>
            </a:r>
            <a:r>
              <a:rPr lang="en-US" sz="1800" dirty="0" err="1" smtClean="0">
                <a:sym typeface="Wingdings" pitchFamily="2" charset="2"/>
              </a:rPr>
              <a:t>dihitung</a:t>
            </a:r>
            <a:r>
              <a:rPr lang="en-US" sz="1800" dirty="0" smtClean="0">
                <a:sym typeface="Wingdings" pitchFamily="2" charset="2"/>
              </a:rPr>
              <a:t> (</a:t>
            </a:r>
            <a:r>
              <a:rPr lang="en-US" sz="1800" dirty="0" err="1" smtClean="0">
                <a:sym typeface="Wingdings" pitchFamily="2" charset="2"/>
              </a:rPr>
              <a:t>secara</a:t>
            </a:r>
            <a:r>
              <a:rPr lang="en-US" sz="1800" dirty="0" smtClean="0">
                <a:sym typeface="Wingdings" pitchFamily="2" charset="2"/>
              </a:rPr>
              <a:t> </a:t>
            </a:r>
            <a:r>
              <a:rPr lang="en-US" sz="1800" dirty="0" err="1" smtClean="0">
                <a:sym typeface="Wingdings" pitchFamily="2" charset="2"/>
              </a:rPr>
              <a:t>iterasi</a:t>
            </a:r>
            <a:r>
              <a:rPr lang="en-US" sz="1800" dirty="0" smtClean="0">
                <a:sym typeface="Wingdings" pitchFamily="2" charset="2"/>
              </a:rPr>
              <a:t>)</a:t>
            </a:r>
          </a:p>
          <a:p>
            <a:pPr lvl="2">
              <a:lnSpc>
                <a:spcPct val="90000"/>
              </a:lnSpc>
            </a:pPr>
            <a:r>
              <a:rPr lang="en-US" sz="1800" dirty="0" smtClean="0">
                <a:sym typeface="Wingdings" pitchFamily="2" charset="2"/>
              </a:rPr>
              <a:t>A,S,B </a:t>
            </a:r>
            <a:r>
              <a:rPr lang="en-US" sz="1800" dirty="0" err="1" smtClean="0">
                <a:sym typeface="Wingdings" pitchFamily="2" charset="2"/>
              </a:rPr>
              <a:t>diketahui</a:t>
            </a:r>
            <a:r>
              <a:rPr lang="en-US" sz="1800" dirty="0" smtClean="0">
                <a:sym typeface="Wingdings" pitchFamily="2" charset="2"/>
              </a:rPr>
              <a:t> , N </a:t>
            </a:r>
            <a:r>
              <a:rPr lang="en-US" sz="1800" dirty="0" err="1" smtClean="0">
                <a:sym typeface="Wingdings" pitchFamily="2" charset="2"/>
              </a:rPr>
              <a:t>dapat</a:t>
            </a:r>
            <a:r>
              <a:rPr lang="en-US" sz="1800" dirty="0" smtClean="0">
                <a:sym typeface="Wingdings" pitchFamily="2" charset="2"/>
              </a:rPr>
              <a:t> </a:t>
            </a:r>
            <a:r>
              <a:rPr lang="en-US" sz="1800" dirty="0" err="1" smtClean="0">
                <a:sym typeface="Wingdings" pitchFamily="2" charset="2"/>
              </a:rPr>
              <a:t>dihitung</a:t>
            </a:r>
            <a:r>
              <a:rPr lang="en-US" sz="1800" dirty="0" smtClean="0">
                <a:sym typeface="Wingdings" pitchFamily="2" charset="2"/>
              </a:rPr>
              <a:t> (</a:t>
            </a:r>
            <a:r>
              <a:rPr lang="en-US" sz="1800" dirty="0" err="1" smtClean="0">
                <a:sym typeface="Wingdings" pitchFamily="2" charset="2"/>
              </a:rPr>
              <a:t>secara</a:t>
            </a:r>
            <a:r>
              <a:rPr lang="en-US" sz="1800" dirty="0" smtClean="0">
                <a:sym typeface="Wingdings" pitchFamily="2" charset="2"/>
              </a:rPr>
              <a:t> </a:t>
            </a:r>
            <a:r>
              <a:rPr lang="en-US" sz="1800" dirty="0" err="1" smtClean="0">
                <a:sym typeface="Wingdings" pitchFamily="2" charset="2"/>
              </a:rPr>
              <a:t>iterasi</a:t>
            </a:r>
            <a:r>
              <a:rPr lang="en-US" sz="1800" dirty="0" smtClean="0">
                <a:sym typeface="Wingdings" pitchFamily="2" charset="2"/>
              </a:rPr>
              <a:t>)</a:t>
            </a:r>
            <a:endParaRPr lang="en-US" sz="1800" dirty="0" smtClean="0"/>
          </a:p>
          <a:p>
            <a:pPr>
              <a:lnSpc>
                <a:spcPct val="90000"/>
              </a:lnSpc>
              <a:buNone/>
            </a:pPr>
            <a:r>
              <a:rPr lang="en-US" sz="2400" dirty="0" smtClean="0"/>
              <a:t>	</a:t>
            </a:r>
            <a:r>
              <a:rPr lang="en-US" sz="2400" dirty="0" err="1" smtClean="0"/>
              <a:t>Juga</a:t>
            </a:r>
            <a:r>
              <a:rPr lang="en-US" sz="2400" dirty="0" smtClean="0"/>
              <a:t>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ditabelkan</a:t>
            </a:r>
            <a:endParaRPr lang="en-US" sz="2400" dirty="0" smtClean="0"/>
          </a:p>
          <a:p>
            <a:pPr>
              <a:lnSpc>
                <a:spcPct val="90000"/>
              </a:lnSpc>
            </a:pPr>
            <a:endParaRPr lang="en-US" sz="2000" dirty="0" smtClean="0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857224" y="1357298"/>
          <a:ext cx="3429024" cy="1293584"/>
        </p:xfrm>
        <a:graphic>
          <a:graphicData uri="http://schemas.openxmlformats.org/presentationml/2006/ole">
            <p:oleObj spid="_x0000_s109573" name="Equation" r:id="rId3" imgW="2120760" imgH="799920" progId="Equation.3">
              <p:embed/>
            </p:oleObj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2000232" y="3214686"/>
          <a:ext cx="5357850" cy="1584422"/>
        </p:xfrm>
        <a:graphic>
          <a:graphicData uri="http://schemas.openxmlformats.org/presentationml/2006/ole">
            <p:oleObj spid="_x0000_s109574" name="Equation" r:id="rId4" imgW="3263760" imgH="96516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8610600" y="0"/>
            <a:ext cx="533400" cy="457200"/>
          </a:xfrm>
        </p:spPr>
        <p:txBody>
          <a:bodyPr/>
          <a:lstStyle/>
          <a:p>
            <a:pPr>
              <a:defRPr/>
            </a:pPr>
            <a:fld id="{5C695A25-927F-40D5-ADC8-A282A67E21BD}" type="slidenum">
              <a:rPr lang="en-US"/>
              <a:pPr>
                <a:defRPr/>
              </a:pPr>
              <a:t>25</a:t>
            </a:fld>
            <a:endParaRPr lang="en-US"/>
          </a:p>
        </p:txBody>
      </p:sp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/>
              <a:t>Rumus</a:t>
            </a:r>
            <a:r>
              <a:rPr lang="en-US" dirty="0" smtClean="0"/>
              <a:t> </a:t>
            </a:r>
            <a:r>
              <a:rPr lang="en-US" dirty="0" err="1" smtClean="0"/>
              <a:t>Engset</a:t>
            </a:r>
            <a:endParaRPr lang="en-US" dirty="0"/>
          </a:p>
        </p:txBody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0063" y="1428750"/>
            <a:ext cx="8215341" cy="45259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mempermudah</a:t>
            </a:r>
            <a:r>
              <a:rPr lang="en-US" sz="2400" dirty="0" smtClean="0"/>
              <a:t> </a:t>
            </a:r>
            <a:r>
              <a:rPr lang="en-US" sz="2400" dirty="0" err="1" smtClean="0"/>
              <a:t>biasanya</a:t>
            </a:r>
            <a:r>
              <a:rPr lang="en-US" sz="2400" dirty="0" smtClean="0"/>
              <a:t> </a:t>
            </a:r>
            <a:r>
              <a:rPr lang="en-US" sz="2400" dirty="0" err="1" smtClean="0"/>
              <a:t>dilakukan</a:t>
            </a:r>
            <a:r>
              <a:rPr lang="en-US" sz="2400" dirty="0" smtClean="0"/>
              <a:t> </a:t>
            </a:r>
            <a:r>
              <a:rPr lang="en-US" sz="2400" dirty="0" err="1" smtClean="0"/>
              <a:t>perhitungan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</a:t>
            </a:r>
            <a:r>
              <a:rPr lang="en-US" sz="2400" dirty="0" err="1" smtClean="0"/>
              <a:t>rumus</a:t>
            </a:r>
            <a:r>
              <a:rPr lang="en-US" sz="2400" dirty="0" smtClean="0"/>
              <a:t> </a:t>
            </a:r>
            <a:r>
              <a:rPr lang="en-US" sz="2400" dirty="0" err="1" smtClean="0"/>
              <a:t>rekursif</a:t>
            </a:r>
            <a:r>
              <a:rPr lang="en-US" sz="2400" dirty="0" smtClean="0"/>
              <a:t> </a:t>
            </a:r>
            <a:r>
              <a:rPr lang="en-US" sz="2400" dirty="0" err="1" smtClean="0"/>
              <a:t>Engset</a:t>
            </a:r>
            <a:r>
              <a:rPr lang="en-US" sz="2400" dirty="0" smtClean="0"/>
              <a:t> </a:t>
            </a:r>
            <a:r>
              <a:rPr lang="en-US" sz="2400" dirty="0" err="1" smtClean="0"/>
              <a:t>sebagai</a:t>
            </a:r>
            <a:r>
              <a:rPr lang="en-US" sz="2400" dirty="0" smtClean="0"/>
              <a:t> </a:t>
            </a:r>
            <a:r>
              <a:rPr lang="en-US" sz="2400" dirty="0" err="1" smtClean="0"/>
              <a:t>berikut</a:t>
            </a:r>
            <a:r>
              <a:rPr lang="en-US" sz="2400" dirty="0" smtClean="0"/>
              <a:t> :</a:t>
            </a:r>
          </a:p>
          <a:p>
            <a:pPr>
              <a:lnSpc>
                <a:spcPct val="90000"/>
              </a:lnSpc>
            </a:pPr>
            <a:endParaRPr lang="en-US" sz="2400" dirty="0" smtClean="0"/>
          </a:p>
          <a:p>
            <a:pPr>
              <a:lnSpc>
                <a:spcPct val="90000"/>
              </a:lnSpc>
            </a:pPr>
            <a:endParaRPr lang="en-US" sz="2400" dirty="0" smtClean="0"/>
          </a:p>
          <a:p>
            <a:pPr>
              <a:lnSpc>
                <a:spcPct val="90000"/>
              </a:lnSpc>
              <a:buNone/>
            </a:pPr>
            <a:r>
              <a:rPr lang="en-US" sz="2400" dirty="0" smtClean="0"/>
              <a:t>	</a:t>
            </a:r>
          </a:p>
          <a:p>
            <a:pPr>
              <a:lnSpc>
                <a:spcPct val="90000"/>
              </a:lnSpc>
            </a:pPr>
            <a:r>
              <a:rPr lang="en-US" sz="2400" dirty="0" err="1" smtClean="0"/>
              <a:t>Dimana</a:t>
            </a:r>
            <a:r>
              <a:rPr lang="en-US" sz="2400" dirty="0" smtClean="0"/>
              <a:t> </a:t>
            </a:r>
            <a:r>
              <a:rPr lang="en-US" sz="2400" dirty="0" smtClean="0">
                <a:sym typeface="Wingdings" pitchFamily="2" charset="2"/>
              </a:rPr>
              <a:t>:</a:t>
            </a:r>
          </a:p>
          <a:p>
            <a:pPr lvl="2">
              <a:lnSpc>
                <a:spcPct val="90000"/>
              </a:lnSpc>
            </a:pPr>
            <a:r>
              <a:rPr lang="en-US" sz="1800" dirty="0" smtClean="0">
                <a:sym typeface="Wingdings" pitchFamily="2" charset="2"/>
              </a:rPr>
              <a:t>E(</a:t>
            </a:r>
            <a:r>
              <a:rPr lang="en-US" sz="1800" dirty="0" err="1" smtClean="0">
                <a:sym typeface="Wingdings" pitchFamily="2" charset="2"/>
              </a:rPr>
              <a:t>n,s,a</a:t>
            </a:r>
            <a:r>
              <a:rPr lang="en-US" sz="1800" dirty="0" smtClean="0">
                <a:sym typeface="Wingdings" pitchFamily="2" charset="2"/>
              </a:rPr>
              <a:t>) = </a:t>
            </a:r>
            <a:r>
              <a:rPr lang="en-US" sz="1800" dirty="0" err="1" smtClean="0">
                <a:sym typeface="Wingdings" pitchFamily="2" charset="2"/>
              </a:rPr>
              <a:t>probabilitas</a:t>
            </a:r>
            <a:r>
              <a:rPr lang="en-US" sz="1800" dirty="0" smtClean="0">
                <a:sym typeface="Wingdings" pitchFamily="2" charset="2"/>
              </a:rPr>
              <a:t> blocking </a:t>
            </a:r>
            <a:r>
              <a:rPr lang="en-US" sz="1800" dirty="0" err="1" smtClean="0">
                <a:sym typeface="Wingdings" pitchFamily="2" charset="2"/>
              </a:rPr>
              <a:t>dari</a:t>
            </a:r>
            <a:r>
              <a:rPr lang="en-US" sz="1800" dirty="0" smtClean="0">
                <a:sym typeface="Wingdings" pitchFamily="2" charset="2"/>
              </a:rPr>
              <a:t> n server yang </a:t>
            </a:r>
            <a:r>
              <a:rPr lang="en-US" sz="1800" dirty="0" err="1" smtClean="0">
                <a:sym typeface="Wingdings" pitchFamily="2" charset="2"/>
              </a:rPr>
              <a:t>diberikan</a:t>
            </a:r>
            <a:endParaRPr lang="en-US" sz="1800" dirty="0" smtClean="0">
              <a:sym typeface="Wingdings" pitchFamily="2" charset="2"/>
            </a:endParaRPr>
          </a:p>
          <a:p>
            <a:pPr lvl="2">
              <a:lnSpc>
                <a:spcPct val="90000"/>
              </a:lnSpc>
            </a:pPr>
            <a:r>
              <a:rPr lang="en-US" sz="1800" dirty="0" smtClean="0">
                <a:sym typeface="Wingdings" pitchFamily="2" charset="2"/>
              </a:rPr>
              <a:t>a = </a:t>
            </a:r>
            <a:r>
              <a:rPr lang="en-US" sz="1800" dirty="0" err="1" smtClean="0">
                <a:sym typeface="Wingdings" pitchFamily="2" charset="2"/>
              </a:rPr>
              <a:t>Trafik</a:t>
            </a:r>
            <a:r>
              <a:rPr lang="en-US" sz="1800" dirty="0" smtClean="0">
                <a:sym typeface="Wingdings" pitchFamily="2" charset="2"/>
              </a:rPr>
              <a:t> yang </a:t>
            </a:r>
            <a:r>
              <a:rPr lang="en-US" sz="1800" dirty="0" err="1" smtClean="0">
                <a:sym typeface="Wingdings" pitchFamily="2" charset="2"/>
              </a:rPr>
              <a:t>ditawarkan</a:t>
            </a:r>
            <a:endParaRPr lang="en-US" sz="1800" dirty="0" smtClean="0">
              <a:sym typeface="Wingdings" pitchFamily="2" charset="2"/>
            </a:endParaRPr>
          </a:p>
          <a:p>
            <a:pPr lvl="2">
              <a:lnSpc>
                <a:spcPct val="90000"/>
              </a:lnSpc>
            </a:pPr>
            <a:r>
              <a:rPr lang="en-US" sz="1800" dirty="0" smtClean="0">
                <a:sym typeface="Wingdings" pitchFamily="2" charset="2"/>
              </a:rPr>
              <a:t>s = </a:t>
            </a:r>
            <a:r>
              <a:rPr lang="en-US" sz="1800" dirty="0" err="1" smtClean="0">
                <a:sym typeface="Wingdings" pitchFamily="2" charset="2"/>
              </a:rPr>
              <a:t>sumber</a:t>
            </a:r>
            <a:endParaRPr lang="en-US" sz="1800" dirty="0" smtClean="0">
              <a:sym typeface="Wingdings" pitchFamily="2" charset="2"/>
            </a:endParaRPr>
          </a:p>
          <a:p>
            <a:pPr lvl="2">
              <a:lnSpc>
                <a:spcPct val="90000"/>
              </a:lnSpc>
            </a:pPr>
            <a:r>
              <a:rPr lang="en-US" sz="1800" dirty="0" smtClean="0">
                <a:sym typeface="Wingdings" pitchFamily="2" charset="2"/>
              </a:rPr>
              <a:t>â = </a:t>
            </a:r>
            <a:r>
              <a:rPr lang="en-US" sz="1800" dirty="0" err="1" smtClean="0">
                <a:sym typeface="Wingdings" pitchFamily="2" charset="2"/>
              </a:rPr>
              <a:t>trafik</a:t>
            </a:r>
            <a:r>
              <a:rPr lang="en-US" sz="1800" dirty="0" smtClean="0">
                <a:sym typeface="Wingdings" pitchFamily="2" charset="2"/>
              </a:rPr>
              <a:t> yang </a:t>
            </a:r>
            <a:r>
              <a:rPr lang="en-US" sz="1800" dirty="0" err="1" smtClean="0">
                <a:sym typeface="Wingdings" pitchFamily="2" charset="2"/>
              </a:rPr>
              <a:t>ditawarkan</a:t>
            </a:r>
            <a:r>
              <a:rPr lang="en-US" sz="1800" dirty="0" smtClean="0">
                <a:sym typeface="Wingdings" pitchFamily="2" charset="2"/>
              </a:rPr>
              <a:t> per server yang idle</a:t>
            </a:r>
          </a:p>
          <a:p>
            <a:pPr>
              <a:lnSpc>
                <a:spcPct val="90000"/>
              </a:lnSpc>
              <a:buNone/>
            </a:pPr>
            <a:r>
              <a:rPr lang="en-US" sz="2400" dirty="0" smtClean="0"/>
              <a:t>	</a:t>
            </a:r>
          </a:p>
          <a:p>
            <a:pPr>
              <a:lnSpc>
                <a:spcPct val="90000"/>
              </a:lnSpc>
              <a:buNone/>
            </a:pPr>
            <a:r>
              <a:rPr lang="en-US" sz="2400" dirty="0" smtClean="0"/>
              <a:t>				          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</a:p>
          <a:p>
            <a:pPr>
              <a:lnSpc>
                <a:spcPct val="90000"/>
              </a:lnSpc>
            </a:pPr>
            <a:endParaRPr lang="en-US" sz="2000" dirty="0" smtClean="0"/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1571604" y="2357430"/>
          <a:ext cx="4949856" cy="982670"/>
        </p:xfrm>
        <a:graphic>
          <a:graphicData uri="http://schemas.openxmlformats.org/presentationml/2006/ole">
            <p:oleObj spid="_x0000_s110596" name="Equation" r:id="rId3" imgW="2171520" imgH="431640" progId="Equation.3">
              <p:embed/>
            </p:oleObj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/>
        </p:nvGraphicFramePr>
        <p:xfrm>
          <a:off x="1000100" y="5143512"/>
          <a:ext cx="2786082" cy="851303"/>
        </p:xfrm>
        <a:graphic>
          <a:graphicData uri="http://schemas.openxmlformats.org/presentationml/2006/ole">
            <p:oleObj spid="_x0000_s110597" name="Equation" r:id="rId4" imgW="1371600" imgH="419040" progId="Equation.3">
              <p:embed/>
            </p:oleObj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/>
        </p:nvGraphicFramePr>
        <p:xfrm>
          <a:off x="4857752" y="5143512"/>
          <a:ext cx="2786082" cy="859259"/>
        </p:xfrm>
        <a:graphic>
          <a:graphicData uri="http://schemas.openxmlformats.org/presentationml/2006/ole">
            <p:oleObj spid="_x0000_s110598" name="Equation" r:id="rId5" imgW="1358640" imgH="419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8610600" y="0"/>
            <a:ext cx="533400" cy="457200"/>
          </a:xfrm>
        </p:spPr>
        <p:txBody>
          <a:bodyPr/>
          <a:lstStyle/>
          <a:p>
            <a:pPr>
              <a:defRPr/>
            </a:pPr>
            <a:fld id="{5C695A25-927F-40D5-ADC8-A282A67E21BD}" type="slidenum">
              <a:rPr lang="en-US"/>
              <a:pPr>
                <a:defRPr/>
              </a:pPr>
              <a:t>26</a:t>
            </a:fld>
            <a:endParaRPr lang="en-US"/>
          </a:p>
        </p:txBody>
      </p:sp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Soal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0063" y="1428750"/>
            <a:ext cx="8215341" cy="45259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dirty="0" err="1" smtClean="0"/>
              <a:t>Misalkan</a:t>
            </a:r>
            <a:r>
              <a:rPr lang="en-US" sz="2400" dirty="0" smtClean="0"/>
              <a:t> </a:t>
            </a:r>
            <a:r>
              <a:rPr lang="en-US" sz="2400" dirty="0" err="1" smtClean="0"/>
              <a:t>trafik</a:t>
            </a:r>
            <a:r>
              <a:rPr lang="en-US" sz="2400" dirty="0" smtClean="0"/>
              <a:t> yang </a:t>
            </a:r>
            <a:r>
              <a:rPr lang="en-US" sz="2400" dirty="0" err="1" smtClean="0"/>
              <a:t>ditawarkan</a:t>
            </a:r>
            <a:r>
              <a:rPr lang="en-US" sz="2400" dirty="0" smtClean="0"/>
              <a:t> 1,5 </a:t>
            </a:r>
            <a:r>
              <a:rPr lang="en-US" sz="2400" dirty="0" err="1" smtClean="0"/>
              <a:t>Erlang</a:t>
            </a:r>
            <a:r>
              <a:rPr lang="en-US" sz="2400" dirty="0" smtClean="0"/>
              <a:t>  </a:t>
            </a:r>
            <a:r>
              <a:rPr lang="en-US" sz="2400" dirty="0" err="1" smtClean="0"/>
              <a:t>pada</a:t>
            </a:r>
            <a:r>
              <a:rPr lang="en-US" sz="2400" dirty="0" smtClean="0"/>
              <a:t> 3 </a:t>
            </a:r>
            <a:r>
              <a:rPr lang="en-US" sz="2400" dirty="0" err="1" smtClean="0"/>
              <a:t>buah</a:t>
            </a:r>
            <a:r>
              <a:rPr lang="en-US" sz="2400" dirty="0" smtClean="0"/>
              <a:t> server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total terminal data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6 </a:t>
            </a:r>
            <a:r>
              <a:rPr lang="en-US" sz="2400" dirty="0" err="1" smtClean="0"/>
              <a:t>buah</a:t>
            </a:r>
            <a:r>
              <a:rPr lang="en-US" sz="2400" dirty="0" smtClean="0"/>
              <a:t>, </a:t>
            </a:r>
            <a:r>
              <a:rPr lang="en-US" sz="2400" dirty="0" err="1" smtClean="0"/>
              <a:t>tentukan</a:t>
            </a:r>
            <a:r>
              <a:rPr lang="en-US" sz="2400" dirty="0" smtClean="0"/>
              <a:t> </a:t>
            </a:r>
            <a:r>
              <a:rPr lang="en-US" sz="2400" dirty="0" err="1" smtClean="0"/>
              <a:t>berapa</a:t>
            </a:r>
            <a:r>
              <a:rPr lang="en-US" sz="2400" dirty="0" smtClean="0"/>
              <a:t> </a:t>
            </a:r>
            <a:r>
              <a:rPr lang="en-US" sz="2400" dirty="0" err="1" smtClean="0"/>
              <a:t>probabilitas</a:t>
            </a:r>
            <a:r>
              <a:rPr lang="en-US" sz="2400" dirty="0" smtClean="0"/>
              <a:t> </a:t>
            </a:r>
            <a:r>
              <a:rPr lang="en-US" sz="2400" dirty="0" err="1" smtClean="0"/>
              <a:t>blockingnya</a:t>
            </a:r>
            <a:r>
              <a:rPr lang="en-US" sz="2400" dirty="0" smtClean="0"/>
              <a:t>.</a:t>
            </a:r>
          </a:p>
          <a:p>
            <a:pPr>
              <a:lnSpc>
                <a:spcPct val="90000"/>
              </a:lnSpc>
            </a:pPr>
            <a:endParaRPr lang="en-US" sz="2400" dirty="0" smtClean="0"/>
          </a:p>
          <a:p>
            <a:pPr>
              <a:lnSpc>
                <a:spcPct val="90000"/>
              </a:lnSpc>
            </a:pPr>
            <a:r>
              <a:rPr lang="en-US" sz="2400" dirty="0" err="1" smtClean="0"/>
              <a:t>Jawaban</a:t>
            </a:r>
            <a:r>
              <a:rPr lang="en-US" sz="2400" dirty="0" smtClean="0"/>
              <a:t> :</a:t>
            </a:r>
          </a:p>
          <a:p>
            <a:pPr>
              <a:lnSpc>
                <a:spcPct val="90000"/>
              </a:lnSpc>
              <a:buNone/>
            </a:pPr>
            <a:r>
              <a:rPr lang="en-US" sz="2400" dirty="0" smtClean="0"/>
              <a:t>	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menyelesaikannya</a:t>
            </a:r>
            <a:r>
              <a:rPr lang="en-US" sz="2400" dirty="0" smtClean="0"/>
              <a:t> </a:t>
            </a:r>
            <a:r>
              <a:rPr lang="en-US" sz="2400" dirty="0" err="1" smtClean="0"/>
              <a:t>harus</a:t>
            </a:r>
            <a:r>
              <a:rPr lang="en-US" sz="2400" dirty="0" smtClean="0"/>
              <a:t> </a:t>
            </a:r>
            <a:r>
              <a:rPr lang="en-US" sz="2400" dirty="0" err="1" smtClean="0"/>
              <a:t>dilakukan</a:t>
            </a:r>
            <a:r>
              <a:rPr lang="en-US" sz="2400" dirty="0" smtClean="0"/>
              <a:t> </a:t>
            </a:r>
            <a:r>
              <a:rPr lang="en-US" sz="2400" dirty="0" err="1" smtClean="0"/>
              <a:t>iterasi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 n = 0 </a:t>
            </a:r>
            <a:r>
              <a:rPr lang="en-US" sz="2400" dirty="0" err="1" smtClean="0"/>
              <a:t>sampai</a:t>
            </a:r>
            <a:r>
              <a:rPr lang="en-US" sz="2400" dirty="0" smtClean="0"/>
              <a:t> </a:t>
            </a:r>
            <a:r>
              <a:rPr lang="en-US" sz="2400" dirty="0" err="1" smtClean="0"/>
              <a:t>dengan</a:t>
            </a:r>
            <a:r>
              <a:rPr lang="en-US" sz="2400" dirty="0" smtClean="0"/>
              <a:t> n = </a:t>
            </a:r>
            <a:r>
              <a:rPr lang="en-US" sz="2400" dirty="0" err="1" smtClean="0"/>
              <a:t>jumlah</a:t>
            </a:r>
            <a:r>
              <a:rPr lang="en-US" sz="2400" dirty="0" smtClean="0"/>
              <a:t> server</a:t>
            </a:r>
          </a:p>
          <a:p>
            <a:pPr lvl="1">
              <a:lnSpc>
                <a:spcPct val="90000"/>
              </a:lnSpc>
            </a:pPr>
            <a:r>
              <a:rPr lang="en-US" sz="2000" b="1" dirty="0" err="1" smtClean="0"/>
              <a:t>Iterasi</a:t>
            </a:r>
            <a:r>
              <a:rPr lang="en-US" sz="2000" b="1" dirty="0" smtClean="0"/>
              <a:t> I</a:t>
            </a:r>
          </a:p>
          <a:p>
            <a:pPr lvl="1">
              <a:lnSpc>
                <a:spcPct val="90000"/>
              </a:lnSpc>
              <a:buNone/>
            </a:pPr>
            <a:r>
              <a:rPr lang="en-US" sz="2000" dirty="0" smtClean="0"/>
              <a:t>	</a:t>
            </a:r>
          </a:p>
          <a:p>
            <a:pPr lvl="1">
              <a:lnSpc>
                <a:spcPct val="90000"/>
              </a:lnSpc>
              <a:buNone/>
            </a:pPr>
            <a:endParaRPr lang="en-US" sz="2000" dirty="0" smtClean="0"/>
          </a:p>
          <a:p>
            <a:pPr>
              <a:lnSpc>
                <a:spcPct val="90000"/>
              </a:lnSpc>
              <a:buNone/>
            </a:pPr>
            <a:r>
              <a:rPr lang="en-US" sz="2400" dirty="0" smtClean="0"/>
              <a:t>	</a:t>
            </a:r>
          </a:p>
          <a:p>
            <a:pPr>
              <a:lnSpc>
                <a:spcPct val="90000"/>
              </a:lnSpc>
              <a:buNone/>
            </a:pPr>
            <a:r>
              <a:rPr lang="en-US" sz="2400" dirty="0" smtClean="0"/>
              <a:t>				</a:t>
            </a:r>
          </a:p>
          <a:p>
            <a:pPr>
              <a:lnSpc>
                <a:spcPct val="90000"/>
              </a:lnSpc>
            </a:pPr>
            <a:endParaRPr lang="en-US" sz="2000" dirty="0" smtClean="0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1357290" y="4572008"/>
          <a:ext cx="3000396" cy="1579156"/>
        </p:xfrm>
        <a:graphic>
          <a:graphicData uri="http://schemas.openxmlformats.org/presentationml/2006/ole">
            <p:oleObj spid="_x0000_s111621" name="Equation" r:id="rId3" imgW="1688760" imgH="8888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8610600" y="0"/>
            <a:ext cx="533400" cy="457200"/>
          </a:xfrm>
        </p:spPr>
        <p:txBody>
          <a:bodyPr/>
          <a:lstStyle/>
          <a:p>
            <a:pPr>
              <a:defRPr/>
            </a:pPr>
            <a:fld id="{5C695A25-927F-40D5-ADC8-A282A67E21BD}" type="slidenum">
              <a:rPr lang="en-US"/>
              <a:pPr>
                <a:defRPr/>
              </a:pPr>
              <a:t>27</a:t>
            </a:fld>
            <a:endParaRPr lang="en-US"/>
          </a:p>
        </p:txBody>
      </p:sp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Soal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0063" y="1428750"/>
            <a:ext cx="8215341" cy="4525963"/>
          </a:xfrm>
        </p:spPr>
        <p:txBody>
          <a:bodyPr/>
          <a:lstStyle/>
          <a:p>
            <a:pPr lvl="1">
              <a:lnSpc>
                <a:spcPct val="90000"/>
              </a:lnSpc>
            </a:pPr>
            <a:r>
              <a:rPr lang="en-US" sz="2000" b="1" dirty="0" err="1" smtClean="0"/>
              <a:t>Iterasi</a:t>
            </a:r>
            <a:r>
              <a:rPr lang="en-US" sz="2000" b="1" dirty="0" smtClean="0"/>
              <a:t> I</a:t>
            </a:r>
          </a:p>
          <a:p>
            <a:pPr lvl="1">
              <a:lnSpc>
                <a:spcPct val="90000"/>
              </a:lnSpc>
              <a:buNone/>
            </a:pPr>
            <a:r>
              <a:rPr lang="en-US" sz="2000" dirty="0" smtClean="0"/>
              <a:t>	</a:t>
            </a:r>
          </a:p>
          <a:p>
            <a:pPr lvl="1">
              <a:lnSpc>
                <a:spcPct val="90000"/>
              </a:lnSpc>
              <a:buNone/>
            </a:pPr>
            <a:endParaRPr lang="en-US" sz="2000" dirty="0" smtClean="0"/>
          </a:p>
          <a:p>
            <a:pPr>
              <a:lnSpc>
                <a:spcPct val="90000"/>
              </a:lnSpc>
              <a:buNone/>
            </a:pPr>
            <a:r>
              <a:rPr lang="en-US" sz="2400" dirty="0" smtClean="0"/>
              <a:t>	</a:t>
            </a:r>
          </a:p>
          <a:p>
            <a:pPr>
              <a:lnSpc>
                <a:spcPct val="90000"/>
              </a:lnSpc>
              <a:buNone/>
            </a:pPr>
            <a:r>
              <a:rPr lang="en-US" sz="2400" dirty="0" smtClean="0"/>
              <a:t>				</a:t>
            </a:r>
          </a:p>
          <a:p>
            <a:pPr>
              <a:lnSpc>
                <a:spcPct val="90000"/>
              </a:lnSpc>
            </a:pPr>
            <a:endParaRPr lang="en-US" sz="2000" dirty="0" smtClean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1285852" y="1785926"/>
          <a:ext cx="5500726" cy="4408670"/>
        </p:xfrm>
        <a:graphic>
          <a:graphicData uri="http://schemas.openxmlformats.org/presentationml/2006/ole">
            <p:oleObj spid="_x0000_s112643" name="Equation" r:id="rId3" imgW="3454200" imgH="27684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8610600" y="0"/>
            <a:ext cx="533400" cy="457200"/>
          </a:xfrm>
        </p:spPr>
        <p:txBody>
          <a:bodyPr/>
          <a:lstStyle/>
          <a:p>
            <a:pPr>
              <a:defRPr/>
            </a:pPr>
            <a:fld id="{5C695A25-927F-40D5-ADC8-A282A67E21BD}" type="slidenum">
              <a:rPr lang="en-US"/>
              <a:pPr>
                <a:defRPr/>
              </a:pPr>
              <a:t>28</a:t>
            </a:fld>
            <a:endParaRPr lang="en-US"/>
          </a:p>
        </p:txBody>
      </p:sp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Soal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0063" y="1428750"/>
            <a:ext cx="8215341" cy="4525963"/>
          </a:xfrm>
        </p:spPr>
        <p:txBody>
          <a:bodyPr/>
          <a:lstStyle/>
          <a:p>
            <a:pPr lvl="1">
              <a:lnSpc>
                <a:spcPct val="90000"/>
              </a:lnSpc>
            </a:pPr>
            <a:r>
              <a:rPr lang="en-US" sz="2000" b="1" dirty="0" err="1" smtClean="0"/>
              <a:t>Iterasi</a:t>
            </a:r>
            <a:r>
              <a:rPr lang="en-US" sz="2000" b="1" dirty="0" smtClean="0"/>
              <a:t> I</a:t>
            </a:r>
          </a:p>
          <a:p>
            <a:pPr lvl="1">
              <a:lnSpc>
                <a:spcPct val="90000"/>
              </a:lnSpc>
              <a:buNone/>
            </a:pPr>
            <a:r>
              <a:rPr lang="en-US" sz="2000" dirty="0" smtClean="0"/>
              <a:t>	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menentukan</a:t>
            </a:r>
            <a:r>
              <a:rPr lang="en-US" sz="2000" dirty="0" smtClean="0"/>
              <a:t> </a:t>
            </a:r>
            <a:r>
              <a:rPr lang="en-US" sz="2000" dirty="0" err="1" smtClean="0"/>
              <a:t>apakah</a:t>
            </a:r>
            <a:r>
              <a:rPr lang="en-US" sz="2000" dirty="0" smtClean="0"/>
              <a:t> 0,089326 </a:t>
            </a:r>
            <a:r>
              <a:rPr lang="en-US" sz="2000" dirty="0" err="1" smtClean="0"/>
              <a:t>betul</a:t>
            </a:r>
            <a:r>
              <a:rPr lang="en-US" sz="2000" dirty="0" smtClean="0"/>
              <a:t> </a:t>
            </a:r>
            <a:r>
              <a:rPr lang="en-US" sz="2000" dirty="0" err="1" smtClean="0"/>
              <a:t>dilakukan</a:t>
            </a:r>
            <a:r>
              <a:rPr lang="en-US" sz="2000" dirty="0" smtClean="0"/>
              <a:t> </a:t>
            </a:r>
            <a:r>
              <a:rPr lang="en-US" sz="2000" dirty="0" err="1" smtClean="0"/>
              <a:t>pengujian</a:t>
            </a:r>
            <a:r>
              <a:rPr lang="en-US" sz="2000" dirty="0" smtClean="0"/>
              <a:t> </a:t>
            </a:r>
            <a:r>
              <a:rPr lang="en-US" sz="2000" dirty="0" err="1" smtClean="0"/>
              <a:t>sbb</a:t>
            </a:r>
            <a:r>
              <a:rPr lang="en-US" sz="2000" dirty="0" smtClean="0"/>
              <a:t> :</a:t>
            </a:r>
          </a:p>
          <a:p>
            <a:pPr lvl="1">
              <a:lnSpc>
                <a:spcPct val="90000"/>
              </a:lnSpc>
              <a:buNone/>
            </a:pPr>
            <a:endParaRPr lang="en-US" sz="2000" dirty="0" smtClean="0"/>
          </a:p>
          <a:p>
            <a:pPr lvl="1">
              <a:lnSpc>
                <a:spcPct val="90000"/>
              </a:lnSpc>
              <a:buNone/>
            </a:pPr>
            <a:r>
              <a:rPr lang="en-US" sz="2000" dirty="0" smtClean="0"/>
              <a:t>	</a:t>
            </a:r>
          </a:p>
          <a:p>
            <a:pPr lvl="1">
              <a:lnSpc>
                <a:spcPct val="90000"/>
              </a:lnSpc>
              <a:buNone/>
            </a:pPr>
            <a:endParaRPr lang="en-US" sz="2000" dirty="0" smtClean="0"/>
          </a:p>
          <a:p>
            <a:pPr>
              <a:lnSpc>
                <a:spcPct val="90000"/>
              </a:lnSpc>
              <a:buNone/>
            </a:pPr>
            <a:r>
              <a:rPr lang="en-US" sz="2400" dirty="0" smtClean="0"/>
              <a:t>	</a:t>
            </a:r>
          </a:p>
          <a:p>
            <a:pPr>
              <a:lnSpc>
                <a:spcPct val="90000"/>
              </a:lnSpc>
              <a:buNone/>
            </a:pPr>
            <a:r>
              <a:rPr lang="en-US" sz="2400" dirty="0" smtClean="0"/>
              <a:t>		</a:t>
            </a:r>
            <a:r>
              <a:rPr lang="en-US" sz="2000" dirty="0" err="1" smtClean="0"/>
              <a:t>nilai</a:t>
            </a:r>
            <a:r>
              <a:rPr lang="en-US" sz="2000" dirty="0" smtClean="0"/>
              <a:t> a = 1,53425 </a:t>
            </a:r>
            <a:r>
              <a:rPr lang="en-US" sz="2000" dirty="0" err="1" smtClean="0"/>
              <a:t>masih</a:t>
            </a:r>
            <a:r>
              <a:rPr lang="en-US" sz="2000" dirty="0" smtClean="0"/>
              <a:t> </a:t>
            </a:r>
            <a:r>
              <a:rPr lang="en-US" sz="2000" dirty="0" err="1" smtClean="0"/>
              <a:t>jauh</a:t>
            </a:r>
            <a:r>
              <a:rPr lang="en-US" sz="2000" dirty="0" smtClean="0"/>
              <a:t> </a:t>
            </a:r>
            <a:r>
              <a:rPr lang="en-US" sz="2000" dirty="0" err="1" smtClean="0"/>
              <a:t>dari</a:t>
            </a:r>
            <a:r>
              <a:rPr lang="en-US" sz="2000" dirty="0" smtClean="0"/>
              <a:t> </a:t>
            </a:r>
            <a:r>
              <a:rPr lang="en-US" sz="2000" dirty="0" err="1" smtClean="0"/>
              <a:t>nilai</a:t>
            </a:r>
            <a:r>
              <a:rPr lang="en-US" sz="2000" dirty="0" smtClean="0"/>
              <a:t> yang </a:t>
            </a:r>
            <a:r>
              <a:rPr lang="en-US" sz="2000" dirty="0" err="1" smtClean="0"/>
              <a:t>seharusnya</a:t>
            </a:r>
            <a:r>
              <a:rPr lang="en-US" sz="2000" dirty="0" smtClean="0"/>
              <a:t> </a:t>
            </a:r>
            <a:r>
              <a:rPr lang="en-US" sz="2000" dirty="0" err="1" smtClean="0"/>
              <a:t>yaitu</a:t>
            </a:r>
            <a:r>
              <a:rPr lang="en-US" sz="2000" dirty="0" smtClean="0"/>
              <a:t> a = 1,5</a:t>
            </a:r>
          </a:p>
          <a:p>
            <a:pPr>
              <a:lnSpc>
                <a:spcPct val="90000"/>
              </a:lnSpc>
              <a:buNone/>
            </a:pPr>
            <a:r>
              <a:rPr lang="en-US" sz="2000" dirty="0" smtClean="0"/>
              <a:t>		</a:t>
            </a:r>
            <a:r>
              <a:rPr lang="en-US" sz="2000" dirty="0" err="1" smtClean="0"/>
              <a:t>karena</a:t>
            </a:r>
            <a:r>
              <a:rPr lang="en-US" sz="2000" dirty="0" smtClean="0"/>
              <a:t> </a:t>
            </a:r>
            <a:r>
              <a:rPr lang="en-US" sz="2000" dirty="0" err="1" smtClean="0"/>
              <a:t>itu</a:t>
            </a:r>
            <a:r>
              <a:rPr lang="en-US" sz="2000" dirty="0" smtClean="0"/>
              <a:t> </a:t>
            </a:r>
            <a:r>
              <a:rPr lang="en-US" sz="2000" dirty="0" err="1" smtClean="0"/>
              <a:t>harus</a:t>
            </a:r>
            <a:r>
              <a:rPr lang="en-US" sz="2000" dirty="0" smtClean="0"/>
              <a:t> </a:t>
            </a:r>
            <a:r>
              <a:rPr lang="en-US" sz="2000" dirty="0" err="1" smtClean="0"/>
              <a:t>dilakukan</a:t>
            </a:r>
            <a:r>
              <a:rPr lang="en-US" sz="2000" dirty="0" smtClean="0"/>
              <a:t> </a:t>
            </a:r>
            <a:r>
              <a:rPr lang="en-US" sz="2000" dirty="0" err="1" smtClean="0"/>
              <a:t>iterasi</a:t>
            </a:r>
            <a:r>
              <a:rPr lang="en-US" sz="2000" dirty="0" smtClean="0"/>
              <a:t> </a:t>
            </a:r>
            <a:r>
              <a:rPr lang="en-US" sz="2000" dirty="0" err="1" smtClean="0"/>
              <a:t>berikutnya</a:t>
            </a:r>
            <a:r>
              <a:rPr lang="en-US" sz="2000" dirty="0" smtClean="0"/>
              <a:t>.</a:t>
            </a:r>
          </a:p>
          <a:p>
            <a:pPr>
              <a:lnSpc>
                <a:spcPct val="90000"/>
              </a:lnSpc>
              <a:buNone/>
            </a:pPr>
            <a:endParaRPr lang="en-US" sz="2000" dirty="0" smtClean="0"/>
          </a:p>
          <a:p>
            <a:pPr lvl="1">
              <a:lnSpc>
                <a:spcPct val="90000"/>
              </a:lnSpc>
            </a:pPr>
            <a:r>
              <a:rPr lang="en-US" sz="2000" b="1" dirty="0" err="1" smtClean="0"/>
              <a:t>Iterasi</a:t>
            </a:r>
            <a:r>
              <a:rPr lang="en-US" sz="2000" b="1" dirty="0" smtClean="0"/>
              <a:t> II</a:t>
            </a:r>
          </a:p>
          <a:p>
            <a:pPr>
              <a:lnSpc>
                <a:spcPct val="90000"/>
              </a:lnSpc>
            </a:pPr>
            <a:endParaRPr lang="en-US" sz="2000" dirty="0" smtClean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1319213" y="2214563"/>
          <a:ext cx="5292725" cy="1071562"/>
        </p:xfrm>
        <a:graphic>
          <a:graphicData uri="http://schemas.openxmlformats.org/presentationml/2006/ole">
            <p:oleObj spid="_x0000_s113667" name="Equation" r:id="rId3" imgW="3073320" imgH="622080" progId="Equation.3">
              <p:embed/>
            </p:oleObj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1428728" y="5000636"/>
          <a:ext cx="3857653" cy="1521629"/>
        </p:xfrm>
        <a:graphic>
          <a:graphicData uri="http://schemas.openxmlformats.org/presentationml/2006/ole">
            <p:oleObj spid="_x0000_s113668" name="Equation" r:id="rId4" imgW="2222280" imgH="8762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8610600" y="0"/>
            <a:ext cx="533400" cy="457200"/>
          </a:xfrm>
        </p:spPr>
        <p:txBody>
          <a:bodyPr/>
          <a:lstStyle/>
          <a:p>
            <a:pPr>
              <a:defRPr/>
            </a:pPr>
            <a:fld id="{5C695A25-927F-40D5-ADC8-A282A67E21BD}" type="slidenum">
              <a:rPr lang="en-US"/>
              <a:pPr>
                <a:defRPr/>
              </a:pPr>
              <a:t>29</a:t>
            </a:fld>
            <a:endParaRPr lang="en-US"/>
          </a:p>
        </p:txBody>
      </p:sp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Soal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0063" y="1428750"/>
            <a:ext cx="8215341" cy="4525963"/>
          </a:xfrm>
        </p:spPr>
        <p:txBody>
          <a:bodyPr/>
          <a:lstStyle/>
          <a:p>
            <a:pPr lvl="1">
              <a:lnSpc>
                <a:spcPct val="90000"/>
              </a:lnSpc>
            </a:pPr>
            <a:r>
              <a:rPr lang="en-US" sz="2000" b="1" dirty="0" err="1" smtClean="0"/>
              <a:t>Iterasi</a:t>
            </a:r>
            <a:r>
              <a:rPr lang="en-US" sz="2000" b="1" dirty="0" smtClean="0"/>
              <a:t> II</a:t>
            </a:r>
          </a:p>
          <a:p>
            <a:pPr>
              <a:lnSpc>
                <a:spcPct val="90000"/>
              </a:lnSpc>
            </a:pPr>
            <a:endParaRPr lang="en-US" sz="2000" dirty="0" smtClean="0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1285852" y="1928802"/>
          <a:ext cx="6715172" cy="3812484"/>
        </p:xfrm>
        <a:graphic>
          <a:graphicData uri="http://schemas.openxmlformats.org/presentationml/2006/ole">
            <p:oleObj spid="_x0000_s114692" name="Equation" r:id="rId3" imgW="3936960" imgH="22348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8610600" y="0"/>
            <a:ext cx="533400" cy="457200"/>
          </a:xfrm>
        </p:spPr>
        <p:txBody>
          <a:bodyPr/>
          <a:lstStyle/>
          <a:p>
            <a:pPr>
              <a:defRPr/>
            </a:pPr>
            <a:fld id="{C2CE5F68-9847-4193-9E9A-7EB944AC28DD}" type="slidenum">
              <a:rPr lang="en-US"/>
              <a:pPr>
                <a:defRPr/>
              </a:pPr>
              <a:t>3</a:t>
            </a:fld>
            <a:endParaRPr lang="en-US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Review </a:t>
            </a:r>
            <a:r>
              <a:rPr lang="id-ID" dirty="0" smtClean="0"/>
              <a:t>Model Trafik</a:t>
            </a:r>
            <a:endParaRPr lang="en-US" dirty="0"/>
          </a:p>
        </p:txBody>
      </p:sp>
      <p:sp>
        <p:nvSpPr>
          <p:cNvPr id="2765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571500" y="4071938"/>
            <a:ext cx="8229600" cy="2185987"/>
          </a:xfrm>
        </p:spPr>
        <p:txBody>
          <a:bodyPr/>
          <a:lstStyle/>
          <a:p>
            <a:pPr lvl="2"/>
            <a:r>
              <a:rPr lang="id-ID" smtClean="0"/>
              <a:t> </a:t>
            </a:r>
            <a:r>
              <a:rPr lang="en-US" smtClean="0"/>
              <a:t>S,N = </a:t>
            </a:r>
            <a:r>
              <a:rPr lang="en-US" smtClean="0">
                <a:sym typeface="Symbol" pitchFamily="18" charset="2"/>
              </a:rPr>
              <a:t></a:t>
            </a:r>
            <a:r>
              <a:rPr lang="id-ID" smtClean="0">
                <a:sym typeface="Symbol" pitchFamily="18" charset="2"/>
              </a:rPr>
              <a:t>  </a:t>
            </a:r>
            <a:r>
              <a:rPr lang="en-US" smtClean="0"/>
              <a:t>memakai model poisson</a:t>
            </a:r>
            <a:endParaRPr lang="id-ID" smtClean="0"/>
          </a:p>
          <a:p>
            <a:pPr lvl="2"/>
            <a:r>
              <a:rPr lang="en-US" smtClean="0"/>
              <a:t>S = </a:t>
            </a:r>
            <a:r>
              <a:rPr lang="en-US" smtClean="0">
                <a:sym typeface="Symbol" pitchFamily="18" charset="2"/>
              </a:rPr>
              <a:t></a:t>
            </a:r>
            <a:r>
              <a:rPr lang="id-ID" smtClean="0">
                <a:sym typeface="Symbol" pitchFamily="18" charset="2"/>
              </a:rPr>
              <a:t> </a:t>
            </a:r>
            <a:r>
              <a:rPr lang="en-US" smtClean="0"/>
              <a:t>dan N terbatas memakai model Erlang</a:t>
            </a:r>
            <a:endParaRPr lang="id-ID" smtClean="0"/>
          </a:p>
          <a:p>
            <a:pPr lvl="2"/>
            <a:r>
              <a:rPr lang="en-US" smtClean="0"/>
              <a:t>S≤N , terbatas memakai model binomial/bernouli</a:t>
            </a:r>
            <a:endParaRPr lang="id-ID" smtClean="0"/>
          </a:p>
          <a:p>
            <a:pPr lvl="2"/>
            <a:r>
              <a:rPr lang="en-US" smtClean="0"/>
              <a:t>S&gt;N , terbatas, memakai model engset</a:t>
            </a:r>
            <a:endParaRPr lang="en-US" sz="4600" smtClean="0">
              <a:sym typeface="Symbol" pitchFamily="18" charset="2"/>
            </a:endParaRPr>
          </a:p>
        </p:txBody>
      </p:sp>
      <p:sp>
        <p:nvSpPr>
          <p:cNvPr id="27653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id-ID"/>
          </a:p>
        </p:txBody>
      </p:sp>
      <p:sp>
        <p:nvSpPr>
          <p:cNvPr id="27654" name="Text Box 9"/>
          <p:cNvSpPr txBox="1">
            <a:spLocks noChangeArrowheads="1"/>
          </p:cNvSpPr>
          <p:nvPr/>
        </p:nvSpPr>
        <p:spPr bwMode="auto">
          <a:xfrm>
            <a:off x="2500313" y="1428750"/>
            <a:ext cx="1773237" cy="76676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en-US" sz="1600" b="1">
                <a:latin typeface="Trebuchet MS" pitchFamily="34" charset="0"/>
                <a:cs typeface="Times New Roman" pitchFamily="18" charset="0"/>
              </a:rPr>
              <a:t>A</a:t>
            </a:r>
            <a:endParaRPr lang="en-US" sz="1600" b="1"/>
          </a:p>
          <a:p>
            <a:pPr algn="ctr" eaLnBrk="0" hangingPunct="0"/>
            <a:r>
              <a:rPr lang="en-US" sz="1600" b="1">
                <a:latin typeface="Trebuchet MS" pitchFamily="34" charset="0"/>
                <a:cs typeface="Times New Roman" pitchFamily="18" charset="0"/>
              </a:rPr>
              <a:t>Call datang</a:t>
            </a:r>
            <a:endParaRPr lang="en-US" sz="1600" b="1"/>
          </a:p>
        </p:txBody>
      </p:sp>
      <p:sp>
        <p:nvSpPr>
          <p:cNvPr id="87048" name="Rectangle 8"/>
          <p:cNvSpPr>
            <a:spLocks noChangeArrowheads="1"/>
          </p:cNvSpPr>
          <p:nvPr/>
        </p:nvSpPr>
        <p:spPr bwMode="auto">
          <a:xfrm>
            <a:off x="1287463" y="1844675"/>
            <a:ext cx="1068387" cy="644525"/>
          </a:xfrm>
          <a:prstGeom prst="rect">
            <a:avLst/>
          </a:prstGeom>
          <a:ln w="28575"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ctr" eaLnBrk="0" hangingPunct="0">
              <a:defRPr/>
            </a:pPr>
            <a:r>
              <a:rPr lang="en-US" sz="1400" b="1" dirty="0">
                <a:solidFill>
                  <a:schemeClr val="tx1"/>
                </a:solidFill>
                <a:latin typeface="Trebuchet MS" pitchFamily="34" charset="0"/>
                <a:ea typeface="Times New Roman" pitchFamily="18" charset="0"/>
              </a:rPr>
              <a:t>S</a:t>
            </a:r>
            <a:endParaRPr lang="en-US" sz="1400" b="1" dirty="0">
              <a:solidFill>
                <a:schemeClr val="tx1"/>
              </a:solidFill>
              <a:latin typeface="Arial" pitchFamily="34" charset="0"/>
            </a:endParaRPr>
          </a:p>
          <a:p>
            <a:pPr algn="ctr" eaLnBrk="0" hangingPunct="0">
              <a:defRPr/>
            </a:pPr>
            <a:r>
              <a:rPr lang="en-US" sz="1400" b="1" dirty="0">
                <a:solidFill>
                  <a:schemeClr val="tx1"/>
                </a:solidFill>
                <a:latin typeface="Trebuchet MS" pitchFamily="34" charset="0"/>
                <a:ea typeface="Times New Roman" pitchFamily="18" charset="0"/>
              </a:rPr>
              <a:t>SUMBER</a:t>
            </a:r>
            <a:endParaRPr lang="en-US" sz="1400" b="1" dirty="0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87047" name="Rectangle 7"/>
          <p:cNvSpPr>
            <a:spLocks noChangeArrowheads="1"/>
          </p:cNvSpPr>
          <p:nvPr/>
        </p:nvSpPr>
        <p:spPr bwMode="auto">
          <a:xfrm>
            <a:off x="4646613" y="1892300"/>
            <a:ext cx="1068387" cy="642938"/>
          </a:xfrm>
          <a:prstGeom prst="rect">
            <a:avLst/>
          </a:prstGeom>
          <a:ln w="28575"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algn="ctr" eaLnBrk="0" hangingPunct="0">
              <a:defRPr/>
            </a:pPr>
            <a:r>
              <a:rPr lang="en-US" sz="1400" b="1" dirty="0">
                <a:solidFill>
                  <a:schemeClr val="tx1"/>
                </a:solidFill>
                <a:latin typeface="Trebuchet MS" pitchFamily="34" charset="0"/>
                <a:ea typeface="Times New Roman" pitchFamily="18" charset="0"/>
              </a:rPr>
              <a:t>N</a:t>
            </a:r>
            <a:endParaRPr lang="en-US" sz="1400" b="1" dirty="0">
              <a:solidFill>
                <a:schemeClr val="tx1"/>
              </a:solidFill>
              <a:latin typeface="Arial" pitchFamily="34" charset="0"/>
            </a:endParaRPr>
          </a:p>
          <a:p>
            <a:pPr algn="ctr" eaLnBrk="0" hangingPunct="0">
              <a:defRPr/>
            </a:pPr>
            <a:r>
              <a:rPr lang="en-US" sz="1400" b="1" dirty="0">
                <a:solidFill>
                  <a:schemeClr val="tx1"/>
                </a:solidFill>
                <a:latin typeface="Trebuchet MS" pitchFamily="34" charset="0"/>
                <a:ea typeface="Times New Roman" pitchFamily="18" charset="0"/>
              </a:rPr>
              <a:t>DEVICE</a:t>
            </a:r>
            <a:endParaRPr lang="en-US" sz="1400" b="1" dirty="0">
              <a:solidFill>
                <a:schemeClr val="tx1"/>
              </a:solidFill>
              <a:latin typeface="Arial" pitchFamily="34" charset="0"/>
            </a:endParaRPr>
          </a:p>
        </p:txBody>
      </p:sp>
      <p:sp>
        <p:nvSpPr>
          <p:cNvPr id="27657" name="Line 6"/>
          <p:cNvSpPr>
            <a:spLocks noChangeShapeType="1"/>
          </p:cNvSpPr>
          <p:nvPr/>
        </p:nvSpPr>
        <p:spPr bwMode="auto">
          <a:xfrm>
            <a:off x="2355850" y="2143125"/>
            <a:ext cx="2290763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7658" name="Line 5"/>
          <p:cNvSpPr>
            <a:spLocks noChangeShapeType="1"/>
          </p:cNvSpPr>
          <p:nvPr/>
        </p:nvSpPr>
        <p:spPr bwMode="auto">
          <a:xfrm>
            <a:off x="3376613" y="2143125"/>
            <a:ext cx="0" cy="911225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7659" name="Line 4"/>
          <p:cNvSpPr>
            <a:spLocks noChangeShapeType="1"/>
          </p:cNvSpPr>
          <p:nvPr/>
        </p:nvSpPr>
        <p:spPr bwMode="auto">
          <a:xfrm>
            <a:off x="5715000" y="2143125"/>
            <a:ext cx="1162050" cy="0"/>
          </a:xfrm>
          <a:prstGeom prst="line">
            <a:avLst/>
          </a:prstGeom>
          <a:noFill/>
          <a:ln w="28575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7660" name="Text Box 3"/>
          <p:cNvSpPr txBox="1">
            <a:spLocks noChangeArrowheads="1"/>
          </p:cNvSpPr>
          <p:nvPr/>
        </p:nvSpPr>
        <p:spPr bwMode="auto">
          <a:xfrm>
            <a:off x="2286000" y="3071813"/>
            <a:ext cx="2181225" cy="5715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en-US" sz="1600" b="1">
                <a:latin typeface="Trebuchet MS" pitchFamily="34" charset="0"/>
                <a:cs typeface="Times New Roman" pitchFamily="18" charset="0"/>
              </a:rPr>
              <a:t>Call ditolak bila N seluruhnya sibuk</a:t>
            </a:r>
            <a:endParaRPr lang="en-US" sz="2400" b="1"/>
          </a:p>
        </p:txBody>
      </p:sp>
      <p:sp>
        <p:nvSpPr>
          <p:cNvPr id="27661" name="Text Box 2"/>
          <p:cNvSpPr txBox="1">
            <a:spLocks noChangeArrowheads="1"/>
          </p:cNvSpPr>
          <p:nvPr/>
        </p:nvSpPr>
        <p:spPr bwMode="auto">
          <a:xfrm>
            <a:off x="6877050" y="1962150"/>
            <a:ext cx="1800225" cy="33813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 eaLnBrk="0" hangingPunct="0"/>
            <a:r>
              <a:rPr lang="en-US" sz="1600" b="1">
                <a:latin typeface="Trebuchet MS" pitchFamily="34" charset="0"/>
                <a:cs typeface="Times New Roman" pitchFamily="18" charset="0"/>
              </a:rPr>
              <a:t>Call  yg dibawa</a:t>
            </a:r>
            <a:endParaRPr lang="en-US" sz="2400" b="1"/>
          </a:p>
        </p:txBody>
      </p:sp>
    </p:spTree>
  </p:cSld>
  <p:clrMapOvr>
    <a:masterClrMapping/>
  </p:clrMapOvr>
  <p:transition>
    <p:random/>
    <p:sndAc>
      <p:stSnd>
        <p:snd r:embed="rId3" name="chimes.wav"/>
      </p:stSnd>
    </p:sndAc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8610600" y="0"/>
            <a:ext cx="533400" cy="457200"/>
          </a:xfrm>
        </p:spPr>
        <p:txBody>
          <a:bodyPr/>
          <a:lstStyle/>
          <a:p>
            <a:pPr>
              <a:defRPr/>
            </a:pPr>
            <a:fld id="{5C695A25-927F-40D5-ADC8-A282A67E21BD}" type="slidenum">
              <a:rPr lang="en-US"/>
              <a:pPr>
                <a:defRPr/>
              </a:pPr>
              <a:t>30</a:t>
            </a:fld>
            <a:endParaRPr lang="en-US"/>
          </a:p>
        </p:txBody>
      </p:sp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Soal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0063" y="1428750"/>
            <a:ext cx="8215341" cy="4525963"/>
          </a:xfrm>
        </p:spPr>
        <p:txBody>
          <a:bodyPr/>
          <a:lstStyle/>
          <a:p>
            <a:pPr lvl="1">
              <a:lnSpc>
                <a:spcPct val="90000"/>
              </a:lnSpc>
            </a:pPr>
            <a:r>
              <a:rPr lang="en-US" sz="2000" b="1" dirty="0" err="1" smtClean="0"/>
              <a:t>Iterasi</a:t>
            </a:r>
            <a:r>
              <a:rPr lang="en-US" sz="2000" b="1" dirty="0" smtClean="0"/>
              <a:t> II</a:t>
            </a:r>
          </a:p>
          <a:p>
            <a:pPr lvl="1">
              <a:lnSpc>
                <a:spcPct val="90000"/>
              </a:lnSpc>
              <a:buNone/>
            </a:pPr>
            <a:r>
              <a:rPr lang="en-US" sz="2000" dirty="0" smtClean="0"/>
              <a:t>	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menentukan</a:t>
            </a:r>
            <a:r>
              <a:rPr lang="en-US" sz="2000" dirty="0" smtClean="0"/>
              <a:t> </a:t>
            </a:r>
            <a:r>
              <a:rPr lang="en-US" sz="2000" dirty="0" err="1" smtClean="0"/>
              <a:t>apakah</a:t>
            </a:r>
            <a:r>
              <a:rPr lang="en-US" sz="2000" dirty="0" smtClean="0"/>
              <a:t> 0,084678 </a:t>
            </a:r>
            <a:r>
              <a:rPr lang="en-US" sz="2000" dirty="0" err="1" smtClean="0"/>
              <a:t>betul</a:t>
            </a:r>
            <a:r>
              <a:rPr lang="en-US" sz="2000" dirty="0" smtClean="0"/>
              <a:t> </a:t>
            </a:r>
            <a:r>
              <a:rPr lang="en-US" sz="2000" dirty="0" err="1" smtClean="0"/>
              <a:t>dilakukan</a:t>
            </a:r>
            <a:r>
              <a:rPr lang="en-US" sz="2000" dirty="0" smtClean="0"/>
              <a:t> </a:t>
            </a:r>
            <a:r>
              <a:rPr lang="en-US" sz="2000" dirty="0" err="1" smtClean="0"/>
              <a:t>pengujian</a:t>
            </a:r>
            <a:r>
              <a:rPr lang="en-US" sz="2000" dirty="0" smtClean="0"/>
              <a:t> </a:t>
            </a:r>
            <a:r>
              <a:rPr lang="en-US" sz="2000" dirty="0" err="1" smtClean="0"/>
              <a:t>sbb</a:t>
            </a:r>
            <a:r>
              <a:rPr lang="en-US" sz="2000" dirty="0" smtClean="0"/>
              <a:t> :</a:t>
            </a:r>
          </a:p>
          <a:p>
            <a:pPr lvl="1">
              <a:lnSpc>
                <a:spcPct val="90000"/>
              </a:lnSpc>
              <a:buNone/>
            </a:pPr>
            <a:endParaRPr lang="en-US" sz="2000" dirty="0" smtClean="0"/>
          </a:p>
          <a:p>
            <a:pPr lvl="1">
              <a:lnSpc>
                <a:spcPct val="90000"/>
              </a:lnSpc>
              <a:buNone/>
            </a:pPr>
            <a:r>
              <a:rPr lang="en-US" sz="2000" dirty="0" smtClean="0"/>
              <a:t>	</a:t>
            </a:r>
          </a:p>
          <a:p>
            <a:pPr lvl="1">
              <a:lnSpc>
                <a:spcPct val="90000"/>
              </a:lnSpc>
              <a:buNone/>
            </a:pPr>
            <a:endParaRPr lang="en-US" sz="2000" dirty="0" smtClean="0"/>
          </a:p>
          <a:p>
            <a:pPr>
              <a:lnSpc>
                <a:spcPct val="90000"/>
              </a:lnSpc>
              <a:buNone/>
            </a:pPr>
            <a:r>
              <a:rPr lang="en-US" sz="2400" dirty="0" smtClean="0"/>
              <a:t>	</a:t>
            </a:r>
          </a:p>
          <a:p>
            <a:pPr>
              <a:lnSpc>
                <a:spcPct val="90000"/>
              </a:lnSpc>
              <a:buNone/>
            </a:pPr>
            <a:r>
              <a:rPr lang="en-US" sz="2400" dirty="0" smtClean="0"/>
              <a:t>		</a:t>
            </a:r>
            <a:r>
              <a:rPr lang="en-US" sz="2000" dirty="0" err="1" smtClean="0"/>
              <a:t>nilai</a:t>
            </a:r>
            <a:r>
              <a:rPr lang="en-US" sz="2000" dirty="0" smtClean="0"/>
              <a:t> a = 1,49827 </a:t>
            </a:r>
            <a:r>
              <a:rPr lang="en-US" sz="2000" dirty="0" err="1" smtClean="0"/>
              <a:t>masih</a:t>
            </a:r>
            <a:r>
              <a:rPr lang="en-US" sz="2000" dirty="0" smtClean="0"/>
              <a:t> </a:t>
            </a:r>
            <a:r>
              <a:rPr lang="en-US" sz="2000" dirty="0" err="1" smtClean="0"/>
              <a:t>jauh</a:t>
            </a:r>
            <a:r>
              <a:rPr lang="en-US" sz="2000" dirty="0" smtClean="0"/>
              <a:t> </a:t>
            </a:r>
            <a:r>
              <a:rPr lang="en-US" sz="2000" dirty="0" err="1" smtClean="0"/>
              <a:t>dari</a:t>
            </a:r>
            <a:r>
              <a:rPr lang="en-US" sz="2000" dirty="0" smtClean="0"/>
              <a:t> </a:t>
            </a:r>
            <a:r>
              <a:rPr lang="en-US" sz="2000" dirty="0" err="1" smtClean="0"/>
              <a:t>nilai</a:t>
            </a:r>
            <a:r>
              <a:rPr lang="en-US" sz="2000" dirty="0" smtClean="0"/>
              <a:t> yang </a:t>
            </a:r>
            <a:r>
              <a:rPr lang="en-US" sz="2000" dirty="0" err="1" smtClean="0"/>
              <a:t>seharusnya</a:t>
            </a:r>
            <a:r>
              <a:rPr lang="en-US" sz="2000" dirty="0" smtClean="0"/>
              <a:t> </a:t>
            </a:r>
            <a:r>
              <a:rPr lang="en-US" sz="2000" dirty="0" err="1" smtClean="0"/>
              <a:t>yaitu</a:t>
            </a:r>
            <a:r>
              <a:rPr lang="en-US" sz="2000" dirty="0" smtClean="0"/>
              <a:t> a = 1,5</a:t>
            </a:r>
          </a:p>
          <a:p>
            <a:pPr>
              <a:lnSpc>
                <a:spcPct val="90000"/>
              </a:lnSpc>
              <a:buNone/>
            </a:pPr>
            <a:r>
              <a:rPr lang="en-US" sz="2000" dirty="0" smtClean="0"/>
              <a:t>		</a:t>
            </a:r>
            <a:r>
              <a:rPr lang="en-US" sz="2000" dirty="0" err="1" smtClean="0"/>
              <a:t>karena</a:t>
            </a:r>
            <a:r>
              <a:rPr lang="en-US" sz="2000" dirty="0" smtClean="0"/>
              <a:t> </a:t>
            </a:r>
            <a:r>
              <a:rPr lang="en-US" sz="2000" dirty="0" err="1" smtClean="0"/>
              <a:t>itu</a:t>
            </a:r>
            <a:r>
              <a:rPr lang="en-US" sz="2000" dirty="0" smtClean="0"/>
              <a:t> </a:t>
            </a:r>
            <a:r>
              <a:rPr lang="en-US" sz="2000" dirty="0" err="1" smtClean="0"/>
              <a:t>harus</a:t>
            </a:r>
            <a:r>
              <a:rPr lang="en-US" sz="2000" dirty="0" smtClean="0"/>
              <a:t> </a:t>
            </a:r>
            <a:r>
              <a:rPr lang="en-US" sz="2000" dirty="0" err="1" smtClean="0"/>
              <a:t>dilakukan</a:t>
            </a:r>
            <a:r>
              <a:rPr lang="en-US" sz="2000" dirty="0" smtClean="0"/>
              <a:t> </a:t>
            </a:r>
            <a:r>
              <a:rPr lang="en-US" sz="2000" dirty="0" err="1" smtClean="0"/>
              <a:t>iterasi</a:t>
            </a:r>
            <a:r>
              <a:rPr lang="en-US" sz="2000" dirty="0" smtClean="0"/>
              <a:t> </a:t>
            </a:r>
            <a:r>
              <a:rPr lang="en-US" sz="2000" dirty="0" err="1" smtClean="0"/>
              <a:t>berikutnya</a:t>
            </a:r>
            <a:r>
              <a:rPr lang="en-US" sz="2000" dirty="0" smtClean="0"/>
              <a:t>.</a:t>
            </a:r>
          </a:p>
          <a:p>
            <a:pPr>
              <a:lnSpc>
                <a:spcPct val="90000"/>
              </a:lnSpc>
              <a:buNone/>
            </a:pPr>
            <a:endParaRPr lang="en-US" sz="2000" dirty="0" smtClean="0"/>
          </a:p>
          <a:p>
            <a:pPr lvl="1">
              <a:lnSpc>
                <a:spcPct val="90000"/>
              </a:lnSpc>
            </a:pPr>
            <a:r>
              <a:rPr lang="en-US" sz="2000" b="1" dirty="0" err="1" smtClean="0"/>
              <a:t>Iterasi</a:t>
            </a:r>
            <a:r>
              <a:rPr lang="en-US" sz="2000" b="1" dirty="0" smtClean="0"/>
              <a:t> III</a:t>
            </a:r>
          </a:p>
          <a:p>
            <a:pPr>
              <a:lnSpc>
                <a:spcPct val="90000"/>
              </a:lnSpc>
            </a:pPr>
            <a:endParaRPr lang="en-US" sz="2000" dirty="0" smtClean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1357290" y="2357430"/>
          <a:ext cx="6581775" cy="722312"/>
        </p:xfrm>
        <a:graphic>
          <a:graphicData uri="http://schemas.openxmlformats.org/presentationml/2006/ole">
            <p:oleObj spid="_x0000_s115714" name="Equation" r:id="rId3" imgW="3822480" imgH="419040" progId="Equation.3">
              <p:embed/>
            </p:oleObj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1428728" y="5000636"/>
          <a:ext cx="3857653" cy="1521629"/>
        </p:xfrm>
        <a:graphic>
          <a:graphicData uri="http://schemas.openxmlformats.org/presentationml/2006/ole">
            <p:oleObj spid="_x0000_s115715" name="Equation" r:id="rId4" imgW="2222280" imgH="8762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8610600" y="0"/>
            <a:ext cx="533400" cy="457200"/>
          </a:xfrm>
        </p:spPr>
        <p:txBody>
          <a:bodyPr/>
          <a:lstStyle/>
          <a:p>
            <a:pPr>
              <a:defRPr/>
            </a:pPr>
            <a:fld id="{5C695A25-927F-40D5-ADC8-A282A67E21BD}" type="slidenum">
              <a:rPr lang="en-US"/>
              <a:pPr>
                <a:defRPr/>
              </a:pPr>
              <a:t>31</a:t>
            </a:fld>
            <a:endParaRPr lang="en-US"/>
          </a:p>
        </p:txBody>
      </p:sp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Soal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0063" y="1428750"/>
            <a:ext cx="8215341" cy="4525963"/>
          </a:xfrm>
        </p:spPr>
        <p:txBody>
          <a:bodyPr/>
          <a:lstStyle/>
          <a:p>
            <a:pPr lvl="1">
              <a:lnSpc>
                <a:spcPct val="90000"/>
              </a:lnSpc>
            </a:pPr>
            <a:r>
              <a:rPr lang="en-US" sz="2000" dirty="0" err="1" smtClean="0"/>
              <a:t>Iterasi</a:t>
            </a:r>
            <a:r>
              <a:rPr lang="en-US" sz="2000" dirty="0" smtClean="0"/>
              <a:t> II</a:t>
            </a:r>
          </a:p>
          <a:p>
            <a:pPr>
              <a:lnSpc>
                <a:spcPct val="90000"/>
              </a:lnSpc>
            </a:pPr>
            <a:endParaRPr lang="en-US" sz="2000" dirty="0" smtClean="0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1295400" y="1928813"/>
          <a:ext cx="6694488" cy="3813175"/>
        </p:xfrm>
        <a:graphic>
          <a:graphicData uri="http://schemas.openxmlformats.org/presentationml/2006/ole">
            <p:oleObj spid="_x0000_s116738" name="Equation" r:id="rId3" imgW="3924000" imgH="22348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8610600" y="0"/>
            <a:ext cx="533400" cy="457200"/>
          </a:xfrm>
        </p:spPr>
        <p:txBody>
          <a:bodyPr/>
          <a:lstStyle/>
          <a:p>
            <a:pPr>
              <a:defRPr/>
            </a:pPr>
            <a:fld id="{5C695A25-927F-40D5-ADC8-A282A67E21BD}" type="slidenum">
              <a:rPr lang="en-US"/>
              <a:pPr>
                <a:defRPr/>
              </a:pPr>
              <a:t>32</a:t>
            </a:fld>
            <a:endParaRPr lang="en-US"/>
          </a:p>
        </p:txBody>
      </p:sp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Soal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7680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00063" y="1428750"/>
            <a:ext cx="8215341" cy="4525963"/>
          </a:xfrm>
        </p:spPr>
        <p:txBody>
          <a:bodyPr/>
          <a:lstStyle/>
          <a:p>
            <a:pPr lvl="1">
              <a:lnSpc>
                <a:spcPct val="90000"/>
              </a:lnSpc>
            </a:pPr>
            <a:r>
              <a:rPr lang="en-US" sz="2000" b="1" dirty="0" err="1" smtClean="0"/>
              <a:t>Iterasi</a:t>
            </a:r>
            <a:r>
              <a:rPr lang="en-US" sz="2000" b="1" dirty="0" smtClean="0"/>
              <a:t> III</a:t>
            </a:r>
          </a:p>
          <a:p>
            <a:pPr lvl="1">
              <a:lnSpc>
                <a:spcPct val="90000"/>
              </a:lnSpc>
              <a:buNone/>
            </a:pPr>
            <a:r>
              <a:rPr lang="en-US" sz="2000" dirty="0" smtClean="0"/>
              <a:t>	</a:t>
            </a:r>
            <a:r>
              <a:rPr lang="en-US" sz="2000" dirty="0" err="1" smtClean="0"/>
              <a:t>Untuk</a:t>
            </a:r>
            <a:r>
              <a:rPr lang="en-US" sz="2000" dirty="0" smtClean="0"/>
              <a:t> </a:t>
            </a:r>
            <a:r>
              <a:rPr lang="en-US" sz="2000" dirty="0" err="1" smtClean="0"/>
              <a:t>menentukan</a:t>
            </a:r>
            <a:r>
              <a:rPr lang="en-US" sz="2000" dirty="0" smtClean="0"/>
              <a:t> </a:t>
            </a:r>
            <a:r>
              <a:rPr lang="en-US" sz="2000" dirty="0" err="1" smtClean="0"/>
              <a:t>apakah</a:t>
            </a:r>
            <a:r>
              <a:rPr lang="en-US" sz="2000" dirty="0" smtClean="0"/>
              <a:t> 0,084678 </a:t>
            </a:r>
            <a:r>
              <a:rPr lang="en-US" sz="2000" dirty="0" err="1" smtClean="0"/>
              <a:t>betul</a:t>
            </a:r>
            <a:r>
              <a:rPr lang="en-US" sz="2000" dirty="0" smtClean="0"/>
              <a:t> </a:t>
            </a:r>
            <a:r>
              <a:rPr lang="en-US" sz="2000" dirty="0" err="1" smtClean="0"/>
              <a:t>dilakukan</a:t>
            </a:r>
            <a:r>
              <a:rPr lang="en-US" sz="2000" dirty="0" smtClean="0"/>
              <a:t> </a:t>
            </a:r>
            <a:r>
              <a:rPr lang="en-US" sz="2000" dirty="0" err="1" smtClean="0"/>
              <a:t>pengujian</a:t>
            </a:r>
            <a:r>
              <a:rPr lang="en-US" sz="2000" dirty="0" smtClean="0"/>
              <a:t> </a:t>
            </a:r>
            <a:r>
              <a:rPr lang="en-US" sz="2000" dirty="0" err="1" smtClean="0"/>
              <a:t>sbb</a:t>
            </a:r>
            <a:r>
              <a:rPr lang="en-US" sz="2000" dirty="0" smtClean="0"/>
              <a:t> :</a:t>
            </a:r>
          </a:p>
          <a:p>
            <a:pPr lvl="1">
              <a:lnSpc>
                <a:spcPct val="90000"/>
              </a:lnSpc>
              <a:buNone/>
            </a:pPr>
            <a:endParaRPr lang="en-US" sz="2000" dirty="0" smtClean="0"/>
          </a:p>
          <a:p>
            <a:pPr lvl="1">
              <a:lnSpc>
                <a:spcPct val="90000"/>
              </a:lnSpc>
              <a:buNone/>
            </a:pPr>
            <a:r>
              <a:rPr lang="en-US" sz="2000" dirty="0" smtClean="0"/>
              <a:t>	</a:t>
            </a:r>
          </a:p>
          <a:p>
            <a:pPr lvl="1">
              <a:lnSpc>
                <a:spcPct val="90000"/>
              </a:lnSpc>
              <a:buNone/>
            </a:pPr>
            <a:endParaRPr lang="en-US" sz="2000" dirty="0" smtClean="0"/>
          </a:p>
          <a:p>
            <a:pPr>
              <a:lnSpc>
                <a:spcPct val="90000"/>
              </a:lnSpc>
              <a:buNone/>
            </a:pPr>
            <a:r>
              <a:rPr lang="en-US" sz="2400" dirty="0" smtClean="0"/>
              <a:t>	</a:t>
            </a:r>
          </a:p>
          <a:p>
            <a:pPr>
              <a:lnSpc>
                <a:spcPct val="90000"/>
              </a:lnSpc>
              <a:buNone/>
            </a:pPr>
            <a:r>
              <a:rPr lang="en-US" sz="2400" dirty="0" smtClean="0"/>
              <a:t>		</a:t>
            </a:r>
            <a:r>
              <a:rPr lang="en-US" sz="2000" dirty="0" err="1" smtClean="0"/>
              <a:t>nilai</a:t>
            </a:r>
            <a:r>
              <a:rPr lang="en-US" sz="2000" dirty="0" smtClean="0"/>
              <a:t> a = 1,50086 </a:t>
            </a:r>
            <a:r>
              <a:rPr lang="en-US" sz="2000" dirty="0" err="1" smtClean="0"/>
              <a:t>sudah</a:t>
            </a:r>
            <a:r>
              <a:rPr lang="en-US" sz="2000" dirty="0" smtClean="0"/>
              <a:t> </a:t>
            </a:r>
            <a:r>
              <a:rPr lang="en-US" sz="2000" dirty="0" err="1" smtClean="0"/>
              <a:t>mendekati</a:t>
            </a:r>
            <a:r>
              <a:rPr lang="en-US" sz="2000" dirty="0" smtClean="0"/>
              <a:t> </a:t>
            </a:r>
            <a:r>
              <a:rPr lang="en-US" sz="2000" dirty="0" err="1" smtClean="0"/>
              <a:t>nilai</a:t>
            </a:r>
            <a:r>
              <a:rPr lang="en-US" sz="2000" dirty="0" smtClean="0"/>
              <a:t> a = 1,5, </a:t>
            </a:r>
            <a:r>
              <a:rPr lang="en-US" sz="2000" dirty="0" err="1" smtClean="0"/>
              <a:t>karenanya</a:t>
            </a:r>
            <a:r>
              <a:rPr lang="en-US" sz="2000" dirty="0" smtClean="0"/>
              <a:t> </a:t>
            </a:r>
            <a:r>
              <a:rPr lang="en-US" sz="2000" dirty="0" err="1" smtClean="0"/>
              <a:t>dapat</a:t>
            </a:r>
            <a:r>
              <a:rPr lang="en-US" sz="2000" dirty="0" smtClean="0"/>
              <a:t> 	</a:t>
            </a:r>
            <a:r>
              <a:rPr lang="en-US" sz="2000" dirty="0" err="1" smtClean="0"/>
              <a:t>dianggap</a:t>
            </a:r>
            <a:r>
              <a:rPr lang="en-US" sz="2000" dirty="0" smtClean="0"/>
              <a:t> </a:t>
            </a:r>
            <a:r>
              <a:rPr lang="en-US" sz="2000" dirty="0" err="1" smtClean="0"/>
              <a:t>nilai</a:t>
            </a:r>
            <a:r>
              <a:rPr lang="en-US" sz="2000" dirty="0" smtClean="0"/>
              <a:t> </a:t>
            </a:r>
            <a:r>
              <a:rPr lang="en-US" sz="2000" dirty="0" err="1" smtClean="0"/>
              <a:t>tersebut</a:t>
            </a:r>
            <a:r>
              <a:rPr lang="en-US" sz="2000" dirty="0" smtClean="0"/>
              <a:t> </a:t>
            </a:r>
            <a:r>
              <a:rPr lang="en-US" sz="2000" dirty="0" err="1" smtClean="0"/>
              <a:t>sudah</a:t>
            </a:r>
            <a:r>
              <a:rPr lang="en-US" sz="2000" dirty="0" smtClean="0"/>
              <a:t> </a:t>
            </a:r>
            <a:r>
              <a:rPr lang="en-US" sz="2000" dirty="0" err="1" smtClean="0"/>
              <a:t>benar</a:t>
            </a:r>
            <a:r>
              <a:rPr lang="en-US" sz="2000" dirty="0" smtClean="0"/>
              <a:t>.</a:t>
            </a:r>
          </a:p>
          <a:p>
            <a:pPr>
              <a:lnSpc>
                <a:spcPct val="90000"/>
              </a:lnSpc>
              <a:buNone/>
            </a:pPr>
            <a:r>
              <a:rPr lang="en-US" sz="2000" dirty="0" smtClean="0"/>
              <a:t>		</a:t>
            </a:r>
          </a:p>
          <a:p>
            <a:pPr>
              <a:lnSpc>
                <a:spcPct val="90000"/>
              </a:lnSpc>
              <a:buNone/>
            </a:pPr>
            <a:r>
              <a:rPr lang="en-US" sz="2000" dirty="0" smtClean="0"/>
              <a:t>		</a:t>
            </a:r>
            <a:r>
              <a:rPr lang="en-US" sz="2000" dirty="0" err="1" smtClean="0"/>
              <a:t>Jadi</a:t>
            </a:r>
            <a:r>
              <a:rPr lang="en-US" sz="2000" dirty="0" smtClean="0"/>
              <a:t> </a:t>
            </a:r>
            <a:r>
              <a:rPr lang="en-US" sz="2000" dirty="0" err="1" smtClean="0"/>
              <a:t>probabilitas</a:t>
            </a:r>
            <a:r>
              <a:rPr lang="en-US" sz="2000" dirty="0" smtClean="0"/>
              <a:t> blocking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3 server, 6 terminal </a:t>
            </a:r>
            <a:r>
              <a:rPr lang="en-US" sz="2000" dirty="0" err="1" smtClean="0"/>
              <a:t>komputer</a:t>
            </a:r>
            <a:r>
              <a:rPr lang="en-US" sz="2000" dirty="0" smtClean="0"/>
              <a:t> </a:t>
            </a:r>
            <a:r>
              <a:rPr lang="en-US" sz="2000" dirty="0" err="1" smtClean="0"/>
              <a:t>dan</a:t>
            </a:r>
            <a:r>
              <a:rPr lang="en-US" sz="2000" dirty="0" smtClean="0"/>
              <a:t> 	</a:t>
            </a:r>
            <a:r>
              <a:rPr lang="en-US" sz="2000" dirty="0" err="1" smtClean="0"/>
              <a:t>intensitas</a:t>
            </a:r>
            <a:r>
              <a:rPr lang="en-US" sz="2000" dirty="0" smtClean="0"/>
              <a:t> </a:t>
            </a:r>
            <a:r>
              <a:rPr lang="en-US" sz="2000" dirty="0" err="1" smtClean="0"/>
              <a:t>trafik</a:t>
            </a:r>
            <a:r>
              <a:rPr lang="en-US" sz="2000" dirty="0" smtClean="0"/>
              <a:t> 1,5 </a:t>
            </a:r>
            <a:r>
              <a:rPr lang="en-US" sz="2000" dirty="0" err="1" smtClean="0"/>
              <a:t>Erlang</a:t>
            </a:r>
            <a:r>
              <a:rPr lang="en-US" sz="2000" dirty="0" smtClean="0"/>
              <a:t> </a:t>
            </a:r>
            <a:r>
              <a:rPr lang="en-US" sz="2000" dirty="0" err="1" smtClean="0"/>
              <a:t>adalah</a:t>
            </a:r>
            <a:r>
              <a:rPr lang="en-US" sz="2000" dirty="0" smtClean="0"/>
              <a:t> 8,5 %</a:t>
            </a:r>
          </a:p>
          <a:p>
            <a:pPr>
              <a:lnSpc>
                <a:spcPct val="90000"/>
              </a:lnSpc>
              <a:buNone/>
            </a:pPr>
            <a:r>
              <a:rPr lang="en-US" sz="2000" dirty="0" smtClean="0"/>
              <a:t>		</a:t>
            </a:r>
          </a:p>
          <a:p>
            <a:pPr>
              <a:lnSpc>
                <a:spcPct val="90000"/>
              </a:lnSpc>
              <a:buNone/>
            </a:pPr>
            <a:endParaRPr lang="en-US" sz="2000" dirty="0" smtClean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1314450" y="2357438"/>
          <a:ext cx="6669088" cy="722312"/>
        </p:xfrm>
        <a:graphic>
          <a:graphicData uri="http://schemas.openxmlformats.org/presentationml/2006/ole">
            <p:oleObj spid="_x0000_s117762" name="Equation" r:id="rId3" imgW="3873240" imgH="419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8610600" y="0"/>
            <a:ext cx="533400" cy="457200"/>
          </a:xfrm>
        </p:spPr>
        <p:txBody>
          <a:bodyPr/>
          <a:lstStyle/>
          <a:p>
            <a:pPr>
              <a:defRPr/>
            </a:pPr>
            <a:fld id="{EAB2CFC0-54D8-49AD-91F8-08EF1E893549}" type="slidenum">
              <a:rPr lang="en-US"/>
              <a:pPr>
                <a:defRPr/>
              </a:pPr>
              <a:t>33</a:t>
            </a:fld>
            <a:endParaRPr lang="en-US"/>
          </a:p>
        </p:txBody>
      </p:sp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/>
              <a:t>Rumus</a:t>
            </a:r>
            <a:r>
              <a:rPr lang="en-US" dirty="0" smtClean="0"/>
              <a:t> Binomial </a:t>
            </a:r>
            <a:endParaRPr lang="en-US" dirty="0"/>
          </a:p>
        </p:txBody>
      </p:sp>
      <p:sp>
        <p:nvSpPr>
          <p:cNvPr id="747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57313"/>
            <a:ext cx="8401050" cy="4768850"/>
          </a:xfrm>
        </p:spPr>
        <p:txBody>
          <a:bodyPr/>
          <a:lstStyle/>
          <a:p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hal</a:t>
            </a:r>
            <a:r>
              <a:rPr lang="en-US" sz="2400" dirty="0" smtClean="0"/>
              <a:t> S ≤ N </a:t>
            </a:r>
            <a:r>
              <a:rPr lang="en-US" sz="2400" dirty="0" err="1" smtClean="0"/>
              <a:t>maka</a:t>
            </a:r>
            <a:r>
              <a:rPr lang="en-US" sz="2400" dirty="0" smtClean="0"/>
              <a:t> </a:t>
            </a:r>
            <a:r>
              <a:rPr lang="en-US" sz="2400" dirty="0" err="1" smtClean="0"/>
              <a:t>tidak</a:t>
            </a:r>
            <a:r>
              <a:rPr lang="en-US" sz="2400" dirty="0" smtClean="0"/>
              <a:t> 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ada</a:t>
            </a:r>
            <a:r>
              <a:rPr lang="en-US" sz="2400" dirty="0" smtClean="0"/>
              <a:t> </a:t>
            </a:r>
            <a:r>
              <a:rPr lang="en-US" sz="2400" dirty="0" err="1" smtClean="0"/>
              <a:t>trafik</a:t>
            </a:r>
            <a:r>
              <a:rPr lang="en-US" sz="2400" dirty="0" smtClean="0"/>
              <a:t> yang </a:t>
            </a:r>
            <a:r>
              <a:rPr lang="en-US" sz="2400" dirty="0" err="1" smtClean="0"/>
              <a:t>hilang</a:t>
            </a:r>
            <a:endParaRPr lang="en-US" sz="2400" dirty="0" smtClean="0"/>
          </a:p>
          <a:p>
            <a:r>
              <a:rPr lang="en-US" sz="2400" dirty="0" err="1" smtClean="0"/>
              <a:t>Dengan</a:t>
            </a:r>
            <a:r>
              <a:rPr lang="en-US" sz="2400" dirty="0" smtClean="0"/>
              <a:t> S ≤ N </a:t>
            </a:r>
            <a:r>
              <a:rPr lang="en-US" sz="2400" dirty="0" err="1" smtClean="0"/>
              <a:t>berarti</a:t>
            </a:r>
            <a:r>
              <a:rPr lang="en-US" sz="2400" dirty="0" smtClean="0"/>
              <a:t> </a:t>
            </a:r>
            <a:r>
              <a:rPr lang="en-US" sz="2400" dirty="0" err="1" smtClean="0"/>
              <a:t>kondisi</a:t>
            </a:r>
            <a:r>
              <a:rPr lang="en-US" sz="2400" dirty="0" smtClean="0"/>
              <a:t> </a:t>
            </a:r>
            <a:r>
              <a:rPr lang="en-US" sz="2400" dirty="0" err="1" smtClean="0"/>
              <a:t>akhir</a:t>
            </a:r>
            <a:r>
              <a:rPr lang="en-US" sz="2400" dirty="0" smtClean="0"/>
              <a:t> </a:t>
            </a:r>
            <a:r>
              <a:rPr lang="en-US" sz="2400" dirty="0" err="1" smtClean="0"/>
              <a:t>hanya</a:t>
            </a:r>
            <a:r>
              <a:rPr lang="en-US" sz="2400" dirty="0" smtClean="0"/>
              <a:t> </a:t>
            </a:r>
            <a:r>
              <a:rPr lang="en-US" sz="2400" dirty="0" err="1" smtClean="0"/>
              <a:t>sampai</a:t>
            </a:r>
            <a:r>
              <a:rPr lang="en-US" sz="2400" dirty="0" smtClean="0"/>
              <a:t> S, </a:t>
            </a:r>
            <a:r>
              <a:rPr lang="en-US" sz="2400" dirty="0" err="1" smtClean="0"/>
              <a:t>sehingga</a:t>
            </a:r>
            <a:r>
              <a:rPr lang="en-US" sz="2400" dirty="0" smtClean="0"/>
              <a:t>  </a:t>
            </a:r>
            <a:r>
              <a:rPr lang="en-US" sz="2400" dirty="0" err="1" smtClean="0"/>
              <a:t>persamaan</a:t>
            </a:r>
            <a:r>
              <a:rPr lang="en-US" sz="2400" dirty="0" smtClean="0"/>
              <a:t> (N) </a:t>
            </a:r>
            <a:r>
              <a:rPr lang="en-US" sz="2400" dirty="0" err="1" smtClean="0"/>
              <a:t>menjadi</a:t>
            </a:r>
            <a:r>
              <a:rPr lang="en-US" sz="2400" dirty="0" smtClean="0"/>
              <a:t> :</a:t>
            </a:r>
          </a:p>
          <a:p>
            <a:pPr>
              <a:buNone/>
            </a:pPr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1214414" y="2857496"/>
          <a:ext cx="6786610" cy="2819771"/>
        </p:xfrm>
        <a:graphic>
          <a:graphicData uri="http://schemas.openxmlformats.org/presentationml/2006/ole">
            <p:oleObj spid="_x0000_s118788" name="Equation" r:id="rId3" imgW="3111480" imgH="144756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8610600" y="0"/>
            <a:ext cx="533400" cy="457200"/>
          </a:xfrm>
        </p:spPr>
        <p:txBody>
          <a:bodyPr/>
          <a:lstStyle/>
          <a:p>
            <a:pPr>
              <a:defRPr/>
            </a:pPr>
            <a:fld id="{EAB2CFC0-54D8-49AD-91F8-08EF1E893549}" type="slidenum">
              <a:rPr lang="en-US"/>
              <a:pPr>
                <a:defRPr/>
              </a:pPr>
              <a:t>34</a:t>
            </a:fld>
            <a:endParaRPr lang="en-US"/>
          </a:p>
        </p:txBody>
      </p:sp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err="1" smtClean="0"/>
              <a:t>Rumus</a:t>
            </a:r>
            <a:r>
              <a:rPr lang="en-US" dirty="0" smtClean="0"/>
              <a:t> Binomial </a:t>
            </a:r>
            <a:endParaRPr lang="en-US" dirty="0"/>
          </a:p>
        </p:txBody>
      </p:sp>
      <p:sp>
        <p:nvSpPr>
          <p:cNvPr id="747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57313"/>
            <a:ext cx="8401050" cy="4768850"/>
          </a:xfrm>
        </p:spPr>
        <p:txBody>
          <a:bodyPr/>
          <a:lstStyle/>
          <a:p>
            <a:r>
              <a:rPr lang="en-US" sz="2400" dirty="0" err="1" smtClean="0"/>
              <a:t>Dimana</a:t>
            </a:r>
            <a:r>
              <a:rPr lang="en-US" sz="2400" dirty="0" smtClean="0"/>
              <a:t> : </a:t>
            </a:r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r>
              <a:rPr lang="en-US" sz="2400" dirty="0" err="1" smtClean="0"/>
              <a:t>Jadi</a:t>
            </a:r>
            <a:r>
              <a:rPr lang="en-US" sz="2400" dirty="0" smtClean="0"/>
              <a:t> </a:t>
            </a:r>
            <a:r>
              <a:rPr lang="en-US" sz="2400" dirty="0" err="1" smtClean="0"/>
              <a:t>persamaan</a:t>
            </a:r>
            <a:r>
              <a:rPr lang="en-US" sz="2400" dirty="0" smtClean="0"/>
              <a:t> (N) </a:t>
            </a:r>
            <a:r>
              <a:rPr lang="en-US" sz="2400" dirty="0" err="1" smtClean="0"/>
              <a:t>tersebut</a:t>
            </a:r>
            <a:r>
              <a:rPr lang="en-US" sz="2400" dirty="0" smtClean="0"/>
              <a:t> </a:t>
            </a:r>
            <a:r>
              <a:rPr lang="en-US" sz="2400" dirty="0" err="1" smtClean="0"/>
              <a:t>dianggap</a:t>
            </a:r>
            <a:r>
              <a:rPr lang="en-US" sz="2400" dirty="0" smtClean="0"/>
              <a:t> </a:t>
            </a:r>
            <a:r>
              <a:rPr lang="en-US" sz="2400" dirty="0" err="1" smtClean="0"/>
              <a:t>merupakan</a:t>
            </a:r>
            <a:r>
              <a:rPr lang="en-US" sz="2400" dirty="0" smtClean="0"/>
              <a:t> </a:t>
            </a:r>
            <a:r>
              <a:rPr lang="en-US" sz="2400" dirty="0" err="1" smtClean="0"/>
              <a:t>persamaan</a:t>
            </a:r>
            <a:r>
              <a:rPr lang="en-US" sz="2400" dirty="0" smtClean="0"/>
              <a:t> </a:t>
            </a:r>
            <a:r>
              <a:rPr lang="en-US" sz="2400" dirty="0" err="1" smtClean="0"/>
              <a:t>umum</a:t>
            </a:r>
            <a:r>
              <a:rPr lang="en-US" sz="2400" dirty="0" smtClean="0"/>
              <a:t> </a:t>
            </a:r>
            <a:r>
              <a:rPr lang="en-US" sz="2400" dirty="0" smtClean="0">
                <a:sym typeface="Wingdings" pitchFamily="2" charset="2"/>
              </a:rPr>
              <a:t> </a:t>
            </a:r>
            <a:r>
              <a:rPr lang="en-US" sz="2400" dirty="0" err="1" smtClean="0">
                <a:sym typeface="Wingdings" pitchFamily="2" charset="2"/>
              </a:rPr>
              <a:t>dapat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menjadi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persamaan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erlang</a:t>
            </a:r>
            <a:r>
              <a:rPr lang="en-US" sz="2400" dirty="0" smtClean="0">
                <a:sym typeface="Wingdings" pitchFamily="2" charset="2"/>
              </a:rPr>
              <a:t>, </a:t>
            </a:r>
            <a:r>
              <a:rPr lang="en-US" sz="2400" dirty="0" err="1" smtClean="0">
                <a:sym typeface="Wingdings" pitchFamily="2" charset="2"/>
              </a:rPr>
              <a:t>Engset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maupun</a:t>
            </a:r>
            <a:r>
              <a:rPr lang="en-US" sz="2400" dirty="0" smtClean="0">
                <a:sym typeface="Wingdings" pitchFamily="2" charset="2"/>
              </a:rPr>
              <a:t> Binomial </a:t>
            </a:r>
            <a:r>
              <a:rPr lang="en-US" sz="2400" dirty="0" err="1" smtClean="0">
                <a:sym typeface="Wingdings" pitchFamily="2" charset="2"/>
              </a:rPr>
              <a:t>bergantung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besarnya</a:t>
            </a:r>
            <a:r>
              <a:rPr lang="en-US" sz="2400" dirty="0" smtClean="0">
                <a:sym typeface="Wingdings" pitchFamily="2" charset="2"/>
              </a:rPr>
              <a:t> S</a:t>
            </a:r>
            <a:endParaRPr lang="en-US" sz="2400" dirty="0" smtClean="0"/>
          </a:p>
        </p:txBody>
      </p:sp>
      <p:graphicFrame>
        <p:nvGraphicFramePr>
          <p:cNvPr id="119812" name="Object 4"/>
          <p:cNvGraphicFramePr>
            <a:graphicFrameLocks noChangeAspect="1"/>
          </p:cNvGraphicFramePr>
          <p:nvPr/>
        </p:nvGraphicFramePr>
        <p:xfrm>
          <a:off x="2357422" y="1643050"/>
          <a:ext cx="1571636" cy="1571648"/>
        </p:xfrm>
        <a:graphic>
          <a:graphicData uri="http://schemas.openxmlformats.org/presentationml/2006/ole">
            <p:oleObj spid="_x0000_s119812" name="Equation" r:id="rId3" imgW="698400" imgH="8632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Ringkasan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Distribusi</a:t>
            </a:r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Poisson </a:t>
            </a:r>
          </a:p>
          <a:p>
            <a:pPr>
              <a:buNone/>
            </a:pPr>
            <a:r>
              <a:rPr lang="en-US" sz="2800" dirty="0" smtClean="0"/>
              <a:t>	</a:t>
            </a:r>
            <a:r>
              <a:rPr lang="en-US" sz="2400" dirty="0" err="1" smtClean="0"/>
              <a:t>Sumber</a:t>
            </a:r>
            <a:r>
              <a:rPr lang="en-US" sz="2400" dirty="0" smtClean="0"/>
              <a:t> </a:t>
            </a:r>
            <a:r>
              <a:rPr lang="en-US" sz="2400" dirty="0" err="1" smtClean="0"/>
              <a:t>panggilan</a:t>
            </a:r>
            <a:r>
              <a:rPr lang="en-US" sz="2400" dirty="0" smtClean="0"/>
              <a:t>  S </a:t>
            </a:r>
            <a:r>
              <a:rPr lang="en-US" sz="1800" dirty="0" smtClean="0">
                <a:sym typeface="Wingdings" pitchFamily="2" charset="2"/>
              </a:rPr>
              <a:t> </a:t>
            </a:r>
            <a:r>
              <a:rPr lang="en-US" sz="2400" dirty="0" smtClean="0">
                <a:sym typeface="Wingdings" pitchFamily="2" charset="2"/>
              </a:rPr>
              <a:t>∞ </a:t>
            </a:r>
            <a:r>
              <a:rPr lang="en-US" sz="2400" dirty="0" err="1" smtClean="0">
                <a:sym typeface="Wingdings" pitchFamily="2" charset="2"/>
              </a:rPr>
              <a:t>dan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berkas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keluar</a:t>
            </a:r>
            <a:r>
              <a:rPr lang="en-US" sz="2400" dirty="0" smtClean="0">
                <a:sym typeface="Wingdings" pitchFamily="2" charset="2"/>
              </a:rPr>
              <a:t> N </a:t>
            </a:r>
            <a:r>
              <a:rPr lang="en-US" sz="1800" dirty="0" smtClean="0">
                <a:sym typeface="Wingdings" pitchFamily="2" charset="2"/>
              </a:rPr>
              <a:t></a:t>
            </a:r>
            <a:r>
              <a:rPr lang="en-US" sz="2400" dirty="0" smtClean="0">
                <a:sym typeface="Wingdings" pitchFamily="2" charset="2"/>
              </a:rPr>
              <a:t> ∞</a:t>
            </a:r>
          </a:p>
          <a:p>
            <a:pPr>
              <a:buNone/>
            </a:pPr>
            <a:r>
              <a:rPr lang="en-US" sz="2400" dirty="0" smtClean="0">
                <a:sym typeface="Wingdings" pitchFamily="2" charset="2"/>
              </a:rPr>
              <a:t>	</a:t>
            </a:r>
            <a:r>
              <a:rPr lang="en-US" sz="2400" dirty="0" err="1" smtClean="0">
                <a:sym typeface="Wingdings" pitchFamily="2" charset="2"/>
              </a:rPr>
              <a:t>Distribusi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waktu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antara kedat</a:t>
            </a:r>
            <a:r>
              <a:rPr lang="en-US" sz="2400" dirty="0" smtClean="0">
                <a:sym typeface="Wingdings" pitchFamily="2" charset="2"/>
              </a:rPr>
              <a:t>a</a:t>
            </a:r>
            <a:r>
              <a:rPr lang="en-US" sz="2400" dirty="0" err="1" smtClean="0">
                <a:sym typeface="Wingdings" pitchFamily="2" charset="2"/>
              </a:rPr>
              <a:t>nga</a:t>
            </a:r>
            <a:r>
              <a:rPr lang="en-US" sz="2400" dirty="0" smtClean="0">
                <a:sym typeface="Wingdings" pitchFamily="2" charset="2"/>
              </a:rPr>
              <a:t>n</a:t>
            </a:r>
            <a:r>
              <a:rPr lang="en-US" sz="2400" dirty="0" err="1" smtClean="0">
                <a:sym typeface="Wingdings" pitchFamily="2" charset="2"/>
              </a:rPr>
              <a:t> panggilan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: eksponen</a:t>
            </a:r>
            <a:r>
              <a:rPr lang="en-US" sz="2400" dirty="0" smtClean="0">
                <a:sym typeface="Wingdings" pitchFamily="2" charset="2"/>
              </a:rPr>
              <a:t>s</a:t>
            </a:r>
            <a:r>
              <a:rPr lang="en-US" sz="2400" dirty="0" err="1" smtClean="0">
                <a:sym typeface="Wingdings" pitchFamily="2" charset="2"/>
              </a:rPr>
              <a:t>ial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negatif</a:t>
            </a:r>
            <a:endParaRPr lang="en-US" sz="2400" dirty="0" smtClean="0">
              <a:sym typeface="Wingdings" pitchFamily="2" charset="2"/>
            </a:endParaRPr>
          </a:p>
          <a:p>
            <a:pPr>
              <a:buNone/>
            </a:pPr>
            <a:r>
              <a:rPr lang="en-US" sz="2400" dirty="0" smtClean="0">
                <a:sym typeface="Wingdings" pitchFamily="2" charset="2"/>
              </a:rPr>
              <a:t>	</a:t>
            </a:r>
            <a:r>
              <a:rPr lang="en-US" sz="2400" dirty="0" err="1" smtClean="0">
                <a:sym typeface="Wingdings" pitchFamily="2" charset="2"/>
              </a:rPr>
              <a:t>Laju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kedatangan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panggilan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tak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tergantung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kondisi</a:t>
            </a:r>
            <a:endParaRPr lang="en-US" sz="2400" dirty="0" smtClean="0">
              <a:sym typeface="Wingdings" pitchFamily="2" charset="2"/>
            </a:endParaRPr>
          </a:p>
          <a:p>
            <a:pPr>
              <a:buNone/>
            </a:pPr>
            <a:endParaRPr lang="en-US" sz="2800" dirty="0" smtClean="0">
              <a:sym typeface="Wingdings" pitchFamily="2" charset="2"/>
            </a:endParaRPr>
          </a:p>
          <a:p>
            <a:pPr>
              <a:buNone/>
            </a:pPr>
            <a:endParaRPr lang="en-US" sz="2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442D677-F5ED-4720-8A8A-230E908DA9D0}" type="slidenum">
              <a:rPr lang="en-US" smtClean="0"/>
              <a:pPr>
                <a:defRPr/>
              </a:pPr>
              <a:t>35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3428992" y="4429132"/>
          <a:ext cx="2286016" cy="1122889"/>
        </p:xfrm>
        <a:graphic>
          <a:graphicData uri="http://schemas.openxmlformats.org/presentationml/2006/ole">
            <p:oleObj spid="_x0000_s120834" name="Equation" r:id="rId3" imgW="901440" imgH="457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Ringkasan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Distribusi</a:t>
            </a:r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Erlang</a:t>
            </a:r>
            <a:endParaRPr lang="en-US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en-US" sz="2400" dirty="0" smtClean="0"/>
              <a:t>	</a:t>
            </a:r>
            <a:r>
              <a:rPr lang="en-US" sz="2400" dirty="0" err="1" smtClean="0"/>
              <a:t>Sumber</a:t>
            </a:r>
            <a:r>
              <a:rPr lang="en-US" sz="2400" dirty="0" smtClean="0"/>
              <a:t> </a:t>
            </a:r>
            <a:r>
              <a:rPr lang="en-US" sz="2400" dirty="0" err="1" smtClean="0"/>
              <a:t>panggilan</a:t>
            </a:r>
            <a:r>
              <a:rPr lang="en-US" sz="2400" dirty="0" smtClean="0"/>
              <a:t>  S</a:t>
            </a:r>
            <a:r>
              <a:rPr lang="en-US" sz="2400" dirty="0" smtClean="0">
                <a:sym typeface="Wingdings" pitchFamily="2" charset="2"/>
              </a:rPr>
              <a:t>∞ </a:t>
            </a:r>
            <a:r>
              <a:rPr lang="en-US" sz="2400" dirty="0" err="1" smtClean="0">
                <a:sym typeface="Wingdings" pitchFamily="2" charset="2"/>
              </a:rPr>
              <a:t>dan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berkas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keluar</a:t>
            </a:r>
            <a:r>
              <a:rPr lang="en-US" sz="2400" dirty="0" smtClean="0">
                <a:sym typeface="Wingdings" pitchFamily="2" charset="2"/>
              </a:rPr>
              <a:t> N  </a:t>
            </a:r>
            <a:r>
              <a:rPr lang="en-US" sz="2400" dirty="0" err="1" smtClean="0">
                <a:sym typeface="Wingdings" pitchFamily="2" charset="2"/>
              </a:rPr>
              <a:t>terbatas</a:t>
            </a:r>
            <a:endParaRPr lang="en-US" sz="2400" dirty="0" smtClean="0">
              <a:sym typeface="Wingdings" pitchFamily="2" charset="2"/>
            </a:endParaRPr>
          </a:p>
          <a:p>
            <a:pPr>
              <a:buNone/>
            </a:pPr>
            <a:r>
              <a:rPr lang="en-US" sz="2400" dirty="0" smtClean="0">
                <a:latin typeface="Arial"/>
                <a:cs typeface="Arial"/>
                <a:sym typeface="Wingdings" pitchFamily="2" charset="2"/>
              </a:rPr>
              <a:t>	</a:t>
            </a:r>
            <a:r>
              <a:rPr lang="en-US" sz="2400" dirty="0" err="1" smtClean="0">
                <a:sym typeface="Wingdings" pitchFamily="2" charset="2"/>
              </a:rPr>
              <a:t>Distribusi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waktu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antara kedat</a:t>
            </a:r>
            <a:r>
              <a:rPr lang="en-US" sz="2400" dirty="0" smtClean="0">
                <a:sym typeface="Wingdings" pitchFamily="2" charset="2"/>
              </a:rPr>
              <a:t>a</a:t>
            </a:r>
            <a:r>
              <a:rPr lang="en-US" sz="2400" dirty="0" err="1" smtClean="0">
                <a:sym typeface="Wingdings" pitchFamily="2" charset="2"/>
              </a:rPr>
              <a:t>nga</a:t>
            </a:r>
            <a:r>
              <a:rPr lang="en-US" sz="2400" dirty="0" smtClean="0">
                <a:sym typeface="Wingdings" pitchFamily="2" charset="2"/>
              </a:rPr>
              <a:t>n</a:t>
            </a:r>
            <a:r>
              <a:rPr lang="en-US" sz="2400" dirty="0" err="1" smtClean="0">
                <a:sym typeface="Wingdings" pitchFamily="2" charset="2"/>
              </a:rPr>
              <a:t> panggilan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: eksponen</a:t>
            </a:r>
            <a:r>
              <a:rPr lang="en-US" sz="2400" dirty="0" smtClean="0">
                <a:sym typeface="Wingdings" pitchFamily="2" charset="2"/>
              </a:rPr>
              <a:t>s</a:t>
            </a:r>
            <a:r>
              <a:rPr lang="en-US" sz="2400" dirty="0" err="1" smtClean="0">
                <a:sym typeface="Wingdings" pitchFamily="2" charset="2"/>
              </a:rPr>
              <a:t>ial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negatif</a:t>
            </a:r>
            <a:endParaRPr lang="en-US" sz="2400" dirty="0" smtClean="0">
              <a:sym typeface="Wingdings" pitchFamily="2" charset="2"/>
            </a:endParaRPr>
          </a:p>
          <a:p>
            <a:pPr>
              <a:buNone/>
            </a:pPr>
            <a:r>
              <a:rPr lang="en-US" sz="2400" dirty="0" smtClean="0">
                <a:sym typeface="Wingdings" pitchFamily="2" charset="2"/>
              </a:rPr>
              <a:t>	</a:t>
            </a:r>
            <a:r>
              <a:rPr lang="en-US" sz="2400" dirty="0" err="1" smtClean="0">
                <a:sym typeface="Wingdings" pitchFamily="2" charset="2"/>
              </a:rPr>
              <a:t>Laju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kedatangan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panggilan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tak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tergantung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kondisi</a:t>
            </a:r>
            <a:endParaRPr lang="en-US" sz="2400" dirty="0" smtClean="0">
              <a:sym typeface="Wingdings" pitchFamily="2" charset="2"/>
            </a:endParaRPr>
          </a:p>
          <a:p>
            <a:pPr>
              <a:buNone/>
            </a:pPr>
            <a:endParaRPr lang="en-US" sz="2400" dirty="0" smtClean="0">
              <a:sym typeface="Wingdings" pitchFamily="2" charset="2"/>
            </a:endParaRPr>
          </a:p>
          <a:p>
            <a:pPr>
              <a:buNone/>
            </a:pPr>
            <a:endParaRPr lang="en-US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442D677-F5ED-4720-8A8A-230E908DA9D0}" type="slidenum">
              <a:rPr lang="en-US" smtClean="0"/>
              <a:pPr>
                <a:defRPr/>
              </a:pPr>
              <a:t>36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2571736" y="4071942"/>
          <a:ext cx="3571900" cy="1705334"/>
        </p:xfrm>
        <a:graphic>
          <a:graphicData uri="http://schemas.openxmlformats.org/presentationml/2006/ole">
            <p:oleObj spid="_x0000_s121858" name="Equation" r:id="rId3" imgW="1803240" imgH="8888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Ringkasan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Distribusi</a:t>
            </a:r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Engset</a:t>
            </a:r>
            <a:endParaRPr lang="en-US" sz="24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None/>
            </a:pPr>
            <a:r>
              <a:rPr lang="en-US" sz="2400" dirty="0" smtClean="0"/>
              <a:t>	</a:t>
            </a:r>
            <a:r>
              <a:rPr lang="en-US" sz="2400" dirty="0" err="1" smtClean="0"/>
              <a:t>Sumber</a:t>
            </a:r>
            <a:r>
              <a:rPr lang="en-US" sz="2400" dirty="0" smtClean="0"/>
              <a:t> </a:t>
            </a:r>
            <a:r>
              <a:rPr lang="en-US" sz="2400" dirty="0" err="1" smtClean="0"/>
              <a:t>panggilan</a:t>
            </a:r>
            <a:r>
              <a:rPr lang="en-US" sz="2400" dirty="0" smtClean="0"/>
              <a:t>  </a:t>
            </a:r>
            <a:r>
              <a:rPr lang="en-US" sz="2400" dirty="0" err="1" smtClean="0"/>
              <a:t>S</a:t>
            </a:r>
            <a:r>
              <a:rPr lang="en-US" sz="2400" dirty="0" err="1" smtClean="0">
                <a:sym typeface="Wingdings" pitchFamily="2" charset="2"/>
              </a:rPr>
              <a:t>terbatas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dan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berkas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keluar</a:t>
            </a:r>
            <a:r>
              <a:rPr lang="en-US" sz="2400" dirty="0" smtClean="0">
                <a:sym typeface="Wingdings" pitchFamily="2" charset="2"/>
              </a:rPr>
              <a:t> N </a:t>
            </a:r>
            <a:r>
              <a:rPr lang="en-US" sz="2400" dirty="0" err="1" smtClean="0">
                <a:sym typeface="Wingdings" pitchFamily="2" charset="2"/>
              </a:rPr>
              <a:t>terbatas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dan</a:t>
            </a:r>
            <a:r>
              <a:rPr lang="en-US" sz="2400" dirty="0" smtClean="0">
                <a:sym typeface="Wingdings" pitchFamily="2" charset="2"/>
              </a:rPr>
              <a:t> S &gt; N</a:t>
            </a:r>
          </a:p>
          <a:p>
            <a:pPr>
              <a:buNone/>
            </a:pPr>
            <a:r>
              <a:rPr lang="en-US" sz="2400" dirty="0" smtClean="0">
                <a:latin typeface="Arial"/>
                <a:cs typeface="Arial"/>
                <a:sym typeface="Wingdings" pitchFamily="2" charset="2"/>
              </a:rPr>
              <a:t>	</a:t>
            </a:r>
            <a:r>
              <a:rPr lang="en-US" sz="2400" dirty="0" err="1" smtClean="0">
                <a:sym typeface="Wingdings" pitchFamily="2" charset="2"/>
              </a:rPr>
              <a:t>Distribusi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waktu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antara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kedatangan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panggilan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dari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setiap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sumber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panggilan</a:t>
            </a:r>
            <a:r>
              <a:rPr lang="en-US" sz="2400" dirty="0" smtClean="0">
                <a:sym typeface="Wingdings" pitchFamily="2" charset="2"/>
              </a:rPr>
              <a:t> be</a:t>
            </a:r>
            <a:r>
              <a:rPr lang="id-ID" sz="2400" smtClean="0">
                <a:sym typeface="Wingdings" pitchFamily="2" charset="2"/>
              </a:rPr>
              <a:t>ba</a:t>
            </a:r>
            <a:r>
              <a:rPr lang="en-US" sz="2400" smtClean="0">
                <a:sym typeface="Wingdings" pitchFamily="2" charset="2"/>
              </a:rPr>
              <a:t>s </a:t>
            </a:r>
            <a:r>
              <a:rPr lang="en-US" sz="2400" dirty="0" smtClean="0">
                <a:sym typeface="Wingdings" pitchFamily="2" charset="2"/>
              </a:rPr>
              <a:t>: </a:t>
            </a:r>
            <a:r>
              <a:rPr lang="en-US" sz="2400" dirty="0" err="1" smtClean="0">
                <a:sym typeface="Wingdings" pitchFamily="2" charset="2"/>
              </a:rPr>
              <a:t>eksponensial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negatif</a:t>
            </a:r>
            <a:endParaRPr lang="en-US" sz="2400" dirty="0" smtClean="0">
              <a:sym typeface="Wingdings" pitchFamily="2" charset="2"/>
            </a:endParaRPr>
          </a:p>
          <a:p>
            <a:pPr>
              <a:buNone/>
            </a:pPr>
            <a:r>
              <a:rPr lang="en-US" sz="2400" dirty="0" smtClean="0">
                <a:sym typeface="Wingdings" pitchFamily="2" charset="2"/>
              </a:rPr>
              <a:t>	</a:t>
            </a:r>
            <a:r>
              <a:rPr lang="en-US" sz="2400" dirty="0" err="1" smtClean="0">
                <a:sym typeface="Wingdings" pitchFamily="2" charset="2"/>
              </a:rPr>
              <a:t>Laju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kedatangan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panggilan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bergantung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kondisi</a:t>
            </a:r>
            <a:endParaRPr lang="en-US" sz="2400" dirty="0" smtClean="0">
              <a:sym typeface="Wingdings" pitchFamily="2" charset="2"/>
            </a:endParaRPr>
          </a:p>
          <a:p>
            <a:pPr>
              <a:buNone/>
            </a:pPr>
            <a:endParaRPr lang="en-US" sz="2400" dirty="0" smtClean="0">
              <a:sym typeface="Wingdings" pitchFamily="2" charset="2"/>
            </a:endParaRPr>
          </a:p>
          <a:p>
            <a:pPr>
              <a:buNone/>
            </a:pPr>
            <a:endParaRPr lang="en-US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442D677-F5ED-4720-8A8A-230E908DA9D0}" type="slidenum">
              <a:rPr lang="en-US" smtClean="0"/>
              <a:pPr>
                <a:defRPr/>
              </a:pPr>
              <a:t>37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3000364" y="4214818"/>
          <a:ext cx="2667000" cy="1949450"/>
        </p:xfrm>
        <a:graphic>
          <a:graphicData uri="http://schemas.openxmlformats.org/presentationml/2006/ole">
            <p:oleObj spid="_x0000_s122882" name="Equation" r:id="rId3" imgW="1346040" imgH="101592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Ringkasan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Distribusi</a:t>
            </a:r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Binomial</a:t>
            </a:r>
          </a:p>
          <a:p>
            <a:pPr>
              <a:buNone/>
            </a:pPr>
            <a:r>
              <a:rPr lang="en-US" sz="2400" dirty="0" smtClean="0"/>
              <a:t>	</a:t>
            </a:r>
            <a:r>
              <a:rPr lang="en-US" sz="2400" dirty="0" err="1" smtClean="0"/>
              <a:t>Sumber</a:t>
            </a:r>
            <a:r>
              <a:rPr lang="en-US" sz="2400" dirty="0" smtClean="0"/>
              <a:t> </a:t>
            </a:r>
            <a:r>
              <a:rPr lang="en-US" sz="2400" dirty="0" err="1" smtClean="0"/>
              <a:t>panggilan</a:t>
            </a:r>
            <a:r>
              <a:rPr lang="en-US" sz="2400" dirty="0" smtClean="0"/>
              <a:t>  S </a:t>
            </a:r>
            <a:r>
              <a:rPr lang="en-US" sz="2000" dirty="0" smtClean="0">
                <a:sym typeface="Wingdings" pitchFamily="2" charset="2"/>
              </a:rPr>
              <a:t> </a:t>
            </a:r>
            <a:r>
              <a:rPr lang="en-US" sz="2400" dirty="0" err="1" smtClean="0">
                <a:sym typeface="Wingdings" pitchFamily="2" charset="2"/>
              </a:rPr>
              <a:t>terbatas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dan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berkas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keluar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N</a:t>
            </a:r>
            <a:r>
              <a:rPr lang="en-US" sz="1800" dirty="0" err="1" smtClean="0">
                <a:sym typeface="Wingdings" pitchFamily="2" charset="2"/>
              </a:rPr>
              <a:t></a:t>
            </a:r>
            <a:r>
              <a:rPr lang="en-US" sz="2400" dirty="0" err="1" smtClean="0">
                <a:sym typeface="Wingdings" pitchFamily="2" charset="2"/>
              </a:rPr>
              <a:t>terbatas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dan</a:t>
            </a:r>
            <a:r>
              <a:rPr lang="en-US" sz="2400" dirty="0" smtClean="0">
                <a:sym typeface="Wingdings" pitchFamily="2" charset="2"/>
              </a:rPr>
              <a:t> S ≤ N</a:t>
            </a:r>
          </a:p>
          <a:p>
            <a:pPr>
              <a:buNone/>
            </a:pPr>
            <a:r>
              <a:rPr lang="en-US" sz="2400" dirty="0" smtClean="0">
                <a:latin typeface="Arial"/>
                <a:cs typeface="Arial"/>
                <a:sym typeface="Wingdings" pitchFamily="2" charset="2"/>
              </a:rPr>
              <a:t>	</a:t>
            </a:r>
            <a:r>
              <a:rPr lang="en-US" sz="2400" dirty="0" err="1" smtClean="0">
                <a:sym typeface="Wingdings" pitchFamily="2" charset="2"/>
              </a:rPr>
              <a:t>Distribusi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waktu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antara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kedatangan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panggilan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dari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setiap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sumber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panggilan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beabs</a:t>
            </a:r>
            <a:r>
              <a:rPr lang="en-US" sz="2400" dirty="0" smtClean="0">
                <a:sym typeface="Wingdings" pitchFamily="2" charset="2"/>
              </a:rPr>
              <a:t> : </a:t>
            </a:r>
            <a:r>
              <a:rPr lang="en-US" sz="2400" dirty="0" err="1" smtClean="0">
                <a:sym typeface="Wingdings" pitchFamily="2" charset="2"/>
              </a:rPr>
              <a:t>eksponensial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negatif</a:t>
            </a:r>
            <a:endParaRPr lang="en-US" sz="2400" dirty="0" smtClean="0">
              <a:sym typeface="Wingdings" pitchFamily="2" charset="2"/>
            </a:endParaRPr>
          </a:p>
          <a:p>
            <a:pPr>
              <a:buNone/>
            </a:pPr>
            <a:r>
              <a:rPr lang="en-US" sz="2400" dirty="0" smtClean="0">
                <a:sym typeface="Wingdings" pitchFamily="2" charset="2"/>
              </a:rPr>
              <a:t>	</a:t>
            </a:r>
            <a:r>
              <a:rPr lang="en-US" sz="2400" dirty="0" err="1" smtClean="0">
                <a:sym typeface="Wingdings" pitchFamily="2" charset="2"/>
              </a:rPr>
              <a:t>Laju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kedatangan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panggilan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bergantung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kondisi</a:t>
            </a:r>
            <a:endParaRPr lang="en-US" sz="2400" dirty="0" smtClean="0">
              <a:sym typeface="Wingdings" pitchFamily="2" charset="2"/>
            </a:endParaRPr>
          </a:p>
          <a:p>
            <a:pPr>
              <a:buNone/>
            </a:pPr>
            <a:endParaRPr lang="en-US" sz="2400" dirty="0" smtClean="0">
              <a:sym typeface="Wingdings" pitchFamily="2" charset="2"/>
            </a:endParaRPr>
          </a:p>
          <a:p>
            <a:pPr>
              <a:buNone/>
            </a:pPr>
            <a:endParaRPr lang="en-US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442D677-F5ED-4720-8A8A-230E908DA9D0}" type="slidenum">
              <a:rPr lang="en-US" smtClean="0"/>
              <a:pPr>
                <a:defRPr/>
              </a:pPr>
              <a:t>38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1285852" y="4286256"/>
          <a:ext cx="7072362" cy="1832636"/>
        </p:xfrm>
        <a:graphic>
          <a:graphicData uri="http://schemas.openxmlformats.org/presentationml/2006/ole">
            <p:oleObj spid="_x0000_s123906" name="Equation" r:id="rId3" imgW="3797280" imgH="101592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 </a:t>
            </a:r>
            <a:r>
              <a:rPr lang="en-US" dirty="0" err="1" smtClean="0"/>
              <a:t>Soal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28736"/>
            <a:ext cx="8401080" cy="4697427"/>
          </a:xfrm>
        </p:spPr>
        <p:txBody>
          <a:bodyPr/>
          <a:lstStyle/>
          <a:p>
            <a:r>
              <a:rPr lang="en-US" sz="24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Bagaimana</a:t>
            </a:r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bila</a:t>
            </a:r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suatu</a:t>
            </a:r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sistem</a:t>
            </a:r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yang </a:t>
            </a:r>
            <a:r>
              <a:rPr lang="en-US" sz="24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seharusnya</a:t>
            </a:r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dihitung</a:t>
            </a:r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dengan</a:t>
            </a:r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rumus</a:t>
            </a:r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Engset</a:t>
            </a:r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tetapi</a:t>
            </a:r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dihitung</a:t>
            </a:r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dengan</a:t>
            </a:r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rumus</a:t>
            </a:r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Erlang</a:t>
            </a:r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dan</a:t>
            </a:r>
            <a:r>
              <a:rPr lang="en-US" sz="2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sebaliknya</a:t>
            </a:r>
            <a:r>
              <a:rPr lang="en-US" sz="2400" dirty="0" smtClean="0"/>
              <a:t>	</a:t>
            </a:r>
          </a:p>
          <a:p>
            <a:pPr algn="ctr">
              <a:buNone/>
            </a:pPr>
            <a:r>
              <a:rPr lang="en-US" sz="2400" dirty="0" err="1" smtClean="0"/>
              <a:t>Tabel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en-US" sz="2400" dirty="0" smtClean="0"/>
              <a:t> </a:t>
            </a:r>
            <a:r>
              <a:rPr lang="en-US" sz="2400" dirty="0" err="1" smtClean="0"/>
              <a:t>Siemen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Ericsson</a:t>
            </a:r>
            <a:endParaRPr lang="en-US" sz="2400" dirty="0" smtClean="0">
              <a:sym typeface="Wingdings" pitchFamily="2" charset="2"/>
            </a:endParaRPr>
          </a:p>
          <a:p>
            <a:pPr>
              <a:buNone/>
            </a:pPr>
            <a:r>
              <a:rPr lang="en-US" sz="2400" dirty="0" smtClean="0">
                <a:latin typeface="Arial"/>
                <a:cs typeface="Arial"/>
                <a:sym typeface="Wingdings" pitchFamily="2" charset="2"/>
              </a:rPr>
              <a:t>	</a:t>
            </a:r>
            <a:endParaRPr lang="en-US" sz="24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442D677-F5ED-4720-8A8A-230E908DA9D0}" type="slidenum">
              <a:rPr lang="en-US" smtClean="0"/>
              <a:pPr>
                <a:defRPr/>
              </a:pPr>
              <a:t>39</a:t>
            </a:fld>
            <a:endParaRPr lang="en-US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785918" y="3071810"/>
          <a:ext cx="5857915" cy="2203382"/>
        </p:xfrm>
        <a:graphic>
          <a:graphicData uri="http://schemas.openxmlformats.org/drawingml/2006/table">
            <a:tbl>
              <a:tblPr/>
              <a:tblGrid>
                <a:gridCol w="785819"/>
                <a:gridCol w="1714511"/>
                <a:gridCol w="605071"/>
                <a:gridCol w="1395193"/>
                <a:gridCol w="1357321"/>
              </a:tblGrid>
              <a:tr h="269732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A (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erlang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S :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Jumlah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sumber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panggilan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B (%)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 :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Jumlah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Saluran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Keluar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0177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Rumus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Erlang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Rumus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Engset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  <a:tr h="26973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3.13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tak berhigga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973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3.17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973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5.16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tak berhigga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973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5.32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69732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tak berhigga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3218"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12.2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785786" y="5357826"/>
            <a:ext cx="785818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 smtClean="0"/>
              <a:t>Rumus</a:t>
            </a:r>
            <a:r>
              <a:rPr lang="en-US" dirty="0" smtClean="0"/>
              <a:t> </a:t>
            </a:r>
            <a:r>
              <a:rPr lang="en-US" dirty="0" err="1" smtClean="0"/>
              <a:t>Engset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>
                <a:sym typeface="Wingdings" pitchFamily="2" charset="2"/>
              </a:rPr>
              <a:t>Erlang</a:t>
            </a:r>
            <a:r>
              <a:rPr lang="en-US" dirty="0" smtClean="0">
                <a:sym typeface="Wingdings" pitchFamily="2" charset="2"/>
              </a:rPr>
              <a:t> : </a:t>
            </a:r>
            <a:r>
              <a:rPr lang="en-US" dirty="0" err="1" smtClean="0">
                <a:sym typeface="Wingdings" pitchFamily="2" charset="2"/>
              </a:rPr>
              <a:t>saluran</a:t>
            </a:r>
            <a:r>
              <a:rPr lang="en-US" dirty="0" smtClean="0">
                <a:sym typeface="Wingdings" pitchFamily="2" charset="2"/>
              </a:rPr>
              <a:t> yang </a:t>
            </a:r>
            <a:r>
              <a:rPr lang="en-US" dirty="0" err="1" smtClean="0">
                <a:sym typeface="Wingdings" pitchFamily="2" charset="2"/>
              </a:rPr>
              <a:t>lebih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besar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dari</a:t>
            </a:r>
            <a:r>
              <a:rPr lang="en-US" dirty="0" smtClean="0">
                <a:sym typeface="Wingdings" pitchFamily="2" charset="2"/>
              </a:rPr>
              <a:t> yang </a:t>
            </a:r>
            <a:r>
              <a:rPr lang="en-US" dirty="0" err="1" smtClean="0">
                <a:sym typeface="Wingdings" pitchFamily="2" charset="2"/>
              </a:rPr>
              <a:t>sebenarnya</a:t>
            </a:r>
            <a:endParaRPr lang="en-US" dirty="0" smtClean="0">
              <a:sym typeface="Wingdings" pitchFamily="2" charset="2"/>
            </a:endParaRPr>
          </a:p>
          <a:p>
            <a:r>
              <a:rPr lang="en-US" dirty="0" err="1" smtClean="0"/>
              <a:t>Rumus</a:t>
            </a:r>
            <a:r>
              <a:rPr lang="en-US" dirty="0" smtClean="0"/>
              <a:t> </a:t>
            </a:r>
            <a:r>
              <a:rPr lang="en-US" dirty="0" err="1" smtClean="0"/>
              <a:t>Erlang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>
                <a:sym typeface="Wingdings" pitchFamily="2" charset="2"/>
              </a:rPr>
              <a:t>Engset</a:t>
            </a:r>
            <a:r>
              <a:rPr lang="en-US" dirty="0" smtClean="0">
                <a:sym typeface="Wingdings" pitchFamily="2" charset="2"/>
              </a:rPr>
              <a:t> : B yang </a:t>
            </a:r>
            <a:r>
              <a:rPr lang="en-US" dirty="0" err="1" smtClean="0">
                <a:sym typeface="Wingdings" pitchFamily="2" charset="2"/>
              </a:rPr>
              <a:t>lebih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kecil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dari</a:t>
            </a:r>
            <a:r>
              <a:rPr lang="en-US" dirty="0" smtClean="0">
                <a:sym typeface="Wingdings" pitchFamily="2" charset="2"/>
              </a:rPr>
              <a:t> yang </a:t>
            </a:r>
            <a:r>
              <a:rPr lang="en-US" dirty="0" err="1" smtClean="0">
                <a:sym typeface="Wingdings" pitchFamily="2" charset="2"/>
              </a:rPr>
              <a:t>diinginkan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semula</a:t>
            </a:r>
            <a:r>
              <a:rPr lang="en-US" dirty="0" smtClean="0">
                <a:sym typeface="Wingdings" pitchFamily="2" charset="2"/>
              </a:rPr>
              <a:t>,  </a:t>
            </a:r>
          </a:p>
          <a:p>
            <a:r>
              <a:rPr lang="en-US" dirty="0" smtClean="0">
                <a:sym typeface="Wingdings" pitchFamily="2" charset="2"/>
              </a:rPr>
              <a:t>                                           </a:t>
            </a:r>
            <a:r>
              <a:rPr lang="en-US" dirty="0" err="1" smtClean="0">
                <a:sym typeface="Wingdings" pitchFamily="2" charset="2"/>
              </a:rPr>
              <a:t>mis</a:t>
            </a:r>
            <a:r>
              <a:rPr lang="en-US" dirty="0" smtClean="0">
                <a:sym typeface="Wingdings" pitchFamily="2" charset="2"/>
              </a:rPr>
              <a:t> B &lt; 1%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Distribusi</a:t>
            </a:r>
            <a:r>
              <a:rPr lang="en-US" dirty="0" smtClean="0"/>
              <a:t> Poisson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Erlang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500174"/>
            <a:ext cx="8229600" cy="4454525"/>
          </a:xfrm>
        </p:spPr>
        <p:txBody>
          <a:bodyPr/>
          <a:lstStyle/>
          <a:p>
            <a:r>
              <a:rPr lang="en-US" sz="2800" dirty="0" err="1" smtClean="0"/>
              <a:t>Distribusi</a:t>
            </a:r>
            <a:r>
              <a:rPr lang="en-US" sz="2800" dirty="0" smtClean="0"/>
              <a:t> </a:t>
            </a:r>
            <a:r>
              <a:rPr lang="en-US" sz="2800" b="1" dirty="0" smtClean="0"/>
              <a:t>Poisson </a:t>
            </a:r>
            <a:r>
              <a:rPr lang="en-US" sz="2800" dirty="0" err="1" smtClean="0"/>
              <a:t>dan</a:t>
            </a:r>
            <a:r>
              <a:rPr lang="en-US" sz="2800" dirty="0" smtClean="0"/>
              <a:t> </a:t>
            </a:r>
            <a:r>
              <a:rPr lang="en-US" sz="2800" b="1" dirty="0" err="1" smtClean="0"/>
              <a:t>Erlang</a:t>
            </a:r>
            <a:r>
              <a:rPr lang="en-US" sz="2800" dirty="0" smtClean="0"/>
              <a:t> :</a:t>
            </a:r>
          </a:p>
          <a:p>
            <a:pPr lvl="1"/>
            <a:r>
              <a:rPr lang="en-US" sz="2400" dirty="0" err="1" smtClean="0">
                <a:sym typeface="Wingdings" pitchFamily="2" charset="2"/>
              </a:rPr>
              <a:t>Sumber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panggilan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tak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terhingga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1800" dirty="0" smtClean="0">
                <a:sym typeface="Wingdings" pitchFamily="2" charset="2"/>
              </a:rPr>
              <a:t>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i="1" dirty="0" err="1" smtClean="0">
                <a:solidFill>
                  <a:srgbClr val="7030A0"/>
                </a:solidFill>
                <a:sym typeface="Wingdings" pitchFamily="2" charset="2"/>
              </a:rPr>
              <a:t>kecepatan</a:t>
            </a:r>
            <a:r>
              <a:rPr lang="en-US" sz="2400" i="1" dirty="0" smtClean="0">
                <a:solidFill>
                  <a:srgbClr val="7030A0"/>
                </a:solidFill>
                <a:sym typeface="Wingdings" pitchFamily="2" charset="2"/>
              </a:rPr>
              <a:t> </a:t>
            </a:r>
            <a:r>
              <a:rPr lang="en-US" sz="2400" i="1" dirty="0" err="1" smtClean="0">
                <a:solidFill>
                  <a:srgbClr val="7030A0"/>
                </a:solidFill>
                <a:sym typeface="Wingdings" pitchFamily="2" charset="2"/>
              </a:rPr>
              <a:t>datangnya</a:t>
            </a:r>
            <a:r>
              <a:rPr lang="en-US" sz="2400" i="1" dirty="0" smtClean="0">
                <a:solidFill>
                  <a:srgbClr val="7030A0"/>
                </a:solidFill>
                <a:sym typeface="Wingdings" pitchFamily="2" charset="2"/>
              </a:rPr>
              <a:t> </a:t>
            </a:r>
            <a:r>
              <a:rPr lang="en-US" sz="2400" i="1" dirty="0" err="1" smtClean="0">
                <a:solidFill>
                  <a:srgbClr val="7030A0"/>
                </a:solidFill>
                <a:sym typeface="Wingdings" pitchFamily="2" charset="2"/>
              </a:rPr>
              <a:t>panggilan</a:t>
            </a:r>
            <a:r>
              <a:rPr lang="en-US" sz="2400" i="1" dirty="0" smtClean="0">
                <a:solidFill>
                  <a:srgbClr val="7030A0"/>
                </a:solidFill>
                <a:sym typeface="Wingdings" pitchFamily="2" charset="2"/>
              </a:rPr>
              <a:t> </a:t>
            </a:r>
            <a:r>
              <a:rPr lang="en-US" sz="2400" i="1" dirty="0" err="1" smtClean="0">
                <a:solidFill>
                  <a:srgbClr val="7030A0"/>
                </a:solidFill>
                <a:sym typeface="Wingdings" pitchFamily="2" charset="2"/>
              </a:rPr>
              <a:t>tetap</a:t>
            </a:r>
            <a:r>
              <a:rPr lang="en-US" sz="2400" i="1" dirty="0" smtClean="0">
                <a:solidFill>
                  <a:srgbClr val="7030A0"/>
                </a:solidFill>
                <a:sym typeface="Wingdings" pitchFamily="2" charset="2"/>
              </a:rPr>
              <a:t>, </a:t>
            </a:r>
            <a:r>
              <a:rPr lang="en-US" sz="2400" i="1" dirty="0" err="1" smtClean="0">
                <a:solidFill>
                  <a:srgbClr val="7030A0"/>
                </a:solidFill>
                <a:sym typeface="Wingdings" pitchFamily="2" charset="2"/>
              </a:rPr>
              <a:t>tidak</a:t>
            </a:r>
            <a:r>
              <a:rPr lang="en-US" sz="2400" i="1" dirty="0" smtClean="0">
                <a:solidFill>
                  <a:srgbClr val="7030A0"/>
                </a:solidFill>
                <a:sym typeface="Wingdings" pitchFamily="2" charset="2"/>
              </a:rPr>
              <a:t> </a:t>
            </a:r>
            <a:r>
              <a:rPr lang="en-US" sz="2400" i="1" dirty="0" err="1" smtClean="0">
                <a:solidFill>
                  <a:srgbClr val="7030A0"/>
                </a:solidFill>
                <a:sym typeface="Wingdings" pitchFamily="2" charset="2"/>
              </a:rPr>
              <a:t>bergantung</a:t>
            </a:r>
            <a:r>
              <a:rPr lang="en-US" sz="2400" i="1" dirty="0" smtClean="0">
                <a:solidFill>
                  <a:srgbClr val="7030A0"/>
                </a:solidFill>
                <a:sym typeface="Wingdings" pitchFamily="2" charset="2"/>
              </a:rPr>
              <a:t> </a:t>
            </a:r>
            <a:r>
              <a:rPr lang="en-US" sz="2400" i="1" dirty="0" err="1" smtClean="0">
                <a:solidFill>
                  <a:srgbClr val="7030A0"/>
                </a:solidFill>
                <a:sym typeface="Wingdings" pitchFamily="2" charset="2"/>
              </a:rPr>
              <a:t>pada</a:t>
            </a:r>
            <a:r>
              <a:rPr lang="en-US" sz="2400" i="1" dirty="0" smtClean="0">
                <a:solidFill>
                  <a:srgbClr val="7030A0"/>
                </a:solidFill>
                <a:sym typeface="Wingdings" pitchFamily="2" charset="2"/>
              </a:rPr>
              <a:t> </a:t>
            </a:r>
            <a:r>
              <a:rPr lang="en-US" sz="2400" i="1" dirty="0" err="1" smtClean="0">
                <a:solidFill>
                  <a:srgbClr val="7030A0"/>
                </a:solidFill>
                <a:sym typeface="Wingdings" pitchFamily="2" charset="2"/>
              </a:rPr>
              <a:t>kondisi</a:t>
            </a:r>
            <a:endParaRPr lang="en-US" sz="2400" i="1" dirty="0" smtClean="0">
              <a:solidFill>
                <a:srgbClr val="7030A0"/>
              </a:solidFill>
              <a:sym typeface="Wingdings" pitchFamily="2" charset="2"/>
            </a:endParaRPr>
          </a:p>
          <a:p>
            <a:pPr lvl="1">
              <a:buNone/>
            </a:pPr>
            <a:endParaRPr lang="en-US" sz="2400" i="1" dirty="0" smtClean="0">
              <a:solidFill>
                <a:srgbClr val="7030A0"/>
              </a:solidFill>
              <a:sym typeface="Wingdings" pitchFamily="2" charset="2"/>
            </a:endParaRPr>
          </a:p>
          <a:p>
            <a:r>
              <a:rPr lang="en-US" sz="2800" dirty="0" err="1" smtClean="0">
                <a:sym typeface="Wingdings" pitchFamily="2" charset="2"/>
              </a:rPr>
              <a:t>Distribusi</a:t>
            </a:r>
            <a:r>
              <a:rPr lang="en-US" sz="2800" b="1" dirty="0" smtClean="0">
                <a:sym typeface="Wingdings" pitchFamily="2" charset="2"/>
              </a:rPr>
              <a:t> </a:t>
            </a:r>
            <a:r>
              <a:rPr lang="en-US" sz="2800" b="1" dirty="0" err="1" smtClean="0">
                <a:sym typeface="Wingdings" pitchFamily="2" charset="2"/>
              </a:rPr>
              <a:t>Engset</a:t>
            </a:r>
            <a:r>
              <a:rPr lang="en-US" sz="2800" b="1" dirty="0" smtClean="0">
                <a:sym typeface="Wingdings" pitchFamily="2" charset="2"/>
              </a:rPr>
              <a:t> </a:t>
            </a:r>
            <a:r>
              <a:rPr lang="en-US" sz="2800" dirty="0" err="1" smtClean="0">
                <a:sym typeface="Wingdings" pitchFamily="2" charset="2"/>
              </a:rPr>
              <a:t>dan</a:t>
            </a:r>
            <a:r>
              <a:rPr lang="en-US" sz="2800" dirty="0" smtClean="0">
                <a:sym typeface="Wingdings" pitchFamily="2" charset="2"/>
              </a:rPr>
              <a:t> </a:t>
            </a:r>
            <a:r>
              <a:rPr lang="en-US" sz="2800" b="1" dirty="0" smtClean="0">
                <a:sym typeface="Wingdings" pitchFamily="2" charset="2"/>
              </a:rPr>
              <a:t>Binomial</a:t>
            </a:r>
            <a:r>
              <a:rPr lang="en-US" sz="2800" dirty="0" smtClean="0">
                <a:sym typeface="Wingdings" pitchFamily="2" charset="2"/>
              </a:rPr>
              <a:t> :</a:t>
            </a:r>
          </a:p>
          <a:p>
            <a:pPr lvl="1"/>
            <a:r>
              <a:rPr lang="en-US" sz="2400" dirty="0" err="1" smtClean="0">
                <a:sym typeface="Wingdings" pitchFamily="2" charset="2"/>
              </a:rPr>
              <a:t>Sumber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panggilan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dirty="0" err="1" smtClean="0">
                <a:sym typeface="Wingdings" pitchFamily="2" charset="2"/>
              </a:rPr>
              <a:t>terbatas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1800" dirty="0" smtClean="0">
                <a:sym typeface="Wingdings" pitchFamily="2" charset="2"/>
              </a:rPr>
              <a:t></a:t>
            </a:r>
            <a:r>
              <a:rPr lang="en-US" sz="2400" dirty="0" smtClean="0">
                <a:sym typeface="Wingdings" pitchFamily="2" charset="2"/>
              </a:rPr>
              <a:t> </a:t>
            </a:r>
            <a:r>
              <a:rPr lang="en-US" sz="2400" i="1" dirty="0" err="1" smtClean="0">
                <a:solidFill>
                  <a:srgbClr val="7030A0"/>
                </a:solidFill>
                <a:sym typeface="Wingdings" pitchFamily="2" charset="2"/>
              </a:rPr>
              <a:t>kecepatan</a:t>
            </a:r>
            <a:r>
              <a:rPr lang="en-US" sz="2400" i="1" dirty="0" smtClean="0">
                <a:solidFill>
                  <a:srgbClr val="7030A0"/>
                </a:solidFill>
                <a:sym typeface="Wingdings" pitchFamily="2" charset="2"/>
              </a:rPr>
              <a:t> </a:t>
            </a:r>
            <a:r>
              <a:rPr lang="en-US" sz="2400" i="1" dirty="0" err="1" smtClean="0">
                <a:solidFill>
                  <a:srgbClr val="7030A0"/>
                </a:solidFill>
                <a:sym typeface="Wingdings" pitchFamily="2" charset="2"/>
              </a:rPr>
              <a:t>datangnya</a:t>
            </a:r>
            <a:r>
              <a:rPr lang="en-US" sz="2400" i="1" dirty="0" smtClean="0">
                <a:solidFill>
                  <a:srgbClr val="7030A0"/>
                </a:solidFill>
                <a:sym typeface="Wingdings" pitchFamily="2" charset="2"/>
              </a:rPr>
              <a:t> </a:t>
            </a:r>
            <a:r>
              <a:rPr lang="en-US" sz="2400" i="1" dirty="0" err="1" smtClean="0">
                <a:solidFill>
                  <a:srgbClr val="7030A0"/>
                </a:solidFill>
                <a:sym typeface="Wingdings" pitchFamily="2" charset="2"/>
              </a:rPr>
              <a:t>panggilan</a:t>
            </a:r>
            <a:r>
              <a:rPr lang="en-US" sz="2400" i="1" dirty="0" smtClean="0">
                <a:solidFill>
                  <a:srgbClr val="7030A0"/>
                </a:solidFill>
                <a:sym typeface="Wingdings" pitchFamily="2" charset="2"/>
              </a:rPr>
              <a:t> </a:t>
            </a:r>
            <a:r>
              <a:rPr lang="en-US" sz="2400" i="1" dirty="0" err="1" smtClean="0">
                <a:solidFill>
                  <a:srgbClr val="7030A0"/>
                </a:solidFill>
                <a:sym typeface="Wingdings" pitchFamily="2" charset="2"/>
              </a:rPr>
              <a:t>tidak</a:t>
            </a:r>
            <a:r>
              <a:rPr lang="en-US" sz="2400" i="1" dirty="0" smtClean="0">
                <a:solidFill>
                  <a:srgbClr val="7030A0"/>
                </a:solidFill>
                <a:sym typeface="Wingdings" pitchFamily="2" charset="2"/>
              </a:rPr>
              <a:t> </a:t>
            </a:r>
            <a:r>
              <a:rPr lang="en-US" sz="2400" i="1" dirty="0" err="1" smtClean="0">
                <a:solidFill>
                  <a:srgbClr val="7030A0"/>
                </a:solidFill>
                <a:sym typeface="Wingdings" pitchFamily="2" charset="2"/>
              </a:rPr>
              <a:t>tetap</a:t>
            </a:r>
            <a:r>
              <a:rPr lang="en-US" sz="2400" i="1" dirty="0" smtClean="0">
                <a:solidFill>
                  <a:srgbClr val="7030A0"/>
                </a:solidFill>
                <a:sym typeface="Wingdings" pitchFamily="2" charset="2"/>
              </a:rPr>
              <a:t> </a:t>
            </a:r>
            <a:r>
              <a:rPr lang="en-US" sz="2400" i="1" dirty="0" err="1" smtClean="0">
                <a:solidFill>
                  <a:srgbClr val="7030A0"/>
                </a:solidFill>
                <a:sym typeface="Wingdings" pitchFamily="2" charset="2"/>
              </a:rPr>
              <a:t>bergantung</a:t>
            </a:r>
            <a:r>
              <a:rPr lang="en-US" sz="2400" i="1" dirty="0" smtClean="0">
                <a:solidFill>
                  <a:srgbClr val="7030A0"/>
                </a:solidFill>
                <a:sym typeface="Wingdings" pitchFamily="2" charset="2"/>
              </a:rPr>
              <a:t> </a:t>
            </a:r>
            <a:r>
              <a:rPr lang="en-US" sz="2400" i="1" dirty="0" err="1" smtClean="0">
                <a:solidFill>
                  <a:srgbClr val="7030A0"/>
                </a:solidFill>
                <a:sym typeface="Wingdings" pitchFamily="2" charset="2"/>
              </a:rPr>
              <a:t>pada</a:t>
            </a:r>
            <a:r>
              <a:rPr lang="en-US" sz="2400" i="1" dirty="0" smtClean="0">
                <a:solidFill>
                  <a:srgbClr val="7030A0"/>
                </a:solidFill>
                <a:sym typeface="Wingdings" pitchFamily="2" charset="2"/>
              </a:rPr>
              <a:t> </a:t>
            </a:r>
            <a:r>
              <a:rPr lang="en-US" sz="2400" i="1" dirty="0" err="1" smtClean="0">
                <a:solidFill>
                  <a:srgbClr val="7030A0"/>
                </a:solidFill>
                <a:sym typeface="Wingdings" pitchFamily="2" charset="2"/>
              </a:rPr>
              <a:t>kondisi</a:t>
            </a:r>
            <a:r>
              <a:rPr lang="en-US" sz="2400" i="1" dirty="0" smtClean="0">
                <a:solidFill>
                  <a:srgbClr val="7030A0"/>
                </a:solidFill>
                <a:sym typeface="Wingdings" pitchFamily="2" charset="2"/>
              </a:rPr>
              <a:t> </a:t>
            </a:r>
            <a:r>
              <a:rPr lang="en-US" sz="2400" i="1" dirty="0" err="1" smtClean="0">
                <a:solidFill>
                  <a:srgbClr val="7030A0"/>
                </a:solidFill>
                <a:sym typeface="Wingdings" pitchFamily="2" charset="2"/>
              </a:rPr>
              <a:t>sistem</a:t>
            </a:r>
            <a:endParaRPr lang="en-US" sz="2400" i="1" dirty="0" smtClean="0">
              <a:solidFill>
                <a:srgbClr val="7030A0"/>
              </a:solidFill>
              <a:sym typeface="Wingdings" pitchFamily="2" charset="2"/>
            </a:endParaRPr>
          </a:p>
          <a:p>
            <a:pPr lvl="2"/>
            <a:r>
              <a:rPr lang="en-US" i="1" dirty="0" smtClean="0">
                <a:solidFill>
                  <a:srgbClr val="CC0000"/>
                </a:solidFill>
                <a:sym typeface="Wingdings" pitchFamily="2" charset="2"/>
              </a:rPr>
              <a:t> Makin </a:t>
            </a:r>
            <a:r>
              <a:rPr lang="en-US" i="1" dirty="0" err="1" smtClean="0">
                <a:solidFill>
                  <a:srgbClr val="CC0000"/>
                </a:solidFill>
                <a:sym typeface="Wingdings" pitchFamily="2" charset="2"/>
              </a:rPr>
              <a:t>besar</a:t>
            </a:r>
            <a:r>
              <a:rPr lang="en-US" i="1" dirty="0" smtClean="0">
                <a:solidFill>
                  <a:srgbClr val="CC0000"/>
                </a:solidFill>
                <a:sym typeface="Wingdings" pitchFamily="2" charset="2"/>
              </a:rPr>
              <a:t> </a:t>
            </a:r>
            <a:r>
              <a:rPr lang="en-US" i="1" dirty="0" err="1" smtClean="0">
                <a:solidFill>
                  <a:srgbClr val="CC0000"/>
                </a:solidFill>
                <a:sym typeface="Wingdings" pitchFamily="2" charset="2"/>
              </a:rPr>
              <a:t>kondisi</a:t>
            </a:r>
            <a:r>
              <a:rPr lang="en-US" i="1" dirty="0" smtClean="0">
                <a:solidFill>
                  <a:srgbClr val="CC0000"/>
                </a:solidFill>
                <a:sym typeface="Wingdings" pitchFamily="2" charset="2"/>
              </a:rPr>
              <a:t> </a:t>
            </a:r>
            <a:r>
              <a:rPr lang="en-US" i="1" dirty="0" err="1" smtClean="0">
                <a:solidFill>
                  <a:srgbClr val="CC0000"/>
                </a:solidFill>
                <a:sym typeface="Wingdings" pitchFamily="2" charset="2"/>
              </a:rPr>
              <a:t>makin</a:t>
            </a:r>
            <a:r>
              <a:rPr lang="en-US" i="1" dirty="0" smtClean="0">
                <a:solidFill>
                  <a:srgbClr val="CC0000"/>
                </a:solidFill>
                <a:sym typeface="Wingdings" pitchFamily="2" charset="2"/>
              </a:rPr>
              <a:t> </a:t>
            </a:r>
            <a:r>
              <a:rPr lang="en-US" i="1" dirty="0" err="1" smtClean="0">
                <a:solidFill>
                  <a:srgbClr val="CC0000"/>
                </a:solidFill>
                <a:sym typeface="Wingdings" pitchFamily="2" charset="2"/>
              </a:rPr>
              <a:t>kecil</a:t>
            </a:r>
            <a:r>
              <a:rPr lang="en-US" i="1" dirty="0" smtClean="0">
                <a:solidFill>
                  <a:srgbClr val="CC0000"/>
                </a:solidFill>
                <a:sym typeface="Wingdings" pitchFamily="2" charset="2"/>
              </a:rPr>
              <a:t> </a:t>
            </a:r>
            <a:r>
              <a:rPr lang="en-US" i="1" dirty="0" err="1" smtClean="0">
                <a:solidFill>
                  <a:srgbClr val="CC0000"/>
                </a:solidFill>
                <a:sym typeface="Wingdings" pitchFamily="2" charset="2"/>
              </a:rPr>
              <a:t>kecepatan</a:t>
            </a:r>
            <a:r>
              <a:rPr lang="en-US" i="1" dirty="0" smtClean="0">
                <a:solidFill>
                  <a:srgbClr val="CC0000"/>
                </a:solidFill>
                <a:sym typeface="Wingdings" pitchFamily="2" charset="2"/>
              </a:rPr>
              <a:t> </a:t>
            </a:r>
            <a:r>
              <a:rPr lang="en-US" i="1" dirty="0" err="1" smtClean="0">
                <a:solidFill>
                  <a:srgbClr val="CC0000"/>
                </a:solidFill>
                <a:sym typeface="Wingdings" pitchFamily="2" charset="2"/>
              </a:rPr>
              <a:t>datangnya</a:t>
            </a:r>
            <a:r>
              <a:rPr lang="en-US" i="1" dirty="0" smtClean="0">
                <a:solidFill>
                  <a:srgbClr val="CC0000"/>
                </a:solidFill>
                <a:sym typeface="Wingdings" pitchFamily="2" charset="2"/>
              </a:rPr>
              <a:t> </a:t>
            </a:r>
            <a:r>
              <a:rPr lang="en-US" i="1" dirty="0" err="1" smtClean="0">
                <a:solidFill>
                  <a:srgbClr val="CC0000"/>
                </a:solidFill>
                <a:sym typeface="Wingdings" pitchFamily="2" charset="2"/>
              </a:rPr>
              <a:t>panggilan</a:t>
            </a:r>
            <a:r>
              <a:rPr lang="en-US" i="1" dirty="0" smtClean="0">
                <a:solidFill>
                  <a:srgbClr val="CC0000"/>
                </a:solidFill>
                <a:sym typeface="Wingdings" pitchFamily="2" charset="2"/>
              </a:rPr>
              <a:t>  </a:t>
            </a:r>
            <a:r>
              <a:rPr lang="en-US" i="1" dirty="0" err="1" smtClean="0">
                <a:solidFill>
                  <a:srgbClr val="CC0000"/>
                </a:solidFill>
                <a:sym typeface="Wingdings" pitchFamily="2" charset="2"/>
              </a:rPr>
              <a:t>berkurangnya</a:t>
            </a:r>
            <a:r>
              <a:rPr lang="en-US" i="1" dirty="0" smtClean="0">
                <a:solidFill>
                  <a:srgbClr val="CC0000"/>
                </a:solidFill>
                <a:sym typeface="Wingdings" pitchFamily="2" charset="2"/>
              </a:rPr>
              <a:t> </a:t>
            </a:r>
            <a:r>
              <a:rPr lang="en-US" i="1" dirty="0" err="1" smtClean="0">
                <a:solidFill>
                  <a:srgbClr val="CC0000"/>
                </a:solidFill>
                <a:sym typeface="Wingdings" pitchFamily="2" charset="2"/>
              </a:rPr>
              <a:t>sumber</a:t>
            </a:r>
            <a:r>
              <a:rPr lang="en-US" i="1" dirty="0" smtClean="0">
                <a:solidFill>
                  <a:srgbClr val="CC0000"/>
                </a:solidFill>
                <a:sym typeface="Wingdings" pitchFamily="2" charset="2"/>
              </a:rPr>
              <a:t> </a:t>
            </a:r>
            <a:r>
              <a:rPr lang="en-US" i="1" dirty="0" err="1" smtClean="0">
                <a:solidFill>
                  <a:srgbClr val="CC0000"/>
                </a:solidFill>
                <a:sym typeface="Wingdings" pitchFamily="2" charset="2"/>
              </a:rPr>
              <a:t>panggilan</a:t>
            </a:r>
            <a:r>
              <a:rPr lang="en-US" i="1" dirty="0" smtClean="0">
                <a:solidFill>
                  <a:srgbClr val="CC0000"/>
                </a:solidFill>
                <a:sym typeface="Wingdings" pitchFamily="2" charset="2"/>
              </a:rPr>
              <a:t> </a:t>
            </a:r>
            <a:r>
              <a:rPr lang="en-US" i="1" dirty="0" err="1" smtClean="0">
                <a:solidFill>
                  <a:srgbClr val="CC0000"/>
                </a:solidFill>
                <a:sym typeface="Wingdings" pitchFamily="2" charset="2"/>
              </a:rPr>
              <a:t>dan</a:t>
            </a:r>
            <a:r>
              <a:rPr lang="en-US" i="1" dirty="0" smtClean="0">
                <a:solidFill>
                  <a:srgbClr val="CC0000"/>
                </a:solidFill>
                <a:sym typeface="Wingdings" pitchFamily="2" charset="2"/>
              </a:rPr>
              <a:t> </a:t>
            </a:r>
            <a:r>
              <a:rPr lang="en-US" i="1" dirty="0" err="1" smtClean="0">
                <a:solidFill>
                  <a:srgbClr val="CC0000"/>
                </a:solidFill>
                <a:sym typeface="Wingdings" pitchFamily="2" charset="2"/>
              </a:rPr>
              <a:t>kondisi</a:t>
            </a:r>
            <a:r>
              <a:rPr lang="en-US" i="1" dirty="0" smtClean="0">
                <a:solidFill>
                  <a:srgbClr val="CC0000"/>
                </a:solidFill>
                <a:sym typeface="Wingdings" pitchFamily="2" charset="2"/>
              </a:rPr>
              <a:t> </a:t>
            </a:r>
            <a:r>
              <a:rPr lang="en-US" i="1" dirty="0" err="1" smtClean="0">
                <a:solidFill>
                  <a:srgbClr val="CC0000"/>
                </a:solidFill>
                <a:sym typeface="Wingdings" pitchFamily="2" charset="2"/>
              </a:rPr>
              <a:t>sistem</a:t>
            </a:r>
            <a:r>
              <a:rPr lang="en-US" i="1" dirty="0" smtClean="0">
                <a:solidFill>
                  <a:srgbClr val="CC0000"/>
                </a:solidFill>
                <a:sym typeface="Wingdings" pitchFamily="2" charset="2"/>
              </a:rPr>
              <a:t> </a:t>
            </a:r>
            <a:r>
              <a:rPr lang="en-US" i="1" dirty="0" err="1" smtClean="0">
                <a:solidFill>
                  <a:srgbClr val="CC0000"/>
                </a:solidFill>
                <a:sym typeface="Wingdings" pitchFamily="2" charset="2"/>
              </a:rPr>
              <a:t>berpengaruh</a:t>
            </a:r>
            <a:r>
              <a:rPr lang="en-US" i="1" dirty="0" smtClean="0">
                <a:solidFill>
                  <a:srgbClr val="CC0000"/>
                </a:solidFill>
                <a:sym typeface="Wingdings" pitchFamily="2" charset="2"/>
              </a:rPr>
              <a:t> </a:t>
            </a:r>
            <a:r>
              <a:rPr lang="en-US" i="1" dirty="0" err="1" smtClean="0">
                <a:solidFill>
                  <a:srgbClr val="CC0000"/>
                </a:solidFill>
                <a:sym typeface="Wingdings" pitchFamily="2" charset="2"/>
              </a:rPr>
              <a:t>pada</a:t>
            </a:r>
            <a:r>
              <a:rPr lang="en-US" i="1" dirty="0" smtClean="0">
                <a:solidFill>
                  <a:srgbClr val="CC0000"/>
                </a:solidFill>
                <a:sym typeface="Wingdings" pitchFamily="2" charset="2"/>
              </a:rPr>
              <a:t> </a:t>
            </a:r>
            <a:r>
              <a:rPr lang="en-US" i="1" dirty="0" err="1" smtClean="0">
                <a:solidFill>
                  <a:srgbClr val="CC0000"/>
                </a:solidFill>
                <a:sym typeface="Wingdings" pitchFamily="2" charset="2"/>
              </a:rPr>
              <a:t>kecepatan</a:t>
            </a:r>
            <a:r>
              <a:rPr lang="en-US" i="1" dirty="0" smtClean="0">
                <a:solidFill>
                  <a:srgbClr val="CC0000"/>
                </a:solidFill>
                <a:sym typeface="Wingdings" pitchFamily="2" charset="2"/>
              </a:rPr>
              <a:t> </a:t>
            </a:r>
            <a:r>
              <a:rPr lang="en-US" i="1" dirty="0" err="1" smtClean="0">
                <a:solidFill>
                  <a:srgbClr val="CC0000"/>
                </a:solidFill>
                <a:sym typeface="Wingdings" pitchFamily="2" charset="2"/>
              </a:rPr>
              <a:t>datanganya</a:t>
            </a:r>
            <a:r>
              <a:rPr lang="en-US" i="1" dirty="0" smtClean="0">
                <a:solidFill>
                  <a:srgbClr val="CC0000"/>
                </a:solidFill>
                <a:sym typeface="Wingdings" pitchFamily="2" charset="2"/>
              </a:rPr>
              <a:t> </a:t>
            </a:r>
            <a:r>
              <a:rPr lang="en-US" i="1" dirty="0" err="1" smtClean="0">
                <a:solidFill>
                  <a:srgbClr val="CC0000"/>
                </a:solidFill>
                <a:sym typeface="Wingdings" pitchFamily="2" charset="2"/>
              </a:rPr>
              <a:t>panggilan</a:t>
            </a:r>
            <a:endParaRPr lang="en-US" i="1" dirty="0">
              <a:solidFill>
                <a:srgbClr val="CC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442D677-F5ED-4720-8A8A-230E908DA9D0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1000100" y="2643182"/>
            <a:ext cx="7772400" cy="1470025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 err="1"/>
              <a:t>Terima</a:t>
            </a:r>
            <a:r>
              <a:rPr lang="en-US" dirty="0"/>
              <a:t> </a:t>
            </a:r>
            <a:r>
              <a:rPr lang="en-US" dirty="0" err="1"/>
              <a:t>kasih</a:t>
            </a:r>
            <a:r>
              <a:rPr lang="en-US" dirty="0"/>
              <a:t> …..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8610600" y="0"/>
            <a:ext cx="533400" cy="457200"/>
          </a:xfrm>
        </p:spPr>
        <p:txBody>
          <a:bodyPr/>
          <a:lstStyle/>
          <a:p>
            <a:pPr>
              <a:defRPr/>
            </a:pPr>
            <a:fld id="{9CCADE33-6410-4DAF-A2E1-959520204EBC}" type="slidenum">
              <a:rPr lang="en-US"/>
              <a:pPr>
                <a:defRPr/>
              </a:pPr>
              <a:t>5</a:t>
            </a:fld>
            <a:endParaRPr lang="en-US"/>
          </a:p>
        </p:txBody>
      </p:sp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err="1"/>
              <a:t>Distribusi</a:t>
            </a:r>
            <a:r>
              <a:rPr lang="en-US" dirty="0"/>
              <a:t> Poisson</a:t>
            </a:r>
          </a:p>
        </p:txBody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7188" y="1357313"/>
            <a:ext cx="8458200" cy="5334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smtClean="0"/>
              <a:t>Kondisi sistem :</a:t>
            </a:r>
          </a:p>
          <a:p>
            <a:pPr lvl="1">
              <a:lnSpc>
                <a:spcPct val="90000"/>
              </a:lnSpc>
            </a:pPr>
            <a:r>
              <a:rPr lang="en-US" sz="2400" smtClean="0"/>
              <a:t>Kedatangan panggilan acak (random arrival) dan independent satu sama lain</a:t>
            </a:r>
          </a:p>
          <a:p>
            <a:pPr lvl="1">
              <a:lnSpc>
                <a:spcPct val="90000"/>
              </a:lnSpc>
            </a:pPr>
            <a:r>
              <a:rPr lang="en-US" sz="2400" smtClean="0"/>
              <a:t>Jumlah sumber panggilan tak terhingga</a:t>
            </a:r>
          </a:p>
          <a:p>
            <a:pPr lvl="1">
              <a:lnSpc>
                <a:spcPct val="90000"/>
              </a:lnSpc>
            </a:pPr>
            <a:r>
              <a:rPr lang="en-US" sz="2400" smtClean="0"/>
              <a:t>Laju rata-rata datangnya panggilan konstan (a=</a:t>
            </a:r>
            <a:r>
              <a:rPr lang="en-US" sz="2400" smtClean="0">
                <a:latin typeface="Symbol" pitchFamily="18" charset="2"/>
              </a:rPr>
              <a:t>l</a:t>
            </a:r>
            <a:r>
              <a:rPr lang="en-US" sz="2400" smtClean="0"/>
              <a:t>)</a:t>
            </a:r>
          </a:p>
          <a:p>
            <a:pPr lvl="2">
              <a:lnSpc>
                <a:spcPct val="90000"/>
              </a:lnSpc>
            </a:pPr>
            <a:r>
              <a:rPr lang="en-US" sz="2000" smtClean="0"/>
              <a:t>Tak tergantung jumlah pendudukan yang sudah ada karena sumber panggilan tak terhingga</a:t>
            </a:r>
          </a:p>
          <a:p>
            <a:pPr lvl="1">
              <a:lnSpc>
                <a:spcPct val="90000"/>
              </a:lnSpc>
            </a:pPr>
            <a:r>
              <a:rPr lang="en-US" sz="2400" smtClean="0"/>
              <a:t>Jumlah saluran yang melayani tak terhingga dan merupakan berkas sempurna</a:t>
            </a:r>
          </a:p>
          <a:p>
            <a:pPr lvl="2">
              <a:lnSpc>
                <a:spcPct val="90000"/>
              </a:lnSpc>
            </a:pPr>
            <a:r>
              <a:rPr lang="en-US" sz="2000" smtClean="0"/>
              <a:t>Setiap panggilan yang datang selalu dapat dilayani</a:t>
            </a:r>
          </a:p>
          <a:p>
            <a:pPr lvl="1">
              <a:lnSpc>
                <a:spcPct val="90000"/>
              </a:lnSpc>
            </a:pPr>
            <a:r>
              <a:rPr lang="en-US" sz="2400" smtClean="0"/>
              <a:t>Pola waktu pendudukan terdistribusi exponensial negatif</a:t>
            </a:r>
          </a:p>
          <a:p>
            <a:pPr lvl="2">
              <a:lnSpc>
                <a:spcPct val="90000"/>
              </a:lnSpc>
            </a:pPr>
            <a:r>
              <a:rPr lang="en-US" sz="2000" smtClean="0"/>
              <a:t>Waktu pendudukan rata-rata = h = 1/</a:t>
            </a:r>
            <a:r>
              <a:rPr lang="en-US" sz="2000" smtClean="0">
                <a:latin typeface="Symbol" pitchFamily="18" charset="2"/>
              </a:rPr>
              <a:t>m</a:t>
            </a:r>
          </a:p>
          <a:p>
            <a:pPr lvl="1">
              <a:lnSpc>
                <a:spcPct val="90000"/>
              </a:lnSpc>
            </a:pPr>
            <a:r>
              <a:rPr lang="en-US" sz="2400" smtClean="0"/>
              <a:t>Harga rata-rata trafik sama dengan harga variansinya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8610600" y="0"/>
            <a:ext cx="533400" cy="457200"/>
          </a:xfrm>
        </p:spPr>
        <p:txBody>
          <a:bodyPr/>
          <a:lstStyle/>
          <a:p>
            <a:pPr>
              <a:defRPr/>
            </a:pPr>
            <a:fld id="{D2BA2A66-F8DF-4589-A9A8-6B34BF4ED430}" type="slidenum">
              <a:rPr lang="en-US"/>
              <a:pPr>
                <a:defRPr/>
              </a:pPr>
              <a:t>6</a:t>
            </a:fld>
            <a:endParaRPr lang="en-US"/>
          </a:p>
        </p:txBody>
      </p:sp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err="1"/>
              <a:t>Distribusi</a:t>
            </a:r>
            <a:r>
              <a:rPr lang="en-US" dirty="0"/>
              <a:t> Poisson </a:t>
            </a:r>
          </a:p>
        </p:txBody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71500" y="1428751"/>
            <a:ext cx="8229600" cy="642928"/>
          </a:xfrm>
        </p:spPr>
        <p:txBody>
          <a:bodyPr/>
          <a:lstStyle/>
          <a:p>
            <a:r>
              <a:rPr lang="en-US" sz="2400" dirty="0" smtClean="0"/>
              <a:t>Diagram </a:t>
            </a:r>
            <a:r>
              <a:rPr lang="en-US" sz="2400" dirty="0" err="1" smtClean="0"/>
              <a:t>transisi</a:t>
            </a:r>
            <a:r>
              <a:rPr lang="en-US" sz="2400" dirty="0" smtClean="0"/>
              <a:t> </a:t>
            </a:r>
            <a:r>
              <a:rPr lang="en-US" sz="2400" dirty="0" err="1" smtClean="0"/>
              <a:t>kondisinya</a:t>
            </a:r>
            <a:r>
              <a:rPr lang="en-US" sz="2400" dirty="0" smtClean="0"/>
              <a:t> :</a:t>
            </a:r>
          </a:p>
        </p:txBody>
      </p:sp>
      <p:sp>
        <p:nvSpPr>
          <p:cNvPr id="38917" name="Oval 4"/>
          <p:cNvSpPr>
            <a:spLocks noChangeArrowheads="1"/>
          </p:cNvSpPr>
          <p:nvPr/>
        </p:nvSpPr>
        <p:spPr bwMode="auto">
          <a:xfrm>
            <a:off x="1000125" y="3047992"/>
            <a:ext cx="457200" cy="381000"/>
          </a:xfrm>
          <a:prstGeom prst="ellipse">
            <a:avLst/>
          </a:prstGeom>
          <a:noFill/>
          <a:ln w="28575">
            <a:solidFill>
              <a:srgbClr val="00B05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0</a:t>
            </a:r>
          </a:p>
        </p:txBody>
      </p:sp>
      <p:sp>
        <p:nvSpPr>
          <p:cNvPr id="38918" name="Oval 5"/>
          <p:cNvSpPr>
            <a:spLocks noChangeArrowheads="1"/>
          </p:cNvSpPr>
          <p:nvPr/>
        </p:nvSpPr>
        <p:spPr bwMode="auto">
          <a:xfrm>
            <a:off x="2447925" y="3047992"/>
            <a:ext cx="457200" cy="381000"/>
          </a:xfrm>
          <a:prstGeom prst="ellipse">
            <a:avLst/>
          </a:prstGeom>
          <a:noFill/>
          <a:ln w="28575">
            <a:solidFill>
              <a:srgbClr val="00B05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1</a:t>
            </a:r>
          </a:p>
        </p:txBody>
      </p:sp>
      <p:cxnSp>
        <p:nvCxnSpPr>
          <p:cNvPr id="38919" name="AutoShape 6"/>
          <p:cNvCxnSpPr>
            <a:cxnSpLocks noChangeShapeType="1"/>
            <a:stCxn id="38917" idx="0"/>
            <a:endCxn id="38918" idx="0"/>
          </p:cNvCxnSpPr>
          <p:nvPr/>
        </p:nvCxnSpPr>
        <p:spPr bwMode="auto">
          <a:xfrm rot="5400000" flipV="1">
            <a:off x="1951831" y="2324886"/>
            <a:ext cx="1587" cy="1447800"/>
          </a:xfrm>
          <a:prstGeom prst="curvedConnector3">
            <a:avLst>
              <a:gd name="adj1" fmla="val -24400009"/>
            </a:avLst>
          </a:prstGeom>
          <a:noFill/>
          <a:ln w="28575">
            <a:solidFill>
              <a:srgbClr val="FF0000"/>
            </a:solidFill>
            <a:round/>
            <a:headEnd/>
            <a:tailEnd type="triangle" w="lg" len="lg"/>
          </a:ln>
        </p:spPr>
      </p:cxnSp>
      <p:sp>
        <p:nvSpPr>
          <p:cNvPr id="38920" name="Oval 8"/>
          <p:cNvSpPr>
            <a:spLocks noChangeArrowheads="1"/>
          </p:cNvSpPr>
          <p:nvPr/>
        </p:nvSpPr>
        <p:spPr bwMode="auto">
          <a:xfrm>
            <a:off x="3895725" y="3047992"/>
            <a:ext cx="457200" cy="381000"/>
          </a:xfrm>
          <a:prstGeom prst="ellipse">
            <a:avLst/>
          </a:prstGeom>
          <a:noFill/>
          <a:ln w="28575">
            <a:solidFill>
              <a:srgbClr val="00B05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2</a:t>
            </a:r>
          </a:p>
        </p:txBody>
      </p:sp>
      <p:cxnSp>
        <p:nvCxnSpPr>
          <p:cNvPr id="38921" name="AutoShape 9"/>
          <p:cNvCxnSpPr>
            <a:cxnSpLocks noChangeShapeType="1"/>
            <a:endCxn id="38920" idx="0"/>
          </p:cNvCxnSpPr>
          <p:nvPr/>
        </p:nvCxnSpPr>
        <p:spPr bwMode="auto">
          <a:xfrm rot="5400000" flipV="1">
            <a:off x="3399631" y="2323298"/>
            <a:ext cx="1588" cy="1447800"/>
          </a:xfrm>
          <a:prstGeom prst="curvedConnector3">
            <a:avLst>
              <a:gd name="adj1" fmla="val -24400009"/>
            </a:avLst>
          </a:prstGeom>
          <a:noFill/>
          <a:ln w="28575">
            <a:solidFill>
              <a:srgbClr val="FF0000"/>
            </a:solidFill>
            <a:round/>
            <a:headEnd/>
            <a:tailEnd type="triangle" w="lg" len="lg"/>
          </a:ln>
        </p:spPr>
      </p:cxnSp>
      <p:sp>
        <p:nvSpPr>
          <p:cNvPr id="38922" name="Freeform 11"/>
          <p:cNvSpPr>
            <a:spLocks/>
          </p:cNvSpPr>
          <p:nvPr/>
        </p:nvSpPr>
        <p:spPr bwMode="auto">
          <a:xfrm>
            <a:off x="4124325" y="2730492"/>
            <a:ext cx="838200" cy="317500"/>
          </a:xfrm>
          <a:custGeom>
            <a:avLst/>
            <a:gdLst>
              <a:gd name="T0" fmla="*/ 0 w 528"/>
              <a:gd name="T1" fmla="*/ 2147483647 h 200"/>
              <a:gd name="T2" fmla="*/ 2147483647 w 528"/>
              <a:gd name="T3" fmla="*/ 2147483647 h 200"/>
              <a:gd name="T4" fmla="*/ 2147483647 w 528"/>
              <a:gd name="T5" fmla="*/ 2147483647 h 200"/>
              <a:gd name="T6" fmla="*/ 2147483647 w 528"/>
              <a:gd name="T7" fmla="*/ 2147483647 h 200"/>
              <a:gd name="T8" fmla="*/ 0 60000 65536"/>
              <a:gd name="T9" fmla="*/ 0 60000 65536"/>
              <a:gd name="T10" fmla="*/ 0 60000 65536"/>
              <a:gd name="T11" fmla="*/ 0 60000 65536"/>
              <a:gd name="T12" fmla="*/ 0 w 528"/>
              <a:gd name="T13" fmla="*/ 0 h 200"/>
              <a:gd name="T14" fmla="*/ 528 w 528"/>
              <a:gd name="T15" fmla="*/ 200 h 2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28" h="200">
                <a:moveTo>
                  <a:pt x="0" y="200"/>
                </a:moveTo>
                <a:cubicBezTo>
                  <a:pt x="28" y="144"/>
                  <a:pt x="56" y="88"/>
                  <a:pt x="96" y="56"/>
                </a:cubicBezTo>
                <a:cubicBezTo>
                  <a:pt x="136" y="24"/>
                  <a:pt x="168" y="16"/>
                  <a:pt x="240" y="8"/>
                </a:cubicBezTo>
                <a:cubicBezTo>
                  <a:pt x="312" y="0"/>
                  <a:pt x="480" y="8"/>
                  <a:pt x="528" y="8"/>
                </a:cubicBezTo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8923" name="Freeform 13"/>
          <p:cNvSpPr>
            <a:spLocks/>
          </p:cNvSpPr>
          <p:nvPr/>
        </p:nvSpPr>
        <p:spPr bwMode="auto">
          <a:xfrm flipH="1">
            <a:off x="5572125" y="2730492"/>
            <a:ext cx="838200" cy="317500"/>
          </a:xfrm>
          <a:custGeom>
            <a:avLst/>
            <a:gdLst>
              <a:gd name="T0" fmla="*/ 0 w 528"/>
              <a:gd name="T1" fmla="*/ 2147483647 h 200"/>
              <a:gd name="T2" fmla="*/ 2147483647 w 528"/>
              <a:gd name="T3" fmla="*/ 2147483647 h 200"/>
              <a:gd name="T4" fmla="*/ 2147483647 w 528"/>
              <a:gd name="T5" fmla="*/ 2147483647 h 200"/>
              <a:gd name="T6" fmla="*/ 2147483647 w 528"/>
              <a:gd name="T7" fmla="*/ 2147483647 h 200"/>
              <a:gd name="T8" fmla="*/ 0 60000 65536"/>
              <a:gd name="T9" fmla="*/ 0 60000 65536"/>
              <a:gd name="T10" fmla="*/ 0 60000 65536"/>
              <a:gd name="T11" fmla="*/ 0 60000 65536"/>
              <a:gd name="T12" fmla="*/ 0 w 528"/>
              <a:gd name="T13" fmla="*/ 0 h 200"/>
              <a:gd name="T14" fmla="*/ 528 w 528"/>
              <a:gd name="T15" fmla="*/ 200 h 2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28" h="200">
                <a:moveTo>
                  <a:pt x="0" y="200"/>
                </a:moveTo>
                <a:cubicBezTo>
                  <a:pt x="28" y="144"/>
                  <a:pt x="56" y="88"/>
                  <a:pt x="96" y="56"/>
                </a:cubicBezTo>
                <a:cubicBezTo>
                  <a:pt x="136" y="24"/>
                  <a:pt x="168" y="16"/>
                  <a:pt x="240" y="8"/>
                </a:cubicBezTo>
                <a:cubicBezTo>
                  <a:pt x="312" y="0"/>
                  <a:pt x="480" y="8"/>
                  <a:pt x="528" y="8"/>
                </a:cubicBezTo>
              </a:path>
            </a:pathLst>
          </a:custGeom>
          <a:noFill/>
          <a:ln w="28575">
            <a:solidFill>
              <a:srgbClr val="FF0000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8924" name="Freeform 14"/>
          <p:cNvSpPr>
            <a:spLocks/>
          </p:cNvSpPr>
          <p:nvPr/>
        </p:nvSpPr>
        <p:spPr bwMode="auto">
          <a:xfrm flipH="1" flipV="1">
            <a:off x="5572125" y="3416292"/>
            <a:ext cx="838200" cy="317500"/>
          </a:xfrm>
          <a:custGeom>
            <a:avLst/>
            <a:gdLst>
              <a:gd name="T0" fmla="*/ 0 w 528"/>
              <a:gd name="T1" fmla="*/ 2147483647 h 200"/>
              <a:gd name="T2" fmla="*/ 2147483647 w 528"/>
              <a:gd name="T3" fmla="*/ 2147483647 h 200"/>
              <a:gd name="T4" fmla="*/ 2147483647 w 528"/>
              <a:gd name="T5" fmla="*/ 2147483647 h 200"/>
              <a:gd name="T6" fmla="*/ 2147483647 w 528"/>
              <a:gd name="T7" fmla="*/ 2147483647 h 200"/>
              <a:gd name="T8" fmla="*/ 0 60000 65536"/>
              <a:gd name="T9" fmla="*/ 0 60000 65536"/>
              <a:gd name="T10" fmla="*/ 0 60000 65536"/>
              <a:gd name="T11" fmla="*/ 0 60000 65536"/>
              <a:gd name="T12" fmla="*/ 0 w 528"/>
              <a:gd name="T13" fmla="*/ 0 h 200"/>
              <a:gd name="T14" fmla="*/ 528 w 528"/>
              <a:gd name="T15" fmla="*/ 200 h 2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28" h="200">
                <a:moveTo>
                  <a:pt x="0" y="200"/>
                </a:moveTo>
                <a:cubicBezTo>
                  <a:pt x="28" y="144"/>
                  <a:pt x="56" y="88"/>
                  <a:pt x="96" y="56"/>
                </a:cubicBezTo>
                <a:cubicBezTo>
                  <a:pt x="136" y="24"/>
                  <a:pt x="168" y="16"/>
                  <a:pt x="240" y="8"/>
                </a:cubicBezTo>
                <a:cubicBezTo>
                  <a:pt x="312" y="0"/>
                  <a:pt x="480" y="8"/>
                  <a:pt x="528" y="8"/>
                </a:cubicBezTo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8925" name="Oval 15"/>
          <p:cNvSpPr>
            <a:spLocks noChangeArrowheads="1"/>
          </p:cNvSpPr>
          <p:nvPr/>
        </p:nvSpPr>
        <p:spPr bwMode="auto">
          <a:xfrm>
            <a:off x="6181725" y="3047992"/>
            <a:ext cx="457200" cy="381000"/>
          </a:xfrm>
          <a:prstGeom prst="ellipse">
            <a:avLst/>
          </a:prstGeom>
          <a:noFill/>
          <a:ln w="28575">
            <a:solidFill>
              <a:srgbClr val="00B05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b="1"/>
              <a:t>n</a:t>
            </a:r>
          </a:p>
        </p:txBody>
      </p:sp>
      <p:sp>
        <p:nvSpPr>
          <p:cNvPr id="38926" name="Freeform 16"/>
          <p:cNvSpPr>
            <a:spLocks/>
          </p:cNvSpPr>
          <p:nvPr/>
        </p:nvSpPr>
        <p:spPr bwMode="auto">
          <a:xfrm>
            <a:off x="6410325" y="2730492"/>
            <a:ext cx="838200" cy="317500"/>
          </a:xfrm>
          <a:custGeom>
            <a:avLst/>
            <a:gdLst>
              <a:gd name="T0" fmla="*/ 0 w 528"/>
              <a:gd name="T1" fmla="*/ 2147483647 h 200"/>
              <a:gd name="T2" fmla="*/ 2147483647 w 528"/>
              <a:gd name="T3" fmla="*/ 2147483647 h 200"/>
              <a:gd name="T4" fmla="*/ 2147483647 w 528"/>
              <a:gd name="T5" fmla="*/ 2147483647 h 200"/>
              <a:gd name="T6" fmla="*/ 2147483647 w 528"/>
              <a:gd name="T7" fmla="*/ 2147483647 h 200"/>
              <a:gd name="T8" fmla="*/ 0 60000 65536"/>
              <a:gd name="T9" fmla="*/ 0 60000 65536"/>
              <a:gd name="T10" fmla="*/ 0 60000 65536"/>
              <a:gd name="T11" fmla="*/ 0 60000 65536"/>
              <a:gd name="T12" fmla="*/ 0 w 528"/>
              <a:gd name="T13" fmla="*/ 0 h 200"/>
              <a:gd name="T14" fmla="*/ 528 w 528"/>
              <a:gd name="T15" fmla="*/ 200 h 2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28" h="200">
                <a:moveTo>
                  <a:pt x="0" y="200"/>
                </a:moveTo>
                <a:cubicBezTo>
                  <a:pt x="28" y="144"/>
                  <a:pt x="56" y="88"/>
                  <a:pt x="96" y="56"/>
                </a:cubicBezTo>
                <a:cubicBezTo>
                  <a:pt x="136" y="24"/>
                  <a:pt x="168" y="16"/>
                  <a:pt x="240" y="8"/>
                </a:cubicBezTo>
                <a:cubicBezTo>
                  <a:pt x="312" y="0"/>
                  <a:pt x="480" y="8"/>
                  <a:pt x="528" y="8"/>
                </a:cubicBezTo>
              </a:path>
            </a:pathLst>
          </a:cu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8927" name="Freeform 17"/>
          <p:cNvSpPr>
            <a:spLocks/>
          </p:cNvSpPr>
          <p:nvPr/>
        </p:nvSpPr>
        <p:spPr bwMode="auto">
          <a:xfrm flipV="1">
            <a:off x="6410325" y="3416292"/>
            <a:ext cx="838200" cy="317500"/>
          </a:xfrm>
          <a:custGeom>
            <a:avLst/>
            <a:gdLst>
              <a:gd name="T0" fmla="*/ 0 w 528"/>
              <a:gd name="T1" fmla="*/ 2147483647 h 200"/>
              <a:gd name="T2" fmla="*/ 2147483647 w 528"/>
              <a:gd name="T3" fmla="*/ 2147483647 h 200"/>
              <a:gd name="T4" fmla="*/ 2147483647 w 528"/>
              <a:gd name="T5" fmla="*/ 2147483647 h 200"/>
              <a:gd name="T6" fmla="*/ 2147483647 w 528"/>
              <a:gd name="T7" fmla="*/ 2147483647 h 200"/>
              <a:gd name="T8" fmla="*/ 0 60000 65536"/>
              <a:gd name="T9" fmla="*/ 0 60000 65536"/>
              <a:gd name="T10" fmla="*/ 0 60000 65536"/>
              <a:gd name="T11" fmla="*/ 0 60000 65536"/>
              <a:gd name="T12" fmla="*/ 0 w 528"/>
              <a:gd name="T13" fmla="*/ 0 h 200"/>
              <a:gd name="T14" fmla="*/ 528 w 528"/>
              <a:gd name="T15" fmla="*/ 200 h 2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28" h="200">
                <a:moveTo>
                  <a:pt x="0" y="200"/>
                </a:moveTo>
                <a:cubicBezTo>
                  <a:pt x="28" y="144"/>
                  <a:pt x="56" y="88"/>
                  <a:pt x="96" y="56"/>
                </a:cubicBezTo>
                <a:cubicBezTo>
                  <a:pt x="136" y="24"/>
                  <a:pt x="168" y="16"/>
                  <a:pt x="240" y="8"/>
                </a:cubicBezTo>
                <a:cubicBezTo>
                  <a:pt x="312" y="0"/>
                  <a:pt x="480" y="8"/>
                  <a:pt x="528" y="8"/>
                </a:cubicBezTo>
              </a:path>
            </a:pathLst>
          </a:custGeom>
          <a:noFill/>
          <a:ln w="28575">
            <a:solidFill>
              <a:srgbClr val="FF0000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8928" name="Line 18"/>
          <p:cNvSpPr>
            <a:spLocks noChangeShapeType="1"/>
          </p:cNvSpPr>
          <p:nvPr/>
        </p:nvSpPr>
        <p:spPr bwMode="auto">
          <a:xfrm>
            <a:off x="4886325" y="3200392"/>
            <a:ext cx="762000" cy="0"/>
          </a:xfrm>
          <a:prstGeom prst="line">
            <a:avLst/>
          </a:prstGeom>
          <a:noFill/>
          <a:ln w="28575">
            <a:solidFill>
              <a:srgbClr val="FF0000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8929" name="Text Box 19"/>
          <p:cNvSpPr txBox="1">
            <a:spLocks noChangeArrowheads="1"/>
          </p:cNvSpPr>
          <p:nvPr/>
        </p:nvSpPr>
        <p:spPr bwMode="auto">
          <a:xfrm>
            <a:off x="1819275" y="2285992"/>
            <a:ext cx="3254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>
                <a:latin typeface="Symbol" pitchFamily="18" charset="2"/>
              </a:rPr>
              <a:t>l</a:t>
            </a:r>
            <a:endParaRPr lang="en-US" sz="2000" b="1" baseline="-25000">
              <a:latin typeface="Symbol" pitchFamily="18" charset="2"/>
            </a:endParaRPr>
          </a:p>
        </p:txBody>
      </p:sp>
      <p:sp>
        <p:nvSpPr>
          <p:cNvPr id="38930" name="Text Box 28"/>
          <p:cNvSpPr txBox="1">
            <a:spLocks noChangeArrowheads="1"/>
          </p:cNvSpPr>
          <p:nvPr/>
        </p:nvSpPr>
        <p:spPr bwMode="auto">
          <a:xfrm>
            <a:off x="6599238" y="3717917"/>
            <a:ext cx="8763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(n+1)</a:t>
            </a:r>
            <a:r>
              <a:rPr lang="en-US" b="1">
                <a:latin typeface="Symbol" pitchFamily="18" charset="2"/>
              </a:rPr>
              <a:t>m</a:t>
            </a:r>
            <a:endParaRPr lang="en-US" b="1" baseline="-25000"/>
          </a:p>
        </p:txBody>
      </p:sp>
      <p:sp>
        <p:nvSpPr>
          <p:cNvPr id="38931" name="Text Box 29"/>
          <p:cNvSpPr txBox="1">
            <a:spLocks noChangeArrowheads="1"/>
          </p:cNvSpPr>
          <p:nvPr/>
        </p:nvSpPr>
        <p:spPr bwMode="auto">
          <a:xfrm>
            <a:off x="3267075" y="2285992"/>
            <a:ext cx="3254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>
                <a:latin typeface="Symbol" pitchFamily="18" charset="2"/>
              </a:rPr>
              <a:t>l</a:t>
            </a:r>
            <a:endParaRPr lang="en-US" sz="2000" b="1" baseline="-25000">
              <a:latin typeface="Symbol" pitchFamily="18" charset="2"/>
            </a:endParaRPr>
          </a:p>
        </p:txBody>
      </p:sp>
      <p:sp>
        <p:nvSpPr>
          <p:cNvPr id="38932" name="Text Box 30"/>
          <p:cNvSpPr txBox="1">
            <a:spLocks noChangeArrowheads="1"/>
          </p:cNvSpPr>
          <p:nvPr/>
        </p:nvSpPr>
        <p:spPr bwMode="auto">
          <a:xfrm>
            <a:off x="4562475" y="2285992"/>
            <a:ext cx="3254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>
                <a:latin typeface="Symbol" pitchFamily="18" charset="2"/>
              </a:rPr>
              <a:t>l</a:t>
            </a:r>
            <a:endParaRPr lang="en-US" sz="2000" b="1" baseline="-25000">
              <a:latin typeface="Symbol" pitchFamily="18" charset="2"/>
            </a:endParaRPr>
          </a:p>
        </p:txBody>
      </p:sp>
      <p:sp>
        <p:nvSpPr>
          <p:cNvPr id="38933" name="Text Box 31"/>
          <p:cNvSpPr txBox="1">
            <a:spLocks noChangeArrowheads="1"/>
          </p:cNvSpPr>
          <p:nvPr/>
        </p:nvSpPr>
        <p:spPr bwMode="auto">
          <a:xfrm>
            <a:off x="5629275" y="2285992"/>
            <a:ext cx="3254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>
                <a:latin typeface="Symbol" pitchFamily="18" charset="2"/>
              </a:rPr>
              <a:t>l</a:t>
            </a:r>
            <a:endParaRPr lang="en-US" sz="2000" b="1" baseline="-25000">
              <a:latin typeface="Symbol" pitchFamily="18" charset="2"/>
            </a:endParaRPr>
          </a:p>
        </p:txBody>
      </p:sp>
      <p:sp>
        <p:nvSpPr>
          <p:cNvPr id="38934" name="Text Box 32"/>
          <p:cNvSpPr txBox="1">
            <a:spLocks noChangeArrowheads="1"/>
          </p:cNvSpPr>
          <p:nvPr/>
        </p:nvSpPr>
        <p:spPr bwMode="auto">
          <a:xfrm>
            <a:off x="6924675" y="2285992"/>
            <a:ext cx="3254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>
                <a:latin typeface="Symbol" pitchFamily="18" charset="2"/>
              </a:rPr>
              <a:t>l</a:t>
            </a:r>
            <a:endParaRPr lang="en-US" sz="2000" b="1" baseline="-25000">
              <a:latin typeface="Symbol" pitchFamily="18" charset="2"/>
            </a:endParaRPr>
          </a:p>
        </p:txBody>
      </p:sp>
      <p:cxnSp>
        <p:nvCxnSpPr>
          <p:cNvPr id="38935" name="AutoShape 35"/>
          <p:cNvCxnSpPr>
            <a:cxnSpLocks noChangeShapeType="1"/>
          </p:cNvCxnSpPr>
          <p:nvPr/>
        </p:nvCxnSpPr>
        <p:spPr bwMode="auto">
          <a:xfrm rot="16200000" flipH="1">
            <a:off x="1951831" y="2718586"/>
            <a:ext cx="1587" cy="1447800"/>
          </a:xfrm>
          <a:prstGeom prst="curvedConnector3">
            <a:avLst>
              <a:gd name="adj1" fmla="val 23099991"/>
            </a:avLst>
          </a:prstGeom>
          <a:noFill/>
          <a:ln w="28575">
            <a:solidFill>
              <a:srgbClr val="FF0000"/>
            </a:solidFill>
            <a:round/>
            <a:headEnd type="triangle" w="lg" len="lg"/>
            <a:tailEnd/>
          </a:ln>
        </p:spPr>
      </p:cxnSp>
      <p:cxnSp>
        <p:nvCxnSpPr>
          <p:cNvPr id="38936" name="AutoShape 36"/>
          <p:cNvCxnSpPr>
            <a:cxnSpLocks noChangeShapeType="1"/>
          </p:cNvCxnSpPr>
          <p:nvPr/>
        </p:nvCxnSpPr>
        <p:spPr bwMode="auto">
          <a:xfrm rot="16200000" flipH="1">
            <a:off x="3399631" y="2718586"/>
            <a:ext cx="1587" cy="1447800"/>
          </a:xfrm>
          <a:prstGeom prst="curvedConnector3">
            <a:avLst>
              <a:gd name="adj1" fmla="val 23099991"/>
            </a:avLst>
          </a:prstGeom>
          <a:noFill/>
          <a:ln w="28575">
            <a:solidFill>
              <a:srgbClr val="FF0000"/>
            </a:solidFill>
            <a:round/>
            <a:headEnd type="triangle" w="lg" len="lg"/>
            <a:tailEnd/>
          </a:ln>
        </p:spPr>
      </p:cxnSp>
      <p:sp>
        <p:nvSpPr>
          <p:cNvPr id="38937" name="Freeform 37"/>
          <p:cNvSpPr>
            <a:spLocks/>
          </p:cNvSpPr>
          <p:nvPr/>
        </p:nvSpPr>
        <p:spPr bwMode="auto">
          <a:xfrm flipV="1">
            <a:off x="4124325" y="3428992"/>
            <a:ext cx="838200" cy="317500"/>
          </a:xfrm>
          <a:custGeom>
            <a:avLst/>
            <a:gdLst>
              <a:gd name="T0" fmla="*/ 0 w 528"/>
              <a:gd name="T1" fmla="*/ 2147483647 h 200"/>
              <a:gd name="T2" fmla="*/ 2147483647 w 528"/>
              <a:gd name="T3" fmla="*/ 2147483647 h 200"/>
              <a:gd name="T4" fmla="*/ 2147483647 w 528"/>
              <a:gd name="T5" fmla="*/ 2147483647 h 200"/>
              <a:gd name="T6" fmla="*/ 2147483647 w 528"/>
              <a:gd name="T7" fmla="*/ 2147483647 h 200"/>
              <a:gd name="T8" fmla="*/ 0 60000 65536"/>
              <a:gd name="T9" fmla="*/ 0 60000 65536"/>
              <a:gd name="T10" fmla="*/ 0 60000 65536"/>
              <a:gd name="T11" fmla="*/ 0 60000 65536"/>
              <a:gd name="T12" fmla="*/ 0 w 528"/>
              <a:gd name="T13" fmla="*/ 0 h 200"/>
              <a:gd name="T14" fmla="*/ 528 w 528"/>
              <a:gd name="T15" fmla="*/ 200 h 2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28" h="200">
                <a:moveTo>
                  <a:pt x="0" y="200"/>
                </a:moveTo>
                <a:cubicBezTo>
                  <a:pt x="28" y="144"/>
                  <a:pt x="56" y="88"/>
                  <a:pt x="96" y="56"/>
                </a:cubicBezTo>
                <a:cubicBezTo>
                  <a:pt x="136" y="24"/>
                  <a:pt x="168" y="16"/>
                  <a:pt x="240" y="8"/>
                </a:cubicBezTo>
                <a:cubicBezTo>
                  <a:pt x="312" y="0"/>
                  <a:pt x="480" y="8"/>
                  <a:pt x="528" y="8"/>
                </a:cubicBezTo>
              </a:path>
            </a:pathLst>
          </a:custGeom>
          <a:noFill/>
          <a:ln w="28575">
            <a:solidFill>
              <a:srgbClr val="FF0000"/>
            </a:solidFill>
            <a:round/>
            <a:headEnd type="triangle" w="med" len="med"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8938" name="Text Box 38"/>
          <p:cNvSpPr txBox="1">
            <a:spLocks noChangeArrowheads="1"/>
          </p:cNvSpPr>
          <p:nvPr/>
        </p:nvSpPr>
        <p:spPr bwMode="auto">
          <a:xfrm>
            <a:off x="5495925" y="3733792"/>
            <a:ext cx="45878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n</a:t>
            </a:r>
            <a:r>
              <a:rPr lang="en-US" b="1">
                <a:latin typeface="Symbol" pitchFamily="18" charset="2"/>
              </a:rPr>
              <a:t>m</a:t>
            </a:r>
            <a:endParaRPr lang="en-US" b="1" baseline="-25000"/>
          </a:p>
        </p:txBody>
      </p:sp>
      <p:sp>
        <p:nvSpPr>
          <p:cNvPr id="38939" name="Text Box 39"/>
          <p:cNvSpPr txBox="1">
            <a:spLocks noChangeArrowheads="1"/>
          </p:cNvSpPr>
          <p:nvPr/>
        </p:nvSpPr>
        <p:spPr bwMode="auto">
          <a:xfrm>
            <a:off x="4352925" y="3733792"/>
            <a:ext cx="44608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3</a:t>
            </a:r>
            <a:r>
              <a:rPr lang="en-US" b="1">
                <a:latin typeface="Symbol" pitchFamily="18" charset="2"/>
              </a:rPr>
              <a:t>m</a:t>
            </a:r>
            <a:endParaRPr lang="en-US" b="1" baseline="-25000"/>
          </a:p>
        </p:txBody>
      </p:sp>
      <p:sp>
        <p:nvSpPr>
          <p:cNvPr id="38940" name="Text Box 40"/>
          <p:cNvSpPr txBox="1">
            <a:spLocks noChangeArrowheads="1"/>
          </p:cNvSpPr>
          <p:nvPr/>
        </p:nvSpPr>
        <p:spPr bwMode="auto">
          <a:xfrm>
            <a:off x="3203575" y="3794117"/>
            <a:ext cx="44608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2</a:t>
            </a:r>
            <a:r>
              <a:rPr lang="en-US" b="1">
                <a:latin typeface="Symbol" pitchFamily="18" charset="2"/>
              </a:rPr>
              <a:t>m</a:t>
            </a:r>
            <a:endParaRPr lang="en-US" b="1" baseline="-25000"/>
          </a:p>
        </p:txBody>
      </p:sp>
      <p:sp>
        <p:nvSpPr>
          <p:cNvPr id="38941" name="Text Box 41"/>
          <p:cNvSpPr txBox="1">
            <a:spLocks noChangeArrowheads="1"/>
          </p:cNvSpPr>
          <p:nvPr/>
        </p:nvSpPr>
        <p:spPr bwMode="auto">
          <a:xfrm>
            <a:off x="1755775" y="3792529"/>
            <a:ext cx="3175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latin typeface="Symbol" pitchFamily="18" charset="2"/>
              </a:rPr>
              <a:t>m</a:t>
            </a:r>
            <a:endParaRPr lang="en-US" b="1" baseline="-25000"/>
          </a:p>
        </p:txBody>
      </p:sp>
      <p:sp>
        <p:nvSpPr>
          <p:cNvPr id="38942" name="Line 42"/>
          <p:cNvSpPr>
            <a:spLocks noChangeShapeType="1"/>
          </p:cNvSpPr>
          <p:nvPr/>
        </p:nvSpPr>
        <p:spPr bwMode="auto">
          <a:xfrm>
            <a:off x="7324725" y="3200392"/>
            <a:ext cx="762000" cy="0"/>
          </a:xfrm>
          <a:prstGeom prst="line">
            <a:avLst/>
          </a:prstGeom>
          <a:noFill/>
          <a:ln w="28575">
            <a:solidFill>
              <a:srgbClr val="FF0000"/>
            </a:solidFill>
            <a:prstDash val="sysDot"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Oval 38"/>
          <p:cNvSpPr/>
          <p:nvPr/>
        </p:nvSpPr>
        <p:spPr>
          <a:xfrm>
            <a:off x="2714625" y="4572000"/>
            <a:ext cx="2500313" cy="785813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  <p:sp>
        <p:nvSpPr>
          <p:cNvPr id="37891" name="Rectangle 37"/>
          <p:cNvSpPr>
            <a:spLocks noChangeArrowheads="1"/>
          </p:cNvSpPr>
          <p:nvPr/>
        </p:nvSpPr>
        <p:spPr bwMode="auto">
          <a:xfrm>
            <a:off x="3617913" y="5529263"/>
            <a:ext cx="1711325" cy="1066800"/>
          </a:xfrm>
          <a:prstGeom prst="rect">
            <a:avLst/>
          </a:prstGeom>
          <a:solidFill>
            <a:srgbClr val="FFFF00"/>
          </a:solidFill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id-ID"/>
          </a:p>
        </p:txBody>
      </p:sp>
      <p:sp>
        <p:nvSpPr>
          <p:cNvPr id="37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8610600" y="0"/>
            <a:ext cx="533400" cy="457200"/>
          </a:xfrm>
        </p:spPr>
        <p:txBody>
          <a:bodyPr/>
          <a:lstStyle/>
          <a:p>
            <a:pPr>
              <a:defRPr/>
            </a:pPr>
            <a:fld id="{51BB220D-3AF2-4C02-B095-91609EA9012E}" type="slidenum">
              <a:rPr lang="en-US"/>
              <a:pPr>
                <a:defRPr/>
              </a:pPr>
              <a:t>7</a:t>
            </a:fld>
            <a:endParaRPr lang="en-US"/>
          </a:p>
        </p:txBody>
      </p:sp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err="1"/>
              <a:t>Distribusi</a:t>
            </a:r>
            <a:r>
              <a:rPr lang="en-US" dirty="0"/>
              <a:t> </a:t>
            </a:r>
            <a:r>
              <a:rPr lang="en-US" dirty="0" smtClean="0"/>
              <a:t>Poisson</a:t>
            </a:r>
            <a:endParaRPr lang="en-US" dirty="0"/>
          </a:p>
        </p:txBody>
      </p:sp>
      <p:sp>
        <p:nvSpPr>
          <p:cNvPr id="378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5750" y="1447800"/>
            <a:ext cx="8858250" cy="1838324"/>
          </a:xfrm>
        </p:spPr>
        <p:txBody>
          <a:bodyPr/>
          <a:lstStyle/>
          <a:p>
            <a:r>
              <a:rPr lang="en-US" sz="2400" dirty="0" smtClean="0"/>
              <a:t>Dari </a:t>
            </a:r>
            <a:r>
              <a:rPr lang="en-US" sz="2400" dirty="0" err="1" smtClean="0"/>
              <a:t>persamaan</a:t>
            </a:r>
            <a:r>
              <a:rPr lang="en-US" sz="2400" dirty="0" smtClean="0"/>
              <a:t> </a:t>
            </a:r>
            <a:r>
              <a:rPr lang="en-US" sz="2400" dirty="0" err="1" smtClean="0"/>
              <a:t>kesetimbangan</a:t>
            </a:r>
            <a:r>
              <a:rPr lang="en-US" sz="2400" dirty="0" smtClean="0"/>
              <a:t> </a:t>
            </a:r>
            <a:r>
              <a:rPr lang="en-US" sz="2400" dirty="0" err="1" smtClean="0"/>
              <a:t>kita</a:t>
            </a:r>
            <a:r>
              <a:rPr lang="en-US" sz="2400" dirty="0" smtClean="0"/>
              <a:t> </a:t>
            </a:r>
            <a:r>
              <a:rPr lang="en-US" sz="2400" dirty="0" err="1" smtClean="0"/>
              <a:t>peroleh</a:t>
            </a:r>
            <a:r>
              <a:rPr lang="en-US" sz="2400" dirty="0" smtClean="0"/>
              <a:t> </a:t>
            </a:r>
          </a:p>
          <a:p>
            <a:endParaRPr lang="en-US" sz="2000" dirty="0" smtClean="0"/>
          </a:p>
          <a:p>
            <a:pPr>
              <a:buFontTx/>
              <a:buNone/>
            </a:pPr>
            <a:r>
              <a:rPr lang="en-US" sz="2000" dirty="0" smtClean="0"/>
              <a:t>	P(n) =       </a:t>
            </a:r>
            <a:r>
              <a:rPr lang="id-ID" sz="2000" dirty="0" smtClean="0"/>
              <a:t>  </a:t>
            </a:r>
            <a:r>
              <a:rPr lang="en-US" sz="2000" dirty="0" smtClean="0"/>
              <a:t>P(n-1) </a:t>
            </a:r>
            <a:r>
              <a:rPr lang="id-ID" sz="2000" dirty="0" smtClean="0"/>
              <a:t> </a:t>
            </a:r>
            <a:r>
              <a:rPr lang="en-US" sz="2000" dirty="0" smtClean="0"/>
              <a:t>=              </a:t>
            </a:r>
            <a:r>
              <a:rPr lang="id-ID" sz="2000" dirty="0" smtClean="0"/>
              <a:t>        </a:t>
            </a:r>
            <a:r>
              <a:rPr lang="en-US" sz="2000" dirty="0" smtClean="0"/>
              <a:t>P(n-2)=                      </a:t>
            </a:r>
            <a:r>
              <a:rPr lang="id-ID" sz="2000" dirty="0" smtClean="0"/>
              <a:t>       </a:t>
            </a:r>
            <a:r>
              <a:rPr lang="en-US" sz="2000" dirty="0" smtClean="0"/>
              <a:t>P(n-3)</a:t>
            </a:r>
            <a:r>
              <a:rPr lang="id-ID" sz="2000" dirty="0" smtClean="0"/>
              <a:t>  </a:t>
            </a:r>
            <a:r>
              <a:rPr lang="en-US" sz="2000" dirty="0" smtClean="0"/>
              <a:t>=</a:t>
            </a:r>
            <a:r>
              <a:rPr lang="id-ID" sz="2000" dirty="0" smtClean="0"/>
              <a:t> </a:t>
            </a:r>
            <a:r>
              <a:rPr lang="en-US" sz="2000" dirty="0" smtClean="0"/>
              <a:t> … </a:t>
            </a:r>
            <a:r>
              <a:rPr lang="id-ID" sz="2000" dirty="0" smtClean="0"/>
              <a:t>  </a:t>
            </a:r>
            <a:r>
              <a:rPr lang="en-US" sz="2000" dirty="0" smtClean="0"/>
              <a:t>=      </a:t>
            </a:r>
            <a:r>
              <a:rPr lang="id-ID" sz="2000" dirty="0" smtClean="0"/>
              <a:t>    </a:t>
            </a:r>
            <a:r>
              <a:rPr lang="en-US" sz="2000" dirty="0" smtClean="0"/>
              <a:t>P(0)</a:t>
            </a:r>
          </a:p>
          <a:p>
            <a:pPr>
              <a:buFontTx/>
              <a:buNone/>
            </a:pPr>
            <a:endParaRPr lang="en-US" sz="2000" dirty="0" smtClean="0"/>
          </a:p>
          <a:p>
            <a:pPr>
              <a:buFontTx/>
              <a:buNone/>
            </a:pPr>
            <a:endParaRPr lang="en-US" sz="2000" dirty="0" smtClean="0"/>
          </a:p>
          <a:p>
            <a:r>
              <a:rPr lang="en-US" sz="2000" dirty="0" err="1" smtClean="0"/>
              <a:t>Jadi</a:t>
            </a:r>
            <a:r>
              <a:rPr lang="en-US" sz="2000" dirty="0" smtClean="0"/>
              <a:t> </a:t>
            </a:r>
            <a:r>
              <a:rPr lang="id-ID" sz="2000" dirty="0" smtClean="0"/>
              <a:t>  </a:t>
            </a:r>
            <a:r>
              <a:rPr lang="en-US" sz="2000" dirty="0" smtClean="0"/>
              <a:t>P(n) =      </a:t>
            </a:r>
            <a:r>
              <a:rPr lang="id-ID" sz="2000" dirty="0" smtClean="0"/>
              <a:t>   </a:t>
            </a:r>
            <a:r>
              <a:rPr lang="en-US" sz="2000" dirty="0" smtClean="0"/>
              <a:t>P(0)</a:t>
            </a:r>
          </a:p>
          <a:p>
            <a:endParaRPr lang="en-US" sz="2000" dirty="0" smtClean="0"/>
          </a:p>
          <a:p>
            <a:r>
              <a:rPr lang="en-US" sz="2000" dirty="0" err="1" smtClean="0"/>
              <a:t>Mencari</a:t>
            </a:r>
            <a:r>
              <a:rPr lang="en-US" sz="2000" dirty="0" smtClean="0"/>
              <a:t> P(0) :</a:t>
            </a:r>
          </a:p>
          <a:p>
            <a:endParaRPr lang="en-US" sz="2000" dirty="0" smtClean="0"/>
          </a:p>
          <a:p>
            <a:pPr lvl="1"/>
            <a:r>
              <a:rPr lang="en-US" sz="1800" dirty="0" smtClean="0"/>
              <a:t>1 =      P(</a:t>
            </a:r>
            <a:r>
              <a:rPr lang="en-US" sz="1800" dirty="0" err="1" smtClean="0"/>
              <a:t>i</a:t>
            </a:r>
            <a:r>
              <a:rPr lang="en-US" sz="1800" dirty="0" smtClean="0"/>
              <a:t>) = P(0) { 1</a:t>
            </a:r>
            <a:r>
              <a:rPr lang="id-ID" sz="1800" dirty="0" smtClean="0"/>
              <a:t> </a:t>
            </a:r>
            <a:r>
              <a:rPr lang="en-US" sz="1800" dirty="0" smtClean="0"/>
              <a:t>+A</a:t>
            </a:r>
            <a:r>
              <a:rPr lang="id-ID" sz="1800" dirty="0" smtClean="0"/>
              <a:t> </a:t>
            </a:r>
            <a:r>
              <a:rPr lang="en-US" sz="1800" dirty="0" smtClean="0"/>
              <a:t>+</a:t>
            </a:r>
            <a:r>
              <a:rPr lang="id-ID" sz="1800" dirty="0" smtClean="0"/>
              <a:t>  </a:t>
            </a:r>
            <a:r>
              <a:rPr lang="en-US" sz="1800" dirty="0" smtClean="0"/>
              <a:t>      </a:t>
            </a:r>
            <a:r>
              <a:rPr lang="id-ID" sz="1800" dirty="0" smtClean="0"/>
              <a:t>  </a:t>
            </a:r>
            <a:r>
              <a:rPr lang="en-US" sz="1800" dirty="0" smtClean="0"/>
              <a:t>+      </a:t>
            </a:r>
            <a:r>
              <a:rPr lang="id-ID" sz="1800" dirty="0" smtClean="0"/>
              <a:t>      </a:t>
            </a:r>
            <a:r>
              <a:rPr lang="en-US" sz="1800" dirty="0" smtClean="0"/>
              <a:t>+</a:t>
            </a:r>
            <a:r>
              <a:rPr lang="id-ID" sz="1800" dirty="0" smtClean="0"/>
              <a:t>  </a:t>
            </a:r>
            <a:r>
              <a:rPr lang="en-US" sz="1800" dirty="0" smtClean="0"/>
              <a:t>… </a:t>
            </a:r>
            <a:r>
              <a:rPr lang="id-ID" sz="1800" dirty="0" smtClean="0"/>
              <a:t>  </a:t>
            </a:r>
            <a:r>
              <a:rPr lang="en-US" sz="1800" dirty="0" smtClean="0"/>
              <a:t> } = </a:t>
            </a:r>
            <a:r>
              <a:rPr lang="id-ID" sz="1800" dirty="0" smtClean="0"/>
              <a:t>  </a:t>
            </a:r>
            <a:r>
              <a:rPr lang="en-US" sz="1800" dirty="0" smtClean="0"/>
              <a:t>P(0).</a:t>
            </a:r>
            <a:r>
              <a:rPr lang="en-US" sz="1800" dirty="0" err="1" smtClean="0"/>
              <a:t>e</a:t>
            </a:r>
            <a:r>
              <a:rPr lang="en-US" sz="1800" baseline="30000" dirty="0" err="1" smtClean="0"/>
              <a:t>A</a:t>
            </a:r>
            <a:r>
              <a:rPr lang="en-US" sz="1800" dirty="0" smtClean="0"/>
              <a:t> </a:t>
            </a:r>
          </a:p>
          <a:p>
            <a:pPr lvl="1"/>
            <a:endParaRPr lang="en-US" sz="1800" dirty="0" smtClean="0"/>
          </a:p>
          <a:p>
            <a:pPr lvl="1"/>
            <a:endParaRPr lang="en-US" sz="1800" dirty="0" smtClean="0"/>
          </a:p>
          <a:p>
            <a:pPr lvl="1"/>
            <a:r>
              <a:rPr lang="en-US" sz="2000" dirty="0" err="1" smtClean="0"/>
              <a:t>Jadi</a:t>
            </a:r>
            <a:r>
              <a:rPr lang="en-US" sz="2000" dirty="0" smtClean="0"/>
              <a:t> P(0) = e-</a:t>
            </a:r>
            <a:r>
              <a:rPr lang="en-US" sz="2000" baseline="30000" dirty="0" smtClean="0"/>
              <a:t>A</a:t>
            </a:r>
            <a:r>
              <a:rPr lang="en-US" sz="2000" dirty="0" smtClean="0"/>
              <a:t>, </a:t>
            </a:r>
            <a:r>
              <a:rPr lang="en-US" sz="2000" dirty="0" err="1" smtClean="0"/>
              <a:t>maka</a:t>
            </a:r>
            <a:r>
              <a:rPr lang="en-US" sz="2000" dirty="0" smtClean="0"/>
              <a:t> : </a:t>
            </a:r>
            <a:r>
              <a:rPr lang="id-ID" sz="2000" dirty="0" smtClean="0"/>
              <a:t>      </a:t>
            </a:r>
            <a:r>
              <a:rPr lang="en-US" sz="2000" dirty="0" smtClean="0"/>
              <a:t>P(n) =       </a:t>
            </a:r>
            <a:r>
              <a:rPr lang="id-ID" sz="2000" dirty="0" smtClean="0"/>
              <a:t>   </a:t>
            </a:r>
            <a:r>
              <a:rPr lang="en-US" sz="2000" dirty="0" smtClean="0"/>
              <a:t>e</a:t>
            </a:r>
            <a:r>
              <a:rPr lang="en-US" sz="2000" baseline="30000" dirty="0" smtClean="0"/>
              <a:t>-A</a:t>
            </a:r>
            <a:r>
              <a:rPr lang="en-US" sz="2000" dirty="0" smtClean="0"/>
              <a:t>  </a:t>
            </a:r>
            <a:r>
              <a:rPr lang="id-ID" sz="2000" dirty="0" smtClean="0"/>
              <a:t>      </a:t>
            </a:r>
            <a:r>
              <a:rPr lang="en-US" sz="2000" dirty="0" err="1" smtClean="0"/>
              <a:t>untuk</a:t>
            </a:r>
            <a:r>
              <a:rPr lang="en-US" sz="2000" dirty="0" smtClean="0"/>
              <a:t> n = 0,1,2,3,…</a:t>
            </a:r>
            <a:endParaRPr lang="en-US" sz="2000" baseline="30000" dirty="0" smtClean="0"/>
          </a:p>
        </p:txBody>
      </p:sp>
      <p:sp>
        <p:nvSpPr>
          <p:cNvPr id="37895" name="Rectangle 4"/>
          <p:cNvSpPr>
            <a:spLocks noChangeArrowheads="1"/>
          </p:cNvSpPr>
          <p:nvPr/>
        </p:nvSpPr>
        <p:spPr bwMode="auto">
          <a:xfrm>
            <a:off x="1409700" y="2066925"/>
            <a:ext cx="3397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A</a:t>
            </a:r>
          </a:p>
        </p:txBody>
      </p:sp>
      <p:sp>
        <p:nvSpPr>
          <p:cNvPr id="37896" name="Line 5"/>
          <p:cNvSpPr>
            <a:spLocks noChangeShapeType="1"/>
          </p:cNvSpPr>
          <p:nvPr/>
        </p:nvSpPr>
        <p:spPr bwMode="auto">
          <a:xfrm>
            <a:off x="1404938" y="2409825"/>
            <a:ext cx="31115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7897" name="Rectangle 6"/>
          <p:cNvSpPr>
            <a:spLocks noChangeArrowheads="1"/>
          </p:cNvSpPr>
          <p:nvPr/>
        </p:nvSpPr>
        <p:spPr bwMode="auto">
          <a:xfrm>
            <a:off x="1409700" y="2424113"/>
            <a:ext cx="3286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n</a:t>
            </a:r>
          </a:p>
        </p:txBody>
      </p:sp>
      <p:sp>
        <p:nvSpPr>
          <p:cNvPr id="37898" name="Rectangle 7"/>
          <p:cNvSpPr>
            <a:spLocks noChangeArrowheads="1"/>
          </p:cNvSpPr>
          <p:nvPr/>
        </p:nvSpPr>
        <p:spPr bwMode="auto">
          <a:xfrm>
            <a:off x="3124200" y="2066925"/>
            <a:ext cx="43338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A</a:t>
            </a:r>
            <a:r>
              <a:rPr lang="en-US" baseline="30000"/>
              <a:t>2</a:t>
            </a:r>
          </a:p>
        </p:txBody>
      </p:sp>
      <p:sp>
        <p:nvSpPr>
          <p:cNvPr id="37899" name="Rectangle 9"/>
          <p:cNvSpPr>
            <a:spLocks noChangeArrowheads="1"/>
          </p:cNvSpPr>
          <p:nvPr/>
        </p:nvSpPr>
        <p:spPr bwMode="auto">
          <a:xfrm>
            <a:off x="2879725" y="2389188"/>
            <a:ext cx="8937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n(n-1)</a:t>
            </a:r>
          </a:p>
        </p:txBody>
      </p:sp>
      <p:sp>
        <p:nvSpPr>
          <p:cNvPr id="37900" name="Line 10"/>
          <p:cNvSpPr>
            <a:spLocks noChangeShapeType="1"/>
          </p:cNvSpPr>
          <p:nvPr/>
        </p:nvSpPr>
        <p:spPr bwMode="auto">
          <a:xfrm>
            <a:off x="2840038" y="2386013"/>
            <a:ext cx="93345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7901" name="Rectangle 11"/>
          <p:cNvSpPr>
            <a:spLocks noChangeArrowheads="1"/>
          </p:cNvSpPr>
          <p:nvPr/>
        </p:nvSpPr>
        <p:spPr bwMode="auto">
          <a:xfrm>
            <a:off x="5338763" y="2066925"/>
            <a:ext cx="4333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A</a:t>
            </a:r>
            <a:r>
              <a:rPr lang="en-US" baseline="30000"/>
              <a:t>3</a:t>
            </a:r>
          </a:p>
        </p:txBody>
      </p:sp>
      <p:sp>
        <p:nvSpPr>
          <p:cNvPr id="37902" name="Rectangle 12"/>
          <p:cNvSpPr>
            <a:spLocks noChangeArrowheads="1"/>
          </p:cNvSpPr>
          <p:nvPr/>
        </p:nvSpPr>
        <p:spPr bwMode="auto">
          <a:xfrm>
            <a:off x="4929188" y="2435225"/>
            <a:ext cx="133508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n(n-1)(n-2)</a:t>
            </a:r>
          </a:p>
        </p:txBody>
      </p:sp>
      <p:sp>
        <p:nvSpPr>
          <p:cNvPr id="37903" name="Line 13"/>
          <p:cNvSpPr>
            <a:spLocks noChangeShapeType="1"/>
          </p:cNvSpPr>
          <p:nvPr/>
        </p:nvSpPr>
        <p:spPr bwMode="auto">
          <a:xfrm>
            <a:off x="4784725" y="2432050"/>
            <a:ext cx="147955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7904" name="Rectangle 15"/>
          <p:cNvSpPr>
            <a:spLocks noChangeArrowheads="1"/>
          </p:cNvSpPr>
          <p:nvPr/>
        </p:nvSpPr>
        <p:spPr bwMode="auto">
          <a:xfrm>
            <a:off x="7929563" y="2071688"/>
            <a:ext cx="43815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A</a:t>
            </a:r>
            <a:r>
              <a:rPr lang="en-US" baseline="30000"/>
              <a:t>n</a:t>
            </a:r>
          </a:p>
        </p:txBody>
      </p:sp>
      <p:sp>
        <p:nvSpPr>
          <p:cNvPr id="37905" name="Line 16"/>
          <p:cNvSpPr>
            <a:spLocks noChangeShapeType="1"/>
          </p:cNvSpPr>
          <p:nvPr/>
        </p:nvSpPr>
        <p:spPr bwMode="auto">
          <a:xfrm>
            <a:off x="7929563" y="2457450"/>
            <a:ext cx="311150" cy="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7906" name="Rectangle 17"/>
          <p:cNvSpPr>
            <a:spLocks noChangeArrowheads="1"/>
          </p:cNvSpPr>
          <p:nvPr/>
        </p:nvSpPr>
        <p:spPr bwMode="auto">
          <a:xfrm>
            <a:off x="7929563" y="2482850"/>
            <a:ext cx="4254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n!</a:t>
            </a:r>
          </a:p>
        </p:txBody>
      </p:sp>
      <p:grpSp>
        <p:nvGrpSpPr>
          <p:cNvPr id="2" name="Group 21"/>
          <p:cNvGrpSpPr>
            <a:grpSpLocks/>
          </p:cNvGrpSpPr>
          <p:nvPr/>
        </p:nvGrpSpPr>
        <p:grpSpPr bwMode="auto">
          <a:xfrm>
            <a:off x="1928813" y="3143250"/>
            <a:ext cx="438150" cy="754063"/>
            <a:chOff x="1254" y="1537"/>
            <a:chExt cx="270" cy="475"/>
          </a:xfrm>
        </p:grpSpPr>
        <p:sp>
          <p:nvSpPr>
            <p:cNvPr id="37924" name="Rectangle 18"/>
            <p:cNvSpPr>
              <a:spLocks noChangeArrowheads="1"/>
            </p:cNvSpPr>
            <p:nvPr/>
          </p:nvSpPr>
          <p:spPr bwMode="auto">
            <a:xfrm>
              <a:off x="1254" y="1537"/>
              <a:ext cx="270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A</a:t>
              </a:r>
              <a:r>
                <a:rPr lang="en-US" baseline="30000"/>
                <a:t>n</a:t>
              </a:r>
            </a:p>
          </p:txBody>
        </p:sp>
        <p:sp>
          <p:nvSpPr>
            <p:cNvPr id="37925" name="Line 19"/>
            <p:cNvSpPr>
              <a:spLocks noChangeShapeType="1"/>
            </p:cNvSpPr>
            <p:nvPr/>
          </p:nvSpPr>
          <p:spPr bwMode="auto">
            <a:xfrm>
              <a:off x="1274" y="1750"/>
              <a:ext cx="192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926" name="Rectangle 20"/>
            <p:cNvSpPr>
              <a:spLocks noChangeArrowheads="1"/>
            </p:cNvSpPr>
            <p:nvPr/>
          </p:nvSpPr>
          <p:spPr bwMode="auto">
            <a:xfrm>
              <a:off x="1254" y="1762"/>
              <a:ext cx="26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n!</a:t>
              </a:r>
            </a:p>
          </p:txBody>
        </p:sp>
      </p:grpSp>
      <p:sp>
        <p:nvSpPr>
          <p:cNvPr id="37908" name="Rectangle 22"/>
          <p:cNvSpPr>
            <a:spLocks noChangeArrowheads="1"/>
          </p:cNvSpPr>
          <p:nvPr/>
        </p:nvSpPr>
        <p:spPr bwMode="auto">
          <a:xfrm>
            <a:off x="1282700" y="4614863"/>
            <a:ext cx="4635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3600">
                <a:sym typeface="Symbol" pitchFamily="18" charset="2"/>
              </a:rPr>
              <a:t></a:t>
            </a:r>
          </a:p>
        </p:txBody>
      </p:sp>
      <p:sp>
        <p:nvSpPr>
          <p:cNvPr id="37909" name="Text Box 23"/>
          <p:cNvSpPr txBox="1">
            <a:spLocks noChangeArrowheads="1"/>
          </p:cNvSpPr>
          <p:nvPr/>
        </p:nvSpPr>
        <p:spPr bwMode="auto">
          <a:xfrm>
            <a:off x="1266825" y="5103813"/>
            <a:ext cx="468313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/>
              <a:t>i=0</a:t>
            </a:r>
          </a:p>
        </p:txBody>
      </p:sp>
      <p:sp>
        <p:nvSpPr>
          <p:cNvPr id="37910" name="Text Box 24"/>
          <p:cNvSpPr txBox="1">
            <a:spLocks noChangeArrowheads="1"/>
          </p:cNvSpPr>
          <p:nvPr/>
        </p:nvSpPr>
        <p:spPr bwMode="auto">
          <a:xfrm>
            <a:off x="1360488" y="4459288"/>
            <a:ext cx="3365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sym typeface="Symbol" pitchFamily="18" charset="2"/>
              </a:rPr>
              <a:t></a:t>
            </a:r>
            <a:endParaRPr lang="en-US" sz="1600"/>
          </a:p>
        </p:txBody>
      </p:sp>
      <p:grpSp>
        <p:nvGrpSpPr>
          <p:cNvPr id="3" name="Group 25"/>
          <p:cNvGrpSpPr>
            <a:grpSpLocks/>
          </p:cNvGrpSpPr>
          <p:nvPr/>
        </p:nvGrpSpPr>
        <p:grpSpPr bwMode="auto">
          <a:xfrm>
            <a:off x="3429000" y="4643438"/>
            <a:ext cx="500063" cy="723900"/>
            <a:chOff x="1114" y="1547"/>
            <a:chExt cx="251" cy="456"/>
          </a:xfrm>
        </p:grpSpPr>
        <p:sp>
          <p:nvSpPr>
            <p:cNvPr id="37921" name="Rectangle 26"/>
            <p:cNvSpPr>
              <a:spLocks noChangeArrowheads="1"/>
            </p:cNvSpPr>
            <p:nvPr/>
          </p:nvSpPr>
          <p:spPr bwMode="auto">
            <a:xfrm>
              <a:off x="1114" y="1547"/>
              <a:ext cx="25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A</a:t>
              </a:r>
              <a:r>
                <a:rPr lang="en-US" baseline="30000"/>
                <a:t>2</a:t>
              </a:r>
            </a:p>
          </p:txBody>
        </p:sp>
        <p:sp>
          <p:nvSpPr>
            <p:cNvPr id="37922" name="Line 27"/>
            <p:cNvSpPr>
              <a:spLocks noChangeShapeType="1"/>
            </p:cNvSpPr>
            <p:nvPr/>
          </p:nvSpPr>
          <p:spPr bwMode="auto">
            <a:xfrm>
              <a:off x="1114" y="1772"/>
              <a:ext cx="192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923" name="Rectangle 28"/>
            <p:cNvSpPr>
              <a:spLocks noChangeArrowheads="1"/>
            </p:cNvSpPr>
            <p:nvPr/>
          </p:nvSpPr>
          <p:spPr bwMode="auto">
            <a:xfrm>
              <a:off x="1114" y="1772"/>
              <a:ext cx="245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2!</a:t>
              </a:r>
            </a:p>
          </p:txBody>
        </p:sp>
      </p:grpSp>
      <p:grpSp>
        <p:nvGrpSpPr>
          <p:cNvPr id="4" name="Group 29"/>
          <p:cNvGrpSpPr>
            <a:grpSpLocks/>
          </p:cNvGrpSpPr>
          <p:nvPr/>
        </p:nvGrpSpPr>
        <p:grpSpPr bwMode="auto">
          <a:xfrm>
            <a:off x="4067175" y="4598988"/>
            <a:ext cx="406400" cy="777875"/>
            <a:chOff x="1274" y="1522"/>
            <a:chExt cx="251" cy="490"/>
          </a:xfrm>
        </p:grpSpPr>
        <p:sp>
          <p:nvSpPr>
            <p:cNvPr id="37918" name="Rectangle 30"/>
            <p:cNvSpPr>
              <a:spLocks noChangeArrowheads="1"/>
            </p:cNvSpPr>
            <p:nvPr/>
          </p:nvSpPr>
          <p:spPr bwMode="auto">
            <a:xfrm>
              <a:off x="1274" y="1522"/>
              <a:ext cx="251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A</a:t>
              </a:r>
              <a:r>
                <a:rPr lang="en-US" baseline="30000"/>
                <a:t>3</a:t>
              </a:r>
            </a:p>
          </p:txBody>
        </p:sp>
        <p:sp>
          <p:nvSpPr>
            <p:cNvPr id="37919" name="Line 31"/>
            <p:cNvSpPr>
              <a:spLocks noChangeShapeType="1"/>
            </p:cNvSpPr>
            <p:nvPr/>
          </p:nvSpPr>
          <p:spPr bwMode="auto">
            <a:xfrm>
              <a:off x="1274" y="1750"/>
              <a:ext cx="192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920" name="Rectangle 32"/>
            <p:cNvSpPr>
              <a:spLocks noChangeArrowheads="1"/>
            </p:cNvSpPr>
            <p:nvPr/>
          </p:nvSpPr>
          <p:spPr bwMode="auto">
            <a:xfrm>
              <a:off x="1274" y="1781"/>
              <a:ext cx="245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3!</a:t>
              </a:r>
            </a:p>
          </p:txBody>
        </p:sp>
      </p:grpSp>
      <p:grpSp>
        <p:nvGrpSpPr>
          <p:cNvPr id="5" name="Group 33"/>
          <p:cNvGrpSpPr>
            <a:grpSpLocks/>
          </p:cNvGrpSpPr>
          <p:nvPr/>
        </p:nvGrpSpPr>
        <p:grpSpPr bwMode="auto">
          <a:xfrm>
            <a:off x="4429125" y="5572125"/>
            <a:ext cx="438150" cy="808038"/>
            <a:chOff x="1274" y="1507"/>
            <a:chExt cx="270" cy="509"/>
          </a:xfrm>
        </p:grpSpPr>
        <p:sp>
          <p:nvSpPr>
            <p:cNvPr id="37915" name="Rectangle 34"/>
            <p:cNvSpPr>
              <a:spLocks noChangeArrowheads="1"/>
            </p:cNvSpPr>
            <p:nvPr/>
          </p:nvSpPr>
          <p:spPr bwMode="auto">
            <a:xfrm>
              <a:off x="1274" y="1507"/>
              <a:ext cx="270" cy="2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A</a:t>
              </a:r>
              <a:r>
                <a:rPr lang="en-US" baseline="30000"/>
                <a:t>n</a:t>
              </a:r>
            </a:p>
          </p:txBody>
        </p:sp>
        <p:sp>
          <p:nvSpPr>
            <p:cNvPr id="37916" name="Line 35"/>
            <p:cNvSpPr>
              <a:spLocks noChangeShapeType="1"/>
            </p:cNvSpPr>
            <p:nvPr/>
          </p:nvSpPr>
          <p:spPr bwMode="auto">
            <a:xfrm>
              <a:off x="1274" y="1750"/>
              <a:ext cx="192" cy="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37917" name="Rectangle 36"/>
            <p:cNvSpPr>
              <a:spLocks noChangeArrowheads="1"/>
            </p:cNvSpPr>
            <p:nvPr/>
          </p:nvSpPr>
          <p:spPr bwMode="auto">
            <a:xfrm>
              <a:off x="1274" y="1766"/>
              <a:ext cx="262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n!</a:t>
              </a:r>
            </a:p>
          </p:txBody>
        </p:sp>
      </p:grpSp>
      <p:sp>
        <p:nvSpPr>
          <p:cNvPr id="47" name="Freeform 46"/>
          <p:cNvSpPr/>
          <p:nvPr/>
        </p:nvSpPr>
        <p:spPr>
          <a:xfrm>
            <a:off x="4533900" y="3863975"/>
            <a:ext cx="1506538" cy="927100"/>
          </a:xfrm>
          <a:custGeom>
            <a:avLst/>
            <a:gdLst>
              <a:gd name="connsiteX0" fmla="*/ 0 w 1506829"/>
              <a:gd name="connsiteY0" fmla="*/ 772732 h 927279"/>
              <a:gd name="connsiteX1" fmla="*/ 540913 w 1506829"/>
              <a:gd name="connsiteY1" fmla="*/ 25758 h 927279"/>
              <a:gd name="connsiteX2" fmla="*/ 1506829 w 1506829"/>
              <a:gd name="connsiteY2" fmla="*/ 927279 h 9272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06829" h="927279">
                <a:moveTo>
                  <a:pt x="0" y="772732"/>
                </a:moveTo>
                <a:cubicBezTo>
                  <a:pt x="144887" y="386366"/>
                  <a:pt x="289775" y="0"/>
                  <a:pt x="540913" y="25758"/>
                </a:cubicBezTo>
                <a:cubicBezTo>
                  <a:pt x="792051" y="51516"/>
                  <a:pt x="1149440" y="489397"/>
                  <a:pt x="1506829" y="927279"/>
                </a:cubicBezTo>
              </a:path>
            </a:pathLst>
          </a:custGeom>
          <a:ln w="12700">
            <a:solidFill>
              <a:srgbClr val="FF0000"/>
            </a:solidFill>
            <a:tailEnd type="stealt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8610600" y="0"/>
            <a:ext cx="533400" cy="457200"/>
          </a:xfrm>
        </p:spPr>
        <p:txBody>
          <a:bodyPr/>
          <a:lstStyle/>
          <a:p>
            <a:pPr>
              <a:defRPr/>
            </a:pPr>
            <a:fld id="{6935BD67-AE86-4A30-9D3E-367A9BA83DF8}" type="slidenum">
              <a:rPr lang="en-US"/>
              <a:pPr>
                <a:defRPr/>
              </a:pPr>
              <a:t>8</a:t>
            </a:fld>
            <a:endParaRPr lang="en-US"/>
          </a:p>
        </p:txBody>
      </p:sp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Distribusi Erlang</a:t>
            </a:r>
          </a:p>
        </p:txBody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357313"/>
            <a:ext cx="8458200" cy="504348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b="1" smtClean="0">
                <a:solidFill>
                  <a:srgbClr val="FF0000"/>
                </a:solidFill>
              </a:rPr>
              <a:t>Kondisi sistem </a:t>
            </a:r>
            <a:r>
              <a:rPr lang="en-US" sz="2800" smtClean="0"/>
              <a:t>:</a:t>
            </a:r>
          </a:p>
          <a:p>
            <a:pPr lvl="1">
              <a:lnSpc>
                <a:spcPct val="90000"/>
              </a:lnSpc>
            </a:pPr>
            <a:r>
              <a:rPr lang="en-US" sz="2400" smtClean="0"/>
              <a:t>Kedatangan panggilan acak dan independent satu sama lain</a:t>
            </a:r>
          </a:p>
          <a:p>
            <a:pPr lvl="1">
              <a:lnSpc>
                <a:spcPct val="90000"/>
              </a:lnSpc>
            </a:pPr>
            <a:r>
              <a:rPr lang="en-US" sz="2400" smtClean="0"/>
              <a:t>Jumlah sumber panggilan tak terhingga</a:t>
            </a:r>
          </a:p>
          <a:p>
            <a:pPr lvl="1">
              <a:lnSpc>
                <a:spcPct val="90000"/>
              </a:lnSpc>
            </a:pPr>
            <a:r>
              <a:rPr lang="en-US" sz="2400" smtClean="0"/>
              <a:t>Laju rata-rata datangnya panggilan konstan (a=</a:t>
            </a:r>
            <a:r>
              <a:rPr lang="en-US" sz="2400" smtClean="0">
                <a:latin typeface="Symbol" pitchFamily="18" charset="2"/>
              </a:rPr>
              <a:t>l</a:t>
            </a:r>
            <a:r>
              <a:rPr lang="en-US" sz="2400" smtClean="0"/>
              <a:t>)</a:t>
            </a:r>
          </a:p>
          <a:p>
            <a:pPr lvl="2">
              <a:lnSpc>
                <a:spcPct val="90000"/>
              </a:lnSpc>
            </a:pPr>
            <a:r>
              <a:rPr lang="en-US" sz="2000" smtClean="0"/>
              <a:t>Tak tergantung jumlah pendudukan yang sudah ada karena sumber panggilan tak terhingga</a:t>
            </a:r>
          </a:p>
          <a:p>
            <a:pPr lvl="1">
              <a:lnSpc>
                <a:spcPct val="90000"/>
              </a:lnSpc>
            </a:pPr>
            <a:r>
              <a:rPr lang="en-US" sz="2400" smtClean="0"/>
              <a:t>Jumlah saluran yang melayani terbatas dan merupakan berkas sempurna</a:t>
            </a:r>
          </a:p>
          <a:p>
            <a:pPr lvl="2">
              <a:lnSpc>
                <a:spcPct val="90000"/>
              </a:lnSpc>
            </a:pPr>
            <a:r>
              <a:rPr lang="en-US" sz="2000" smtClean="0"/>
              <a:t>Tidak setiap panggilan yang datang selalu dapat dilayani; panggilan yang datang pada saat semua saluran diduduki akan tidak dapat dilayani; panggilan-panggilan yang tidak dapat dilayani akan dihilangkan (ditolak) </a:t>
            </a:r>
            <a:r>
              <a:rPr lang="en-US" sz="2000" smtClean="0">
                <a:sym typeface="Symbol" pitchFamily="18" charset="2"/>
              </a:rPr>
              <a:t> </a:t>
            </a:r>
            <a:r>
              <a:rPr lang="en-US" sz="2000" smtClean="0">
                <a:solidFill>
                  <a:srgbClr val="FF0000"/>
                </a:solidFill>
                <a:sym typeface="Symbol" pitchFamily="18" charset="2"/>
              </a:rPr>
              <a:t>Sistem Rugi</a:t>
            </a:r>
            <a:endParaRPr lang="en-US" sz="2000" smtClean="0">
              <a:solidFill>
                <a:srgbClr val="FF0000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sz="2400" smtClean="0"/>
              <a:t>Pola waktu pendudukan terdistribusi exponensial negatif</a:t>
            </a:r>
          </a:p>
          <a:p>
            <a:pPr lvl="2">
              <a:lnSpc>
                <a:spcPct val="90000"/>
              </a:lnSpc>
            </a:pPr>
            <a:r>
              <a:rPr lang="en-US" sz="2000" smtClean="0"/>
              <a:t>Waktu pendudukan rata-rata = h = 1/</a:t>
            </a:r>
            <a:r>
              <a:rPr lang="en-US" sz="2000" smtClean="0">
                <a:latin typeface="Symbol" pitchFamily="18" charset="2"/>
              </a:rPr>
              <a:t>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lide Number Placeholder 4"/>
          <p:cNvSpPr>
            <a:spLocks noGrp="1"/>
          </p:cNvSpPr>
          <p:nvPr>
            <p:ph type="sldNum" sz="quarter" idx="10"/>
          </p:nvPr>
        </p:nvSpPr>
        <p:spPr>
          <a:xfrm>
            <a:off x="8610600" y="0"/>
            <a:ext cx="533400" cy="457200"/>
          </a:xfrm>
        </p:spPr>
        <p:txBody>
          <a:bodyPr/>
          <a:lstStyle/>
          <a:p>
            <a:pPr>
              <a:defRPr/>
            </a:pPr>
            <a:fld id="{5E214080-9956-493B-A8EC-29083D936E2B}" type="slidenum">
              <a:rPr lang="en-US"/>
              <a:pPr>
                <a:defRPr/>
              </a:pPr>
              <a:t>9</a:t>
            </a:fld>
            <a:endParaRPr lang="en-US"/>
          </a:p>
        </p:txBody>
      </p:sp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err="1"/>
              <a:t>Distribusi</a:t>
            </a:r>
            <a:r>
              <a:rPr lang="en-US" dirty="0"/>
              <a:t> </a:t>
            </a:r>
            <a:r>
              <a:rPr lang="en-US" dirty="0" err="1"/>
              <a:t>Erlang</a:t>
            </a:r>
            <a:r>
              <a:rPr lang="en-US" dirty="0"/>
              <a:t> </a:t>
            </a:r>
          </a:p>
        </p:txBody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3357563"/>
            <a:ext cx="8458200" cy="3048000"/>
          </a:xfrm>
        </p:spPr>
        <p:txBody>
          <a:bodyPr/>
          <a:lstStyle/>
          <a:p>
            <a:pPr lvl="1" algn="ctr">
              <a:lnSpc>
                <a:spcPct val="90000"/>
              </a:lnSpc>
              <a:buFontTx/>
              <a:buNone/>
            </a:pPr>
            <a:r>
              <a:rPr lang="en-US" sz="2200" smtClean="0">
                <a:latin typeface="Symbol" pitchFamily="18" charset="2"/>
              </a:rPr>
              <a:t>l</a:t>
            </a:r>
            <a:r>
              <a:rPr lang="en-US" sz="2200" smtClean="0"/>
              <a:t>P(0) = 1</a:t>
            </a:r>
            <a:r>
              <a:rPr lang="en-US" sz="2200" smtClean="0">
                <a:latin typeface="Symbol" pitchFamily="18" charset="2"/>
              </a:rPr>
              <a:t>m</a:t>
            </a:r>
            <a:r>
              <a:rPr lang="en-US" sz="2200" smtClean="0"/>
              <a:t>P(1)</a:t>
            </a:r>
          </a:p>
          <a:p>
            <a:pPr lvl="1" algn="ctr">
              <a:lnSpc>
                <a:spcPct val="90000"/>
              </a:lnSpc>
              <a:buFontTx/>
              <a:buNone/>
            </a:pPr>
            <a:r>
              <a:rPr lang="en-US" sz="2200" smtClean="0"/>
              <a:t>A.P(0) = 1.P(1)</a:t>
            </a:r>
          </a:p>
          <a:p>
            <a:pPr lvl="1" algn="ctr">
              <a:lnSpc>
                <a:spcPct val="90000"/>
              </a:lnSpc>
              <a:buFontTx/>
              <a:buNone/>
            </a:pPr>
            <a:r>
              <a:rPr lang="en-US" sz="2200" smtClean="0"/>
              <a:t>A.P(1) = 2.P(2)</a:t>
            </a:r>
          </a:p>
          <a:p>
            <a:pPr lvl="1" algn="ctr">
              <a:lnSpc>
                <a:spcPct val="90000"/>
              </a:lnSpc>
              <a:buFontTx/>
              <a:buNone/>
            </a:pPr>
            <a:r>
              <a:rPr lang="en-US" sz="2200" smtClean="0"/>
              <a:t>A.P(2) = 3.P(3)</a:t>
            </a:r>
          </a:p>
          <a:p>
            <a:pPr lvl="1" algn="ctr">
              <a:lnSpc>
                <a:spcPct val="20000"/>
              </a:lnSpc>
              <a:buFontTx/>
              <a:buNone/>
            </a:pPr>
            <a:r>
              <a:rPr lang="en-US" sz="2200" b="1" smtClean="0"/>
              <a:t>.</a:t>
            </a:r>
          </a:p>
          <a:p>
            <a:pPr lvl="1" algn="ctr">
              <a:lnSpc>
                <a:spcPct val="20000"/>
              </a:lnSpc>
              <a:buFontTx/>
              <a:buNone/>
            </a:pPr>
            <a:r>
              <a:rPr lang="en-US" sz="2200" b="1" smtClean="0"/>
              <a:t>.</a:t>
            </a:r>
          </a:p>
          <a:p>
            <a:pPr lvl="1" algn="ctr">
              <a:lnSpc>
                <a:spcPct val="20000"/>
              </a:lnSpc>
              <a:buFontTx/>
              <a:buNone/>
            </a:pPr>
            <a:r>
              <a:rPr lang="en-US" sz="2200" b="1" smtClean="0"/>
              <a:t>.</a:t>
            </a:r>
          </a:p>
          <a:p>
            <a:pPr lvl="1" algn="ctr">
              <a:lnSpc>
                <a:spcPct val="90000"/>
              </a:lnSpc>
              <a:buFontTx/>
              <a:buNone/>
            </a:pPr>
            <a:r>
              <a:rPr lang="en-US" sz="2200" smtClean="0"/>
              <a:t>A.P(n-1) = n.P(n)</a:t>
            </a:r>
          </a:p>
          <a:p>
            <a:pPr lvl="1" algn="ctr">
              <a:lnSpc>
                <a:spcPct val="20000"/>
              </a:lnSpc>
              <a:buFontTx/>
              <a:buNone/>
            </a:pPr>
            <a:r>
              <a:rPr lang="en-US" sz="1800" b="1" smtClean="0"/>
              <a:t>.</a:t>
            </a:r>
          </a:p>
          <a:p>
            <a:pPr lvl="1" algn="ctr">
              <a:lnSpc>
                <a:spcPct val="20000"/>
              </a:lnSpc>
              <a:buFontTx/>
              <a:buNone/>
            </a:pPr>
            <a:r>
              <a:rPr lang="en-US" sz="1800" b="1" smtClean="0"/>
              <a:t>.</a:t>
            </a:r>
          </a:p>
          <a:p>
            <a:pPr lvl="1" algn="ctr">
              <a:lnSpc>
                <a:spcPct val="20000"/>
              </a:lnSpc>
              <a:buFontTx/>
              <a:buNone/>
            </a:pPr>
            <a:r>
              <a:rPr lang="en-US" sz="1800" b="1" smtClean="0"/>
              <a:t>.</a:t>
            </a:r>
          </a:p>
          <a:p>
            <a:pPr lvl="1" algn="ctr">
              <a:lnSpc>
                <a:spcPct val="90000"/>
              </a:lnSpc>
              <a:buFontTx/>
              <a:buNone/>
            </a:pPr>
            <a:r>
              <a:rPr lang="en-US" sz="2200" smtClean="0"/>
              <a:t>A.P(N-1) = N.P(N)</a:t>
            </a:r>
          </a:p>
        </p:txBody>
      </p:sp>
      <p:grpSp>
        <p:nvGrpSpPr>
          <p:cNvPr id="2" name="Group 38"/>
          <p:cNvGrpSpPr>
            <a:grpSpLocks/>
          </p:cNvGrpSpPr>
          <p:nvPr/>
        </p:nvGrpSpPr>
        <p:grpSpPr bwMode="auto">
          <a:xfrm>
            <a:off x="1071563" y="1214438"/>
            <a:ext cx="7086600" cy="1949450"/>
            <a:chOff x="1071538" y="1357298"/>
            <a:chExt cx="7086600" cy="1949451"/>
          </a:xfrm>
        </p:grpSpPr>
        <p:sp>
          <p:nvSpPr>
            <p:cNvPr id="45062" name="Oval 4"/>
            <p:cNvSpPr>
              <a:spLocks noChangeArrowheads="1"/>
            </p:cNvSpPr>
            <p:nvPr/>
          </p:nvSpPr>
          <p:spPr bwMode="auto">
            <a:xfrm>
              <a:off x="1071538" y="2190736"/>
              <a:ext cx="457200" cy="381000"/>
            </a:xfrm>
            <a:prstGeom prst="ellipse">
              <a:avLst/>
            </a:prstGeom>
            <a:solidFill>
              <a:srgbClr val="FCD5A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0</a:t>
              </a:r>
            </a:p>
          </p:txBody>
        </p:sp>
        <p:sp>
          <p:nvSpPr>
            <p:cNvPr id="45063" name="Oval 5"/>
            <p:cNvSpPr>
              <a:spLocks noChangeArrowheads="1"/>
            </p:cNvSpPr>
            <p:nvPr/>
          </p:nvSpPr>
          <p:spPr bwMode="auto">
            <a:xfrm>
              <a:off x="2519338" y="2190736"/>
              <a:ext cx="457200" cy="381000"/>
            </a:xfrm>
            <a:prstGeom prst="ellipse">
              <a:avLst/>
            </a:prstGeom>
            <a:solidFill>
              <a:srgbClr val="FCD5A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1</a:t>
              </a:r>
            </a:p>
          </p:txBody>
        </p:sp>
        <p:cxnSp>
          <p:nvCxnSpPr>
            <p:cNvPr id="45064" name="AutoShape 6"/>
            <p:cNvCxnSpPr>
              <a:cxnSpLocks noChangeShapeType="1"/>
              <a:stCxn id="45062" idx="0"/>
              <a:endCxn id="45063" idx="0"/>
            </p:cNvCxnSpPr>
            <p:nvPr/>
          </p:nvCxnSpPr>
          <p:spPr bwMode="auto">
            <a:xfrm rot="5400000" flipV="1">
              <a:off x="2022450" y="1468423"/>
              <a:ext cx="1588" cy="1447800"/>
            </a:xfrm>
            <a:prstGeom prst="curvedConnector3">
              <a:avLst>
                <a:gd name="adj1" fmla="val -27644023"/>
              </a:avLst>
            </a:prstGeom>
            <a:noFill/>
            <a:ln w="28575">
              <a:solidFill>
                <a:srgbClr val="00B050"/>
              </a:solidFill>
              <a:round/>
              <a:headEnd/>
              <a:tailEnd type="triangle" w="lg" len="lg"/>
            </a:ln>
          </p:spPr>
        </p:cxnSp>
        <p:sp>
          <p:nvSpPr>
            <p:cNvPr id="45065" name="Oval 7"/>
            <p:cNvSpPr>
              <a:spLocks noChangeArrowheads="1"/>
            </p:cNvSpPr>
            <p:nvPr/>
          </p:nvSpPr>
          <p:spPr bwMode="auto">
            <a:xfrm>
              <a:off x="3967138" y="2190736"/>
              <a:ext cx="457200" cy="381000"/>
            </a:xfrm>
            <a:prstGeom prst="ellipse">
              <a:avLst/>
            </a:prstGeom>
            <a:solidFill>
              <a:srgbClr val="FCD5A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2</a:t>
              </a:r>
            </a:p>
          </p:txBody>
        </p:sp>
        <p:cxnSp>
          <p:nvCxnSpPr>
            <p:cNvPr id="45066" name="AutoShape 8"/>
            <p:cNvCxnSpPr>
              <a:cxnSpLocks noChangeShapeType="1"/>
              <a:endCxn id="45065" idx="0"/>
            </p:cNvCxnSpPr>
            <p:nvPr/>
          </p:nvCxnSpPr>
          <p:spPr bwMode="auto">
            <a:xfrm rot="5400000" flipV="1">
              <a:off x="3470250" y="1466836"/>
              <a:ext cx="1588" cy="1447800"/>
            </a:xfrm>
            <a:prstGeom prst="curvedConnector3">
              <a:avLst>
                <a:gd name="adj1" fmla="val -28455111"/>
              </a:avLst>
            </a:prstGeom>
            <a:noFill/>
            <a:ln w="28575">
              <a:solidFill>
                <a:srgbClr val="00B050"/>
              </a:solidFill>
              <a:round/>
              <a:headEnd/>
              <a:tailEnd type="triangle" w="lg" len="lg"/>
            </a:ln>
          </p:spPr>
        </p:cxnSp>
        <p:sp>
          <p:nvSpPr>
            <p:cNvPr id="45067" name="Freeform 9"/>
            <p:cNvSpPr>
              <a:spLocks/>
            </p:cNvSpPr>
            <p:nvPr/>
          </p:nvSpPr>
          <p:spPr bwMode="auto">
            <a:xfrm>
              <a:off x="4195738" y="1873236"/>
              <a:ext cx="838200" cy="317500"/>
            </a:xfrm>
            <a:custGeom>
              <a:avLst/>
              <a:gdLst>
                <a:gd name="T0" fmla="*/ 0 w 528"/>
                <a:gd name="T1" fmla="*/ 2147483647 h 200"/>
                <a:gd name="T2" fmla="*/ 2147483647 w 528"/>
                <a:gd name="T3" fmla="*/ 2147483647 h 200"/>
                <a:gd name="T4" fmla="*/ 2147483647 w 528"/>
                <a:gd name="T5" fmla="*/ 2147483647 h 200"/>
                <a:gd name="T6" fmla="*/ 2147483647 w 528"/>
                <a:gd name="T7" fmla="*/ 2147483647 h 2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28"/>
                <a:gd name="T13" fmla="*/ 0 h 200"/>
                <a:gd name="T14" fmla="*/ 528 w 528"/>
                <a:gd name="T15" fmla="*/ 200 h 2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28" h="200">
                  <a:moveTo>
                    <a:pt x="0" y="200"/>
                  </a:moveTo>
                  <a:cubicBezTo>
                    <a:pt x="28" y="144"/>
                    <a:pt x="56" y="88"/>
                    <a:pt x="96" y="56"/>
                  </a:cubicBezTo>
                  <a:cubicBezTo>
                    <a:pt x="136" y="24"/>
                    <a:pt x="168" y="16"/>
                    <a:pt x="240" y="8"/>
                  </a:cubicBezTo>
                  <a:cubicBezTo>
                    <a:pt x="312" y="0"/>
                    <a:pt x="480" y="8"/>
                    <a:pt x="528" y="8"/>
                  </a:cubicBezTo>
                </a:path>
              </a:pathLst>
            </a:custGeom>
            <a:noFill/>
            <a:ln w="28575">
              <a:solidFill>
                <a:srgbClr val="00B05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5068" name="Freeform 10"/>
            <p:cNvSpPr>
              <a:spLocks/>
            </p:cNvSpPr>
            <p:nvPr/>
          </p:nvSpPr>
          <p:spPr bwMode="auto">
            <a:xfrm flipH="1">
              <a:off x="5643538" y="1873236"/>
              <a:ext cx="838200" cy="317500"/>
            </a:xfrm>
            <a:custGeom>
              <a:avLst/>
              <a:gdLst>
                <a:gd name="T0" fmla="*/ 0 w 528"/>
                <a:gd name="T1" fmla="*/ 2147483647 h 200"/>
                <a:gd name="T2" fmla="*/ 2147483647 w 528"/>
                <a:gd name="T3" fmla="*/ 2147483647 h 200"/>
                <a:gd name="T4" fmla="*/ 2147483647 w 528"/>
                <a:gd name="T5" fmla="*/ 2147483647 h 200"/>
                <a:gd name="T6" fmla="*/ 2147483647 w 528"/>
                <a:gd name="T7" fmla="*/ 2147483647 h 2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28"/>
                <a:gd name="T13" fmla="*/ 0 h 200"/>
                <a:gd name="T14" fmla="*/ 528 w 528"/>
                <a:gd name="T15" fmla="*/ 200 h 2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28" h="200">
                  <a:moveTo>
                    <a:pt x="0" y="200"/>
                  </a:moveTo>
                  <a:cubicBezTo>
                    <a:pt x="28" y="144"/>
                    <a:pt x="56" y="88"/>
                    <a:pt x="96" y="56"/>
                  </a:cubicBezTo>
                  <a:cubicBezTo>
                    <a:pt x="136" y="24"/>
                    <a:pt x="168" y="16"/>
                    <a:pt x="240" y="8"/>
                  </a:cubicBezTo>
                  <a:cubicBezTo>
                    <a:pt x="312" y="0"/>
                    <a:pt x="480" y="8"/>
                    <a:pt x="528" y="8"/>
                  </a:cubicBezTo>
                </a:path>
              </a:pathLst>
            </a:custGeom>
            <a:noFill/>
            <a:ln w="28575">
              <a:solidFill>
                <a:srgbClr val="00B050"/>
              </a:solidFill>
              <a:round/>
              <a:headEnd type="triangle" w="med" len="med"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5069" name="Freeform 11"/>
            <p:cNvSpPr>
              <a:spLocks/>
            </p:cNvSpPr>
            <p:nvPr/>
          </p:nvSpPr>
          <p:spPr bwMode="auto">
            <a:xfrm flipH="1" flipV="1">
              <a:off x="5643538" y="2559036"/>
              <a:ext cx="838200" cy="317500"/>
            </a:xfrm>
            <a:custGeom>
              <a:avLst/>
              <a:gdLst>
                <a:gd name="T0" fmla="*/ 0 w 528"/>
                <a:gd name="T1" fmla="*/ 2147483647 h 200"/>
                <a:gd name="T2" fmla="*/ 2147483647 w 528"/>
                <a:gd name="T3" fmla="*/ 2147483647 h 200"/>
                <a:gd name="T4" fmla="*/ 2147483647 w 528"/>
                <a:gd name="T5" fmla="*/ 2147483647 h 200"/>
                <a:gd name="T6" fmla="*/ 2147483647 w 528"/>
                <a:gd name="T7" fmla="*/ 2147483647 h 2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28"/>
                <a:gd name="T13" fmla="*/ 0 h 200"/>
                <a:gd name="T14" fmla="*/ 528 w 528"/>
                <a:gd name="T15" fmla="*/ 200 h 2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28" h="200">
                  <a:moveTo>
                    <a:pt x="0" y="200"/>
                  </a:moveTo>
                  <a:cubicBezTo>
                    <a:pt x="28" y="144"/>
                    <a:pt x="56" y="88"/>
                    <a:pt x="96" y="56"/>
                  </a:cubicBezTo>
                  <a:cubicBezTo>
                    <a:pt x="136" y="24"/>
                    <a:pt x="168" y="16"/>
                    <a:pt x="240" y="8"/>
                  </a:cubicBezTo>
                  <a:cubicBezTo>
                    <a:pt x="312" y="0"/>
                    <a:pt x="480" y="8"/>
                    <a:pt x="528" y="8"/>
                  </a:cubicBezTo>
                </a:path>
              </a:pathLst>
            </a:custGeom>
            <a:noFill/>
            <a:ln w="28575">
              <a:solidFill>
                <a:srgbClr val="00B05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5070" name="Line 15"/>
            <p:cNvSpPr>
              <a:spLocks noChangeShapeType="1"/>
            </p:cNvSpPr>
            <p:nvPr/>
          </p:nvSpPr>
          <p:spPr bwMode="auto">
            <a:xfrm>
              <a:off x="4957738" y="2343136"/>
              <a:ext cx="762000" cy="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prstDash val="sysDot"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5071" name="Text Box 16"/>
            <p:cNvSpPr txBox="1">
              <a:spLocks noChangeArrowheads="1"/>
            </p:cNvSpPr>
            <p:nvPr/>
          </p:nvSpPr>
          <p:spPr bwMode="auto">
            <a:xfrm>
              <a:off x="1857356" y="1357298"/>
              <a:ext cx="311150" cy="369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>
                  <a:latin typeface="Symbol" pitchFamily="18" charset="2"/>
                </a:rPr>
                <a:t>l</a:t>
              </a:r>
              <a:endParaRPr lang="en-US" b="1" baseline="-25000">
                <a:latin typeface="Symbol" pitchFamily="18" charset="2"/>
              </a:endParaRPr>
            </a:p>
          </p:txBody>
        </p:sp>
        <p:sp>
          <p:nvSpPr>
            <p:cNvPr id="45072" name="Text Box 18"/>
            <p:cNvSpPr txBox="1">
              <a:spLocks noChangeArrowheads="1"/>
            </p:cNvSpPr>
            <p:nvPr/>
          </p:nvSpPr>
          <p:spPr bwMode="auto">
            <a:xfrm>
              <a:off x="3357554" y="1357298"/>
              <a:ext cx="311150" cy="369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>
                  <a:latin typeface="Symbol" pitchFamily="18" charset="2"/>
                </a:rPr>
                <a:t>l</a:t>
              </a:r>
              <a:endParaRPr lang="en-US" b="1" baseline="-25000">
                <a:latin typeface="Symbol" pitchFamily="18" charset="2"/>
              </a:endParaRPr>
            </a:p>
          </p:txBody>
        </p:sp>
        <p:sp>
          <p:nvSpPr>
            <p:cNvPr id="45073" name="Text Box 19"/>
            <p:cNvSpPr txBox="1">
              <a:spLocks noChangeArrowheads="1"/>
            </p:cNvSpPr>
            <p:nvPr/>
          </p:nvSpPr>
          <p:spPr bwMode="auto">
            <a:xfrm>
              <a:off x="4572000" y="1500174"/>
              <a:ext cx="311150" cy="369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>
                  <a:latin typeface="Symbol" pitchFamily="18" charset="2"/>
                </a:rPr>
                <a:t>l</a:t>
              </a:r>
              <a:endParaRPr lang="en-US" b="1" baseline="-25000">
                <a:latin typeface="Symbol" pitchFamily="18" charset="2"/>
              </a:endParaRPr>
            </a:p>
          </p:txBody>
        </p:sp>
        <p:sp>
          <p:nvSpPr>
            <p:cNvPr id="45074" name="Text Box 20"/>
            <p:cNvSpPr txBox="1">
              <a:spLocks noChangeArrowheads="1"/>
            </p:cNvSpPr>
            <p:nvPr/>
          </p:nvSpPr>
          <p:spPr bwMode="auto">
            <a:xfrm>
              <a:off x="5643570" y="1500174"/>
              <a:ext cx="311150" cy="369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>
                  <a:latin typeface="Symbol" pitchFamily="18" charset="2"/>
                </a:rPr>
                <a:t>l</a:t>
              </a:r>
              <a:endParaRPr lang="en-US" b="1" baseline="-25000">
                <a:latin typeface="Symbol" pitchFamily="18" charset="2"/>
              </a:endParaRPr>
            </a:p>
          </p:txBody>
        </p:sp>
        <p:sp>
          <p:nvSpPr>
            <p:cNvPr id="45075" name="Freeform 24"/>
            <p:cNvSpPr>
              <a:spLocks/>
            </p:cNvSpPr>
            <p:nvPr/>
          </p:nvSpPr>
          <p:spPr bwMode="auto">
            <a:xfrm flipV="1">
              <a:off x="4195738" y="2571736"/>
              <a:ext cx="838200" cy="317500"/>
            </a:xfrm>
            <a:custGeom>
              <a:avLst/>
              <a:gdLst>
                <a:gd name="T0" fmla="*/ 0 w 528"/>
                <a:gd name="T1" fmla="*/ 2147483647 h 200"/>
                <a:gd name="T2" fmla="*/ 2147483647 w 528"/>
                <a:gd name="T3" fmla="*/ 2147483647 h 200"/>
                <a:gd name="T4" fmla="*/ 2147483647 w 528"/>
                <a:gd name="T5" fmla="*/ 2147483647 h 200"/>
                <a:gd name="T6" fmla="*/ 2147483647 w 528"/>
                <a:gd name="T7" fmla="*/ 2147483647 h 2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28"/>
                <a:gd name="T13" fmla="*/ 0 h 200"/>
                <a:gd name="T14" fmla="*/ 528 w 528"/>
                <a:gd name="T15" fmla="*/ 200 h 2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28" h="200">
                  <a:moveTo>
                    <a:pt x="0" y="200"/>
                  </a:moveTo>
                  <a:cubicBezTo>
                    <a:pt x="28" y="144"/>
                    <a:pt x="56" y="88"/>
                    <a:pt x="96" y="56"/>
                  </a:cubicBezTo>
                  <a:cubicBezTo>
                    <a:pt x="136" y="24"/>
                    <a:pt x="168" y="16"/>
                    <a:pt x="240" y="8"/>
                  </a:cubicBezTo>
                  <a:cubicBezTo>
                    <a:pt x="312" y="0"/>
                    <a:pt x="480" y="8"/>
                    <a:pt x="528" y="8"/>
                  </a:cubicBezTo>
                </a:path>
              </a:pathLst>
            </a:custGeom>
            <a:noFill/>
            <a:ln w="28575">
              <a:solidFill>
                <a:srgbClr val="00B050"/>
              </a:solidFill>
              <a:round/>
              <a:headEnd type="triangle" w="med" len="med"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5076" name="Text Box 25"/>
            <p:cNvSpPr txBox="1">
              <a:spLocks noChangeArrowheads="1"/>
            </p:cNvSpPr>
            <p:nvPr/>
          </p:nvSpPr>
          <p:spPr bwMode="auto">
            <a:xfrm>
              <a:off x="5499076" y="2936861"/>
              <a:ext cx="842963" cy="369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/>
                <a:t>(N-1)</a:t>
              </a:r>
              <a:r>
                <a:rPr lang="en-US" b="1">
                  <a:latin typeface="Symbol" pitchFamily="18" charset="2"/>
                </a:rPr>
                <a:t>m</a:t>
              </a:r>
              <a:endParaRPr lang="en-US" b="1" baseline="-25000"/>
            </a:p>
          </p:txBody>
        </p:sp>
        <p:sp>
          <p:nvSpPr>
            <p:cNvPr id="45077" name="Text Box 26"/>
            <p:cNvSpPr txBox="1">
              <a:spLocks noChangeArrowheads="1"/>
            </p:cNvSpPr>
            <p:nvPr/>
          </p:nvSpPr>
          <p:spPr bwMode="auto">
            <a:xfrm>
              <a:off x="4424338" y="2876536"/>
              <a:ext cx="446088" cy="369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/>
                <a:t>3</a:t>
              </a:r>
              <a:r>
                <a:rPr lang="en-US" b="1">
                  <a:latin typeface="Symbol" pitchFamily="18" charset="2"/>
                </a:rPr>
                <a:t>m</a:t>
              </a:r>
              <a:endParaRPr lang="en-US" b="1" baseline="-25000"/>
            </a:p>
          </p:txBody>
        </p:sp>
        <p:sp>
          <p:nvSpPr>
            <p:cNvPr id="45078" name="Text Box 27"/>
            <p:cNvSpPr txBox="1">
              <a:spLocks noChangeArrowheads="1"/>
            </p:cNvSpPr>
            <p:nvPr/>
          </p:nvSpPr>
          <p:spPr bwMode="auto">
            <a:xfrm>
              <a:off x="3274988" y="2936861"/>
              <a:ext cx="446088" cy="369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/>
                <a:t>2</a:t>
              </a:r>
              <a:r>
                <a:rPr lang="en-US" b="1">
                  <a:latin typeface="Symbol" pitchFamily="18" charset="2"/>
                </a:rPr>
                <a:t>m</a:t>
              </a:r>
              <a:endParaRPr lang="en-US" b="1" baseline="-25000"/>
            </a:p>
          </p:txBody>
        </p:sp>
        <p:sp>
          <p:nvSpPr>
            <p:cNvPr id="45079" name="Text Box 28"/>
            <p:cNvSpPr txBox="1">
              <a:spLocks noChangeArrowheads="1"/>
            </p:cNvSpPr>
            <p:nvPr/>
          </p:nvSpPr>
          <p:spPr bwMode="auto">
            <a:xfrm>
              <a:off x="1827188" y="2935274"/>
              <a:ext cx="317500" cy="369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>
                  <a:latin typeface="Symbol" pitchFamily="18" charset="2"/>
                </a:rPr>
                <a:t>m</a:t>
              </a:r>
              <a:endParaRPr lang="en-US" b="1" baseline="-25000"/>
            </a:p>
          </p:txBody>
        </p:sp>
        <p:cxnSp>
          <p:nvCxnSpPr>
            <p:cNvPr id="45080" name="AutoShape 30"/>
            <p:cNvCxnSpPr>
              <a:cxnSpLocks noChangeShapeType="1"/>
            </p:cNvCxnSpPr>
            <p:nvPr/>
          </p:nvCxnSpPr>
          <p:spPr bwMode="auto">
            <a:xfrm rot="5400000" flipV="1">
              <a:off x="2022450" y="1847836"/>
              <a:ext cx="1588" cy="1447800"/>
            </a:xfrm>
            <a:prstGeom prst="curvedConnector3">
              <a:avLst>
                <a:gd name="adj1" fmla="val 26699991"/>
              </a:avLst>
            </a:prstGeom>
            <a:noFill/>
            <a:ln w="28575">
              <a:solidFill>
                <a:srgbClr val="00B050"/>
              </a:solidFill>
              <a:round/>
              <a:headEnd type="triangle" w="med" len="med"/>
              <a:tailEnd type="none" w="lg" len="lg"/>
            </a:ln>
          </p:spPr>
        </p:cxnSp>
        <p:cxnSp>
          <p:nvCxnSpPr>
            <p:cNvPr id="45081" name="AutoShape 31"/>
            <p:cNvCxnSpPr>
              <a:cxnSpLocks noChangeShapeType="1"/>
            </p:cNvCxnSpPr>
            <p:nvPr/>
          </p:nvCxnSpPr>
          <p:spPr bwMode="auto">
            <a:xfrm rot="5400000" flipV="1">
              <a:off x="3470250" y="1849424"/>
              <a:ext cx="1588" cy="1447800"/>
            </a:xfrm>
            <a:prstGeom prst="curvedConnector3">
              <a:avLst>
                <a:gd name="adj1" fmla="val 26699991"/>
              </a:avLst>
            </a:prstGeom>
            <a:noFill/>
            <a:ln w="28575">
              <a:solidFill>
                <a:srgbClr val="00B050"/>
              </a:solidFill>
              <a:round/>
              <a:headEnd type="triangle" w="med" len="med"/>
              <a:tailEnd type="none" w="lg" len="lg"/>
            </a:ln>
          </p:spPr>
        </p:cxnSp>
        <p:sp>
          <p:nvSpPr>
            <p:cNvPr id="45082" name="Oval 32"/>
            <p:cNvSpPr>
              <a:spLocks noChangeArrowheads="1"/>
            </p:cNvSpPr>
            <p:nvPr/>
          </p:nvSpPr>
          <p:spPr bwMode="auto">
            <a:xfrm>
              <a:off x="6215038" y="2214548"/>
              <a:ext cx="457200" cy="381000"/>
            </a:xfrm>
            <a:prstGeom prst="ellipse">
              <a:avLst/>
            </a:prstGeom>
            <a:solidFill>
              <a:srgbClr val="FCD5A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 sz="1600"/>
                <a:t>N-1</a:t>
              </a:r>
            </a:p>
          </p:txBody>
        </p:sp>
        <p:sp>
          <p:nvSpPr>
            <p:cNvPr id="45083" name="Oval 33"/>
            <p:cNvSpPr>
              <a:spLocks noChangeArrowheads="1"/>
            </p:cNvSpPr>
            <p:nvPr/>
          </p:nvSpPr>
          <p:spPr bwMode="auto">
            <a:xfrm>
              <a:off x="7700938" y="2190736"/>
              <a:ext cx="457200" cy="381000"/>
            </a:xfrm>
            <a:prstGeom prst="ellipse">
              <a:avLst/>
            </a:prstGeom>
            <a:solidFill>
              <a:srgbClr val="FCD5A0"/>
            </a:solidFill>
            <a:ln w="9525">
              <a:solidFill>
                <a:srgbClr val="FF0000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en-US"/>
                <a:t>N</a:t>
              </a:r>
            </a:p>
          </p:txBody>
        </p:sp>
        <p:cxnSp>
          <p:nvCxnSpPr>
            <p:cNvPr id="45084" name="AutoShape 34"/>
            <p:cNvCxnSpPr>
              <a:cxnSpLocks noChangeShapeType="1"/>
              <a:stCxn id="45082" idx="0"/>
              <a:endCxn id="45083" idx="0"/>
            </p:cNvCxnSpPr>
            <p:nvPr/>
          </p:nvCxnSpPr>
          <p:spPr bwMode="auto">
            <a:xfrm rot="5400000" flipH="1" flipV="1">
              <a:off x="7175475" y="1460486"/>
              <a:ext cx="23813" cy="1485900"/>
            </a:xfrm>
            <a:prstGeom prst="curvedConnector3">
              <a:avLst>
                <a:gd name="adj1" fmla="val 2033120"/>
              </a:avLst>
            </a:prstGeom>
            <a:noFill/>
            <a:ln w="28575">
              <a:solidFill>
                <a:srgbClr val="00B050"/>
              </a:solidFill>
              <a:round/>
              <a:headEnd/>
              <a:tailEnd type="triangle" w="lg" len="lg"/>
            </a:ln>
          </p:spPr>
        </p:cxnSp>
        <p:sp>
          <p:nvSpPr>
            <p:cNvPr id="45085" name="Text Box 35"/>
            <p:cNvSpPr txBox="1">
              <a:spLocks noChangeArrowheads="1"/>
            </p:cNvSpPr>
            <p:nvPr/>
          </p:nvSpPr>
          <p:spPr bwMode="auto">
            <a:xfrm>
              <a:off x="7072330" y="1357298"/>
              <a:ext cx="311150" cy="369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>
                  <a:latin typeface="Symbol" pitchFamily="18" charset="2"/>
                </a:rPr>
                <a:t>l</a:t>
              </a:r>
              <a:endParaRPr lang="en-US" b="1" baseline="-25000">
                <a:latin typeface="Symbol" pitchFamily="18" charset="2"/>
              </a:endParaRPr>
            </a:p>
          </p:txBody>
        </p:sp>
        <p:sp>
          <p:nvSpPr>
            <p:cNvPr id="45086" name="Text Box 36"/>
            <p:cNvSpPr txBox="1">
              <a:spLocks noChangeArrowheads="1"/>
            </p:cNvSpPr>
            <p:nvPr/>
          </p:nvSpPr>
          <p:spPr bwMode="auto">
            <a:xfrm>
              <a:off x="7008788" y="2936861"/>
              <a:ext cx="484188" cy="3698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/>
                <a:t>N</a:t>
              </a:r>
              <a:r>
                <a:rPr lang="en-US" b="1">
                  <a:latin typeface="Symbol" pitchFamily="18" charset="2"/>
                </a:rPr>
                <a:t>m</a:t>
              </a:r>
              <a:endParaRPr lang="en-US" b="1" baseline="-25000"/>
            </a:p>
          </p:txBody>
        </p:sp>
        <p:cxnSp>
          <p:nvCxnSpPr>
            <p:cNvPr id="45087" name="AutoShape 37"/>
            <p:cNvCxnSpPr>
              <a:cxnSpLocks noChangeShapeType="1"/>
            </p:cNvCxnSpPr>
            <p:nvPr/>
          </p:nvCxnSpPr>
          <p:spPr bwMode="auto">
            <a:xfrm rot="5400000" flipV="1">
              <a:off x="7204050" y="1847836"/>
              <a:ext cx="1588" cy="1447800"/>
            </a:xfrm>
            <a:prstGeom prst="curvedConnector3">
              <a:avLst>
                <a:gd name="adj1" fmla="val 26699991"/>
              </a:avLst>
            </a:prstGeom>
            <a:noFill/>
            <a:ln w="28575">
              <a:solidFill>
                <a:srgbClr val="00B050"/>
              </a:solidFill>
              <a:round/>
              <a:headEnd type="triangle" w="med" len="med"/>
              <a:tailEnd type="none" w="lg" len="lg"/>
            </a:ln>
          </p:spPr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7672</TotalTime>
  <Words>1203</Words>
  <Application>Microsoft Office PowerPoint</Application>
  <PresentationFormat>On-screen Show (4:3)</PresentationFormat>
  <Paragraphs>473</Paragraphs>
  <Slides>40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40</vt:i4>
      </vt:variant>
    </vt:vector>
  </HeadingPairs>
  <TitlesOfParts>
    <vt:vector size="42" baseType="lpstr">
      <vt:lpstr>1_Office Theme</vt:lpstr>
      <vt:lpstr>Equation</vt:lpstr>
      <vt:lpstr>Distribusi Engset dan Binomial</vt:lpstr>
      <vt:lpstr>Agenda</vt:lpstr>
      <vt:lpstr>Review Model Trafik</vt:lpstr>
      <vt:lpstr>Distribusi Poisson dan Erlang</vt:lpstr>
      <vt:lpstr>Distribusi Poisson</vt:lpstr>
      <vt:lpstr>Distribusi Poisson </vt:lpstr>
      <vt:lpstr>Distribusi Poisson</vt:lpstr>
      <vt:lpstr>Distribusi Erlang</vt:lpstr>
      <vt:lpstr>Distribusi Erlang </vt:lpstr>
      <vt:lpstr>Distribusi Erlang </vt:lpstr>
      <vt:lpstr>Distribusi Erlang (7)</vt:lpstr>
      <vt:lpstr>Distribusi Engset dan Binomial</vt:lpstr>
      <vt:lpstr>Distribusi Engset dan Binomial (2)</vt:lpstr>
      <vt:lpstr>Distribusi Engset dan Binomial (3)</vt:lpstr>
      <vt:lpstr>Distribusi Engset dan Binomial (4)</vt:lpstr>
      <vt:lpstr>Rumus Engset</vt:lpstr>
      <vt:lpstr>Rumus Engset</vt:lpstr>
      <vt:lpstr>Rumus Engset</vt:lpstr>
      <vt:lpstr>Rumus Engset</vt:lpstr>
      <vt:lpstr>Rumus Engset</vt:lpstr>
      <vt:lpstr>Rumus Engset</vt:lpstr>
      <vt:lpstr>Rumus Engset</vt:lpstr>
      <vt:lpstr>Rumus Engset</vt:lpstr>
      <vt:lpstr>Rumus Engset</vt:lpstr>
      <vt:lpstr>Rumus Engset</vt:lpstr>
      <vt:lpstr>Contoh Soal </vt:lpstr>
      <vt:lpstr>Contoh Soal </vt:lpstr>
      <vt:lpstr>Contoh Soal </vt:lpstr>
      <vt:lpstr>Contoh Soal </vt:lpstr>
      <vt:lpstr>Contoh Soal </vt:lpstr>
      <vt:lpstr>Contoh Soal </vt:lpstr>
      <vt:lpstr>Contoh Soal </vt:lpstr>
      <vt:lpstr>Rumus Binomial </vt:lpstr>
      <vt:lpstr>Rumus Binomial </vt:lpstr>
      <vt:lpstr>Ringkasan</vt:lpstr>
      <vt:lpstr>Ringkasan</vt:lpstr>
      <vt:lpstr>Ringkasan</vt:lpstr>
      <vt:lpstr>Ringkasan</vt:lpstr>
      <vt:lpstr>Contoh Soal</vt:lpstr>
      <vt:lpstr>Terima kasih …..</vt:lpstr>
    </vt:vector>
  </TitlesOfParts>
  <Company>RDC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dinoor</dc:creator>
  <cp:lastModifiedBy>Asus</cp:lastModifiedBy>
  <cp:revision>83</cp:revision>
  <dcterms:created xsi:type="dcterms:W3CDTF">2007-12-09T13:23:48Z</dcterms:created>
  <dcterms:modified xsi:type="dcterms:W3CDTF">2020-10-27T01:54:55Z</dcterms:modified>
</cp:coreProperties>
</file>