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0" r:id="rId3"/>
    <p:sldId id="257" r:id="rId4"/>
    <p:sldId id="268" r:id="rId5"/>
    <p:sldId id="269" r:id="rId6"/>
    <p:sldId id="292" r:id="rId7"/>
    <p:sldId id="293" r:id="rId8"/>
    <p:sldId id="29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5" r:id="rId24"/>
    <p:sldId id="296" r:id="rId25"/>
    <p:sldId id="291" r:id="rId26"/>
    <p:sldId id="285" r:id="rId27"/>
    <p:sldId id="286" r:id="rId28"/>
    <p:sldId id="287" r:id="rId29"/>
    <p:sldId id="288" r:id="rId30"/>
    <p:sldId id="289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98" r:id="rId42"/>
    <p:sldId id="299" r:id="rId43"/>
    <p:sldId id="300" r:id="rId44"/>
    <p:sldId id="301" r:id="rId45"/>
    <p:sldId id="303" r:id="rId46"/>
    <p:sldId id="302" r:id="rId47"/>
    <p:sldId id="304" r:id="rId48"/>
    <p:sldId id="305" r:id="rId49"/>
    <p:sldId id="306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 smtClean="0"/>
              <a:t>FEH2F3</a:t>
            </a:r>
            <a:r>
              <a:rPr lang="en-US" spc="245" smtClean="0"/>
              <a:t> </a:t>
            </a:r>
            <a:r>
              <a:rPr lang="en-US" spc="-5" smtClean="0"/>
              <a:t>Elektromagnetika</a:t>
            </a:r>
            <a:endParaRPr lang="en-US" spc="-5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Medan </a:t>
            </a:r>
            <a:r>
              <a:rPr lang="en-US" dirty="0" err="1" smtClean="0"/>
              <a:t>Elektromagnetika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7200" y="1747218"/>
            <a:ext cx="822960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804"/>
              </a:lnSpc>
            </a:pPr>
            <a:r>
              <a:rPr spc="-35" dirty="0" err="1" smtClean="0"/>
              <a:t>Kapasitansi</a:t>
            </a:r>
            <a:r>
              <a:rPr spc="-35" dirty="0" smtClean="0"/>
              <a:t> </a:t>
            </a:r>
            <a:r>
              <a:rPr spc="-35" dirty="0" err="1" smtClean="0"/>
              <a:t>dan</a:t>
            </a:r>
            <a:r>
              <a:rPr spc="-35" dirty="0" smtClean="0"/>
              <a:t> </a:t>
            </a:r>
            <a:r>
              <a:rPr spc="-35" dirty="0" err="1" smtClean="0"/>
              <a:t>Bahan-Bahan</a:t>
            </a:r>
            <a:r>
              <a:rPr spc="-35" dirty="0" smtClean="0"/>
              <a:t> </a:t>
            </a:r>
            <a:r>
              <a:rPr spc="-35" dirty="0" err="1" smtClean="0"/>
              <a:t>Dielektrik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8503602" y="64263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304800"/>
            <a:ext cx="7385538" cy="14478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FFC000"/>
                </a:solidFill>
                <a:latin typeface="Verdana" pitchFamily="34" charset="0"/>
              </a:rPr>
              <a:t>Medan Listrik Kapasitor Pelat Sejajar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36169" cy="3962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>
                <a:latin typeface="Verdana" pitchFamily="34" charset="0"/>
              </a:rPr>
              <a:t>Dengan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menggunakan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prinsip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superposisi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medan-medan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listrik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dan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hukum</a:t>
            </a:r>
            <a:r>
              <a:rPr lang="en-US" sz="2800" dirty="0" smtClean="0">
                <a:latin typeface="Verdana" pitchFamily="34" charset="0"/>
              </a:rPr>
              <a:t> Gauss, </a:t>
            </a:r>
            <a:r>
              <a:rPr lang="en-US" sz="2800" dirty="0" err="1" smtClean="0">
                <a:latin typeface="Verdana" pitchFamily="34" charset="0"/>
              </a:rPr>
              <a:t>didapatkan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bahwa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medan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listrik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i="1" dirty="0" smtClean="0">
                <a:latin typeface="Verdana" pitchFamily="34" charset="0"/>
              </a:rPr>
              <a:t>E</a:t>
            </a:r>
            <a:r>
              <a:rPr lang="en-US" sz="2800" dirty="0" smtClean="0">
                <a:latin typeface="Verdana" pitchFamily="34" charset="0"/>
              </a:rPr>
              <a:t> = </a:t>
            </a: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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/</a:t>
            </a: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800" baseline="-25000" dirty="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,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dimana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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adalah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kerapatan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muatan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permukaan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pada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setiap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pelat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.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Ini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sama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dengan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besar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muatan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total </a:t>
            </a:r>
            <a:r>
              <a:rPr lang="en-US" sz="2800" i="1" dirty="0" smtClean="0">
                <a:latin typeface="Verdana" pitchFamily="34" charset="0"/>
                <a:sym typeface="Symbol" pitchFamily="18" charset="2"/>
              </a:rPr>
              <a:t>Q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pada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setiap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pelat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dibagi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dengan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luas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A,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atau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</a:t>
            </a:r>
            <a:r>
              <a:rPr lang="en-US" sz="2800" i="1" dirty="0" smtClean="0">
                <a:latin typeface="Verdana" pitchFamily="34" charset="0"/>
                <a:sym typeface="Symbol" pitchFamily="18" charset="2"/>
              </a:rPr>
              <a:t> = Q/A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Sehingga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i="1" dirty="0" smtClean="0">
                <a:latin typeface="Verdana" pitchFamily="34" charset="0"/>
                <a:sym typeface="Symbol" pitchFamily="18" charset="2"/>
              </a:rPr>
              <a:t>E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dapat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dinyatakan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Verdana" pitchFamily="34" charset="0"/>
                <a:sym typeface="Symbol" pitchFamily="18" charset="2"/>
              </a:rPr>
              <a:t>sebagai</a:t>
            </a:r>
            <a:endParaRPr lang="en-US" sz="2800" dirty="0" smtClean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Verdana" pitchFamily="34" charset="0"/>
                <a:sym typeface="Symbol" pitchFamily="18" charset="2"/>
              </a:rPr>
              <a:t>                          </a:t>
            </a:r>
            <a:r>
              <a:rPr lang="en-US" sz="2800" i="1" dirty="0" smtClean="0">
                <a:latin typeface="Verdana" pitchFamily="34" charset="0"/>
                <a:sym typeface="Symbol" pitchFamily="18" charset="2"/>
              </a:rPr>
              <a:t>E</a:t>
            </a:r>
            <a:r>
              <a:rPr lang="en-US" sz="2800" dirty="0" smtClean="0">
                <a:latin typeface="Verdana" pitchFamily="34" charset="0"/>
                <a:sym typeface="Symbol" pitchFamily="18" charset="2"/>
              </a:rPr>
              <a:t> =    =  </a:t>
            </a:r>
            <a:r>
              <a:rPr lang="en-US" sz="2800" i="1" dirty="0" smtClean="0">
                <a:latin typeface="Verdana" pitchFamily="34" charset="0"/>
                <a:sym typeface="Symbol" pitchFamily="18" charset="2"/>
              </a:rPr>
              <a:t>Q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                                 </a:t>
            </a:r>
            <a:r>
              <a:rPr lang="en-US" sz="2800" baseline="-25000" dirty="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    </a:t>
            </a:r>
            <a:r>
              <a:rPr lang="id-ID" sz="2800" b="1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800" baseline="-25000" dirty="0" smtClean="0">
                <a:latin typeface="Verdana" pitchFamily="34" charset="0"/>
                <a:sym typeface="Symbol" pitchFamily="18" charset="2"/>
              </a:rPr>
              <a:t>0 </a:t>
            </a:r>
            <a:r>
              <a:rPr lang="en-US" sz="2800" i="1" dirty="0" smtClean="0">
                <a:latin typeface="Verdana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4724400" y="5334000"/>
            <a:ext cx="5627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715000" y="5410200"/>
            <a:ext cx="6638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505200" y="4724400"/>
            <a:ext cx="3657600" cy="1219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533401"/>
            <a:ext cx="7983415" cy="10334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smtClean="0">
                <a:solidFill>
                  <a:srgbClr val="FFC000"/>
                </a:solidFill>
                <a:latin typeface="Verdana" pitchFamily="34" charset="0"/>
              </a:rPr>
              <a:t>Kapasitansi-Kapasitor dalam </a:t>
            </a:r>
            <a:r>
              <a:rPr lang="id-ID" sz="320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id-ID" sz="320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200" smtClean="0">
                <a:solidFill>
                  <a:srgbClr val="FFC000"/>
                </a:solidFill>
                <a:latin typeface="Verdana" pitchFamily="34" charset="0"/>
              </a:rPr>
              <a:t>Ruang Hampa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2369" y="1905000"/>
            <a:ext cx="8370277" cy="4648200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200" dirty="0" err="1" smtClean="0">
                <a:latin typeface="Verdana" pitchFamily="34" charset="0"/>
              </a:rPr>
              <a:t>Selisih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potensial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i="1" dirty="0" err="1" smtClean="0">
                <a:latin typeface="Verdana" pitchFamily="34" charset="0"/>
              </a:rPr>
              <a:t>V</a:t>
            </a:r>
            <a:r>
              <a:rPr lang="en-US" sz="2200" i="1" baseline="-25000" dirty="0" err="1" smtClean="0">
                <a:latin typeface="Verdana" pitchFamily="34" charset="0"/>
              </a:rPr>
              <a:t>ab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antara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kedua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pelat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sejajar</a:t>
            </a:r>
            <a:r>
              <a:rPr lang="en-US" sz="2200" dirty="0" smtClean="0">
                <a:latin typeface="Verdana" pitchFamily="34" charset="0"/>
              </a:rPr>
              <a:t> yang </a:t>
            </a:r>
            <a:r>
              <a:rPr lang="en-US" sz="2200" dirty="0" err="1" smtClean="0">
                <a:latin typeface="Verdana" pitchFamily="34" charset="0"/>
              </a:rPr>
              <a:t>berjarak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i="1" dirty="0" smtClean="0">
                <a:latin typeface="Verdana" pitchFamily="34" charset="0"/>
              </a:rPr>
              <a:t>d </a:t>
            </a:r>
            <a:r>
              <a:rPr lang="en-US" sz="2200" dirty="0" err="1" smtClean="0">
                <a:latin typeface="Verdana" pitchFamily="34" charset="0"/>
              </a:rPr>
              <a:t>dan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medan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listrik</a:t>
            </a:r>
            <a:r>
              <a:rPr lang="en-US" sz="2200" i="1" dirty="0" smtClean="0">
                <a:latin typeface="Verdana" pitchFamily="34" charset="0"/>
              </a:rPr>
              <a:t> </a:t>
            </a:r>
            <a:r>
              <a:rPr lang="en-US" sz="2200" i="1" dirty="0" smtClean="0">
                <a:latin typeface="Verdana" pitchFamily="34" charset="0"/>
                <a:sym typeface="Symbol" pitchFamily="18" charset="2"/>
              </a:rPr>
              <a:t>E</a:t>
            </a:r>
            <a:r>
              <a:rPr lang="en-US" sz="2200" dirty="0" smtClean="0">
                <a:latin typeface="Verdana" pitchFamily="34" charset="0"/>
                <a:sym typeface="Symbol" pitchFamily="18" charset="2"/>
              </a:rPr>
              <a:t> =   =  </a:t>
            </a:r>
            <a:r>
              <a:rPr lang="id-ID" sz="22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i="1" dirty="0" smtClean="0">
                <a:latin typeface="Verdana" pitchFamily="34" charset="0"/>
                <a:sym typeface="Symbol" pitchFamily="18" charset="2"/>
              </a:rPr>
              <a:t>Q</a:t>
            </a:r>
            <a:r>
              <a:rPr lang="en-US" sz="2200" dirty="0" smtClean="0">
                <a:latin typeface="Verdana" pitchFamily="34" charset="0"/>
                <a:sym typeface="Symbol" pitchFamily="18" charset="2"/>
              </a:rPr>
              <a:t>  </a:t>
            </a:r>
            <a:r>
              <a:rPr lang="en-US" sz="2200" dirty="0" err="1" smtClean="0">
                <a:latin typeface="Verdana" pitchFamily="34" charset="0"/>
                <a:sym typeface="Symbol" pitchFamily="18" charset="2"/>
              </a:rPr>
              <a:t>adalah</a:t>
            </a:r>
            <a:r>
              <a:rPr lang="en-US" sz="2200" dirty="0" smtClean="0">
                <a:latin typeface="Verdana" pitchFamily="34" charset="0"/>
                <a:sym typeface="Symbol" pitchFamily="18" charset="2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latin typeface="Verdana" pitchFamily="34" charset="0"/>
              </a:rPr>
              <a:t>                         </a:t>
            </a:r>
            <a:r>
              <a:rPr lang="id-ID" sz="2200" dirty="0" smtClean="0">
                <a:latin typeface="Verdana" pitchFamily="34" charset="0"/>
              </a:rPr>
              <a:t> </a:t>
            </a:r>
            <a:r>
              <a:rPr lang="en-US" sz="2200" dirty="0" smtClean="0">
                <a:latin typeface="Verdana" pitchFamily="34" charset="0"/>
              </a:rPr>
              <a:t>                     </a:t>
            </a:r>
            <a:r>
              <a:rPr lang="en-US" sz="2200" b="1" dirty="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baseline="-25000" dirty="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200" b="1" dirty="0" smtClean="0">
                <a:latin typeface="Verdana" pitchFamily="34" charset="0"/>
                <a:sym typeface="Symbol" pitchFamily="18" charset="2"/>
              </a:rPr>
              <a:t>   </a:t>
            </a:r>
            <a:r>
              <a:rPr lang="id-ID" sz="2200" b="1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i="1" baseline="-25000" dirty="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1200" i="1" baseline="-250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id-ID" sz="1200" i="1" baseline="-250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i="1" dirty="0" smtClean="0">
                <a:latin typeface="Verdana" pitchFamily="34" charset="0"/>
                <a:sym typeface="Symbol" pitchFamily="18" charset="2"/>
              </a:rPr>
              <a:t>A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200" i="1" dirty="0" err="1" smtClean="0">
                <a:latin typeface="Verdana" pitchFamily="34" charset="0"/>
              </a:rPr>
              <a:t>V</a:t>
            </a:r>
            <a:r>
              <a:rPr lang="en-US" sz="2200" i="1" baseline="-25000" dirty="0" err="1" smtClean="0">
                <a:latin typeface="Verdana" pitchFamily="34" charset="0"/>
              </a:rPr>
              <a:t>ab</a:t>
            </a:r>
            <a:r>
              <a:rPr lang="en-US" sz="2200" i="1" dirty="0" smtClean="0">
                <a:latin typeface="Verdana" pitchFamily="34" charset="0"/>
              </a:rPr>
              <a:t> = </a:t>
            </a:r>
            <a:r>
              <a:rPr lang="en-US" sz="2200" i="1" dirty="0" err="1" smtClean="0">
                <a:latin typeface="Verdana" pitchFamily="34" charset="0"/>
              </a:rPr>
              <a:t>V</a:t>
            </a:r>
            <a:r>
              <a:rPr lang="en-US" sz="2200" i="1" baseline="-25000" dirty="0" err="1" smtClean="0">
                <a:latin typeface="Verdana" pitchFamily="34" charset="0"/>
              </a:rPr>
              <a:t>a</a:t>
            </a:r>
            <a:r>
              <a:rPr lang="en-US" sz="2200" i="1" baseline="-25000" dirty="0" smtClean="0">
                <a:latin typeface="Verdana" pitchFamily="34" charset="0"/>
              </a:rPr>
              <a:t> </a:t>
            </a:r>
            <a:r>
              <a:rPr lang="en-US" sz="2200" i="1" dirty="0" smtClean="0">
                <a:latin typeface="Verdana" pitchFamily="34" charset="0"/>
              </a:rPr>
              <a:t>- </a:t>
            </a:r>
            <a:r>
              <a:rPr lang="en-US" sz="2200" i="1" dirty="0" err="1" smtClean="0">
                <a:latin typeface="Verdana" pitchFamily="34" charset="0"/>
              </a:rPr>
              <a:t>V</a:t>
            </a:r>
            <a:r>
              <a:rPr lang="en-US" sz="2200" i="1" baseline="-25000" dirty="0" err="1" smtClean="0">
                <a:latin typeface="Verdana" pitchFamily="34" charset="0"/>
              </a:rPr>
              <a:t>b</a:t>
            </a:r>
            <a:r>
              <a:rPr lang="en-US" sz="2200" i="1" dirty="0" smtClean="0">
                <a:latin typeface="Verdana" pitchFamily="34" charset="0"/>
              </a:rPr>
              <a:t> = E</a:t>
            </a:r>
            <a:r>
              <a:rPr lang="id-ID" sz="2200" i="1" dirty="0" smtClean="0">
                <a:latin typeface="Verdana" pitchFamily="34" charset="0"/>
              </a:rPr>
              <a:t>.</a:t>
            </a:r>
            <a:r>
              <a:rPr lang="en-US" sz="2200" i="1" dirty="0" smtClean="0">
                <a:latin typeface="Verdana" pitchFamily="34" charset="0"/>
              </a:rPr>
              <a:t>d =  </a:t>
            </a:r>
            <a:r>
              <a:rPr lang="en-US" sz="2200" i="1" dirty="0" err="1" smtClean="0">
                <a:latin typeface="Verdana" pitchFamily="34" charset="0"/>
              </a:rPr>
              <a:t>Qd</a:t>
            </a:r>
            <a:endParaRPr lang="en-US" sz="2200" i="1" dirty="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b="1" dirty="0" smtClean="0">
                <a:latin typeface="Verdana" pitchFamily="34" charset="0"/>
                <a:sym typeface="Symbol" pitchFamily="18" charset="2"/>
              </a:rPr>
              <a:t>                              </a:t>
            </a:r>
            <a:r>
              <a:rPr lang="id-ID" sz="2200" b="1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baseline="-25000" dirty="0" smtClean="0">
                <a:latin typeface="Verdana" pitchFamily="34" charset="0"/>
                <a:sym typeface="Symbol" pitchFamily="18" charset="2"/>
              </a:rPr>
              <a:t>0 </a:t>
            </a:r>
            <a:r>
              <a:rPr lang="en-US" sz="2200" i="1" dirty="0" smtClean="0">
                <a:latin typeface="Verdana" pitchFamily="34" charset="0"/>
              </a:rPr>
              <a:t>A</a:t>
            </a:r>
            <a:r>
              <a:rPr lang="en-US" sz="2200" dirty="0" smtClean="0">
                <a:latin typeface="Verdana" pitchFamily="34" charset="0"/>
              </a:rPr>
              <a:t>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id-ID" sz="2200" dirty="0" smtClean="0">
                <a:latin typeface="Verdana" pitchFamily="34" charset="0"/>
              </a:rPr>
              <a:t>K</a:t>
            </a:r>
            <a:r>
              <a:rPr lang="en-US" sz="2200" dirty="0" err="1" smtClean="0">
                <a:latin typeface="Verdana" pitchFamily="34" charset="0"/>
              </a:rPr>
              <a:t>apasitansi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i="1" dirty="0" smtClean="0">
                <a:latin typeface="Verdana" pitchFamily="34" charset="0"/>
              </a:rPr>
              <a:t>C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dari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sebuah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kapasitor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pelat-sejajar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dalam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ruang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hampa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adalah</a:t>
            </a:r>
            <a:r>
              <a:rPr lang="en-US" sz="2200" dirty="0" smtClean="0">
                <a:latin typeface="Verdana" pitchFamily="34" charset="0"/>
              </a:rPr>
              <a:t>:           </a:t>
            </a:r>
            <a:r>
              <a:rPr lang="id-ID" sz="22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id-ID" sz="2200" i="1" dirty="0" smtClean="0">
                <a:latin typeface="Verdana" pitchFamily="34" charset="0"/>
              </a:rPr>
              <a:t>    </a:t>
            </a:r>
            <a:r>
              <a:rPr lang="en-US" sz="2200" i="1" dirty="0" smtClean="0">
                <a:latin typeface="Verdana" pitchFamily="34" charset="0"/>
              </a:rPr>
              <a:t>C =  Q</a:t>
            </a:r>
            <a:r>
              <a:rPr lang="en-US" sz="2200" dirty="0" smtClean="0">
                <a:latin typeface="Verdana" pitchFamily="34" charset="0"/>
              </a:rPr>
              <a:t>  =  </a:t>
            </a:r>
            <a:r>
              <a:rPr lang="en-US" sz="2200" b="1" dirty="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baseline="-25000" dirty="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i="1" dirty="0" smtClean="0">
                <a:latin typeface="Verdana" pitchFamily="34" charset="0"/>
              </a:rPr>
              <a:t>A</a:t>
            </a:r>
            <a:r>
              <a:rPr lang="en-US" sz="2200" dirty="0" smtClean="0">
                <a:latin typeface="Verdana" pitchFamily="34" charset="0"/>
              </a:rPr>
              <a:t>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latin typeface="Verdana" pitchFamily="34" charset="0"/>
              </a:rPr>
              <a:t>    </a:t>
            </a:r>
            <a:r>
              <a:rPr lang="id-ID" sz="2200" dirty="0" smtClean="0">
                <a:latin typeface="Verdana" pitchFamily="34" charset="0"/>
              </a:rPr>
              <a:t>    </a:t>
            </a:r>
            <a:r>
              <a:rPr lang="en-US" sz="2200" dirty="0" smtClean="0">
                <a:latin typeface="Verdana" pitchFamily="34" charset="0"/>
              </a:rPr>
              <a:t>  </a:t>
            </a:r>
            <a:r>
              <a:rPr lang="id-ID" sz="2200" dirty="0" smtClean="0">
                <a:latin typeface="Verdana" pitchFamily="34" charset="0"/>
              </a:rPr>
              <a:t> </a:t>
            </a:r>
            <a:r>
              <a:rPr lang="en-US" sz="2200" i="1" dirty="0" err="1" smtClean="0">
                <a:latin typeface="Verdana" pitchFamily="34" charset="0"/>
              </a:rPr>
              <a:t>V</a:t>
            </a:r>
            <a:r>
              <a:rPr lang="en-US" sz="2200" i="1" baseline="-25000" dirty="0" err="1" smtClean="0">
                <a:latin typeface="Verdana" pitchFamily="34" charset="0"/>
              </a:rPr>
              <a:t>ab</a:t>
            </a:r>
            <a:r>
              <a:rPr lang="en-US" sz="2200" i="1" baseline="-25000" dirty="0" smtClean="0">
                <a:latin typeface="Verdana" pitchFamily="34" charset="0"/>
              </a:rPr>
              <a:t>           </a:t>
            </a:r>
            <a:r>
              <a:rPr lang="en-US" sz="2200" i="1" dirty="0" smtClean="0">
                <a:latin typeface="Verdana" pitchFamily="34" charset="0"/>
              </a:rPr>
              <a:t>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latin typeface="Verdana" pitchFamily="34" charset="0"/>
              </a:rPr>
              <a:t>Dari </a:t>
            </a:r>
            <a:r>
              <a:rPr lang="id-ID" sz="2200" dirty="0" smtClean="0">
                <a:latin typeface="Verdana" pitchFamily="34" charset="0"/>
              </a:rPr>
              <a:t>sini ter</a:t>
            </a:r>
            <a:r>
              <a:rPr lang="en-US" sz="2200" dirty="0" err="1" smtClean="0">
                <a:latin typeface="Verdana" pitchFamily="34" charset="0"/>
              </a:rPr>
              <a:t>lihat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bahwa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id-ID" sz="2200" dirty="0" smtClean="0">
                <a:latin typeface="Verdana" pitchFamily="34" charset="0"/>
              </a:rPr>
              <a:t>k</a:t>
            </a:r>
            <a:r>
              <a:rPr lang="en-US" sz="2200" dirty="0" err="1" smtClean="0">
                <a:latin typeface="Verdana" pitchFamily="34" charset="0"/>
              </a:rPr>
              <a:t>apasitansi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id-ID" sz="2200" i="1" dirty="0" smtClean="0">
                <a:latin typeface="Verdana" pitchFamily="34" charset="0"/>
              </a:rPr>
              <a:t>C</a:t>
            </a:r>
            <a:r>
              <a:rPr lang="id-ID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hanya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tergantung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pada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geometri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</a:rPr>
              <a:t>kapasitor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id-ID" sz="2200" dirty="0" smtClean="0">
                <a:latin typeface="Verdana" pitchFamily="34" charset="0"/>
              </a:rPr>
              <a:t>(luas permukaan </a:t>
            </a:r>
            <a:r>
              <a:rPr lang="id-ID" sz="2200" i="1" dirty="0" smtClean="0">
                <a:latin typeface="Verdana" pitchFamily="34" charset="0"/>
              </a:rPr>
              <a:t>A </a:t>
            </a:r>
            <a:r>
              <a:rPr lang="id-ID" sz="2200" dirty="0" smtClean="0">
                <a:latin typeface="Verdana" pitchFamily="34" charset="0"/>
              </a:rPr>
              <a:t>dan jarak </a:t>
            </a:r>
            <a:r>
              <a:rPr lang="id-ID" sz="2200" i="1" dirty="0" smtClean="0">
                <a:latin typeface="Verdana" pitchFamily="34" charset="0"/>
              </a:rPr>
              <a:t>d</a:t>
            </a:r>
            <a:r>
              <a:rPr lang="id-ID" sz="2200" dirty="0" smtClean="0">
                <a:latin typeface="Verdana" pitchFamily="34" charset="0"/>
              </a:rPr>
              <a:t>)</a:t>
            </a:r>
            <a:r>
              <a:rPr lang="en-US" sz="2200" dirty="0" smtClean="0">
                <a:latin typeface="Verdana" pitchFamily="34" charset="0"/>
              </a:rPr>
              <a:t>.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181600" y="2667000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096000" y="2667000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1600200" y="5029200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33046" y="4648200"/>
            <a:ext cx="2813538" cy="838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9224" name="Straight Connector 11"/>
          <p:cNvCxnSpPr>
            <a:cxnSpLocks noChangeShapeType="1"/>
          </p:cNvCxnSpPr>
          <p:nvPr/>
        </p:nvCxnSpPr>
        <p:spPr bwMode="auto">
          <a:xfrm>
            <a:off x="3581400" y="3505200"/>
            <a:ext cx="70338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5" name="Straight Connector 12"/>
          <p:cNvCxnSpPr>
            <a:cxnSpLocks noChangeShapeType="1"/>
          </p:cNvCxnSpPr>
          <p:nvPr/>
        </p:nvCxnSpPr>
        <p:spPr bwMode="auto">
          <a:xfrm>
            <a:off x="2514600" y="5105400"/>
            <a:ext cx="70338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Contoh Soal</a:t>
            </a:r>
            <a:r>
              <a:rPr lang="id-ID" smtClean="0">
                <a:solidFill>
                  <a:srgbClr val="FFC000"/>
                </a:solidFill>
                <a:latin typeface="Verdana" pitchFamily="34" charset="0"/>
              </a:rPr>
              <a:t> #1</a:t>
            </a:r>
            <a:endParaRPr lang="en-US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51692" y="2133601"/>
            <a:ext cx="8370277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Se</a:t>
            </a:r>
            <a:r>
              <a:rPr lang="id-ID" sz="2400">
                <a:latin typeface="Verdana" pitchFamily="34" charset="0"/>
              </a:rPr>
              <a:t>buah kapasitor pelat sejajar mempunyai kapasitansi sebesar 1,0 F. Jika pelat-pelat itu terpisah 1,0 mm, berapakah luas pelat-pelat tsb?</a:t>
            </a:r>
            <a:r>
              <a:rPr lang="en-US" sz="2400">
                <a:latin typeface="Verdana" pitchFamily="34" charset="0"/>
              </a:rPr>
              <a:t> </a:t>
            </a: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 b="1">
                <a:latin typeface="Verdana" pitchFamily="34" charset="0"/>
              </a:rPr>
              <a:t>Penyelesaian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Diketahui: </a:t>
            </a:r>
            <a:r>
              <a:rPr lang="id-ID" sz="2400" i="1">
                <a:latin typeface="Verdana" pitchFamily="34" charset="0"/>
              </a:rPr>
              <a:t>C</a:t>
            </a:r>
            <a:r>
              <a:rPr lang="id-ID" sz="2400">
                <a:latin typeface="Verdana" pitchFamily="34" charset="0"/>
              </a:rPr>
              <a:t> = 1,0 F dan </a:t>
            </a:r>
            <a:r>
              <a:rPr lang="en-US" sz="2400">
                <a:latin typeface="Verdana" pitchFamily="34" charset="0"/>
              </a:rPr>
              <a:t>d </a:t>
            </a:r>
            <a:r>
              <a:rPr lang="id-ID" sz="2400">
                <a:latin typeface="Verdana" pitchFamily="34" charset="0"/>
              </a:rPr>
              <a:t>= 1,0 x 10</a:t>
            </a:r>
            <a:r>
              <a:rPr lang="id-ID" sz="2400" baseline="30000">
                <a:latin typeface="Verdana" pitchFamily="34" charset="0"/>
              </a:rPr>
              <a:t>-3</a:t>
            </a:r>
            <a:r>
              <a:rPr lang="id-ID" sz="2400">
                <a:latin typeface="Verdana" pitchFamily="34" charset="0"/>
              </a:rPr>
              <a:t> m</a:t>
            </a:r>
            <a:r>
              <a:rPr lang="en-US" sz="2400">
                <a:latin typeface="Verdana" pitchFamily="34" charset="0"/>
              </a:rPr>
              <a:t> </a:t>
            </a: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Ditanya: </a:t>
            </a:r>
            <a:r>
              <a:rPr lang="id-ID" sz="2400" i="1">
                <a:latin typeface="Verdana" pitchFamily="34" charset="0"/>
              </a:rPr>
              <a:t>A = </a:t>
            </a:r>
            <a:r>
              <a:rPr lang="id-ID" sz="2400">
                <a:latin typeface="Verdana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Jawab:</a:t>
            </a:r>
            <a:r>
              <a:rPr lang="id-ID" sz="2400" i="1">
                <a:latin typeface="Verdana" pitchFamily="34" charset="0"/>
              </a:rPr>
              <a:t> C =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 </a:t>
            </a:r>
            <a:r>
              <a:rPr lang="id-ID" sz="2400" i="1" baseline="-250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</a:t>
            </a:r>
            <a:r>
              <a:rPr lang="en-US" sz="2400">
                <a:latin typeface="Verdana" pitchFamily="34" charset="0"/>
                <a:sym typeface="Symbol" pitchFamily="18" charset="2"/>
              </a:rPr>
              <a:t>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 atau 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</a:t>
            </a:r>
            <a:r>
              <a:rPr lang="id-ID" sz="240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 i="1">
                <a:latin typeface="Verdana" pitchFamily="34" charset="0"/>
              </a:rPr>
              <a:t>= C d</a:t>
            </a:r>
            <a:r>
              <a:rPr lang="en-US" sz="2400">
                <a:latin typeface="Verdana" pitchFamily="34" charset="0"/>
              </a:rPr>
              <a:t> 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        </a:t>
            </a:r>
            <a:r>
              <a:rPr lang="id-ID" sz="2400">
                <a:latin typeface="Verdana" pitchFamily="34" charset="0"/>
              </a:rPr>
              <a:t>           </a:t>
            </a:r>
            <a:r>
              <a:rPr lang="id-ID" sz="2400" i="1">
                <a:latin typeface="Verdana" pitchFamily="34" charset="0"/>
              </a:rPr>
              <a:t>d</a:t>
            </a: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                  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endParaRPr lang="id-ID" sz="2400">
              <a:latin typeface="Verdana" pitchFamily="34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</a:t>
            </a:r>
            <a:r>
              <a:rPr lang="id-ID" sz="2400">
                <a:latin typeface="Verdana" pitchFamily="34" charset="0"/>
              </a:rPr>
              <a:t>= (1,0 F)(1,0 x 10</a:t>
            </a:r>
            <a:r>
              <a:rPr lang="id-ID" sz="2400" baseline="30000">
                <a:latin typeface="Verdana" pitchFamily="34" charset="0"/>
              </a:rPr>
              <a:t>-3</a:t>
            </a:r>
            <a:r>
              <a:rPr lang="id-ID" sz="2400">
                <a:latin typeface="Verdana" pitchFamily="34" charset="0"/>
              </a:rPr>
              <a:t> m)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  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(8,85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-12</a:t>
            </a:r>
            <a:r>
              <a:rPr lang="id-ID" sz="2400">
                <a:latin typeface="Verdana" pitchFamily="34" charset="0"/>
              </a:rPr>
              <a:t> F/m)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= </a:t>
            </a:r>
            <a:r>
              <a:rPr lang="id-ID" sz="2400">
                <a:latin typeface="Verdana" pitchFamily="34" charset="0"/>
                <a:sym typeface="Symbol" pitchFamily="18" charset="2"/>
              </a:rPr>
              <a:t>1,1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8</a:t>
            </a:r>
            <a:r>
              <a:rPr lang="id-ID" sz="2400">
                <a:latin typeface="Verdana" pitchFamily="34" charset="0"/>
              </a:rPr>
              <a:t> m</a:t>
            </a:r>
            <a:r>
              <a:rPr lang="id-ID" sz="2400" baseline="30000">
                <a:latin typeface="Verdana" pitchFamily="34" charset="0"/>
              </a:rPr>
              <a:t>2</a:t>
            </a:r>
            <a:endParaRPr lang="en-US" sz="2400" i="1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10244" name="Straight Connector 7"/>
          <p:cNvCxnSpPr>
            <a:cxnSpLocks noChangeShapeType="1"/>
          </p:cNvCxnSpPr>
          <p:nvPr/>
        </p:nvCxnSpPr>
        <p:spPr bwMode="auto">
          <a:xfrm>
            <a:off x="2362200" y="5105400"/>
            <a:ext cx="6330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5" name="Straight Connector 9"/>
          <p:cNvCxnSpPr>
            <a:cxnSpLocks noChangeShapeType="1"/>
          </p:cNvCxnSpPr>
          <p:nvPr/>
        </p:nvCxnSpPr>
        <p:spPr bwMode="auto">
          <a:xfrm>
            <a:off x="4876800" y="5105400"/>
            <a:ext cx="56270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6" name="Straight Connector 11"/>
          <p:cNvCxnSpPr>
            <a:cxnSpLocks noChangeShapeType="1"/>
          </p:cNvCxnSpPr>
          <p:nvPr/>
        </p:nvCxnSpPr>
        <p:spPr bwMode="auto">
          <a:xfrm>
            <a:off x="5181600" y="5943600"/>
            <a:ext cx="295421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228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FFC000"/>
                </a:solidFill>
                <a:latin typeface="Verdana" pitchFamily="34" charset="0"/>
              </a:rPr>
              <a:t>Contoh</a:t>
            </a:r>
            <a:r>
              <a:rPr lang="en-US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Verdana" pitchFamily="34" charset="0"/>
              </a:rPr>
              <a:t>Soal</a:t>
            </a:r>
            <a:r>
              <a:rPr lang="id-ID" dirty="0" smtClean="0">
                <a:solidFill>
                  <a:srgbClr val="FFC000"/>
                </a:solidFill>
                <a:latin typeface="Verdana" pitchFamily="34" charset="0"/>
              </a:rPr>
              <a:t> #2</a:t>
            </a:r>
            <a:endParaRPr lang="en-US" dirty="0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51692" y="1295400"/>
            <a:ext cx="8370277" cy="53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P</a:t>
            </a:r>
            <a:r>
              <a:rPr lang="id-ID" sz="2400" dirty="0">
                <a:latin typeface="Verdana" pitchFamily="34" charset="0"/>
              </a:rPr>
              <a:t>elat-pelat sebuah kapasitor pelat sejajar dalam ruang hampa terpisah sejauh 5 mm dan luasnya 2 m</a:t>
            </a:r>
            <a:r>
              <a:rPr lang="id-ID" sz="2400" baseline="30000" dirty="0">
                <a:latin typeface="Verdana" pitchFamily="34" charset="0"/>
              </a:rPr>
              <a:t>2</a:t>
            </a:r>
            <a:r>
              <a:rPr lang="id-ID" sz="2400" dirty="0">
                <a:latin typeface="Verdana" pitchFamily="34" charset="0"/>
              </a:rPr>
              <a:t>. Sebuah selisih potensial 10 kV diaplikasikan sepanjang kapasitor itu.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Hitunglah a) kapasitansi b) muatan pada setiap pelat c) medan listrik dalam ruang di antara pelat-pelat itu.</a:t>
            </a:r>
          </a:p>
          <a:p>
            <a:pPr>
              <a:buFont typeface="Wingdings" pitchFamily="2" charset="2"/>
              <a:buNone/>
            </a:pPr>
            <a:endParaRPr lang="id-ID" sz="2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 b="1" dirty="0">
                <a:latin typeface="Verdana" pitchFamily="34" charset="0"/>
              </a:rPr>
              <a:t>Penyelesaian</a:t>
            </a:r>
          </a:p>
          <a:p>
            <a:pPr>
              <a:buFont typeface="Wingdings" pitchFamily="2" charset="2"/>
              <a:buNone/>
            </a:pPr>
            <a:r>
              <a:rPr lang="id-ID" sz="2400" dirty="0">
                <a:latin typeface="Verdana" pitchFamily="34" charset="0"/>
              </a:rPr>
              <a:t>Diketahui: </a:t>
            </a:r>
            <a:r>
              <a:rPr lang="id-ID" sz="2400" i="1" dirty="0">
                <a:latin typeface="Verdana" pitchFamily="34" charset="0"/>
              </a:rPr>
              <a:t>d</a:t>
            </a:r>
            <a:r>
              <a:rPr lang="id-ID" sz="2400" dirty="0">
                <a:latin typeface="Verdana" pitchFamily="34" charset="0"/>
              </a:rPr>
              <a:t> = 5 x 10</a:t>
            </a:r>
            <a:r>
              <a:rPr lang="id-ID" sz="2400" baseline="30000" dirty="0">
                <a:latin typeface="Verdana" pitchFamily="34" charset="0"/>
              </a:rPr>
              <a:t>-3</a:t>
            </a:r>
            <a:r>
              <a:rPr lang="id-ID" sz="2400" dirty="0">
                <a:latin typeface="Verdana" pitchFamily="34" charset="0"/>
              </a:rPr>
              <a:t> m, </a:t>
            </a:r>
            <a:r>
              <a:rPr lang="id-ID" sz="2400" i="1" dirty="0">
                <a:latin typeface="Verdana" pitchFamily="34" charset="0"/>
              </a:rPr>
              <a:t>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= 2 m</a:t>
            </a:r>
            <a:r>
              <a:rPr lang="id-ID" sz="2400" baseline="30000" dirty="0">
                <a:latin typeface="Verdana" pitchFamily="34" charset="0"/>
              </a:rPr>
              <a:t>2</a:t>
            </a:r>
            <a:r>
              <a:rPr lang="id-ID" sz="2400" dirty="0">
                <a:latin typeface="Verdana" pitchFamily="34" charset="0"/>
              </a:rPr>
              <a:t> dan  </a:t>
            </a:r>
            <a:r>
              <a:rPr lang="id-ID" sz="2400" i="1" dirty="0">
                <a:latin typeface="Verdana" pitchFamily="34" charset="0"/>
              </a:rPr>
              <a:t>V </a:t>
            </a:r>
            <a:r>
              <a:rPr lang="id-ID" sz="2400" dirty="0">
                <a:latin typeface="Verdana" pitchFamily="34" charset="0"/>
              </a:rPr>
              <a:t>= 10.000</a:t>
            </a:r>
            <a:r>
              <a:rPr lang="id-ID" sz="2400" baseline="300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V</a:t>
            </a:r>
          </a:p>
          <a:p>
            <a:pPr>
              <a:buFont typeface="Wingdings" pitchFamily="2" charset="2"/>
              <a:buNone/>
            </a:pPr>
            <a:r>
              <a:rPr lang="id-ID" sz="2400" dirty="0">
                <a:latin typeface="Verdana" pitchFamily="34" charset="0"/>
              </a:rPr>
              <a:t>Ditanya: </a:t>
            </a:r>
            <a:r>
              <a:rPr lang="id-ID" sz="2400" i="1" dirty="0">
                <a:latin typeface="Verdana" pitchFamily="34" charset="0"/>
              </a:rPr>
              <a:t>C, Q </a:t>
            </a:r>
            <a:r>
              <a:rPr lang="id-ID" sz="2400" dirty="0">
                <a:latin typeface="Verdana" pitchFamily="34" charset="0"/>
              </a:rPr>
              <a:t>dan</a:t>
            </a:r>
            <a:r>
              <a:rPr lang="id-ID" sz="2400" i="1" dirty="0">
                <a:latin typeface="Verdana" pitchFamily="34" charset="0"/>
              </a:rPr>
              <a:t> E = </a:t>
            </a:r>
            <a:r>
              <a:rPr lang="id-ID" sz="2400" dirty="0">
                <a:latin typeface="Verdana" pitchFamily="34" charset="0"/>
              </a:rPr>
              <a:t>?</a:t>
            </a: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id-ID" sz="2400" dirty="0">
                <a:latin typeface="Verdana" pitchFamily="34" charset="0"/>
              </a:rPr>
              <a:t>Jawab:</a:t>
            </a:r>
            <a:r>
              <a:rPr lang="id-ID" sz="2400" i="1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a)</a:t>
            </a:r>
            <a:r>
              <a:rPr lang="id-ID" sz="2400" i="1" dirty="0">
                <a:latin typeface="Verdana" pitchFamily="34" charset="0"/>
              </a:rPr>
              <a:t> C = </a:t>
            </a:r>
            <a:r>
              <a:rPr lang="en-US" sz="24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 dirty="0">
                <a:latin typeface="Verdana" pitchFamily="34" charset="0"/>
                <a:sym typeface="Symbol" pitchFamily="18" charset="2"/>
              </a:rPr>
              <a:t>0 </a:t>
            </a:r>
            <a:r>
              <a:rPr lang="id-ID" sz="2400" i="1" baseline="-250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 dirty="0">
                <a:latin typeface="Verdana" pitchFamily="34" charset="0"/>
                <a:sym typeface="Symbol" pitchFamily="18" charset="2"/>
              </a:rPr>
              <a:t>A</a:t>
            </a:r>
            <a:r>
              <a:rPr lang="en-US" sz="2400" dirty="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 dirty="0">
                <a:latin typeface="Verdana" pitchFamily="34" charset="0"/>
              </a:rPr>
              <a:t>= (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8,85 </a:t>
            </a:r>
            <a:r>
              <a:rPr lang="id-ID" sz="2400" dirty="0">
                <a:latin typeface="Verdana" pitchFamily="34" charset="0"/>
              </a:rPr>
              <a:t>x 10</a:t>
            </a:r>
            <a:r>
              <a:rPr lang="id-ID" sz="2400" baseline="30000" dirty="0">
                <a:latin typeface="Verdana" pitchFamily="34" charset="0"/>
              </a:rPr>
              <a:t>-12</a:t>
            </a:r>
            <a:r>
              <a:rPr lang="id-ID" sz="2400" dirty="0">
                <a:latin typeface="Verdana" pitchFamily="34" charset="0"/>
              </a:rPr>
              <a:t> F/m)(2 m</a:t>
            </a:r>
            <a:r>
              <a:rPr lang="id-ID" sz="2400" baseline="30000" dirty="0">
                <a:latin typeface="Verdana" pitchFamily="34" charset="0"/>
              </a:rPr>
              <a:t>2</a:t>
            </a:r>
            <a:r>
              <a:rPr lang="id-ID" sz="2400" dirty="0">
                <a:latin typeface="Verdana" pitchFamily="34" charset="0"/>
              </a:rPr>
              <a:t>)</a:t>
            </a:r>
            <a:endParaRPr lang="en-US" sz="2400" dirty="0">
              <a:latin typeface="Verdana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        </a:t>
            </a:r>
            <a:r>
              <a:rPr lang="id-ID" sz="2400" dirty="0">
                <a:latin typeface="Verdana" pitchFamily="34" charset="0"/>
              </a:rPr>
              <a:t>              </a:t>
            </a:r>
            <a:r>
              <a:rPr lang="id-ID" sz="2400" i="1" dirty="0">
                <a:latin typeface="Verdana" pitchFamily="34" charset="0"/>
              </a:rPr>
              <a:t>d                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(</a:t>
            </a:r>
            <a:r>
              <a:rPr lang="id-ID" sz="2400" dirty="0">
                <a:latin typeface="Verdana" pitchFamily="34" charset="0"/>
              </a:rPr>
              <a:t>5 x 10</a:t>
            </a:r>
            <a:r>
              <a:rPr lang="id-ID" sz="2400" baseline="30000" dirty="0">
                <a:latin typeface="Verdana" pitchFamily="34" charset="0"/>
              </a:rPr>
              <a:t>-3</a:t>
            </a:r>
            <a:r>
              <a:rPr lang="id-ID" sz="2400" dirty="0">
                <a:latin typeface="Verdana" pitchFamily="34" charset="0"/>
              </a:rPr>
              <a:t> m)</a:t>
            </a:r>
          </a:p>
          <a:p>
            <a:pPr>
              <a:buFont typeface="Wingdings" pitchFamily="2" charset="2"/>
              <a:buNone/>
            </a:pPr>
            <a:r>
              <a:rPr lang="id-ID" sz="2400" i="1" dirty="0">
                <a:latin typeface="Verdana" pitchFamily="34" charset="0"/>
                <a:sym typeface="Symbol" pitchFamily="18" charset="2"/>
              </a:rPr>
              <a:t>                              = 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 dirty="0">
                <a:latin typeface="Verdana" pitchFamily="34" charset="0"/>
              </a:rPr>
              <a:t>x 10</a:t>
            </a:r>
            <a:r>
              <a:rPr lang="id-ID" sz="2400" baseline="30000" dirty="0">
                <a:latin typeface="Verdana" pitchFamily="34" charset="0"/>
              </a:rPr>
              <a:t>-9</a:t>
            </a:r>
            <a:r>
              <a:rPr lang="id-ID" sz="2400" dirty="0">
                <a:latin typeface="Verdana" pitchFamily="34" charset="0"/>
              </a:rPr>
              <a:t> F</a:t>
            </a:r>
            <a:r>
              <a:rPr lang="id-ID" sz="2400" i="1" dirty="0">
                <a:latin typeface="Verdana" pitchFamily="34" charset="0"/>
                <a:sym typeface="Symbol" pitchFamily="18" charset="2"/>
              </a:rPr>
              <a:t>                                                                       </a:t>
            </a:r>
            <a:endParaRPr lang="en-US" sz="2400" i="1" dirty="0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11268" name="Straight Connector 7"/>
          <p:cNvCxnSpPr>
            <a:cxnSpLocks noChangeShapeType="1"/>
          </p:cNvCxnSpPr>
          <p:nvPr/>
        </p:nvCxnSpPr>
        <p:spPr bwMode="auto">
          <a:xfrm>
            <a:off x="2819400" y="5791200"/>
            <a:ext cx="6330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9" name="Straight Connector 8"/>
          <p:cNvCxnSpPr>
            <a:cxnSpLocks noChangeShapeType="1"/>
          </p:cNvCxnSpPr>
          <p:nvPr/>
        </p:nvCxnSpPr>
        <p:spPr bwMode="auto">
          <a:xfrm>
            <a:off x="4191000" y="5791200"/>
            <a:ext cx="33762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id-ID" smtClean="0">
                <a:solidFill>
                  <a:srgbClr val="FFC000"/>
                </a:solidFill>
                <a:latin typeface="Verdana" pitchFamily="34" charset="0"/>
              </a:rPr>
              <a:t>Penyelesaian</a:t>
            </a:r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 Soal</a:t>
            </a:r>
            <a:r>
              <a:rPr lang="id-ID" smtClean="0">
                <a:solidFill>
                  <a:srgbClr val="FFC000"/>
                </a:solidFill>
                <a:latin typeface="Verdana" pitchFamily="34" charset="0"/>
              </a:rPr>
              <a:t> #2</a:t>
            </a:r>
            <a:endParaRPr lang="en-US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51692" y="2133600"/>
            <a:ext cx="8370277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b) </a:t>
            </a:r>
            <a:r>
              <a:rPr lang="id-ID" sz="2400" i="1">
                <a:latin typeface="Verdana" pitchFamily="34" charset="0"/>
              </a:rPr>
              <a:t>Q = CV</a:t>
            </a:r>
            <a:r>
              <a:rPr lang="id-ID" sz="2400" i="1" baseline="-25000">
                <a:latin typeface="Verdana" pitchFamily="34" charset="0"/>
              </a:rPr>
              <a:t>ab </a:t>
            </a:r>
            <a:r>
              <a:rPr lang="id-ID" sz="2400">
                <a:latin typeface="Verdana" pitchFamily="34" charset="0"/>
              </a:rPr>
              <a:t>= (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-9</a:t>
            </a:r>
            <a:r>
              <a:rPr lang="id-ID" sz="2400">
                <a:latin typeface="Verdana" pitchFamily="34" charset="0"/>
              </a:rPr>
              <a:t> C/V)(1 x 10</a:t>
            </a:r>
            <a:r>
              <a:rPr lang="id-ID" sz="2400" baseline="30000">
                <a:latin typeface="Verdana" pitchFamily="34" charset="0"/>
              </a:rPr>
              <a:t>-4 </a:t>
            </a:r>
            <a:r>
              <a:rPr lang="id-ID" sz="2400">
                <a:latin typeface="Verdana" pitchFamily="34" charset="0"/>
              </a:rPr>
              <a:t>V)</a:t>
            </a:r>
          </a:p>
          <a:p>
            <a:pPr>
              <a:buFont typeface="Wingdings" pitchFamily="2" charset="2"/>
              <a:buNone/>
            </a:pPr>
            <a:r>
              <a:rPr lang="id-ID" sz="2400" i="1" baseline="-25000">
                <a:latin typeface="Verdana" pitchFamily="34" charset="0"/>
              </a:rPr>
              <a:t>                           </a:t>
            </a:r>
            <a:r>
              <a:rPr lang="id-ID" sz="2400">
                <a:latin typeface="Verdana" pitchFamily="34" charset="0"/>
              </a:rPr>
              <a:t>=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</a:t>
            </a:r>
          </a:p>
          <a:p>
            <a:r>
              <a:rPr lang="id-ID" sz="2400">
                <a:latin typeface="Verdana" pitchFamily="34" charset="0"/>
              </a:rPr>
              <a:t>    Muatan pada kapasitor itu adalah +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     	dan -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C.</a:t>
            </a:r>
          </a:p>
          <a:p>
            <a:pPr>
              <a:buFont typeface="Wingdings" pitchFamily="2" charset="2"/>
              <a:buNone/>
            </a:pPr>
            <a:endParaRPr lang="id-ID" sz="2400">
              <a:latin typeface="Verdana" pitchFamily="34" charset="0"/>
            </a:endParaRP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c) Besarnya medan listrik adalah</a:t>
            </a: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</a:rPr>
              <a:t>    E =  Q</a:t>
            </a:r>
            <a:r>
              <a:rPr lang="en-US" sz="240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>
                <a:latin typeface="Verdana" pitchFamily="34" charset="0"/>
                <a:sym typeface="Symbol" pitchFamily="18" charset="2"/>
              </a:rPr>
              <a:t>   </a:t>
            </a:r>
            <a:r>
              <a:rPr lang="id-ID" sz="2400">
                <a:latin typeface="Verdana" pitchFamily="34" charset="0"/>
              </a:rPr>
              <a:t>=    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        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id-ID" sz="2400">
                <a:latin typeface="Verdana" pitchFamily="34" charset="0"/>
              </a:rPr>
              <a:t> </a:t>
            </a:r>
            <a:r>
              <a:rPr lang="id-ID" sz="2400" i="1">
                <a:latin typeface="Verdana" pitchFamily="34" charset="0"/>
              </a:rPr>
              <a:t>A</a:t>
            </a:r>
            <a:r>
              <a:rPr lang="id-ID" sz="2400">
                <a:latin typeface="Verdana" pitchFamily="34" charset="0"/>
              </a:rPr>
              <a:t>  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(8,85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-12</a:t>
            </a:r>
            <a:r>
              <a:rPr lang="id-ID" sz="2400">
                <a:latin typeface="Verdana" pitchFamily="34" charset="0"/>
              </a:rPr>
              <a:t> F/m)(2 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=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2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6</a:t>
            </a:r>
            <a:r>
              <a:rPr lang="id-ID" sz="2400">
                <a:latin typeface="Verdana" pitchFamily="34" charset="0"/>
              </a:rPr>
              <a:t> N/C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</a:t>
            </a:r>
            <a:endParaRPr lang="en-US" sz="2400" i="1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12292" name="Straight Connector 7"/>
          <p:cNvCxnSpPr>
            <a:cxnSpLocks noChangeShapeType="1"/>
          </p:cNvCxnSpPr>
          <p:nvPr/>
        </p:nvCxnSpPr>
        <p:spPr bwMode="auto">
          <a:xfrm>
            <a:off x="1406769" y="4843464"/>
            <a:ext cx="6330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"/>
          <p:cNvCxnSpPr>
            <a:cxnSpLocks noChangeShapeType="1"/>
          </p:cNvCxnSpPr>
          <p:nvPr/>
        </p:nvCxnSpPr>
        <p:spPr bwMode="auto">
          <a:xfrm>
            <a:off x="2795954" y="4843464"/>
            <a:ext cx="33762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381000"/>
            <a:ext cx="8440615" cy="10668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C000"/>
                </a:solidFill>
                <a:latin typeface="Verdana" pitchFamily="34" charset="0"/>
              </a:rPr>
              <a:t>Kapasitor dalam Sambungan Seri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60281" y="1489076"/>
            <a:ext cx="618831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d-ID">
              <a:latin typeface="Comic Sans MS" pitchFamily="66" charset="0"/>
            </a:endParaRPr>
          </a:p>
        </p:txBody>
      </p:sp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880697" y="1974851"/>
            <a:ext cx="7388469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381000"/>
            <a:ext cx="8792308" cy="1066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C000"/>
                </a:solidFill>
                <a:latin typeface="Verdana" pitchFamily="34" charset="0"/>
              </a:rPr>
              <a:t>Kapasitor dalam Sambungan Paralel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281" y="1489076"/>
            <a:ext cx="618831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d-ID">
              <a:latin typeface="Comic Sans MS" pitchFamily="66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47" y="1790700"/>
            <a:ext cx="7622931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2031" y="762001"/>
            <a:ext cx="884359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 anchor="ctr"/>
          <a:lstStyle/>
          <a:p>
            <a:r>
              <a:rPr lang="en-US" sz="4400" b="1">
                <a:solidFill>
                  <a:srgbClr val="FFC000"/>
                </a:solidFill>
                <a:latin typeface="Verdana" pitchFamily="34" charset="0"/>
              </a:rPr>
              <a:t>Strategi Penyelesaian Soal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91662" y="1978026"/>
            <a:ext cx="7844204" cy="4422775"/>
          </a:xfrm>
        </p:spPr>
        <p:txBody>
          <a:bodyPr>
            <a:normAutofit lnSpcReduction="10000"/>
          </a:bodyPr>
          <a:lstStyle/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Verdana" pitchFamily="34" charset="0"/>
              </a:rPr>
              <a:t>  Menghitung Potensial Listrik</a:t>
            </a:r>
          </a:p>
          <a:p>
            <a:pPr marL="225425" indent="-225425" eaLnBrk="1" hangingPunct="1">
              <a:lnSpc>
                <a:spcPct val="80000"/>
              </a:lnSpc>
              <a:buFontTx/>
              <a:buChar char="o"/>
            </a:pPr>
            <a:r>
              <a:rPr lang="en-US" sz="2400" smtClean="0">
                <a:latin typeface="Verdana" pitchFamily="34" charset="0"/>
              </a:rPr>
              <a:t>Jika sebuah kapasitor memiliki muatan </a:t>
            </a:r>
            <a:r>
              <a:rPr lang="en-US" sz="2400" i="1" smtClean="0">
                <a:latin typeface="Verdana" pitchFamily="34" charset="0"/>
              </a:rPr>
              <a:t>Q</a:t>
            </a:r>
            <a:r>
              <a:rPr lang="en-US" sz="2400" smtClean="0">
                <a:latin typeface="Verdana" pitchFamily="34" charset="0"/>
              </a:rPr>
              <a:t>, maka pelat pada potensial yang lebih tinggi bermuatan +</a:t>
            </a:r>
            <a:r>
              <a:rPr lang="en-US" sz="2400" i="1" smtClean="0">
                <a:latin typeface="Verdana" pitchFamily="34" charset="0"/>
              </a:rPr>
              <a:t>Q</a:t>
            </a:r>
            <a:r>
              <a:rPr lang="en-US" sz="2400" smtClean="0">
                <a:latin typeface="Verdana" pitchFamily="34" charset="0"/>
              </a:rPr>
              <a:t> dan pelat lainnya bermuatan -</a:t>
            </a:r>
            <a:r>
              <a:rPr lang="en-US" sz="2400" i="1" smtClean="0">
                <a:latin typeface="Verdana" pitchFamily="34" charset="0"/>
              </a:rPr>
              <a:t>Q</a:t>
            </a:r>
            <a:endParaRPr lang="en-US" sz="2400" smtClean="0">
              <a:latin typeface="Verdana" pitchFamily="34" charset="0"/>
            </a:endParaRPr>
          </a:p>
          <a:p>
            <a:pPr marL="225425" indent="-225425" eaLnBrk="1" hangingPunct="1">
              <a:lnSpc>
                <a:spcPct val="80000"/>
              </a:lnSpc>
              <a:buFontTx/>
              <a:buChar char="o"/>
            </a:pPr>
            <a:r>
              <a:rPr lang="en-US" sz="2400" smtClean="0">
                <a:latin typeface="Verdana" pitchFamily="34" charset="0"/>
              </a:rPr>
              <a:t>Jika disambung secara seri, kapasitor kapasitor selalu mempunyai muatan yang sama, beda potensial berbeda kecuali kapasitansinya sama dan beda potensial total adalah jumlah beda potensial individu</a:t>
            </a:r>
          </a:p>
          <a:p>
            <a:pPr marL="225425" indent="-225425" eaLnBrk="1" hangingPunct="1">
              <a:lnSpc>
                <a:spcPct val="80000"/>
              </a:lnSpc>
              <a:buFontTx/>
              <a:buChar char="o"/>
            </a:pPr>
            <a:r>
              <a:rPr lang="en-US" sz="2400" smtClean="0">
                <a:latin typeface="Verdana" pitchFamily="34" charset="0"/>
              </a:rPr>
              <a:t>Jika disambung secara paralel, kapasitor kapasitor selalu mempunyai beda potensial yang sama, muatan berbeda kecuali kapasitansinya sama dan muatan total adalah jumlah muatan individu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Contoh Soal</a:t>
            </a:r>
            <a:r>
              <a:rPr lang="id-ID" smtClean="0">
                <a:solidFill>
                  <a:srgbClr val="FFC000"/>
                </a:solidFill>
                <a:latin typeface="Verdana" pitchFamily="34" charset="0"/>
              </a:rPr>
              <a:t> #3</a:t>
            </a:r>
            <a:endParaRPr lang="en-US" smtClean="0">
              <a:solidFill>
                <a:srgbClr val="FFC000"/>
              </a:solidFill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4739" y="2895601"/>
            <a:ext cx="7302012" cy="2828925"/>
            <a:chOff x="720" y="864"/>
            <a:chExt cx="4983" cy="1782"/>
          </a:xfrm>
        </p:grpSpPr>
        <p:sp>
          <p:nvSpPr>
            <p:cNvPr id="16388" name="Text Box 3"/>
            <p:cNvSpPr txBox="1">
              <a:spLocks noChangeArrowheads="1"/>
            </p:cNvSpPr>
            <p:nvPr/>
          </p:nvSpPr>
          <p:spPr bwMode="auto">
            <a:xfrm>
              <a:off x="1133" y="938"/>
              <a:ext cx="42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id-ID">
                <a:latin typeface="Comic Sans MS" pitchFamily="66" charset="0"/>
              </a:endParaRPr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864"/>
              <a:ext cx="4983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id-ID" smtClean="0">
                <a:solidFill>
                  <a:srgbClr val="FFC000"/>
                </a:solidFill>
                <a:latin typeface="Verdana" pitchFamily="34" charset="0"/>
              </a:rPr>
              <a:t>Penyelesaian</a:t>
            </a:r>
            <a:endParaRPr lang="en-US" smtClean="0">
              <a:solidFill>
                <a:srgbClr val="FFC000"/>
              </a:solidFill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14400" y="2063750"/>
            <a:ext cx="7331320" cy="4108450"/>
            <a:chOff x="700" y="864"/>
            <a:chExt cx="5003" cy="2588"/>
          </a:xfrm>
        </p:grpSpPr>
        <p:sp>
          <p:nvSpPr>
            <p:cNvPr id="17412" name="Text Box 3"/>
            <p:cNvSpPr txBox="1">
              <a:spLocks noChangeArrowheads="1"/>
            </p:cNvSpPr>
            <p:nvPr/>
          </p:nvSpPr>
          <p:spPr bwMode="auto">
            <a:xfrm>
              <a:off x="1133" y="938"/>
              <a:ext cx="42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id-ID">
                <a:latin typeface="Comic Sans MS" pitchFamily="66" charset="0"/>
              </a:endParaRPr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864"/>
              <a:ext cx="4983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2592"/>
              <a:ext cx="263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" y="3166"/>
              <a:ext cx="263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5" y="2612"/>
              <a:ext cx="157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0" y="3059"/>
              <a:ext cx="93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304800"/>
            <a:ext cx="8018585" cy="12954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Tujuan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62708" y="2057400"/>
            <a:ext cx="8121162" cy="407193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latin typeface="Verdana" pitchFamily="34" charset="0"/>
              </a:rPr>
              <a:t>Mahasiswa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memahami</a:t>
            </a:r>
            <a:r>
              <a:rPr lang="en-US" sz="2400" dirty="0" smtClean="0">
                <a:latin typeface="Verdana" pitchFamily="34" charset="0"/>
              </a:rPr>
              <a:t>:</a:t>
            </a:r>
          </a:p>
          <a:p>
            <a:pPr eaLnBrk="1" hangingPunct="1">
              <a:buSzPct val="100000"/>
              <a:buFont typeface="Arial" pitchFamily="34" charset="0"/>
              <a:buAutoNum type="arabicPeriod"/>
            </a:pPr>
            <a:r>
              <a:rPr lang="id-ID" sz="2400" dirty="0" smtClean="0">
                <a:latin typeface="Verdana" pitchFamily="34" charset="0"/>
              </a:rPr>
              <a:t>Kapasitor dan kapasitansi</a:t>
            </a:r>
          </a:p>
          <a:p>
            <a:pPr eaLnBrk="1" hangingPunct="1">
              <a:buSzPct val="100000"/>
              <a:buFont typeface="Arial" pitchFamily="34" charset="0"/>
              <a:buAutoNum type="arabicPeriod"/>
            </a:pPr>
            <a:r>
              <a:rPr lang="id-ID" sz="2400" dirty="0" smtClean="0">
                <a:latin typeface="Verdana" pitchFamily="34" charset="0"/>
              </a:rPr>
              <a:t>Kapasitor dalam sambungan seri dan paralel</a:t>
            </a:r>
            <a:endParaRPr lang="en-US" sz="2400" dirty="0" smtClean="0">
              <a:latin typeface="Verdana" pitchFamily="34" charset="0"/>
            </a:endParaRPr>
          </a:p>
          <a:p>
            <a:pPr eaLnBrk="1" hangingPunct="1">
              <a:buSzPct val="100000"/>
              <a:buFont typeface="Arial" pitchFamily="34" charset="0"/>
              <a:buAutoNum type="arabicPeriod"/>
            </a:pPr>
            <a:r>
              <a:rPr lang="en-US" sz="2400" dirty="0" err="1" smtClean="0">
                <a:latin typeface="Verdana" pitchFamily="34" charset="0"/>
              </a:rPr>
              <a:t>Dielektrika</a:t>
            </a:r>
            <a:endParaRPr lang="en-US" sz="2400" dirty="0" smtClean="0">
              <a:latin typeface="Verdana" pitchFamily="34" charset="0"/>
            </a:endParaRPr>
          </a:p>
          <a:p>
            <a:pPr eaLnBrk="1" hangingPunct="1">
              <a:buSzPct val="100000"/>
              <a:buFont typeface="Arial" pitchFamily="34" charset="0"/>
              <a:buAutoNum type="arabicPeriod"/>
            </a:pPr>
            <a:r>
              <a:rPr lang="en-US" sz="2400" dirty="0" err="1" smtClean="0">
                <a:latin typeface="Verdana" pitchFamily="34" charset="0"/>
              </a:rPr>
              <a:t>Syarat</a:t>
            </a:r>
            <a:r>
              <a:rPr lang="en-US" sz="2400" dirty="0" smtClean="0">
                <a:latin typeface="Verdana" pitchFamily="34" charset="0"/>
              </a:rPr>
              <a:t> Batas </a:t>
            </a:r>
            <a:r>
              <a:rPr lang="en-US" sz="2400" dirty="0" err="1" smtClean="0">
                <a:latin typeface="Verdana" pitchFamily="34" charset="0"/>
              </a:rPr>
              <a:t>medan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listrik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medan</a:t>
            </a:r>
            <a:r>
              <a:rPr lang="en-US" sz="2400" dirty="0" smtClean="0">
                <a:latin typeface="Verdana" pitchFamily="34" charset="0"/>
              </a:rPr>
              <a:t> magnet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8088923" cy="990600"/>
          </a:xfrm>
        </p:spPr>
        <p:txBody>
          <a:bodyPr/>
          <a:lstStyle/>
          <a:p>
            <a:pPr algn="l" eaLnBrk="1" hangingPunct="1"/>
            <a:r>
              <a:rPr lang="id-ID" sz="3200" smtClean="0">
                <a:solidFill>
                  <a:srgbClr val="FFC000"/>
                </a:solidFill>
                <a:latin typeface="Verdana" pitchFamily="34" charset="0"/>
              </a:rPr>
              <a:t>Energi Potensial dalam Kapasitor</a:t>
            </a:r>
            <a:endParaRPr lang="en-US" sz="3200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905000"/>
            <a:ext cx="7696200" cy="457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err="1" smtClean="0">
                <a:latin typeface="Verdana" pitchFamily="34" charset="0"/>
              </a:rPr>
              <a:t>Energi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U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diperlukan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untuk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memberi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muatan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kapasitor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selisih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potensial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V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muatan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Q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dengan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energi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disimpan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dalam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kapasitor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itu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oleh</a:t>
            </a:r>
            <a:r>
              <a:rPr lang="en-US" sz="2400" dirty="0" smtClean="0">
                <a:latin typeface="Verdana" pitchFamily="34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i="1" dirty="0" smtClean="0">
                <a:latin typeface="Verdana" pitchFamily="34" charset="0"/>
              </a:rPr>
              <a:t>               U  =  Q</a:t>
            </a:r>
            <a:r>
              <a:rPr lang="en-US" sz="2400" baseline="30000" dirty="0" smtClean="0">
                <a:latin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</a:rPr>
              <a:t>  =  1</a:t>
            </a:r>
            <a:r>
              <a:rPr lang="en-US" sz="2400" i="1" dirty="0" smtClean="0">
                <a:latin typeface="Verdana" pitchFamily="34" charset="0"/>
              </a:rPr>
              <a:t>  CV</a:t>
            </a:r>
            <a:r>
              <a:rPr lang="en-US" sz="2400" baseline="30000" dirty="0" smtClean="0">
                <a:latin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</a:rPr>
              <a:t>  =  1</a:t>
            </a:r>
            <a:r>
              <a:rPr lang="en-US" sz="2400" i="1" dirty="0" smtClean="0">
                <a:latin typeface="Verdana" pitchFamily="34" charset="0"/>
              </a:rPr>
              <a:t>  QV       </a:t>
            </a: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i="1" dirty="0" smtClean="0">
                <a:latin typeface="Verdana" pitchFamily="34" charset="0"/>
              </a:rPr>
              <a:t>                       </a:t>
            </a:r>
            <a:r>
              <a:rPr lang="en-US" sz="2400" dirty="0" smtClean="0">
                <a:latin typeface="Verdana" pitchFamily="34" charset="0"/>
              </a:rPr>
              <a:t>2</a:t>
            </a:r>
            <a:r>
              <a:rPr lang="en-US" sz="2400" i="1" dirty="0" smtClean="0">
                <a:latin typeface="Verdana" pitchFamily="34" charset="0"/>
              </a:rPr>
              <a:t>C      </a:t>
            </a:r>
            <a:r>
              <a:rPr lang="en-US" sz="1000" i="1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2             </a:t>
            </a:r>
            <a:r>
              <a:rPr lang="en-US" sz="10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2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4724400"/>
            <a:ext cx="2815004" cy="0"/>
            <a:chOff x="2448" y="2901"/>
            <a:chExt cx="1921" cy="0"/>
          </a:xfrm>
        </p:grpSpPr>
        <p:sp>
          <p:nvSpPr>
            <p:cNvPr id="18438" name="Line 4"/>
            <p:cNvSpPr>
              <a:spLocks noChangeShapeType="1"/>
            </p:cNvSpPr>
            <p:nvPr/>
          </p:nvSpPr>
          <p:spPr bwMode="auto">
            <a:xfrm>
              <a:off x="2448" y="290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3138" y="2901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4176" y="2901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09800" y="4114800"/>
            <a:ext cx="5029200" cy="1143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8088923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smtClean="0">
                <a:solidFill>
                  <a:srgbClr val="FFC000"/>
                </a:solidFill>
                <a:latin typeface="Verdana" pitchFamily="34" charset="0"/>
              </a:rPr>
              <a:t>Kerapa</a:t>
            </a:r>
            <a:r>
              <a:rPr lang="id-ID" sz="3200" smtClean="0">
                <a:solidFill>
                  <a:srgbClr val="FFC000"/>
                </a:solidFill>
                <a:latin typeface="Verdana" pitchFamily="34" charset="0"/>
              </a:rPr>
              <a:t>ta</a:t>
            </a:r>
            <a:r>
              <a:rPr lang="en-US" sz="3200" smtClean="0">
                <a:solidFill>
                  <a:srgbClr val="FFC000"/>
                </a:solidFill>
                <a:latin typeface="Verdana" pitchFamily="34" charset="0"/>
              </a:rPr>
              <a:t>n Energi Listrik </a:t>
            </a:r>
            <a:r>
              <a:rPr lang="id-ID" sz="320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id-ID" sz="320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200" smtClean="0">
                <a:solidFill>
                  <a:srgbClr val="FFC000"/>
                </a:solidFill>
                <a:latin typeface="Verdana" pitchFamily="34" charset="0"/>
              </a:rPr>
              <a:t>dalam Ruang Hampa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03384" y="1905000"/>
            <a:ext cx="7877908" cy="4572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Energi </a:t>
            </a:r>
            <a:r>
              <a:rPr lang="id-ID" sz="2400" smtClean="0">
                <a:latin typeface="Verdana" pitchFamily="34" charset="0"/>
              </a:rPr>
              <a:t>potensial dalam kapasitor </a:t>
            </a:r>
            <a:r>
              <a:rPr lang="en-US" sz="2400" smtClean="0">
                <a:latin typeface="Verdana" pitchFamily="34" charset="0"/>
              </a:rPr>
              <a:t>dapat dianggap sebagai sesuatu yang tersimpan dalam medan listrik di antara konduktor-konduktor tersebut; kerapatan energi </a:t>
            </a:r>
            <a:r>
              <a:rPr lang="en-US" sz="2400" i="1" smtClean="0">
                <a:latin typeface="Verdana" pitchFamily="34" charset="0"/>
              </a:rPr>
              <a:t>u</a:t>
            </a:r>
            <a:r>
              <a:rPr lang="en-US" sz="2400" smtClean="0">
                <a:latin typeface="Verdana" pitchFamily="34" charset="0"/>
              </a:rPr>
              <a:t> (energi per satuan volume) adalah</a:t>
            </a:r>
          </a:p>
          <a:p>
            <a:pPr marL="0" indent="0" eaLnBrk="1" hangingPunct="1">
              <a:lnSpc>
                <a:spcPct val="90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en-US" sz="2400" i="1" smtClean="0">
                <a:latin typeface="Verdana" pitchFamily="34" charset="0"/>
              </a:rPr>
              <a:t>                       u</a:t>
            </a:r>
            <a:r>
              <a:rPr lang="en-US" sz="2400" smtClean="0">
                <a:latin typeface="Verdana" pitchFamily="34" charset="0"/>
              </a:rPr>
              <a:t> = </a:t>
            </a:r>
            <a:r>
              <a:rPr lang="id-ID" sz="24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½ </a:t>
            </a:r>
            <a:r>
              <a:rPr lang="en-US" sz="2400" i="1" smtClean="0">
                <a:latin typeface="Verdana" pitchFamily="34" charset="0"/>
              </a:rPr>
              <a:t>CV</a:t>
            </a:r>
            <a:r>
              <a:rPr lang="en-US" sz="2400" baseline="30000" smtClean="0">
                <a:latin typeface="Verdana" pitchFamily="34" charset="0"/>
              </a:rPr>
              <a:t>2                                        </a:t>
            </a:r>
            <a:endParaRPr lang="en-US" sz="2400" smtClean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Aft>
                <a:spcPts val="1500"/>
              </a:spcAft>
              <a:buFont typeface="Wingdings" pitchFamily="2" charset="2"/>
              <a:buNone/>
            </a:pPr>
            <a:r>
              <a:rPr lang="en-US" sz="2400" baseline="30000" smtClean="0">
                <a:latin typeface="Verdana" pitchFamily="34" charset="0"/>
                <a:sym typeface="Symbol" pitchFamily="18" charset="2"/>
              </a:rPr>
              <a:t>                                             </a:t>
            </a:r>
            <a:r>
              <a:rPr lang="id-ID" sz="2400" baseline="3000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baseline="3000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A d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sym typeface="Symbol" pitchFamily="18" charset="2"/>
              </a:rPr>
              <a:t>Dari persamaan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C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 = </a:t>
            </a:r>
            <a:r>
              <a:rPr lang="en-US" sz="2400" b="1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400" smtClean="0">
                <a:latin typeface="Verdana" pitchFamily="34" charset="0"/>
              </a:rPr>
              <a:t> </a:t>
            </a:r>
            <a:r>
              <a:rPr lang="en-US" sz="2400" i="1" smtClean="0">
                <a:latin typeface="Verdana" pitchFamily="34" charset="0"/>
              </a:rPr>
              <a:t>A</a:t>
            </a:r>
            <a:r>
              <a:rPr lang="en-US" sz="2400" smtClean="0">
                <a:latin typeface="Verdana" pitchFamily="34" charset="0"/>
              </a:rPr>
              <a:t>/</a:t>
            </a:r>
            <a:r>
              <a:rPr lang="en-US" sz="2400" i="1" smtClean="0">
                <a:latin typeface="Verdana" pitchFamily="34" charset="0"/>
              </a:rPr>
              <a:t>d </a:t>
            </a:r>
            <a:r>
              <a:rPr lang="en-US" sz="2400" smtClean="0">
                <a:latin typeface="Verdana" pitchFamily="34" charset="0"/>
              </a:rPr>
              <a:t>dan persamaan </a:t>
            </a:r>
            <a:r>
              <a:rPr lang="en-US" sz="2400" i="1" smtClean="0">
                <a:latin typeface="Verdana" pitchFamily="34" charset="0"/>
              </a:rPr>
              <a:t>V</a:t>
            </a:r>
            <a:r>
              <a:rPr lang="en-US" sz="2400" i="1" baseline="-25000" smtClean="0">
                <a:latin typeface="Verdana" pitchFamily="34" charset="0"/>
              </a:rPr>
              <a:t>ab</a:t>
            </a:r>
            <a:r>
              <a:rPr lang="en-US" sz="2400" i="1" smtClean="0">
                <a:latin typeface="Verdana" pitchFamily="34" charset="0"/>
              </a:rPr>
              <a:t> = Ed</a:t>
            </a:r>
            <a:r>
              <a:rPr lang="en-US" sz="2400" smtClean="0">
                <a:latin typeface="Verdana" pitchFamily="34" charset="0"/>
              </a:rPr>
              <a:t>, maka faktor geometri </a:t>
            </a:r>
            <a:r>
              <a:rPr lang="en-US" sz="2400" i="1" smtClean="0">
                <a:latin typeface="Verdana" pitchFamily="34" charset="0"/>
              </a:rPr>
              <a:t>A </a:t>
            </a:r>
            <a:r>
              <a:rPr lang="en-US" sz="2400" smtClean="0">
                <a:latin typeface="Verdana" pitchFamily="34" charset="0"/>
              </a:rPr>
              <a:t>dan </a:t>
            </a:r>
            <a:r>
              <a:rPr lang="en-US" sz="2400" i="1" smtClean="0">
                <a:latin typeface="Verdana" pitchFamily="34" charset="0"/>
              </a:rPr>
              <a:t>d</a:t>
            </a:r>
            <a:r>
              <a:rPr lang="en-US" sz="2400" smtClean="0">
                <a:latin typeface="Verdana" pitchFamily="34" charset="0"/>
              </a:rPr>
              <a:t> saling meniadakan, sehingga</a:t>
            </a:r>
          </a:p>
          <a:p>
            <a:pPr marL="0" indent="0" eaLnBrk="1" hangingPunct="1">
              <a:lnSpc>
                <a:spcPct val="90000"/>
              </a:lnSpc>
              <a:spcAft>
                <a:spcPts val="1500"/>
              </a:spcAft>
              <a:buFont typeface="Wingdings" pitchFamily="2" charset="2"/>
              <a:buNone/>
            </a:pPr>
            <a:r>
              <a:rPr lang="en-US" sz="2400" i="1" smtClean="0">
                <a:latin typeface="Verdana" pitchFamily="34" charset="0"/>
              </a:rPr>
              <a:t>                        u</a:t>
            </a:r>
            <a:r>
              <a:rPr lang="en-US" sz="2400" smtClean="0">
                <a:latin typeface="Verdana" pitchFamily="34" charset="0"/>
              </a:rPr>
              <a:t> = ½ </a:t>
            </a:r>
            <a:r>
              <a:rPr lang="en-US" sz="2400" b="1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E</a:t>
            </a:r>
            <a:r>
              <a:rPr lang="en-US" sz="2400" baseline="30000" smtClean="0">
                <a:latin typeface="Verdana" pitchFamily="34" charset="0"/>
                <a:sym typeface="Symbol" pitchFamily="18" charset="2"/>
              </a:rPr>
              <a:t>2                                 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sym typeface="Symbol" pitchFamily="18" charset="2"/>
              </a:rPr>
              <a:t>Persamaan ini berlaku pula untuk kapasitor dan sebarang konfigurasi medan listrik dalam ruang hampa.</a:t>
            </a:r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37338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667000" y="3048000"/>
            <a:ext cx="2743200" cy="838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743200" y="4724400"/>
            <a:ext cx="2813538" cy="609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Contoh Soal</a:t>
            </a:r>
            <a:r>
              <a:rPr lang="id-ID" smtClean="0">
                <a:solidFill>
                  <a:srgbClr val="FFC000"/>
                </a:solidFill>
                <a:latin typeface="Verdana" pitchFamily="34" charset="0"/>
              </a:rPr>
              <a:t> #4</a:t>
            </a:r>
            <a:endParaRPr lang="en-US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51692" y="2133600"/>
            <a:ext cx="837027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Jika energi potensial 1 Joule akan disimpan dalam sebuah volume 1 m</a:t>
            </a:r>
            <a:r>
              <a:rPr lang="id-ID" sz="2400" baseline="30000">
                <a:latin typeface="Verdana" pitchFamily="34" charset="0"/>
              </a:rPr>
              <a:t>3</a:t>
            </a:r>
            <a:r>
              <a:rPr lang="id-ID" sz="2400">
                <a:latin typeface="Verdana" pitchFamily="34" charset="0"/>
              </a:rPr>
              <a:t> dalam ruang hampa, berapakah medan listrik yang diperlukan?</a:t>
            </a:r>
          </a:p>
          <a:p>
            <a:pPr>
              <a:buFont typeface="Wingdings" pitchFamily="2" charset="2"/>
              <a:buNone/>
            </a:pP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 b="1">
                <a:latin typeface="Verdana" pitchFamily="34" charset="0"/>
              </a:rPr>
              <a:t>Penyelesaian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Diketahui: </a:t>
            </a:r>
            <a:r>
              <a:rPr lang="id-ID" sz="2400" i="1">
                <a:latin typeface="Verdana" pitchFamily="34" charset="0"/>
              </a:rPr>
              <a:t>u</a:t>
            </a:r>
            <a:r>
              <a:rPr lang="id-ID" sz="2400">
                <a:latin typeface="Verdana" pitchFamily="34" charset="0"/>
              </a:rPr>
              <a:t> = (1 J)/(1 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)m</a:t>
            </a: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= 1 J/m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Ditanya: </a:t>
            </a:r>
            <a:r>
              <a:rPr lang="id-ID" sz="2400" i="1">
                <a:latin typeface="Verdana" pitchFamily="34" charset="0"/>
              </a:rPr>
              <a:t>E = </a:t>
            </a:r>
            <a:r>
              <a:rPr lang="id-ID" sz="2400">
                <a:latin typeface="Verdana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Jawab:</a:t>
            </a:r>
            <a:r>
              <a:rPr lang="id-ID" sz="2400" i="1">
                <a:latin typeface="Verdana" pitchFamily="34" charset="0"/>
              </a:rPr>
              <a:t> E = </a:t>
            </a:r>
            <a:r>
              <a:rPr lang="id-ID" sz="2400" b="1" i="1">
                <a:latin typeface="Verdana" pitchFamily="34" charset="0"/>
                <a:sym typeface="Symbol" pitchFamily="18" charset="2"/>
              </a:rPr>
              <a:t> 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2u</a:t>
            </a:r>
            <a:r>
              <a:rPr lang="id-ID" sz="2400" i="1">
                <a:latin typeface="Verdana" pitchFamily="34" charset="0"/>
              </a:rPr>
              <a:t>  </a:t>
            </a:r>
            <a:r>
              <a:rPr lang="id-ID" sz="2400">
                <a:latin typeface="Verdana" pitchFamily="34" charset="0"/>
              </a:rPr>
              <a:t>= </a:t>
            </a:r>
            <a:r>
              <a:rPr lang="id-ID" sz="2400" b="1" i="1">
                <a:latin typeface="Verdana" pitchFamily="34" charset="0"/>
                <a:sym typeface="Symbol" pitchFamily="18" charset="2"/>
              </a:rPr>
              <a:t>         </a:t>
            </a:r>
            <a:r>
              <a:rPr lang="id-ID" sz="2400">
                <a:latin typeface="Verdana" pitchFamily="34" charset="0"/>
              </a:rPr>
              <a:t>2 (1 J/m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                  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id-ID" sz="2400">
                <a:latin typeface="Verdana" pitchFamily="34" charset="0"/>
              </a:rPr>
              <a:t>  </a:t>
            </a:r>
            <a:r>
              <a:rPr lang="id-ID" sz="2400" i="1">
                <a:latin typeface="Verdana" pitchFamily="34" charset="0"/>
              </a:rPr>
              <a:t>      </a:t>
            </a:r>
            <a:r>
              <a:rPr lang="id-ID" sz="2400">
                <a:latin typeface="Verdana" pitchFamily="34" charset="0"/>
              </a:rPr>
              <a:t>(</a:t>
            </a:r>
            <a:r>
              <a:rPr lang="id-ID" sz="2400">
                <a:latin typeface="Verdana" pitchFamily="34" charset="0"/>
                <a:sym typeface="Symbol" pitchFamily="18" charset="2"/>
              </a:rPr>
              <a:t>8,85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-12</a:t>
            </a:r>
            <a:r>
              <a:rPr lang="id-ID" sz="2400">
                <a:latin typeface="Verdana" pitchFamily="34" charset="0"/>
              </a:rPr>
              <a:t> C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/N.m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= </a:t>
            </a:r>
            <a:r>
              <a:rPr lang="id-ID" sz="2400">
                <a:latin typeface="Verdana" pitchFamily="34" charset="0"/>
                <a:sym typeface="Symbol" pitchFamily="18" charset="2"/>
              </a:rPr>
              <a:t>4,75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5</a:t>
            </a:r>
            <a:r>
              <a:rPr lang="id-ID" sz="2400">
                <a:latin typeface="Verdana" pitchFamily="34" charset="0"/>
              </a:rPr>
              <a:t> N/C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= </a:t>
            </a:r>
            <a:r>
              <a:rPr lang="id-ID" sz="2400">
                <a:latin typeface="Verdana" pitchFamily="34" charset="0"/>
                <a:sym typeface="Symbol" pitchFamily="18" charset="2"/>
              </a:rPr>
              <a:t>4,75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5 </a:t>
            </a:r>
            <a:r>
              <a:rPr lang="id-ID" sz="2400">
                <a:latin typeface="Verdana" pitchFamily="34" charset="0"/>
              </a:rPr>
              <a:t>V/m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                        </a:t>
            </a:r>
            <a:endParaRPr lang="en-US" sz="2400" i="1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20484" name="Straight Connector 7"/>
          <p:cNvCxnSpPr>
            <a:cxnSpLocks noChangeShapeType="1"/>
          </p:cNvCxnSpPr>
          <p:nvPr/>
        </p:nvCxnSpPr>
        <p:spPr bwMode="auto">
          <a:xfrm>
            <a:off x="2321169" y="5119689"/>
            <a:ext cx="42203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85" name="Straight Connector 13"/>
          <p:cNvCxnSpPr>
            <a:cxnSpLocks noChangeShapeType="1"/>
          </p:cNvCxnSpPr>
          <p:nvPr/>
        </p:nvCxnSpPr>
        <p:spPr bwMode="auto">
          <a:xfrm>
            <a:off x="3516923" y="5119689"/>
            <a:ext cx="316523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b="1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69342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kapasitor</a:t>
            </a:r>
            <a:r>
              <a:rPr lang="en-US" sz="2400" dirty="0" smtClean="0"/>
              <a:t> </a:t>
            </a:r>
            <a:r>
              <a:rPr lang="en-US" sz="2400" dirty="0" err="1" smtClean="0"/>
              <a:t>pelat</a:t>
            </a:r>
            <a:r>
              <a:rPr lang="en-US" sz="2400" dirty="0" smtClean="0"/>
              <a:t> </a:t>
            </a:r>
            <a:r>
              <a:rPr lang="en-US" sz="2400" dirty="0" err="1" smtClean="0"/>
              <a:t>sejajar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kepingnya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, </a:t>
            </a:r>
            <a:r>
              <a:rPr lang="en-US" sz="2400" dirty="0" err="1" smtClean="0"/>
              <a:t>padanya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</a:t>
            </a:r>
            <a:r>
              <a:rPr lang="en-US" sz="2400" dirty="0" err="1" smtClean="0"/>
              <a:t>medan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 E yang </a:t>
            </a:r>
            <a:r>
              <a:rPr lang="en-US" sz="2400" dirty="0" err="1" smtClean="0"/>
              <a:t>serbasama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3409950" cy="67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75994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5"/>
          <p:cNvSpPr>
            <a:spLocks noGrp="1"/>
          </p:cNvSpPr>
          <p:nvPr>
            <p:ph sz="quarter" idx="1"/>
          </p:nvPr>
        </p:nvSpPr>
        <p:spPr>
          <a:xfrm>
            <a:off x="4876800" y="3505200"/>
            <a:ext cx="374904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/>
              <a:t>Sekarang</a:t>
            </a:r>
            <a:r>
              <a:rPr lang="en-US" sz="2000" dirty="0" smtClean="0"/>
              <a:t> </a:t>
            </a:r>
            <a:r>
              <a:rPr lang="en-US" sz="2000" dirty="0" err="1" smtClean="0"/>
              <a:t>kalau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pelat-pelatnya</a:t>
            </a:r>
            <a:r>
              <a:rPr lang="en-US" sz="2000" dirty="0" smtClean="0"/>
              <a:t> </a:t>
            </a:r>
            <a:r>
              <a:rPr lang="en-US" sz="2000" dirty="0" err="1" smtClean="0"/>
              <a:t>diisi</a:t>
            </a:r>
            <a:r>
              <a:rPr lang="en-US" sz="2000" dirty="0" smtClean="0"/>
              <a:t> </a:t>
            </a:r>
            <a:r>
              <a:rPr lang="en-US" sz="2000" dirty="0" err="1" smtClean="0"/>
              <a:t>dielektrik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permitivitas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r, </a:t>
            </a:r>
            <a:r>
              <a:rPr lang="en-US" sz="2000" dirty="0" err="1" smtClean="0">
                <a:sym typeface="Symbol"/>
              </a:rPr>
              <a:t>maka</a:t>
            </a:r>
            <a:endParaRPr lang="en-US" sz="2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648200"/>
            <a:ext cx="3505200" cy="4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b="1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6962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/>
              <a:t>Kapasitor</a:t>
            </a:r>
            <a:r>
              <a:rPr lang="en-US" sz="2000" dirty="0" smtClean="0"/>
              <a:t> </a:t>
            </a:r>
            <a:r>
              <a:rPr lang="en-US" sz="2000" dirty="0" err="1" smtClean="0"/>
              <a:t>pelat</a:t>
            </a:r>
            <a:r>
              <a:rPr lang="en-US" sz="2000" dirty="0" smtClean="0"/>
              <a:t> </a:t>
            </a:r>
            <a:r>
              <a:rPr lang="en-US" sz="2000" dirty="0" err="1" smtClean="0"/>
              <a:t>bermuatan</a:t>
            </a:r>
            <a:r>
              <a:rPr lang="en-US" sz="2000" dirty="0" smtClean="0"/>
              <a:t> =Q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pelat</a:t>
            </a:r>
            <a:r>
              <a:rPr lang="en-US" sz="2000" dirty="0" smtClean="0"/>
              <a:t> </a:t>
            </a:r>
            <a:r>
              <a:rPr lang="en-US" sz="2000" dirty="0" err="1" smtClean="0"/>
              <a:t>atasnya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–Q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pelat</a:t>
            </a:r>
            <a:r>
              <a:rPr lang="en-US" sz="2000" dirty="0" smtClean="0"/>
              <a:t> </a:t>
            </a:r>
            <a:r>
              <a:rPr lang="en-US" sz="2000" dirty="0" err="1" smtClean="0"/>
              <a:t>bawahnya</a:t>
            </a:r>
            <a:r>
              <a:rPr lang="en-US" sz="2000" dirty="0" smtClean="0"/>
              <a:t>. </a:t>
            </a:r>
            <a:r>
              <a:rPr lang="en-US" sz="2000" dirty="0" err="1" smtClean="0"/>
              <a:t>Muatan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kapasitor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tegangan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</a:t>
            </a:r>
            <a:r>
              <a:rPr lang="en-US" sz="2000" dirty="0" smtClean="0"/>
              <a:t> V, yang 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putuskan</a:t>
            </a:r>
            <a:r>
              <a:rPr lang="en-US" sz="2000" dirty="0" smtClean="0"/>
              <a:t>.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pelat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abaikan</a:t>
            </a:r>
            <a:endParaRPr lang="en-US" sz="2000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"/>
          </p:nvPr>
        </p:nvSpPr>
        <p:spPr>
          <a:xfrm>
            <a:off x="670560" y="3505200"/>
            <a:ext cx="3749040" cy="213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begini</a:t>
            </a:r>
            <a:r>
              <a:rPr lang="en-US" sz="2000" dirty="0" smtClean="0"/>
              <a:t> </a:t>
            </a:r>
            <a:r>
              <a:rPr lang="en-US" sz="2000" dirty="0" err="1" smtClean="0"/>
              <a:t>muatan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bertambah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berkurang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penghantar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pelat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dielketrik</a:t>
            </a:r>
            <a:r>
              <a:rPr lang="en-US" sz="2000" dirty="0" smtClean="0"/>
              <a:t>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pelat</a:t>
            </a:r>
            <a:r>
              <a:rPr lang="en-US" sz="2000" dirty="0" smtClean="0"/>
              <a:t>, </a:t>
            </a:r>
            <a:r>
              <a:rPr lang="en-US" sz="2000" dirty="0" err="1" smtClean="0"/>
              <a:t>persamaannya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419804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240189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14746-5C11-47C1-9252-93857020D54B}" type="slidenum">
              <a:rPr lang="en-US">
                <a:solidFill>
                  <a:schemeClr val="tx1"/>
                </a:solidFill>
              </a:rPr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365125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chemeClr val="tx1"/>
                </a:solidFill>
                <a:latin typeface="MarkerFeltWide" pitchFamily="2" charset="0"/>
              </a:rPr>
              <a:t>DIELEKTRIK</a:t>
            </a:r>
            <a:endParaRPr lang="en-GB" sz="4000" b="1" smtClean="0">
              <a:solidFill>
                <a:schemeClr val="tx1"/>
              </a:solidFill>
              <a:latin typeface="MarkerFeltWide" pitchFamily="2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33943" y="1214438"/>
            <a:ext cx="4471352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Bahan</a:t>
            </a:r>
            <a:r>
              <a:rPr lang="en-US" dirty="0"/>
              <a:t> non-</a:t>
            </a:r>
            <a:r>
              <a:rPr lang="en-US" dirty="0" err="1"/>
              <a:t>konduktor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disisipkan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kapasitor</a:t>
            </a:r>
            <a:endParaRPr lang="en-GB" dirty="0"/>
          </a:p>
          <a:p>
            <a:pPr algn="ctr"/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kapasitansinya</a:t>
            </a:r>
            <a:endParaRPr lang="en-GB" dirty="0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58813" y="2417763"/>
            <a:ext cx="1535112" cy="1827212"/>
            <a:chOff x="241" y="1248"/>
            <a:chExt cx="967" cy="115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1248"/>
              <a:ext cx="920" cy="777"/>
              <a:chOff x="576" y="1392"/>
              <a:chExt cx="920" cy="777"/>
            </a:xfrm>
          </p:grpSpPr>
          <p:sp>
            <p:nvSpPr>
              <p:cNvPr id="16470" name="Text Box 7"/>
              <p:cNvSpPr txBox="1">
                <a:spLocks noChangeArrowheads="1"/>
              </p:cNvSpPr>
              <p:nvPr/>
            </p:nvSpPr>
            <p:spPr bwMode="auto">
              <a:xfrm>
                <a:off x="779" y="1956"/>
                <a:ext cx="22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/>
                  <a:t>C</a:t>
                </a:r>
                <a:r>
                  <a:rPr lang="en-US" sz="1700" baseline="-25000"/>
                  <a:t>o</a:t>
                </a:r>
                <a:endParaRPr lang="en-GB" sz="1700" baseline="-25000"/>
              </a:p>
            </p:txBody>
          </p:sp>
          <p:sp>
            <p:nvSpPr>
              <p:cNvPr id="16471" name="Freeform 8"/>
              <p:cNvSpPr>
                <a:spLocks/>
              </p:cNvSpPr>
              <p:nvPr/>
            </p:nvSpPr>
            <p:spPr bwMode="auto">
              <a:xfrm>
                <a:off x="810" y="1488"/>
                <a:ext cx="243" cy="540"/>
              </a:xfrm>
              <a:custGeom>
                <a:avLst/>
                <a:gdLst>
                  <a:gd name="T0" fmla="*/ 0 w 243"/>
                  <a:gd name="T1" fmla="*/ 126 h 540"/>
                  <a:gd name="T2" fmla="*/ 0 w 243"/>
                  <a:gd name="T3" fmla="*/ 540 h 540"/>
                  <a:gd name="T4" fmla="*/ 243 w 243"/>
                  <a:gd name="T5" fmla="*/ 378 h 540"/>
                  <a:gd name="T6" fmla="*/ 243 w 243"/>
                  <a:gd name="T7" fmla="*/ 0 h 540"/>
                  <a:gd name="T8" fmla="*/ 0 w 243"/>
                  <a:gd name="T9" fmla="*/ 126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540"/>
                  <a:gd name="T17" fmla="*/ 243 w 243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540">
                    <a:moveTo>
                      <a:pt x="0" y="126"/>
                    </a:moveTo>
                    <a:lnTo>
                      <a:pt x="0" y="540"/>
                    </a:lnTo>
                    <a:lnTo>
                      <a:pt x="243" y="378"/>
                    </a:lnTo>
                    <a:lnTo>
                      <a:pt x="243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9"/>
              <p:cNvSpPr>
                <a:spLocks/>
              </p:cNvSpPr>
              <p:nvPr/>
            </p:nvSpPr>
            <p:spPr bwMode="auto">
              <a:xfrm>
                <a:off x="960" y="1488"/>
                <a:ext cx="243" cy="540"/>
              </a:xfrm>
              <a:custGeom>
                <a:avLst/>
                <a:gdLst>
                  <a:gd name="T0" fmla="*/ 0 w 243"/>
                  <a:gd name="T1" fmla="*/ 126 h 540"/>
                  <a:gd name="T2" fmla="*/ 0 w 243"/>
                  <a:gd name="T3" fmla="*/ 540 h 540"/>
                  <a:gd name="T4" fmla="*/ 243 w 243"/>
                  <a:gd name="T5" fmla="*/ 378 h 540"/>
                  <a:gd name="T6" fmla="*/ 243 w 243"/>
                  <a:gd name="T7" fmla="*/ 0 h 540"/>
                  <a:gd name="T8" fmla="*/ 0 w 243"/>
                  <a:gd name="T9" fmla="*/ 126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540"/>
                  <a:gd name="T17" fmla="*/ 243 w 243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540">
                    <a:moveTo>
                      <a:pt x="0" y="126"/>
                    </a:moveTo>
                    <a:lnTo>
                      <a:pt x="0" y="540"/>
                    </a:lnTo>
                    <a:lnTo>
                      <a:pt x="243" y="378"/>
                    </a:lnTo>
                    <a:lnTo>
                      <a:pt x="243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Text Box 10"/>
              <p:cNvSpPr txBox="1">
                <a:spLocks noChangeArrowheads="1"/>
              </p:cNvSpPr>
              <p:nvPr/>
            </p:nvSpPr>
            <p:spPr bwMode="auto">
              <a:xfrm>
                <a:off x="576" y="1392"/>
                <a:ext cx="3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/>
                  <a:t>+Q</a:t>
                </a:r>
                <a:r>
                  <a:rPr lang="en-US" sz="1700" i="1" baseline="-25000"/>
                  <a:t>o</a:t>
                </a:r>
                <a:endParaRPr lang="en-GB" sz="1700" i="1" baseline="-25000"/>
              </a:p>
            </p:txBody>
          </p:sp>
          <p:sp>
            <p:nvSpPr>
              <p:cNvPr id="16474" name="Text Box 11"/>
              <p:cNvSpPr txBox="1">
                <a:spLocks noChangeArrowheads="1"/>
              </p:cNvSpPr>
              <p:nvPr/>
            </p:nvSpPr>
            <p:spPr bwMode="auto">
              <a:xfrm>
                <a:off x="1201" y="1395"/>
                <a:ext cx="29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i="1"/>
                  <a:t>-Q</a:t>
                </a:r>
                <a:r>
                  <a:rPr lang="en-US" sz="1700" i="1" baseline="-25000"/>
                  <a:t>o</a:t>
                </a:r>
                <a:endParaRPr lang="en-GB" sz="1700" i="1" baseline="-25000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53" y="2055"/>
              <a:ext cx="360" cy="344"/>
              <a:chOff x="453" y="2055"/>
              <a:chExt cx="360" cy="344"/>
            </a:xfrm>
          </p:grpSpPr>
          <p:sp>
            <p:nvSpPr>
              <p:cNvPr id="16458" name="Rectangle 13"/>
              <p:cNvSpPr>
                <a:spLocks noChangeArrowheads="1"/>
              </p:cNvSpPr>
              <p:nvPr/>
            </p:nvSpPr>
            <p:spPr bwMode="auto">
              <a:xfrm>
                <a:off x="453" y="2055"/>
                <a:ext cx="360" cy="3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F5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Oval 14"/>
              <p:cNvSpPr>
                <a:spLocks noChangeArrowheads="1"/>
              </p:cNvSpPr>
              <p:nvPr/>
            </p:nvSpPr>
            <p:spPr bwMode="auto">
              <a:xfrm>
                <a:off x="513" y="2087"/>
                <a:ext cx="240" cy="2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15"/>
              <p:cNvSpPr>
                <a:spLocks noChangeShapeType="1"/>
              </p:cNvSpPr>
              <p:nvPr/>
            </p:nvSpPr>
            <p:spPr bwMode="auto">
              <a:xfrm flipV="1">
                <a:off x="623" y="2158"/>
                <a:ext cx="83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16"/>
              <p:cNvSpPr>
                <a:spLocks/>
              </p:cNvSpPr>
              <p:nvPr/>
            </p:nvSpPr>
            <p:spPr bwMode="auto">
              <a:xfrm>
                <a:off x="541" y="2115"/>
                <a:ext cx="186" cy="66"/>
              </a:xfrm>
              <a:custGeom>
                <a:avLst/>
                <a:gdLst>
                  <a:gd name="T0" fmla="*/ 0 w 186"/>
                  <a:gd name="T1" fmla="*/ 57 h 66"/>
                  <a:gd name="T2" fmla="*/ 96 w 186"/>
                  <a:gd name="T3" fmla="*/ 2 h 66"/>
                  <a:gd name="T4" fmla="*/ 186 w 186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6"/>
                  <a:gd name="T10" fmla="*/ 0 h 66"/>
                  <a:gd name="T11" fmla="*/ 186 w 186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" h="66">
                    <a:moveTo>
                      <a:pt x="0" y="57"/>
                    </a:moveTo>
                    <a:cubicBezTo>
                      <a:pt x="22" y="22"/>
                      <a:pt x="65" y="0"/>
                      <a:pt x="96" y="2"/>
                    </a:cubicBezTo>
                    <a:cubicBezTo>
                      <a:pt x="127" y="4"/>
                      <a:pt x="166" y="28"/>
                      <a:pt x="186" y="6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Line 17"/>
              <p:cNvSpPr>
                <a:spLocks noChangeShapeType="1"/>
              </p:cNvSpPr>
              <p:nvPr/>
            </p:nvSpPr>
            <p:spPr bwMode="auto">
              <a:xfrm>
                <a:off x="541" y="2175"/>
                <a:ext cx="26" cy="1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Line 18"/>
              <p:cNvSpPr>
                <a:spLocks noChangeShapeType="1"/>
              </p:cNvSpPr>
              <p:nvPr/>
            </p:nvSpPr>
            <p:spPr bwMode="auto">
              <a:xfrm>
                <a:off x="561" y="2152"/>
                <a:ext cx="25" cy="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Line 19"/>
              <p:cNvSpPr>
                <a:spLocks noChangeShapeType="1"/>
              </p:cNvSpPr>
              <p:nvPr/>
            </p:nvSpPr>
            <p:spPr bwMode="auto">
              <a:xfrm>
                <a:off x="585" y="2137"/>
                <a:ext cx="17" cy="2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Line 20"/>
              <p:cNvSpPr>
                <a:spLocks noChangeShapeType="1"/>
              </p:cNvSpPr>
              <p:nvPr/>
            </p:nvSpPr>
            <p:spPr bwMode="auto">
              <a:xfrm>
                <a:off x="615" y="2125"/>
                <a:ext cx="9" cy="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Line 21"/>
              <p:cNvSpPr>
                <a:spLocks noChangeShapeType="1"/>
              </p:cNvSpPr>
              <p:nvPr/>
            </p:nvSpPr>
            <p:spPr bwMode="auto">
              <a:xfrm>
                <a:off x="646" y="2117"/>
                <a:ext cx="0" cy="3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Line 22"/>
              <p:cNvSpPr>
                <a:spLocks noChangeShapeType="1"/>
              </p:cNvSpPr>
              <p:nvPr/>
            </p:nvSpPr>
            <p:spPr bwMode="auto">
              <a:xfrm flipV="1">
                <a:off x="666" y="2130"/>
                <a:ext cx="13" cy="2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Line 23"/>
              <p:cNvSpPr>
                <a:spLocks noChangeShapeType="1"/>
              </p:cNvSpPr>
              <p:nvPr/>
            </p:nvSpPr>
            <p:spPr bwMode="auto">
              <a:xfrm flipV="1">
                <a:off x="681" y="2148"/>
                <a:ext cx="23" cy="2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Line 24"/>
              <p:cNvSpPr>
                <a:spLocks noChangeShapeType="1"/>
              </p:cNvSpPr>
              <p:nvPr/>
            </p:nvSpPr>
            <p:spPr bwMode="auto">
              <a:xfrm flipV="1">
                <a:off x="697" y="2178"/>
                <a:ext cx="26" cy="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4" name="Oval 25"/>
            <p:cNvSpPr>
              <a:spLocks noChangeArrowheads="1"/>
            </p:cNvSpPr>
            <p:nvPr/>
          </p:nvSpPr>
          <p:spPr bwMode="auto">
            <a:xfrm>
              <a:off x="787" y="1597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5" name="Freeform 26"/>
            <p:cNvSpPr>
              <a:spLocks/>
            </p:cNvSpPr>
            <p:nvPr/>
          </p:nvSpPr>
          <p:spPr bwMode="auto">
            <a:xfrm>
              <a:off x="809" y="1619"/>
              <a:ext cx="164" cy="546"/>
            </a:xfrm>
            <a:custGeom>
              <a:avLst/>
              <a:gdLst>
                <a:gd name="T0" fmla="*/ 0 w 164"/>
                <a:gd name="T1" fmla="*/ 0 h 546"/>
                <a:gd name="T2" fmla="*/ 110 w 164"/>
                <a:gd name="T3" fmla="*/ 102 h 546"/>
                <a:gd name="T4" fmla="*/ 146 w 164"/>
                <a:gd name="T5" fmla="*/ 291 h 546"/>
                <a:gd name="T6" fmla="*/ 0 w 164"/>
                <a:gd name="T7" fmla="*/ 546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546"/>
                <a:gd name="T14" fmla="*/ 164 w 16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546">
                  <a:moveTo>
                    <a:pt x="0" y="0"/>
                  </a:moveTo>
                  <a:cubicBezTo>
                    <a:pt x="43" y="26"/>
                    <a:pt x="86" y="53"/>
                    <a:pt x="110" y="102"/>
                  </a:cubicBezTo>
                  <a:cubicBezTo>
                    <a:pt x="134" y="151"/>
                    <a:pt x="164" y="217"/>
                    <a:pt x="146" y="291"/>
                  </a:cubicBezTo>
                  <a:cubicBezTo>
                    <a:pt x="128" y="365"/>
                    <a:pt x="64" y="455"/>
                    <a:pt x="0" y="546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27"/>
            <p:cNvSpPr>
              <a:spLocks/>
            </p:cNvSpPr>
            <p:nvPr/>
          </p:nvSpPr>
          <p:spPr bwMode="auto">
            <a:xfrm>
              <a:off x="287" y="1604"/>
              <a:ext cx="238" cy="548"/>
            </a:xfrm>
            <a:custGeom>
              <a:avLst/>
              <a:gdLst>
                <a:gd name="T0" fmla="*/ 238 w 238"/>
                <a:gd name="T1" fmla="*/ 0 h 548"/>
                <a:gd name="T2" fmla="*/ 63 w 238"/>
                <a:gd name="T3" fmla="*/ 88 h 548"/>
                <a:gd name="T4" fmla="*/ 17 w 238"/>
                <a:gd name="T5" fmla="*/ 293 h 548"/>
                <a:gd name="T6" fmla="*/ 163 w 238"/>
                <a:gd name="T7" fmla="*/ 548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548"/>
                <a:gd name="T14" fmla="*/ 238 w 238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548">
                  <a:moveTo>
                    <a:pt x="238" y="0"/>
                  </a:moveTo>
                  <a:cubicBezTo>
                    <a:pt x="209" y="15"/>
                    <a:pt x="100" y="39"/>
                    <a:pt x="63" y="88"/>
                  </a:cubicBezTo>
                  <a:cubicBezTo>
                    <a:pt x="26" y="137"/>
                    <a:pt x="0" y="216"/>
                    <a:pt x="17" y="293"/>
                  </a:cubicBezTo>
                  <a:cubicBezTo>
                    <a:pt x="34" y="370"/>
                    <a:pt x="99" y="457"/>
                    <a:pt x="163" y="548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Text Box 28"/>
            <p:cNvSpPr txBox="1">
              <a:spLocks noChangeArrowheads="1"/>
            </p:cNvSpPr>
            <p:nvPr/>
          </p:nvSpPr>
          <p:spPr bwMode="auto">
            <a:xfrm>
              <a:off x="241" y="2151"/>
              <a:ext cx="2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r>
                <a:rPr lang="en-US" sz="1700" baseline="-25000"/>
                <a:t>o</a:t>
              </a:r>
              <a:endParaRPr lang="en-GB" sz="1700" baseline="-25000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2778125" y="2376488"/>
            <a:ext cx="1501775" cy="1868487"/>
            <a:chOff x="1189" y="1266"/>
            <a:chExt cx="946" cy="1177"/>
          </a:xfrm>
        </p:grpSpPr>
        <p:sp>
          <p:nvSpPr>
            <p:cNvPr id="16429" name="Text Box 30"/>
            <p:cNvSpPr txBox="1">
              <a:spLocks noChangeArrowheads="1"/>
            </p:cNvSpPr>
            <p:nvPr/>
          </p:nvSpPr>
          <p:spPr bwMode="auto">
            <a:xfrm>
              <a:off x="1388" y="1864"/>
              <a:ext cx="1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C</a:t>
              </a:r>
              <a:endParaRPr lang="en-GB" sz="1700" baseline="-25000"/>
            </a:p>
          </p:txBody>
        </p:sp>
        <p:sp>
          <p:nvSpPr>
            <p:cNvPr id="16430" name="Freeform 31"/>
            <p:cNvSpPr>
              <a:spLocks/>
            </p:cNvSpPr>
            <p:nvPr/>
          </p:nvSpPr>
          <p:spPr bwMode="auto">
            <a:xfrm>
              <a:off x="1448" y="136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32"/>
            <p:cNvSpPr>
              <a:spLocks/>
            </p:cNvSpPr>
            <p:nvPr/>
          </p:nvSpPr>
          <p:spPr bwMode="auto">
            <a:xfrm>
              <a:off x="1598" y="136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Text Box 33"/>
            <p:cNvSpPr txBox="1">
              <a:spLocks noChangeArrowheads="1"/>
            </p:cNvSpPr>
            <p:nvPr/>
          </p:nvSpPr>
          <p:spPr bwMode="auto">
            <a:xfrm>
              <a:off x="1214" y="1266"/>
              <a:ext cx="3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+Q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33" name="Text Box 34"/>
            <p:cNvSpPr txBox="1">
              <a:spLocks noChangeArrowheads="1"/>
            </p:cNvSpPr>
            <p:nvPr/>
          </p:nvSpPr>
          <p:spPr bwMode="auto">
            <a:xfrm>
              <a:off x="1840" y="1266"/>
              <a:ext cx="2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i="1"/>
                <a:t>-Q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34" name="Freeform 35" descr="Large confetti"/>
            <p:cNvSpPr>
              <a:spLocks/>
            </p:cNvSpPr>
            <p:nvPr/>
          </p:nvSpPr>
          <p:spPr bwMode="auto">
            <a:xfrm>
              <a:off x="1466" y="1370"/>
              <a:ext cx="358" cy="512"/>
            </a:xfrm>
            <a:custGeom>
              <a:avLst/>
              <a:gdLst>
                <a:gd name="T0" fmla="*/ 0 w 358"/>
                <a:gd name="T1" fmla="*/ 512 h 512"/>
                <a:gd name="T2" fmla="*/ 131 w 358"/>
                <a:gd name="T3" fmla="*/ 512 h 512"/>
                <a:gd name="T4" fmla="*/ 131 w 358"/>
                <a:gd name="T5" fmla="*/ 118 h 512"/>
                <a:gd name="T6" fmla="*/ 358 w 358"/>
                <a:gd name="T7" fmla="*/ 3 h 512"/>
                <a:gd name="T8" fmla="*/ 211 w 358"/>
                <a:gd name="T9" fmla="*/ 0 h 512"/>
                <a:gd name="T10" fmla="*/ 0 w 358"/>
                <a:gd name="T11" fmla="*/ 112 h 512"/>
                <a:gd name="T12" fmla="*/ 0 w 358"/>
                <a:gd name="T13" fmla="*/ 512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"/>
                <a:gd name="T22" fmla="*/ 0 h 512"/>
                <a:gd name="T23" fmla="*/ 358 w 358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" h="512">
                  <a:moveTo>
                    <a:pt x="0" y="512"/>
                  </a:moveTo>
                  <a:lnTo>
                    <a:pt x="131" y="512"/>
                  </a:lnTo>
                  <a:lnTo>
                    <a:pt x="131" y="118"/>
                  </a:lnTo>
                  <a:lnTo>
                    <a:pt x="358" y="3"/>
                  </a:lnTo>
                  <a:lnTo>
                    <a:pt x="211" y="0"/>
                  </a:lnTo>
                  <a:lnTo>
                    <a:pt x="0" y="112"/>
                  </a:lnTo>
                  <a:lnTo>
                    <a:pt x="0" y="512"/>
                  </a:lnTo>
                  <a:close/>
                </a:path>
              </a:pathLst>
            </a:custGeom>
            <a:pattFill prst="lgConfetti">
              <a:fgClr>
                <a:srgbClr val="99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36"/>
            <p:cNvSpPr>
              <a:spLocks noChangeShapeType="1"/>
            </p:cNvSpPr>
            <p:nvPr/>
          </p:nvSpPr>
          <p:spPr bwMode="auto">
            <a:xfrm>
              <a:off x="1462" y="148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Rectangle 37"/>
            <p:cNvSpPr>
              <a:spLocks noChangeArrowheads="1"/>
            </p:cNvSpPr>
            <p:nvPr/>
          </p:nvSpPr>
          <p:spPr bwMode="auto">
            <a:xfrm>
              <a:off x="1373" y="2099"/>
              <a:ext cx="360" cy="344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8F5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7" name="Oval 38"/>
            <p:cNvSpPr>
              <a:spLocks noChangeArrowheads="1"/>
            </p:cNvSpPr>
            <p:nvPr/>
          </p:nvSpPr>
          <p:spPr bwMode="auto">
            <a:xfrm>
              <a:off x="1433" y="2131"/>
              <a:ext cx="240" cy="2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8" name="Line 39"/>
            <p:cNvSpPr>
              <a:spLocks noChangeShapeType="1"/>
            </p:cNvSpPr>
            <p:nvPr/>
          </p:nvSpPr>
          <p:spPr bwMode="auto">
            <a:xfrm flipV="1">
              <a:off x="1543" y="2154"/>
              <a:ext cx="16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40"/>
            <p:cNvSpPr>
              <a:spLocks/>
            </p:cNvSpPr>
            <p:nvPr/>
          </p:nvSpPr>
          <p:spPr bwMode="auto">
            <a:xfrm>
              <a:off x="1461" y="2159"/>
              <a:ext cx="186" cy="66"/>
            </a:xfrm>
            <a:custGeom>
              <a:avLst/>
              <a:gdLst>
                <a:gd name="T0" fmla="*/ 0 w 186"/>
                <a:gd name="T1" fmla="*/ 57 h 66"/>
                <a:gd name="T2" fmla="*/ 96 w 186"/>
                <a:gd name="T3" fmla="*/ 2 h 66"/>
                <a:gd name="T4" fmla="*/ 186 w 186"/>
                <a:gd name="T5" fmla="*/ 66 h 66"/>
                <a:gd name="T6" fmla="*/ 0 60000 65536"/>
                <a:gd name="T7" fmla="*/ 0 60000 65536"/>
                <a:gd name="T8" fmla="*/ 0 60000 65536"/>
                <a:gd name="T9" fmla="*/ 0 w 186"/>
                <a:gd name="T10" fmla="*/ 0 h 66"/>
                <a:gd name="T11" fmla="*/ 186 w 186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66">
                  <a:moveTo>
                    <a:pt x="0" y="57"/>
                  </a:moveTo>
                  <a:cubicBezTo>
                    <a:pt x="22" y="22"/>
                    <a:pt x="65" y="0"/>
                    <a:pt x="96" y="2"/>
                  </a:cubicBezTo>
                  <a:cubicBezTo>
                    <a:pt x="127" y="4"/>
                    <a:pt x="166" y="28"/>
                    <a:pt x="186" y="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41"/>
            <p:cNvSpPr>
              <a:spLocks noChangeShapeType="1"/>
            </p:cNvSpPr>
            <p:nvPr/>
          </p:nvSpPr>
          <p:spPr bwMode="auto">
            <a:xfrm>
              <a:off x="1461" y="2219"/>
              <a:ext cx="26" cy="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42"/>
            <p:cNvSpPr>
              <a:spLocks noChangeShapeType="1"/>
            </p:cNvSpPr>
            <p:nvPr/>
          </p:nvSpPr>
          <p:spPr bwMode="auto">
            <a:xfrm>
              <a:off x="1481" y="2196"/>
              <a:ext cx="25" cy="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43"/>
            <p:cNvSpPr>
              <a:spLocks noChangeShapeType="1"/>
            </p:cNvSpPr>
            <p:nvPr/>
          </p:nvSpPr>
          <p:spPr bwMode="auto">
            <a:xfrm>
              <a:off x="1505" y="2181"/>
              <a:ext cx="17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44"/>
            <p:cNvSpPr>
              <a:spLocks noChangeShapeType="1"/>
            </p:cNvSpPr>
            <p:nvPr/>
          </p:nvSpPr>
          <p:spPr bwMode="auto">
            <a:xfrm>
              <a:off x="1535" y="2169"/>
              <a:ext cx="9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45"/>
            <p:cNvSpPr>
              <a:spLocks noChangeShapeType="1"/>
            </p:cNvSpPr>
            <p:nvPr/>
          </p:nvSpPr>
          <p:spPr bwMode="auto">
            <a:xfrm>
              <a:off x="1566" y="2161"/>
              <a:ext cx="0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46"/>
            <p:cNvSpPr>
              <a:spLocks noChangeShapeType="1"/>
            </p:cNvSpPr>
            <p:nvPr/>
          </p:nvSpPr>
          <p:spPr bwMode="auto">
            <a:xfrm flipV="1">
              <a:off x="1586" y="2174"/>
              <a:ext cx="13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47"/>
            <p:cNvSpPr>
              <a:spLocks noChangeShapeType="1"/>
            </p:cNvSpPr>
            <p:nvPr/>
          </p:nvSpPr>
          <p:spPr bwMode="auto">
            <a:xfrm flipV="1">
              <a:off x="1601" y="2192"/>
              <a:ext cx="23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48"/>
            <p:cNvSpPr>
              <a:spLocks noChangeShapeType="1"/>
            </p:cNvSpPr>
            <p:nvPr/>
          </p:nvSpPr>
          <p:spPr bwMode="auto">
            <a:xfrm flipV="1">
              <a:off x="1617" y="2222"/>
              <a:ext cx="26" cy="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Oval 49"/>
            <p:cNvSpPr>
              <a:spLocks noChangeArrowheads="1"/>
            </p:cNvSpPr>
            <p:nvPr/>
          </p:nvSpPr>
          <p:spPr bwMode="auto">
            <a:xfrm>
              <a:off x="1707" y="1641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Freeform 50"/>
            <p:cNvSpPr>
              <a:spLocks/>
            </p:cNvSpPr>
            <p:nvPr/>
          </p:nvSpPr>
          <p:spPr bwMode="auto">
            <a:xfrm>
              <a:off x="1729" y="1663"/>
              <a:ext cx="164" cy="546"/>
            </a:xfrm>
            <a:custGeom>
              <a:avLst/>
              <a:gdLst>
                <a:gd name="T0" fmla="*/ 0 w 164"/>
                <a:gd name="T1" fmla="*/ 0 h 546"/>
                <a:gd name="T2" fmla="*/ 110 w 164"/>
                <a:gd name="T3" fmla="*/ 102 h 546"/>
                <a:gd name="T4" fmla="*/ 146 w 164"/>
                <a:gd name="T5" fmla="*/ 291 h 546"/>
                <a:gd name="T6" fmla="*/ 0 w 164"/>
                <a:gd name="T7" fmla="*/ 546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546"/>
                <a:gd name="T14" fmla="*/ 164 w 16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546">
                  <a:moveTo>
                    <a:pt x="0" y="0"/>
                  </a:moveTo>
                  <a:cubicBezTo>
                    <a:pt x="43" y="26"/>
                    <a:pt x="86" y="53"/>
                    <a:pt x="110" y="102"/>
                  </a:cubicBezTo>
                  <a:cubicBezTo>
                    <a:pt x="134" y="151"/>
                    <a:pt x="164" y="217"/>
                    <a:pt x="146" y="291"/>
                  </a:cubicBezTo>
                  <a:cubicBezTo>
                    <a:pt x="128" y="365"/>
                    <a:pt x="64" y="455"/>
                    <a:pt x="0" y="546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51"/>
            <p:cNvSpPr>
              <a:spLocks/>
            </p:cNvSpPr>
            <p:nvPr/>
          </p:nvSpPr>
          <p:spPr bwMode="auto">
            <a:xfrm>
              <a:off x="1207" y="1648"/>
              <a:ext cx="238" cy="548"/>
            </a:xfrm>
            <a:custGeom>
              <a:avLst/>
              <a:gdLst>
                <a:gd name="T0" fmla="*/ 238 w 238"/>
                <a:gd name="T1" fmla="*/ 0 h 548"/>
                <a:gd name="T2" fmla="*/ 63 w 238"/>
                <a:gd name="T3" fmla="*/ 88 h 548"/>
                <a:gd name="T4" fmla="*/ 17 w 238"/>
                <a:gd name="T5" fmla="*/ 293 h 548"/>
                <a:gd name="T6" fmla="*/ 163 w 238"/>
                <a:gd name="T7" fmla="*/ 548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548"/>
                <a:gd name="T14" fmla="*/ 238 w 238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548">
                  <a:moveTo>
                    <a:pt x="238" y="0"/>
                  </a:moveTo>
                  <a:cubicBezTo>
                    <a:pt x="209" y="15"/>
                    <a:pt x="100" y="39"/>
                    <a:pt x="63" y="88"/>
                  </a:cubicBezTo>
                  <a:cubicBezTo>
                    <a:pt x="26" y="137"/>
                    <a:pt x="0" y="216"/>
                    <a:pt x="17" y="293"/>
                  </a:cubicBezTo>
                  <a:cubicBezTo>
                    <a:pt x="34" y="370"/>
                    <a:pt x="99" y="457"/>
                    <a:pt x="163" y="548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Text Box 52"/>
            <p:cNvSpPr txBox="1">
              <a:spLocks noChangeArrowheads="1"/>
            </p:cNvSpPr>
            <p:nvPr/>
          </p:nvSpPr>
          <p:spPr bwMode="auto">
            <a:xfrm>
              <a:off x="1189" y="2158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endParaRPr lang="en-GB" sz="1600" i="1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864100" y="2147888"/>
            <a:ext cx="1346200" cy="2097087"/>
            <a:chOff x="238" y="2639"/>
            <a:chExt cx="848" cy="1321"/>
          </a:xfrm>
        </p:grpSpPr>
        <p:sp>
          <p:nvSpPr>
            <p:cNvPr id="16415" name="AutoShape 54"/>
            <p:cNvSpPr>
              <a:spLocks noChangeArrowheads="1"/>
            </p:cNvSpPr>
            <p:nvPr/>
          </p:nvSpPr>
          <p:spPr bwMode="auto">
            <a:xfrm>
              <a:off x="431" y="3699"/>
              <a:ext cx="378" cy="261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87A9A9"/>
                </a:gs>
                <a:gs pos="50000">
                  <a:srgbClr val="CCFFFF"/>
                </a:gs>
                <a:gs pos="100000">
                  <a:srgbClr val="87A9A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Oval 55"/>
            <p:cNvSpPr>
              <a:spLocks noChangeArrowheads="1"/>
            </p:cNvSpPr>
            <p:nvPr/>
          </p:nvSpPr>
          <p:spPr bwMode="auto">
            <a:xfrm>
              <a:off x="512" y="3717"/>
              <a:ext cx="65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Oval 56"/>
            <p:cNvSpPr>
              <a:spLocks noChangeArrowheads="1"/>
            </p:cNvSpPr>
            <p:nvPr/>
          </p:nvSpPr>
          <p:spPr bwMode="auto">
            <a:xfrm>
              <a:off x="671" y="3719"/>
              <a:ext cx="74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Text Box 57"/>
            <p:cNvSpPr txBox="1">
              <a:spLocks noChangeArrowheads="1"/>
            </p:cNvSpPr>
            <p:nvPr/>
          </p:nvSpPr>
          <p:spPr bwMode="auto">
            <a:xfrm>
              <a:off x="455" y="353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+</a:t>
              </a:r>
              <a:endParaRPr lang="en-GB" sz="1600"/>
            </a:p>
          </p:txBody>
        </p:sp>
        <p:sp>
          <p:nvSpPr>
            <p:cNvPr id="16419" name="Text Box 58"/>
            <p:cNvSpPr txBox="1">
              <a:spLocks noChangeArrowheads="1"/>
            </p:cNvSpPr>
            <p:nvPr/>
          </p:nvSpPr>
          <p:spPr bwMode="auto">
            <a:xfrm>
              <a:off x="635" y="349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_</a:t>
              </a:r>
              <a:endParaRPr lang="en-GB" sz="1600"/>
            </a:p>
          </p:txBody>
        </p:sp>
        <p:sp>
          <p:nvSpPr>
            <p:cNvPr id="16420" name="Text Box 59"/>
            <p:cNvSpPr txBox="1">
              <a:spLocks noChangeArrowheads="1"/>
            </p:cNvSpPr>
            <p:nvPr/>
          </p:nvSpPr>
          <p:spPr bwMode="auto">
            <a:xfrm>
              <a:off x="527" y="3492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endParaRPr lang="en-GB" sz="1600" i="1"/>
            </a:p>
          </p:txBody>
        </p:sp>
        <p:sp>
          <p:nvSpPr>
            <p:cNvPr id="16421" name="Text Box 60"/>
            <p:cNvSpPr txBox="1">
              <a:spLocks noChangeArrowheads="1"/>
            </p:cNvSpPr>
            <p:nvPr/>
          </p:nvSpPr>
          <p:spPr bwMode="auto">
            <a:xfrm>
              <a:off x="411" y="3210"/>
              <a:ext cx="22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C</a:t>
              </a:r>
              <a:r>
                <a:rPr lang="en-US" sz="1700" baseline="-25000"/>
                <a:t>o</a:t>
              </a:r>
              <a:endParaRPr lang="en-GB" sz="1700" baseline="-25000"/>
            </a:p>
          </p:txBody>
        </p:sp>
        <p:sp>
          <p:nvSpPr>
            <p:cNvPr id="16422" name="Freeform 61"/>
            <p:cNvSpPr>
              <a:spLocks/>
            </p:cNvSpPr>
            <p:nvPr/>
          </p:nvSpPr>
          <p:spPr bwMode="auto">
            <a:xfrm>
              <a:off x="442" y="274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62"/>
            <p:cNvSpPr>
              <a:spLocks/>
            </p:cNvSpPr>
            <p:nvPr/>
          </p:nvSpPr>
          <p:spPr bwMode="auto">
            <a:xfrm>
              <a:off x="592" y="274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Oval 63"/>
            <p:cNvSpPr>
              <a:spLocks noChangeArrowheads="1"/>
            </p:cNvSpPr>
            <p:nvPr/>
          </p:nvSpPr>
          <p:spPr bwMode="auto">
            <a:xfrm>
              <a:off x="721" y="2997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Text Box 64"/>
            <p:cNvSpPr txBox="1">
              <a:spLocks noChangeArrowheads="1"/>
            </p:cNvSpPr>
            <p:nvPr/>
          </p:nvSpPr>
          <p:spPr bwMode="auto">
            <a:xfrm>
              <a:off x="238" y="2639"/>
              <a:ext cx="3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+Q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26" name="Text Box 65"/>
            <p:cNvSpPr txBox="1">
              <a:spLocks noChangeArrowheads="1"/>
            </p:cNvSpPr>
            <p:nvPr/>
          </p:nvSpPr>
          <p:spPr bwMode="auto">
            <a:xfrm>
              <a:off x="823" y="2649"/>
              <a:ext cx="2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-Q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27" name="Freeform 66"/>
            <p:cNvSpPr>
              <a:spLocks/>
            </p:cNvSpPr>
            <p:nvPr/>
          </p:nvSpPr>
          <p:spPr bwMode="auto">
            <a:xfrm>
              <a:off x="720" y="3005"/>
              <a:ext cx="267" cy="763"/>
            </a:xfrm>
            <a:custGeom>
              <a:avLst/>
              <a:gdLst>
                <a:gd name="T0" fmla="*/ 19 w 267"/>
                <a:gd name="T1" fmla="*/ 0 h 763"/>
                <a:gd name="T2" fmla="*/ 240 w 267"/>
                <a:gd name="T3" fmla="*/ 173 h 763"/>
                <a:gd name="T4" fmla="*/ 182 w 267"/>
                <a:gd name="T5" fmla="*/ 672 h 763"/>
                <a:gd name="T6" fmla="*/ 0 w 267"/>
                <a:gd name="T7" fmla="*/ 720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763"/>
                <a:gd name="T14" fmla="*/ 267 w 267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763">
                  <a:moveTo>
                    <a:pt x="19" y="0"/>
                  </a:moveTo>
                  <a:cubicBezTo>
                    <a:pt x="116" y="30"/>
                    <a:pt x="213" y="61"/>
                    <a:pt x="240" y="173"/>
                  </a:cubicBezTo>
                  <a:cubicBezTo>
                    <a:pt x="267" y="285"/>
                    <a:pt x="222" y="581"/>
                    <a:pt x="182" y="672"/>
                  </a:cubicBezTo>
                  <a:cubicBezTo>
                    <a:pt x="142" y="763"/>
                    <a:pt x="71" y="741"/>
                    <a:pt x="0" y="720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67"/>
            <p:cNvSpPr>
              <a:spLocks/>
            </p:cNvSpPr>
            <p:nvPr/>
          </p:nvSpPr>
          <p:spPr bwMode="auto">
            <a:xfrm>
              <a:off x="272" y="3024"/>
              <a:ext cx="256" cy="734"/>
            </a:xfrm>
            <a:custGeom>
              <a:avLst/>
              <a:gdLst>
                <a:gd name="T0" fmla="*/ 169 w 256"/>
                <a:gd name="T1" fmla="*/ 0 h 734"/>
                <a:gd name="T2" fmla="*/ 16 w 256"/>
                <a:gd name="T3" fmla="*/ 144 h 734"/>
                <a:gd name="T4" fmla="*/ 74 w 256"/>
                <a:gd name="T5" fmla="*/ 643 h 734"/>
                <a:gd name="T6" fmla="*/ 256 w 256"/>
                <a:gd name="T7" fmla="*/ 691 h 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734"/>
                <a:gd name="T14" fmla="*/ 256 w 256"/>
                <a:gd name="T15" fmla="*/ 734 h 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734">
                  <a:moveTo>
                    <a:pt x="169" y="0"/>
                  </a:moveTo>
                  <a:cubicBezTo>
                    <a:pt x="143" y="24"/>
                    <a:pt x="32" y="37"/>
                    <a:pt x="16" y="144"/>
                  </a:cubicBezTo>
                  <a:cubicBezTo>
                    <a:pt x="0" y="251"/>
                    <a:pt x="34" y="552"/>
                    <a:pt x="74" y="643"/>
                  </a:cubicBezTo>
                  <a:cubicBezTo>
                    <a:pt x="114" y="734"/>
                    <a:pt x="185" y="712"/>
                    <a:pt x="256" y="691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6846888" y="2101850"/>
            <a:ext cx="1236662" cy="2143125"/>
            <a:chOff x="1174" y="2620"/>
            <a:chExt cx="779" cy="1350"/>
          </a:xfrm>
        </p:grpSpPr>
        <p:sp>
          <p:nvSpPr>
            <p:cNvPr id="16399" name="AutoShape 69"/>
            <p:cNvSpPr>
              <a:spLocks noChangeArrowheads="1"/>
            </p:cNvSpPr>
            <p:nvPr/>
          </p:nvSpPr>
          <p:spPr bwMode="auto">
            <a:xfrm>
              <a:off x="1333" y="3709"/>
              <a:ext cx="378" cy="261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87A9A9"/>
                </a:gs>
                <a:gs pos="50000">
                  <a:srgbClr val="CCFFFF"/>
                </a:gs>
                <a:gs pos="100000">
                  <a:srgbClr val="87A9A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70"/>
            <p:cNvSpPr>
              <a:spLocks noChangeArrowheads="1"/>
            </p:cNvSpPr>
            <p:nvPr/>
          </p:nvSpPr>
          <p:spPr bwMode="auto">
            <a:xfrm>
              <a:off x="1414" y="3727"/>
              <a:ext cx="65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71"/>
            <p:cNvSpPr>
              <a:spLocks noChangeArrowheads="1"/>
            </p:cNvSpPr>
            <p:nvPr/>
          </p:nvSpPr>
          <p:spPr bwMode="auto">
            <a:xfrm>
              <a:off x="1573" y="3729"/>
              <a:ext cx="74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Text Box 72"/>
            <p:cNvSpPr txBox="1">
              <a:spLocks noChangeArrowheads="1"/>
            </p:cNvSpPr>
            <p:nvPr/>
          </p:nvSpPr>
          <p:spPr bwMode="auto">
            <a:xfrm>
              <a:off x="1357" y="354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+</a:t>
              </a:r>
              <a:endParaRPr lang="en-GB" sz="1600"/>
            </a:p>
          </p:txBody>
        </p:sp>
        <p:sp>
          <p:nvSpPr>
            <p:cNvPr id="16403" name="Text Box 73"/>
            <p:cNvSpPr txBox="1">
              <a:spLocks noChangeArrowheads="1"/>
            </p:cNvSpPr>
            <p:nvPr/>
          </p:nvSpPr>
          <p:spPr bwMode="auto">
            <a:xfrm>
              <a:off x="1537" y="350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_</a:t>
              </a:r>
              <a:endParaRPr lang="en-GB" sz="1600"/>
            </a:p>
          </p:txBody>
        </p:sp>
        <p:sp>
          <p:nvSpPr>
            <p:cNvPr id="16404" name="Text Box 74"/>
            <p:cNvSpPr txBox="1">
              <a:spLocks noChangeArrowheads="1"/>
            </p:cNvSpPr>
            <p:nvPr/>
          </p:nvSpPr>
          <p:spPr bwMode="auto">
            <a:xfrm>
              <a:off x="1429" y="3502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endParaRPr lang="en-GB" sz="1600" i="1"/>
            </a:p>
          </p:txBody>
        </p:sp>
        <p:sp>
          <p:nvSpPr>
            <p:cNvPr id="16405" name="Text Box 76"/>
            <p:cNvSpPr txBox="1">
              <a:spLocks noChangeArrowheads="1"/>
            </p:cNvSpPr>
            <p:nvPr/>
          </p:nvSpPr>
          <p:spPr bwMode="auto">
            <a:xfrm>
              <a:off x="1207" y="2620"/>
              <a:ext cx="2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+Q</a:t>
              </a:r>
              <a:endParaRPr lang="en-GB" sz="1700" i="1" baseline="-25000"/>
            </a:p>
          </p:txBody>
        </p:sp>
        <p:sp>
          <p:nvSpPr>
            <p:cNvPr id="16406" name="Text Box 77"/>
            <p:cNvSpPr txBox="1">
              <a:spLocks noChangeArrowheads="1"/>
            </p:cNvSpPr>
            <p:nvPr/>
          </p:nvSpPr>
          <p:spPr bwMode="auto">
            <a:xfrm>
              <a:off x="1724" y="2620"/>
              <a:ext cx="2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-Q</a:t>
              </a:r>
              <a:endParaRPr lang="en-GB" sz="1700" i="1" baseline="-25000"/>
            </a:p>
          </p:txBody>
        </p:sp>
        <p:sp>
          <p:nvSpPr>
            <p:cNvPr id="16407" name="Freeform 78"/>
            <p:cNvSpPr>
              <a:spLocks/>
            </p:cNvSpPr>
            <p:nvPr/>
          </p:nvSpPr>
          <p:spPr bwMode="auto">
            <a:xfrm>
              <a:off x="1174" y="3034"/>
              <a:ext cx="256" cy="734"/>
            </a:xfrm>
            <a:custGeom>
              <a:avLst/>
              <a:gdLst>
                <a:gd name="T0" fmla="*/ 169 w 256"/>
                <a:gd name="T1" fmla="*/ 0 h 734"/>
                <a:gd name="T2" fmla="*/ 16 w 256"/>
                <a:gd name="T3" fmla="*/ 144 h 734"/>
                <a:gd name="T4" fmla="*/ 74 w 256"/>
                <a:gd name="T5" fmla="*/ 643 h 734"/>
                <a:gd name="T6" fmla="*/ 256 w 256"/>
                <a:gd name="T7" fmla="*/ 691 h 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734"/>
                <a:gd name="T14" fmla="*/ 256 w 256"/>
                <a:gd name="T15" fmla="*/ 734 h 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734">
                  <a:moveTo>
                    <a:pt x="169" y="0"/>
                  </a:moveTo>
                  <a:cubicBezTo>
                    <a:pt x="143" y="24"/>
                    <a:pt x="32" y="37"/>
                    <a:pt x="16" y="144"/>
                  </a:cubicBezTo>
                  <a:cubicBezTo>
                    <a:pt x="0" y="251"/>
                    <a:pt x="34" y="552"/>
                    <a:pt x="74" y="643"/>
                  </a:cubicBezTo>
                  <a:cubicBezTo>
                    <a:pt x="114" y="734"/>
                    <a:pt x="185" y="712"/>
                    <a:pt x="256" y="691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79"/>
            <p:cNvSpPr txBox="1">
              <a:spLocks noChangeArrowheads="1"/>
            </p:cNvSpPr>
            <p:nvPr/>
          </p:nvSpPr>
          <p:spPr bwMode="auto">
            <a:xfrm>
              <a:off x="1291" y="3217"/>
              <a:ext cx="1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C</a:t>
              </a:r>
              <a:endParaRPr lang="en-GB" sz="1700" baseline="-25000"/>
            </a:p>
          </p:txBody>
        </p:sp>
        <p:sp>
          <p:nvSpPr>
            <p:cNvPr id="16409" name="Freeform 80"/>
            <p:cNvSpPr>
              <a:spLocks/>
            </p:cNvSpPr>
            <p:nvPr/>
          </p:nvSpPr>
          <p:spPr bwMode="auto">
            <a:xfrm>
              <a:off x="1351" y="2715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81"/>
            <p:cNvSpPr>
              <a:spLocks/>
            </p:cNvSpPr>
            <p:nvPr/>
          </p:nvSpPr>
          <p:spPr bwMode="auto">
            <a:xfrm>
              <a:off x="1501" y="2715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82" descr="Large confetti"/>
            <p:cNvSpPr>
              <a:spLocks/>
            </p:cNvSpPr>
            <p:nvPr/>
          </p:nvSpPr>
          <p:spPr bwMode="auto">
            <a:xfrm>
              <a:off x="1369" y="2723"/>
              <a:ext cx="358" cy="512"/>
            </a:xfrm>
            <a:custGeom>
              <a:avLst/>
              <a:gdLst>
                <a:gd name="T0" fmla="*/ 0 w 358"/>
                <a:gd name="T1" fmla="*/ 512 h 512"/>
                <a:gd name="T2" fmla="*/ 131 w 358"/>
                <a:gd name="T3" fmla="*/ 512 h 512"/>
                <a:gd name="T4" fmla="*/ 131 w 358"/>
                <a:gd name="T5" fmla="*/ 118 h 512"/>
                <a:gd name="T6" fmla="*/ 358 w 358"/>
                <a:gd name="T7" fmla="*/ 3 h 512"/>
                <a:gd name="T8" fmla="*/ 211 w 358"/>
                <a:gd name="T9" fmla="*/ 0 h 512"/>
                <a:gd name="T10" fmla="*/ 0 w 358"/>
                <a:gd name="T11" fmla="*/ 112 h 512"/>
                <a:gd name="T12" fmla="*/ 0 w 358"/>
                <a:gd name="T13" fmla="*/ 512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"/>
                <a:gd name="T22" fmla="*/ 0 h 512"/>
                <a:gd name="T23" fmla="*/ 358 w 358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" h="512">
                  <a:moveTo>
                    <a:pt x="0" y="512"/>
                  </a:moveTo>
                  <a:lnTo>
                    <a:pt x="131" y="512"/>
                  </a:lnTo>
                  <a:lnTo>
                    <a:pt x="131" y="118"/>
                  </a:lnTo>
                  <a:lnTo>
                    <a:pt x="358" y="3"/>
                  </a:lnTo>
                  <a:lnTo>
                    <a:pt x="211" y="0"/>
                  </a:lnTo>
                  <a:lnTo>
                    <a:pt x="0" y="112"/>
                  </a:lnTo>
                  <a:lnTo>
                    <a:pt x="0" y="512"/>
                  </a:lnTo>
                  <a:close/>
                </a:path>
              </a:pathLst>
            </a:custGeom>
            <a:pattFill prst="lgConfetti">
              <a:fgClr>
                <a:srgbClr val="99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83"/>
            <p:cNvSpPr>
              <a:spLocks noChangeShapeType="1"/>
            </p:cNvSpPr>
            <p:nvPr/>
          </p:nvSpPr>
          <p:spPr bwMode="auto">
            <a:xfrm>
              <a:off x="1365" y="2835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Oval 84"/>
            <p:cNvSpPr>
              <a:spLocks noChangeArrowheads="1"/>
            </p:cNvSpPr>
            <p:nvPr/>
          </p:nvSpPr>
          <p:spPr bwMode="auto">
            <a:xfrm>
              <a:off x="1610" y="2994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Freeform 85"/>
            <p:cNvSpPr>
              <a:spLocks/>
            </p:cNvSpPr>
            <p:nvPr/>
          </p:nvSpPr>
          <p:spPr bwMode="auto">
            <a:xfrm>
              <a:off x="1622" y="3015"/>
              <a:ext cx="267" cy="763"/>
            </a:xfrm>
            <a:custGeom>
              <a:avLst/>
              <a:gdLst>
                <a:gd name="T0" fmla="*/ 19 w 267"/>
                <a:gd name="T1" fmla="*/ 0 h 763"/>
                <a:gd name="T2" fmla="*/ 240 w 267"/>
                <a:gd name="T3" fmla="*/ 173 h 763"/>
                <a:gd name="T4" fmla="*/ 182 w 267"/>
                <a:gd name="T5" fmla="*/ 672 h 763"/>
                <a:gd name="T6" fmla="*/ 0 w 267"/>
                <a:gd name="T7" fmla="*/ 720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763"/>
                <a:gd name="T14" fmla="*/ 267 w 267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763">
                  <a:moveTo>
                    <a:pt x="19" y="0"/>
                  </a:moveTo>
                  <a:cubicBezTo>
                    <a:pt x="116" y="30"/>
                    <a:pt x="213" y="61"/>
                    <a:pt x="240" y="173"/>
                  </a:cubicBezTo>
                  <a:cubicBezTo>
                    <a:pt x="267" y="285"/>
                    <a:pt x="222" y="581"/>
                    <a:pt x="182" y="672"/>
                  </a:cubicBezTo>
                  <a:cubicBezTo>
                    <a:pt x="142" y="763"/>
                    <a:pt x="71" y="741"/>
                    <a:pt x="0" y="720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78" name="Text Box 90"/>
          <p:cNvSpPr txBox="1">
            <a:spLocks noChangeArrowheads="1"/>
          </p:cNvSpPr>
          <p:nvPr/>
        </p:nvSpPr>
        <p:spPr bwMode="auto">
          <a:xfrm>
            <a:off x="623888" y="4567238"/>
            <a:ext cx="1122423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 baseline="-25000"/>
              <a:t>o</a:t>
            </a:r>
            <a:r>
              <a:rPr lang="en-US"/>
              <a:t> = </a:t>
            </a:r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o</a:t>
            </a:r>
            <a:endParaRPr lang="en-GB" baseline="-25000"/>
          </a:p>
        </p:txBody>
      </p:sp>
      <p:sp>
        <p:nvSpPr>
          <p:cNvPr id="37979" name="Text Box 91"/>
          <p:cNvSpPr txBox="1">
            <a:spLocks noChangeArrowheads="1"/>
          </p:cNvSpPr>
          <p:nvPr/>
        </p:nvSpPr>
        <p:spPr bwMode="auto">
          <a:xfrm>
            <a:off x="2667000" y="4589463"/>
            <a:ext cx="974947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/>
              <a:t>V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k</a:t>
            </a:r>
            <a:endParaRPr lang="en-GB"/>
          </a:p>
        </p:txBody>
      </p:sp>
      <p:sp>
        <p:nvSpPr>
          <p:cNvPr id="37980" name="Text Box 92"/>
          <p:cNvSpPr txBox="1">
            <a:spLocks noChangeArrowheads="1"/>
          </p:cNvSpPr>
          <p:nvPr/>
        </p:nvSpPr>
        <p:spPr bwMode="auto">
          <a:xfrm>
            <a:off x="395288" y="5283200"/>
            <a:ext cx="416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Kapasitansi kapasitor menjadi :  </a:t>
            </a:r>
            <a:br>
              <a:rPr lang="en-US"/>
            </a:b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V</a:t>
            </a:r>
            <a:r>
              <a:rPr lang="en-US" baseline="-25000"/>
              <a:t>o </a:t>
            </a:r>
            <a:r>
              <a:rPr lang="en-US"/>
              <a:t>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C</a:t>
            </a:r>
            <a:r>
              <a:rPr lang="en-US" baseline="-25000"/>
              <a:t>o</a:t>
            </a:r>
            <a:endParaRPr lang="en-GB" baseline="-25000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4730750" y="4583113"/>
            <a:ext cx="936475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 i="1"/>
              <a:t>V</a:t>
            </a:r>
            <a:endParaRPr lang="en-GB"/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845300" y="4610100"/>
            <a:ext cx="865943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C</a:t>
            </a:r>
            <a:r>
              <a:rPr lang="en-US" baseline="-25000"/>
              <a:t>o</a:t>
            </a:r>
            <a:endParaRPr lang="en-GB" baseline="-25000"/>
          </a:p>
        </p:txBody>
      </p:sp>
      <p:sp>
        <p:nvSpPr>
          <p:cNvPr id="37984" name="Text Box 96"/>
          <p:cNvSpPr txBox="1">
            <a:spLocks noChangeArrowheads="1"/>
          </p:cNvSpPr>
          <p:nvPr/>
        </p:nvSpPr>
        <p:spPr bwMode="auto">
          <a:xfrm>
            <a:off x="4784725" y="5294313"/>
            <a:ext cx="3827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Muatannya berubah menjadi :</a:t>
            </a:r>
          </a:p>
          <a:p>
            <a:pPr eaLnBrk="1" hangingPunct="1"/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CV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 i="1"/>
              <a:t>V </a:t>
            </a:r>
            <a:r>
              <a:rPr lang="en-US"/>
              <a:t>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Q</a:t>
            </a:r>
            <a:r>
              <a:rPr lang="en-US" baseline="-25000"/>
              <a:t>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978" grpId="0" autoUpdateAnimBg="0"/>
      <p:bldP spid="37979" grpId="0" autoUpdateAnimBg="0"/>
      <p:bldP spid="37980" grpId="0" autoUpdateAnimBg="0"/>
      <p:bldP spid="37981" grpId="0" autoUpdateAnimBg="0"/>
      <p:bldP spid="37983" grpId="0" autoUpdateAnimBg="0"/>
      <p:bldP spid="3798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762000"/>
            <a:ext cx="7011866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Konstanta Dielektrik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3723" y="1828800"/>
            <a:ext cx="7948246" cy="4419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Verdana" pitchFamily="34" charset="0"/>
              </a:rPr>
              <a:t>Bila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ruang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konduktor-konduktor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diisi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dengan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sebuah</a:t>
            </a:r>
            <a:r>
              <a:rPr lang="en-US" sz="2400" dirty="0" smtClean="0">
                <a:latin typeface="Verdana" pitchFamily="34" charset="0"/>
              </a:rPr>
              <a:t> material </a:t>
            </a:r>
            <a:r>
              <a:rPr lang="en-US" sz="2400" dirty="0" err="1" smtClean="0">
                <a:latin typeface="Verdana" pitchFamily="34" charset="0"/>
              </a:rPr>
              <a:t>dielektrik</a:t>
            </a:r>
            <a:r>
              <a:rPr lang="en-US" sz="2400" dirty="0" smtClean="0">
                <a:latin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</a:rPr>
              <a:t>maka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kapasitansi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bertambah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dengan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faktor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K</a:t>
            </a:r>
            <a:r>
              <a:rPr lang="en-US" sz="2400" dirty="0" smtClean="0">
                <a:latin typeface="Verdana" pitchFamily="34" charset="0"/>
              </a:rPr>
              <a:t>, yang </a:t>
            </a:r>
            <a:r>
              <a:rPr lang="en-US" sz="2400" dirty="0" err="1" smtClean="0">
                <a:latin typeface="Verdana" pitchFamily="34" charset="0"/>
              </a:rPr>
              <a:t>dinamakan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konstanta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dielektrik</a:t>
            </a:r>
            <a:r>
              <a:rPr lang="en-US" sz="2400" dirty="0" smtClean="0">
                <a:latin typeface="Verdana" pitchFamily="34" charset="0"/>
              </a:rPr>
              <a:t> material </a:t>
            </a:r>
            <a:r>
              <a:rPr lang="en-US" sz="2400" dirty="0" err="1" smtClean="0">
                <a:latin typeface="Verdana" pitchFamily="34" charset="0"/>
              </a:rPr>
              <a:t>tersebut</a:t>
            </a:r>
            <a:r>
              <a:rPr lang="en-US" sz="2400" dirty="0" smtClean="0">
                <a:latin typeface="Verdana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Verdana" pitchFamily="34" charset="0"/>
              </a:rPr>
              <a:t>                          K </a:t>
            </a:r>
            <a:r>
              <a:rPr lang="en-US" sz="2400" dirty="0" smtClean="0">
                <a:latin typeface="Verdana" pitchFamily="34" charset="0"/>
              </a:rPr>
              <a:t>=</a:t>
            </a:r>
            <a:r>
              <a:rPr lang="en-US" sz="2400" i="1" dirty="0" smtClean="0">
                <a:latin typeface="Verdana" pitchFamily="34" charset="0"/>
              </a:rPr>
              <a:t> C</a:t>
            </a:r>
            <a:r>
              <a:rPr lang="en-US" sz="2400" dirty="0" smtClean="0">
                <a:latin typeface="Verdana" pitchFamily="34" charset="0"/>
              </a:rPr>
              <a:t>/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baseline="-25000" dirty="0" smtClean="0">
                <a:latin typeface="Verdana" pitchFamily="34" charset="0"/>
              </a:rPr>
              <a:t>0                                        </a:t>
            </a:r>
            <a:endParaRPr lang="en-US" sz="2400" i="1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Verdana" pitchFamily="34" charset="0"/>
              </a:rPr>
              <a:t>Kapasitansi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semula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baseline="-25000" dirty="0" smtClean="0">
                <a:latin typeface="Verdana" pitchFamily="34" charset="0"/>
              </a:rPr>
              <a:t>0</a:t>
            </a:r>
            <a:r>
              <a:rPr lang="en-US" sz="2400" dirty="0" smtClean="0">
                <a:latin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oleh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baseline="-25000" dirty="0" smtClean="0">
                <a:latin typeface="Verdana" pitchFamily="34" charset="0"/>
              </a:rPr>
              <a:t>0</a:t>
            </a:r>
            <a:r>
              <a:rPr lang="en-US" sz="2400" dirty="0" smtClean="0">
                <a:latin typeface="Verdana" pitchFamily="34" charset="0"/>
              </a:rPr>
              <a:t> = </a:t>
            </a:r>
            <a:r>
              <a:rPr lang="en-US" sz="2400" i="1" dirty="0" smtClean="0">
                <a:latin typeface="Verdana" pitchFamily="34" charset="0"/>
              </a:rPr>
              <a:t>Q</a:t>
            </a:r>
            <a:r>
              <a:rPr lang="en-US" sz="2400" dirty="0" smtClean="0">
                <a:latin typeface="Verdana" pitchFamily="34" charset="0"/>
              </a:rPr>
              <a:t>/</a:t>
            </a:r>
            <a:r>
              <a:rPr lang="en-US" sz="2400" i="1" dirty="0" smtClean="0">
                <a:latin typeface="Verdana" pitchFamily="34" charset="0"/>
              </a:rPr>
              <a:t>V</a:t>
            </a:r>
            <a:r>
              <a:rPr lang="en-US" sz="2400" baseline="-25000" dirty="0" smtClean="0">
                <a:latin typeface="Verdana" pitchFamily="34" charset="0"/>
              </a:rPr>
              <a:t>0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kapasitansi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dengan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kehadiran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dielektrik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adalah</a:t>
            </a:r>
            <a:r>
              <a:rPr lang="en-US" sz="2400" dirty="0" smtClean="0">
                <a:latin typeface="Verdana" pitchFamily="34" charset="0"/>
              </a:rPr>
              <a:t>     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baseline="-25000" dirty="0" smtClean="0">
                <a:latin typeface="Verdana" pitchFamily="34" charset="0"/>
              </a:rPr>
              <a:t>0</a:t>
            </a:r>
            <a:r>
              <a:rPr lang="en-US" sz="2400" dirty="0" smtClean="0">
                <a:latin typeface="Verdana" pitchFamily="34" charset="0"/>
              </a:rPr>
              <a:t> = </a:t>
            </a:r>
            <a:r>
              <a:rPr lang="en-US" sz="2400" i="1" dirty="0" smtClean="0">
                <a:latin typeface="Verdana" pitchFamily="34" charset="0"/>
              </a:rPr>
              <a:t>Q</a:t>
            </a:r>
            <a:r>
              <a:rPr lang="en-US" sz="2400" dirty="0" smtClean="0">
                <a:latin typeface="Verdana" pitchFamily="34" charset="0"/>
              </a:rPr>
              <a:t>/</a:t>
            </a:r>
            <a:r>
              <a:rPr lang="en-US" sz="2400" i="1" dirty="0" smtClean="0">
                <a:latin typeface="Verdana" pitchFamily="34" charset="0"/>
              </a:rPr>
              <a:t>V. </a:t>
            </a:r>
            <a:r>
              <a:rPr lang="en-US" sz="2400" dirty="0" err="1" smtClean="0">
                <a:latin typeface="Verdana" pitchFamily="34" charset="0"/>
              </a:rPr>
              <a:t>Muatan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Q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adalah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untuk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kasus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V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lebih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kecil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daripada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V</a:t>
            </a:r>
            <a:r>
              <a:rPr lang="en-US" sz="2400" baseline="-25000" dirty="0" smtClean="0">
                <a:latin typeface="Verdana" pitchFamily="34" charset="0"/>
              </a:rPr>
              <a:t>0</a:t>
            </a:r>
            <a:r>
              <a:rPr lang="en-US" sz="2400" dirty="0" smtClean="0">
                <a:latin typeface="Verdana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Verdana" pitchFamily="34" charset="0"/>
              </a:rPr>
              <a:t>Sehingga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dapat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disimpulkan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bahwa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kapasitansi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C </a:t>
            </a:r>
            <a:r>
              <a:rPr lang="en-US" sz="2400" dirty="0" err="1" smtClean="0">
                <a:latin typeface="Verdana" pitchFamily="34" charset="0"/>
              </a:rPr>
              <a:t>dengan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kehadiran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dielektrik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lebih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besar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daripada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C</a:t>
            </a:r>
            <a:r>
              <a:rPr lang="en-US" sz="2400" baseline="-25000" dirty="0" smtClean="0">
                <a:latin typeface="Verdana" pitchFamily="34" charset="0"/>
              </a:rPr>
              <a:t>0</a:t>
            </a:r>
            <a:r>
              <a:rPr lang="en-US" sz="2400" dirty="0" smtClean="0">
                <a:latin typeface="Verdana" pitchFamily="34" charset="0"/>
              </a:rPr>
              <a:t>.</a:t>
            </a: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124200" y="3505200"/>
            <a:ext cx="2139461" cy="609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46" y="838200"/>
            <a:ext cx="7666892" cy="6858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C000"/>
                </a:solidFill>
                <a:latin typeface="Verdana" pitchFamily="34" charset="0"/>
              </a:rPr>
              <a:t>Muatan Induksi dan Polarisasi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58908" cy="4038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Untuk jumlah muatan yang tetap pada pelat-pelat kapasitor, muatan induksi pada permukaan dielektrik akan mengurangi medan listrik dan selisih potensial di antara pelat-pelat itu oleh faktor </a:t>
            </a:r>
            <a:r>
              <a:rPr lang="en-US" sz="2400" i="1" smtClean="0">
                <a:latin typeface="Verdana" pitchFamily="34" charset="0"/>
              </a:rPr>
              <a:t>K</a:t>
            </a:r>
            <a:r>
              <a:rPr lang="en-US" sz="2400" smtClean="0">
                <a:latin typeface="Verdana" pitchFamily="34" charset="0"/>
              </a:rPr>
              <a:t> yang sama.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Muatan permukaan dihasilkan dari </a:t>
            </a:r>
            <a:r>
              <a:rPr lang="en-US" sz="2400" b="1" smtClean="0">
                <a:latin typeface="Verdana" pitchFamily="34" charset="0"/>
              </a:rPr>
              <a:t>polarisasi</a:t>
            </a:r>
            <a:r>
              <a:rPr lang="en-US" sz="2400" smtClean="0">
                <a:latin typeface="Verdana" pitchFamily="34" charset="0"/>
              </a:rPr>
              <a:t>, yakni penyusunan kembali secara mikroskopik dari muatan dalam dielektrik yang ditimbulkan oleh orientasi kembali molekul-molekul polar dalam sebuah medan listrik yang diaplikasikan atau penciptaan momen dipol terinduksi dalam material nonpolar.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7011866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Permitivitas Dielektrik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73723" y="1828800"/>
            <a:ext cx="7948246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Untuk sebuah kapasitor pelat sejajar dengan dielektrik yang mengisi ruang di antara kedua pelatnya, kapasitansi </a:t>
            </a:r>
            <a:r>
              <a:rPr lang="en-US" sz="2400" i="1" smtClean="0">
                <a:latin typeface="Verdana" pitchFamily="34" charset="0"/>
              </a:rPr>
              <a:t>C</a:t>
            </a:r>
            <a:r>
              <a:rPr lang="en-US" sz="2400" smtClean="0">
                <a:latin typeface="Verdana" pitchFamily="34" charset="0"/>
              </a:rPr>
              <a:t> adalah: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400" i="1" smtClean="0">
                <a:latin typeface="Verdana" pitchFamily="34" charset="0"/>
              </a:rPr>
              <a:t>C  =  KC</a:t>
            </a:r>
            <a:r>
              <a:rPr lang="en-US" sz="2400" baseline="-25000" smtClean="0">
                <a:latin typeface="Verdana" pitchFamily="34" charset="0"/>
              </a:rPr>
              <a:t>0</a:t>
            </a:r>
            <a:r>
              <a:rPr lang="en-US" sz="2400" smtClean="0">
                <a:latin typeface="Verdana" pitchFamily="34" charset="0"/>
              </a:rPr>
              <a:t>  =  </a:t>
            </a:r>
            <a:r>
              <a:rPr lang="en-US" sz="2400" i="1" smtClean="0">
                <a:latin typeface="Verdana" pitchFamily="34" charset="0"/>
              </a:rPr>
              <a:t>K</a:t>
            </a:r>
            <a:r>
              <a:rPr lang="en-US" sz="2400" b="1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 smtClean="0">
                <a:latin typeface="Verdana" pitchFamily="34" charset="0"/>
                <a:sym typeface="Symbol" pitchFamily="18" charset="2"/>
              </a:rPr>
              <a:t>0 </a:t>
            </a:r>
            <a:r>
              <a:rPr lang="id-ID" sz="2400" i="1" baseline="-25000" smtClean="0">
                <a:latin typeface="Verdana" pitchFamily="34" charset="0"/>
                <a:sym typeface="Symbol" pitchFamily="18" charset="2"/>
              </a:rPr>
              <a:t> 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A =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b="1" smtClean="0">
                <a:latin typeface="Verdana" pitchFamily="34" charset="0"/>
                <a:sym typeface="Symbol" pitchFamily="18" charset="2"/>
              </a:rPr>
              <a:t>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A</a:t>
            </a:r>
            <a:r>
              <a:rPr lang="en-US" sz="2400" i="1" smtClean="0">
                <a:latin typeface="Verdana" pitchFamily="34" charset="0"/>
              </a:rPr>
              <a:t>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                  </a:t>
            </a:r>
            <a:r>
              <a:rPr lang="en-US" sz="2400" i="1" smtClean="0">
                <a:latin typeface="Verdana" pitchFamily="34" charset="0"/>
              </a:rPr>
              <a:t>        </a:t>
            </a:r>
            <a:r>
              <a:rPr lang="id-ID" sz="2400" i="1" smtClean="0">
                <a:latin typeface="Verdana" pitchFamily="34" charset="0"/>
              </a:rPr>
              <a:t> </a:t>
            </a:r>
            <a:r>
              <a:rPr lang="en-US" sz="2400" i="1" smtClean="0">
                <a:latin typeface="Verdana" pitchFamily="34" charset="0"/>
              </a:rPr>
              <a:t>d       d</a:t>
            </a:r>
            <a:endParaRPr lang="en-US" sz="240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Dimana </a:t>
            </a:r>
            <a:r>
              <a:rPr lang="en-US" sz="2400" b="1" smtClean="0">
                <a:latin typeface="Verdana" pitchFamily="34" charset="0"/>
                <a:sym typeface="Symbol" pitchFamily="18" charset="2"/>
              </a:rPr>
              <a:t> 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= </a:t>
            </a:r>
            <a:r>
              <a:rPr lang="en-US" sz="2400" i="1" smtClean="0">
                <a:latin typeface="Verdana" pitchFamily="34" charset="0"/>
              </a:rPr>
              <a:t>K</a:t>
            </a:r>
            <a:r>
              <a:rPr lang="en-US" sz="2400" b="1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 smtClean="0">
                <a:latin typeface="Verdana" pitchFamily="34" charset="0"/>
                <a:sym typeface="Symbol" pitchFamily="18" charset="2"/>
              </a:rPr>
              <a:t>0</a:t>
            </a:r>
            <a:r>
              <a:rPr lang="en-US" sz="2400" i="1" baseline="-25000" smtClean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dinamakan permitivitas dielektrik.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380643" y="3438525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290646" y="3429000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762000" y="2971800"/>
            <a:ext cx="4343400" cy="914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46" y="657225"/>
            <a:ext cx="8132885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smtClean="0">
                <a:solidFill>
                  <a:srgbClr val="FFC000"/>
                </a:solidFill>
                <a:latin typeface="Verdana" pitchFamily="34" charset="0"/>
              </a:rPr>
              <a:t>Kerusakan dan Kekuatan Dielektrik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58908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Di bawah medan yang cukup kuat, dielektrik menjadi konduktor. Peristiwa ini disebut </a:t>
            </a:r>
            <a:r>
              <a:rPr lang="en-US" sz="2400" b="1" smtClean="0">
                <a:latin typeface="Verdana" pitchFamily="34" charset="0"/>
              </a:rPr>
              <a:t>kerusakan dielektrik</a:t>
            </a:r>
            <a:r>
              <a:rPr lang="en-US" sz="2400" smtClean="0">
                <a:latin typeface="Verdana" pitchFamily="34" charset="0"/>
              </a:rPr>
              <a:t> (</a:t>
            </a:r>
            <a:r>
              <a:rPr lang="en-US" sz="2400" i="1" smtClean="0">
                <a:latin typeface="Verdana" pitchFamily="34" charset="0"/>
              </a:rPr>
              <a:t>dielectric breakdown</a:t>
            </a:r>
            <a:r>
              <a:rPr lang="en-US" sz="2400" smtClean="0">
                <a:latin typeface="Verdana" pitchFamily="34" charset="0"/>
              </a:rPr>
              <a:t>).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Besar medan listrik maksimum yang dapat ditahan oleh sebuah material tanpa kerusakan dinamakan </a:t>
            </a:r>
            <a:r>
              <a:rPr lang="en-US" sz="2400" b="1" smtClean="0">
                <a:latin typeface="Verdana" pitchFamily="34" charset="0"/>
              </a:rPr>
              <a:t>kekuatan dielektrik</a:t>
            </a:r>
            <a:r>
              <a:rPr lang="en-US" sz="2400" smtClean="0">
                <a:latin typeface="Verdana" pitchFamily="34" charset="0"/>
              </a:rPr>
              <a:t> (</a:t>
            </a:r>
            <a:r>
              <a:rPr lang="en-US" sz="2400" i="1" smtClean="0">
                <a:latin typeface="Verdana" pitchFamily="34" charset="0"/>
              </a:rPr>
              <a:t>dielectric strength</a:t>
            </a:r>
            <a:r>
              <a:rPr lang="en-US" sz="2400" smtClean="0">
                <a:latin typeface="Verdana" pitchFamily="34" charset="0"/>
              </a:rPr>
              <a:t>). Kekuatan dielektrik udara kering adalah sekitar 3 x 10</a:t>
            </a:r>
            <a:r>
              <a:rPr lang="en-US" sz="2400" baseline="30000" smtClean="0">
                <a:latin typeface="Verdana" pitchFamily="34" charset="0"/>
              </a:rPr>
              <a:t>6</a:t>
            </a:r>
            <a:r>
              <a:rPr lang="en-US" sz="2400" smtClean="0">
                <a:latin typeface="Verdana" pitchFamily="34" charset="0"/>
              </a:rPr>
              <a:t> V/m.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Kekuatan dielektrik material pengisolasi yang lazim digunakan semuanya mempunyai nilai yang jauh lebih besar dari kekuatan dielektrik udara kering.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6980"/>
            <a:ext cx="6173470" cy="235192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Materi</a:t>
            </a:r>
            <a:endParaRPr sz="3200" dirty="0">
              <a:latin typeface="Calibri"/>
              <a:cs typeface="Calibri"/>
            </a:endParaRPr>
          </a:p>
          <a:p>
            <a:pPr marL="508000" indent="-342900">
              <a:buFont typeface="Wingdings" pitchFamily="2" charset="2"/>
              <a:buChar char="q"/>
              <a:tabLst>
                <a:tab pos="508000" algn="l"/>
              </a:tabLst>
            </a:pPr>
            <a:r>
              <a:rPr lang="en-US" sz="2400" spc="-5" dirty="0" err="1" smtClean="0">
                <a:latin typeface="Calibri"/>
                <a:cs typeface="Calibri"/>
              </a:rPr>
              <a:t>Kapasitor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5" dirty="0" err="1" smtClean="0">
                <a:latin typeface="Calibri"/>
                <a:cs typeface="Calibri"/>
              </a:rPr>
              <a:t>dan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5" dirty="0" err="1" smtClean="0">
                <a:latin typeface="Calibri"/>
                <a:cs typeface="Calibri"/>
              </a:rPr>
              <a:t>Kapasitansi</a:t>
            </a:r>
            <a:endParaRPr lang="en-US" sz="2400" spc="-5" dirty="0" smtClean="0">
              <a:latin typeface="Calibri"/>
              <a:cs typeface="Calibri"/>
            </a:endParaRPr>
          </a:p>
          <a:p>
            <a:pPr marL="508000" indent="-342900">
              <a:buFont typeface="Wingdings" pitchFamily="2" charset="2"/>
              <a:buChar char="q"/>
              <a:tabLst>
                <a:tab pos="508000" algn="l"/>
              </a:tabLst>
            </a:pPr>
            <a:r>
              <a:rPr lang="en-US" sz="2400" spc="-5" dirty="0" err="1" smtClean="0">
                <a:latin typeface="Calibri"/>
                <a:cs typeface="Calibri"/>
              </a:rPr>
              <a:t>Dielektrik</a:t>
            </a:r>
            <a:endParaRPr lang="en-US" sz="2400" spc="-5" dirty="0" smtClean="0">
              <a:latin typeface="Calibri"/>
              <a:cs typeface="Calibri"/>
            </a:endParaRPr>
          </a:p>
          <a:p>
            <a:pPr marL="508000" indent="-342900">
              <a:buFont typeface="Wingdings" pitchFamily="2" charset="2"/>
              <a:buChar char="q"/>
              <a:tabLst>
                <a:tab pos="50800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Komponen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Tangensial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Komponen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</a:t>
            </a:r>
            <a:endParaRPr sz="2400" dirty="0">
              <a:latin typeface="Calibri"/>
              <a:cs typeface="Calibri"/>
            </a:endParaRPr>
          </a:p>
          <a:p>
            <a:pPr marL="508000" indent="-342900">
              <a:buFont typeface="Wingdings" pitchFamily="2" charset="2"/>
              <a:buChar char="q"/>
              <a:tabLst>
                <a:tab pos="508000" algn="l"/>
              </a:tabLst>
            </a:pPr>
            <a:r>
              <a:rPr sz="2400" spc="-25" dirty="0">
                <a:latin typeface="Calibri"/>
                <a:cs typeface="Calibri"/>
              </a:rPr>
              <a:t>Syarat </a:t>
            </a:r>
            <a:r>
              <a:rPr sz="2400" spc="-15" dirty="0">
                <a:latin typeface="Calibri"/>
                <a:cs typeface="Calibri"/>
              </a:rPr>
              <a:t>Batas </a:t>
            </a:r>
            <a:r>
              <a:rPr sz="2400" dirty="0">
                <a:latin typeface="Calibri"/>
                <a:cs typeface="Calibri"/>
              </a:rPr>
              <a:t>Medan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Listrik</a:t>
            </a:r>
            <a:endParaRPr sz="2400" dirty="0">
              <a:latin typeface="Calibri"/>
              <a:cs typeface="Calibri"/>
            </a:endParaRPr>
          </a:p>
          <a:p>
            <a:pPr marL="508000" indent="-342900">
              <a:buFont typeface="Wingdings" pitchFamily="2" charset="2"/>
              <a:buChar char="q"/>
              <a:tabLst>
                <a:tab pos="508000" algn="l"/>
              </a:tabLst>
            </a:pPr>
            <a:r>
              <a:rPr sz="2400" spc="-25" dirty="0">
                <a:latin typeface="Calibri"/>
                <a:cs typeface="Calibri"/>
              </a:rPr>
              <a:t>Syarat </a:t>
            </a:r>
            <a:r>
              <a:rPr sz="2400" spc="-15" dirty="0">
                <a:latin typeface="Calibri"/>
                <a:cs typeface="Calibri"/>
              </a:rPr>
              <a:t>Batas </a:t>
            </a:r>
            <a:r>
              <a:rPr sz="2400" dirty="0">
                <a:latin typeface="Calibri"/>
                <a:cs typeface="Calibri"/>
              </a:rPr>
              <a:t>Medan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Magnet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</a:t>
            </a:fld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304800"/>
            <a:ext cx="8088923" cy="13716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C000"/>
                </a:solidFill>
                <a:latin typeface="Verdana" pitchFamily="34" charset="0"/>
              </a:rPr>
              <a:t>Kerapatan Energi dan </a:t>
            </a:r>
            <a:br>
              <a:rPr lang="en-US" sz="360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600" smtClean="0">
                <a:solidFill>
                  <a:srgbClr val="FFC000"/>
                </a:solidFill>
                <a:latin typeface="Verdana" pitchFamily="34" charset="0"/>
              </a:rPr>
              <a:t>Hukum Gauss dalam Dielektrik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981200"/>
            <a:ext cx="7696200" cy="426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Kerapatan Energi dalam sebuah medan listrik dalam sebuah dielektrik adalah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smtClean="0">
                <a:latin typeface="Verdana" pitchFamily="34" charset="0"/>
              </a:rPr>
              <a:t>               </a:t>
            </a:r>
            <a:r>
              <a:rPr lang="en-US" sz="2400" i="1" smtClean="0">
                <a:latin typeface="Verdana" pitchFamily="34" charset="0"/>
              </a:rPr>
              <a:t>u  </a:t>
            </a:r>
            <a:r>
              <a:rPr lang="en-US" sz="2400" smtClean="0">
                <a:latin typeface="Verdana" pitchFamily="34" charset="0"/>
              </a:rPr>
              <a:t>=</a:t>
            </a:r>
            <a:r>
              <a:rPr lang="en-US" sz="2400" i="1" smtClean="0">
                <a:latin typeface="Verdana" pitchFamily="34" charset="0"/>
              </a:rPr>
              <a:t>  1  K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 smtClean="0">
                <a:latin typeface="Verdana" pitchFamily="34" charset="0"/>
                <a:sym typeface="Symbol" pitchFamily="18" charset="2"/>
              </a:rPr>
              <a:t>0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E</a:t>
            </a:r>
            <a:r>
              <a:rPr lang="en-US" sz="2400" baseline="30000" smtClean="0">
                <a:latin typeface="Verdana" pitchFamily="34" charset="0"/>
                <a:sym typeface="Symbol" pitchFamily="18" charset="2"/>
              </a:rPr>
              <a:t>2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  =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  1 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E</a:t>
            </a:r>
            <a:r>
              <a:rPr lang="en-US" sz="2400" baseline="30000" smtClean="0">
                <a:latin typeface="Verdana" pitchFamily="34" charset="0"/>
                <a:sym typeface="Symbol" pitchFamily="18" charset="2"/>
              </a:rPr>
              <a:t>2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               </a:t>
            </a:r>
            <a:endParaRPr lang="en-US" sz="2400" smtClean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sym typeface="Symbol" pitchFamily="18" charset="2"/>
              </a:rPr>
              <a:t>                      2                 2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sym typeface="Symbol" pitchFamily="18" charset="2"/>
              </a:rPr>
              <a:t>Hukum Gauss dapat dirumuskan kembali untuk dielektrik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                ∮ </a:t>
            </a:r>
            <a:r>
              <a:rPr lang="en-US" sz="2400" i="1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K</a:t>
            </a:r>
            <a:r>
              <a:rPr lang="en-US" sz="2400" b="1" i="1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E</a:t>
            </a:r>
            <a:r>
              <a:rPr lang="en-US" sz="2400" i="1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·d</a:t>
            </a:r>
            <a:r>
              <a:rPr lang="en-US" sz="2400" b="1" i="1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A</a:t>
            </a:r>
            <a:r>
              <a:rPr lang="en-US" sz="2400" i="1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 </a:t>
            </a:r>
            <a:r>
              <a:rPr lang="en-US" sz="2400" smtClean="0">
                <a:latin typeface="Verdana" pitchFamily="34" charset="0"/>
              </a:rPr>
              <a:t>=</a:t>
            </a:r>
            <a:r>
              <a:rPr lang="en-US" sz="2400" smtClean="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Q</a:t>
            </a:r>
            <a:r>
              <a:rPr lang="en-US" sz="2400" baseline="-25000" smtClean="0">
                <a:latin typeface="Verdana" pitchFamily="34" charset="0"/>
                <a:sym typeface="Symbol" pitchFamily="18" charset="2"/>
              </a:rPr>
              <a:t>tercakup bebas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 </a:t>
            </a:r>
            <a:endParaRPr lang="en-US" sz="2400" smtClean="0">
              <a:latin typeface="Malgun Gothic" pitchFamily="34" charset="-127"/>
              <a:ea typeface="Malgun Gothic" pitchFamily="34" charset="-127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Verdana" pitchFamily="34" charset="0"/>
                <a:sym typeface="Symbol" pitchFamily="18" charset="2"/>
              </a:rPr>
              <a:t>                                             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 smtClean="0">
                <a:latin typeface="Verdana" pitchFamily="34" charset="0"/>
                <a:sym typeface="Symbol" pitchFamily="18" charset="2"/>
              </a:rPr>
              <a:t>0</a:t>
            </a:r>
            <a:endParaRPr lang="en-US" sz="2400" b="1" smtClean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sym typeface="Symbol" pitchFamily="18" charset="2"/>
              </a:rPr>
              <a:t>dimana </a:t>
            </a:r>
            <a:r>
              <a:rPr lang="en-US" sz="2400" i="1" smtClean="0">
                <a:latin typeface="Verdana" pitchFamily="34" charset="0"/>
                <a:sym typeface="Symbol" pitchFamily="18" charset="2"/>
              </a:rPr>
              <a:t>Q</a:t>
            </a:r>
            <a:r>
              <a:rPr lang="en-US" sz="2400" baseline="-25000" smtClean="0">
                <a:latin typeface="Verdana" pitchFamily="34" charset="0"/>
                <a:sym typeface="Symbol" pitchFamily="18" charset="2"/>
              </a:rPr>
              <a:t>tercakup bebas</a:t>
            </a:r>
            <a:r>
              <a:rPr lang="en-US" sz="2400" smtClean="0">
                <a:latin typeface="Verdana" pitchFamily="34" charset="0"/>
                <a:sym typeface="Symbol" pitchFamily="18" charset="2"/>
              </a:rPr>
              <a:t> hanya memasukkan muatan bebas (bukan muatan terikat) yang dicakup oleh permukaan Gaussian tersebut.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048000" y="2971800"/>
            <a:ext cx="2828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029200" y="2971800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038600" y="4495800"/>
            <a:ext cx="16881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40727" y="735480"/>
            <a:ext cx="7562215" cy="543610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6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36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ikirkan</a:t>
            </a:r>
            <a:r>
              <a:rPr lang="en-US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….</a:t>
            </a:r>
            <a:endParaRPr sz="3600" dirty="0">
              <a:latin typeface="Calibri"/>
              <a:cs typeface="Calibri"/>
            </a:endParaRPr>
          </a:p>
          <a:p>
            <a:pPr marL="457200" marR="5715" indent="-344805" algn="just">
              <a:lnSpc>
                <a:spcPct val="100099"/>
              </a:lnSpc>
              <a:spcBef>
                <a:spcPts val="1110"/>
              </a:spcBef>
              <a:buFont typeface="Courier New"/>
              <a:buChar char="o"/>
              <a:tabLst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Sejauh ini </a:t>
            </a:r>
            <a:r>
              <a:rPr sz="2400" spc="-10" dirty="0">
                <a:latin typeface="Calibri"/>
                <a:cs typeface="Calibri"/>
              </a:rPr>
              <a:t>diasumsikan </a:t>
            </a:r>
            <a:r>
              <a:rPr sz="2400" spc="-15" dirty="0">
                <a:latin typeface="Calibri"/>
                <a:cs typeface="Calibri"/>
              </a:rPr>
              <a:t>bahwa </a:t>
            </a:r>
            <a:r>
              <a:rPr sz="2400" spc="-5" dirty="0">
                <a:latin typeface="Calibri"/>
                <a:cs typeface="Calibri"/>
              </a:rPr>
              <a:t>medan-medan terjadi  dalam </a:t>
            </a:r>
            <a:r>
              <a:rPr sz="2400" dirty="0">
                <a:latin typeface="Calibri"/>
                <a:cs typeface="Calibri"/>
              </a:rPr>
              <a:t>ruang </a:t>
            </a:r>
            <a:r>
              <a:rPr sz="2400" spc="-20" dirty="0">
                <a:latin typeface="Calibri"/>
                <a:cs typeface="Calibri"/>
              </a:rPr>
              <a:t>tak-terbatas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spc="-20" dirty="0">
                <a:latin typeface="Calibri"/>
                <a:cs typeface="Calibri"/>
              </a:rPr>
              <a:t>sifat-sifat </a:t>
            </a:r>
            <a:r>
              <a:rPr sz="2400" spc="-5" dirty="0">
                <a:latin typeface="Calibri"/>
                <a:cs typeface="Calibri"/>
              </a:rPr>
              <a:t>elektrik dan  magnetik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dimilikinya.</a:t>
            </a:r>
            <a:endParaRPr sz="2400" dirty="0">
              <a:latin typeface="Calibri"/>
              <a:cs typeface="Calibri"/>
            </a:endParaRPr>
          </a:p>
          <a:p>
            <a:pPr marL="457200" marR="5080" indent="-344805" algn="just">
              <a:lnSpc>
                <a:spcPct val="100000"/>
              </a:lnSpc>
              <a:spcBef>
                <a:spcPts val="620"/>
              </a:spcBef>
              <a:buFont typeface="Courier New"/>
              <a:buChar char="o"/>
              <a:tabLst>
                <a:tab pos="457834" algn="l"/>
              </a:tabLst>
            </a:pPr>
            <a:r>
              <a:rPr sz="2400" spc="-10" dirty="0">
                <a:latin typeface="Calibri"/>
                <a:cs typeface="Calibri"/>
              </a:rPr>
              <a:t>Setelah </a:t>
            </a:r>
            <a:r>
              <a:rPr sz="2400" spc="-5" dirty="0">
                <a:latin typeface="Calibri"/>
                <a:cs typeface="Calibri"/>
              </a:rPr>
              <a:t>membahas </a:t>
            </a:r>
            <a:r>
              <a:rPr sz="2400" spc="-10" dirty="0">
                <a:latin typeface="Calibri"/>
                <a:cs typeface="Calibri"/>
              </a:rPr>
              <a:t>modifikasi-modifikasi yang </a:t>
            </a:r>
            <a:r>
              <a:rPr sz="2400" spc="-5" dirty="0">
                <a:latin typeface="Calibri"/>
                <a:cs typeface="Calibri"/>
              </a:rPr>
              <a:t>terjadi  pada medan </a:t>
            </a:r>
            <a:r>
              <a:rPr sz="2400" spc="-10" dirty="0">
                <a:latin typeface="Calibri"/>
                <a:cs typeface="Calibri"/>
              </a:rPr>
              <a:t>listrik </a:t>
            </a:r>
            <a:r>
              <a:rPr sz="2400" spc="-5" dirty="0">
                <a:latin typeface="Calibri"/>
                <a:cs typeface="Calibri"/>
              </a:rPr>
              <a:t>dan medan magnet </a:t>
            </a:r>
            <a:r>
              <a:rPr sz="2400" spc="-10" dirty="0">
                <a:latin typeface="Calibri"/>
                <a:cs typeface="Calibri"/>
              </a:rPr>
              <a:t>sebagai akibat  </a:t>
            </a:r>
            <a:r>
              <a:rPr sz="2400" spc="-20" dirty="0">
                <a:latin typeface="Calibri"/>
                <a:cs typeface="Calibri"/>
              </a:rPr>
              <a:t>kehadirannya </a:t>
            </a:r>
            <a:r>
              <a:rPr sz="2400" spc="-5" dirty="0">
                <a:latin typeface="Calibri"/>
                <a:cs typeface="Calibri"/>
              </a:rPr>
              <a:t>dalam </a:t>
            </a:r>
            <a:r>
              <a:rPr sz="2400" spc="-10" dirty="0">
                <a:latin typeface="Calibri"/>
                <a:cs typeface="Calibri"/>
              </a:rPr>
              <a:t>material, </a:t>
            </a:r>
            <a:r>
              <a:rPr sz="2400" spc="-5" dirty="0">
                <a:latin typeface="Calibri"/>
                <a:cs typeface="Calibri"/>
              </a:rPr>
              <a:t>mungkin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20" dirty="0">
                <a:latin typeface="Calibri"/>
                <a:cs typeface="Calibri"/>
              </a:rPr>
              <a:t>ditanyakan  </a:t>
            </a:r>
            <a:r>
              <a:rPr sz="2400" spc="-15" dirty="0">
                <a:latin typeface="Calibri"/>
                <a:cs typeface="Calibri"/>
              </a:rPr>
              <a:t>tentang </a:t>
            </a:r>
            <a:r>
              <a:rPr sz="2400" spc="-10" dirty="0">
                <a:latin typeface="Calibri"/>
                <a:cs typeface="Calibri"/>
              </a:rPr>
              <a:t>“</a:t>
            </a:r>
            <a:r>
              <a:rPr sz="2400" b="1" spc="-10" dirty="0">
                <a:latin typeface="Calibri"/>
                <a:cs typeface="Calibri"/>
              </a:rPr>
              <a:t>bagaimana </a:t>
            </a:r>
            <a:r>
              <a:rPr sz="2400" b="1" spc="-5" dirty="0">
                <a:latin typeface="Calibri"/>
                <a:cs typeface="Calibri"/>
              </a:rPr>
              <a:t>medan-medan ini </a:t>
            </a:r>
            <a:r>
              <a:rPr sz="2400" b="1" spc="-10" dirty="0">
                <a:latin typeface="Calibri"/>
                <a:cs typeface="Calibri"/>
              </a:rPr>
              <a:t>menyesuaikan  </a:t>
            </a:r>
            <a:r>
              <a:rPr sz="2400" b="1" spc="-15" dirty="0">
                <a:latin typeface="Calibri"/>
                <a:cs typeface="Calibri"/>
              </a:rPr>
              <a:t>sifat </a:t>
            </a:r>
            <a:r>
              <a:rPr sz="2400" b="1" spc="-10" dirty="0">
                <a:latin typeface="Calibri"/>
                <a:cs typeface="Calibri"/>
              </a:rPr>
              <a:t>mereka </a:t>
            </a:r>
            <a:r>
              <a:rPr sz="2400" b="1" spc="-5" dirty="0">
                <a:latin typeface="Calibri"/>
                <a:cs typeface="Calibri"/>
              </a:rPr>
              <a:t>pada </a:t>
            </a:r>
            <a:r>
              <a:rPr sz="2400" b="1" spc="-10" dirty="0">
                <a:latin typeface="Calibri"/>
                <a:cs typeface="Calibri"/>
              </a:rPr>
              <a:t>antarmuka </a:t>
            </a:r>
            <a:r>
              <a:rPr sz="2400" b="1" spc="-20" dirty="0">
                <a:latin typeface="Calibri"/>
                <a:cs typeface="Calibri"/>
              </a:rPr>
              <a:t>antara </a:t>
            </a:r>
            <a:r>
              <a:rPr sz="2400" b="1" spc="-5" dirty="0">
                <a:latin typeface="Calibri"/>
                <a:cs typeface="Calibri"/>
              </a:rPr>
              <a:t>dua bahan </a:t>
            </a:r>
            <a:r>
              <a:rPr sz="2400" b="1" spc="-10" dirty="0">
                <a:latin typeface="Calibri"/>
                <a:cs typeface="Calibri"/>
              </a:rPr>
              <a:t>yang  </a:t>
            </a:r>
            <a:r>
              <a:rPr sz="2400" b="1" spc="-5" dirty="0">
                <a:latin typeface="Calibri"/>
                <a:cs typeface="Calibri"/>
              </a:rPr>
              <a:t>berbeda?</a:t>
            </a:r>
            <a:r>
              <a:rPr sz="2400" spc="-5" dirty="0">
                <a:latin typeface="Calibri"/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  <a:p>
            <a:pPr marL="457200" marR="5080" indent="-344805" algn="just">
              <a:lnSpc>
                <a:spcPct val="100099"/>
              </a:lnSpc>
              <a:spcBef>
                <a:spcPts val="580"/>
              </a:spcBef>
              <a:buFont typeface="Courier New"/>
              <a:buChar char="o"/>
              <a:tabLst>
                <a:tab pos="457834" algn="l"/>
              </a:tabLst>
            </a:pPr>
            <a:r>
              <a:rPr sz="2400" spc="-10" dirty="0">
                <a:latin typeface="Calibri"/>
                <a:cs typeface="Calibri"/>
              </a:rPr>
              <a:t>Relasi </a:t>
            </a:r>
            <a:r>
              <a:rPr sz="2400" spc="-15" dirty="0">
                <a:latin typeface="Calibri"/>
                <a:cs typeface="Calibri"/>
              </a:rPr>
              <a:t>matematis </a:t>
            </a:r>
            <a:r>
              <a:rPr sz="2400" spc="-10" dirty="0">
                <a:latin typeface="Calibri"/>
                <a:cs typeface="Calibri"/>
              </a:rPr>
              <a:t>yang menjelaskan </a:t>
            </a:r>
            <a:r>
              <a:rPr sz="2400" spc="-20" dirty="0">
                <a:latin typeface="Calibri"/>
                <a:cs typeface="Calibri"/>
              </a:rPr>
              <a:t>sifat-sifat  </a:t>
            </a:r>
            <a:r>
              <a:rPr sz="2400" spc="-10" dirty="0">
                <a:latin typeface="Calibri"/>
                <a:cs typeface="Calibri"/>
              </a:rPr>
              <a:t>transisi/peralihan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5" dirty="0">
                <a:latin typeface="Calibri"/>
                <a:cs typeface="Calibri"/>
              </a:rPr>
              <a:t>medan-medan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satu daerah </a:t>
            </a:r>
            <a:r>
              <a:rPr sz="2400" spc="-85" dirty="0">
                <a:latin typeface="Calibri"/>
                <a:cs typeface="Calibri"/>
              </a:rPr>
              <a:t>ke  </a:t>
            </a:r>
            <a:r>
              <a:rPr sz="2400" spc="-10" dirty="0">
                <a:latin typeface="Calibri"/>
                <a:cs typeface="Calibri"/>
              </a:rPr>
              <a:t>daerah </a:t>
            </a:r>
            <a:r>
              <a:rPr sz="2400" spc="-5" dirty="0">
                <a:latin typeface="Calibri"/>
                <a:cs typeface="Calibri"/>
              </a:rPr>
              <a:t>lain.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40727" y="876597"/>
            <a:ext cx="7846695" cy="2400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Komponen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Normal dan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Komponen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Tangensial</a:t>
            </a:r>
            <a:endParaRPr sz="2800" dirty="0">
              <a:latin typeface="Calibri"/>
              <a:cs typeface="Calibri"/>
            </a:endParaRPr>
          </a:p>
          <a:p>
            <a:pPr marL="640715" marR="155575" indent="-344805">
              <a:lnSpc>
                <a:spcPct val="100000"/>
              </a:lnSpc>
              <a:spcBef>
                <a:spcPts val="2330"/>
              </a:spcBef>
              <a:buFont typeface="Courier New"/>
              <a:buChar char="o"/>
              <a:tabLst>
                <a:tab pos="641350" algn="l"/>
              </a:tabLst>
            </a:pP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15" dirty="0">
                <a:latin typeface="Calibri"/>
                <a:cs typeface="Calibri"/>
              </a:rPr>
              <a:t>yang terletak </a:t>
            </a:r>
            <a:r>
              <a:rPr sz="2200" spc="-10" dirty="0">
                <a:latin typeface="Calibri"/>
                <a:cs typeface="Calibri"/>
              </a:rPr>
              <a:t>pada suatu bidang </a:t>
            </a:r>
            <a:r>
              <a:rPr sz="2200" spc="-15" dirty="0">
                <a:latin typeface="Calibri"/>
                <a:cs typeface="Calibri"/>
              </a:rPr>
              <a:t>dapat diuraikan  </a:t>
            </a:r>
            <a:r>
              <a:rPr sz="2200" spc="-5" dirty="0">
                <a:latin typeface="Calibri"/>
                <a:cs typeface="Calibri"/>
              </a:rPr>
              <a:t>menjadi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“normal” dan </a:t>
            </a:r>
            <a:r>
              <a:rPr sz="2200" spc="-15" dirty="0">
                <a:latin typeface="Calibri"/>
                <a:cs typeface="Calibri"/>
              </a:rPr>
              <a:t>komponen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“tangensial”.</a:t>
            </a:r>
            <a:endParaRPr sz="2200" dirty="0">
              <a:latin typeface="Calibri"/>
              <a:cs typeface="Calibri"/>
            </a:endParaRPr>
          </a:p>
          <a:p>
            <a:pPr marL="640715" indent="-345440">
              <a:lnSpc>
                <a:spcPct val="100000"/>
              </a:lnSpc>
              <a:spcBef>
                <a:spcPts val="1185"/>
              </a:spcBef>
              <a:buFont typeface="Courier New"/>
              <a:buChar char="o"/>
              <a:tabLst>
                <a:tab pos="641350" algn="l"/>
              </a:tabLst>
            </a:pP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Normal: </a:t>
            </a: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15" dirty="0">
                <a:latin typeface="Calibri"/>
                <a:cs typeface="Calibri"/>
              </a:rPr>
              <a:t>yang “tegak </a:t>
            </a:r>
            <a:r>
              <a:rPr sz="2200" spc="-10" dirty="0">
                <a:latin typeface="Calibri"/>
                <a:cs typeface="Calibri"/>
              </a:rPr>
              <a:t>lurus”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bidang.</a:t>
            </a:r>
            <a:endParaRPr sz="2200" dirty="0">
              <a:latin typeface="Calibri"/>
              <a:cs typeface="Calibri"/>
            </a:endParaRPr>
          </a:p>
          <a:p>
            <a:pPr marL="640715" indent="-345440">
              <a:lnSpc>
                <a:spcPct val="100000"/>
              </a:lnSpc>
              <a:spcBef>
                <a:spcPts val="1195"/>
              </a:spcBef>
              <a:buFont typeface="Courier New"/>
              <a:buChar char="o"/>
              <a:tabLst>
                <a:tab pos="641350" algn="l"/>
              </a:tabLst>
            </a:pP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25" dirty="0">
                <a:latin typeface="Calibri"/>
                <a:cs typeface="Calibri"/>
              </a:rPr>
              <a:t>Tangensial: </a:t>
            </a: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dirty="0">
                <a:latin typeface="Calibri"/>
                <a:cs typeface="Calibri"/>
              </a:rPr>
              <a:t>“menyinggung”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bidang.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3581400"/>
            <a:ext cx="4343400" cy="1752600"/>
          </a:xfrm>
          <a:custGeom>
            <a:avLst/>
            <a:gdLst/>
            <a:ahLst/>
            <a:cxnLst/>
            <a:rect l="l" t="t" r="r" b="b"/>
            <a:pathLst>
              <a:path w="4343400" h="1752600">
                <a:moveTo>
                  <a:pt x="0" y="0"/>
                </a:moveTo>
                <a:lnTo>
                  <a:pt x="4343400" y="0"/>
                </a:lnTo>
                <a:lnTo>
                  <a:pt x="43434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9179" y="3920613"/>
            <a:ext cx="878205" cy="631190"/>
          </a:xfrm>
          <a:custGeom>
            <a:avLst/>
            <a:gdLst/>
            <a:ahLst/>
            <a:cxnLst/>
            <a:rect l="l" t="t" r="r" b="b"/>
            <a:pathLst>
              <a:path w="878204" h="631189">
                <a:moveTo>
                  <a:pt x="878020" y="0"/>
                </a:moveTo>
                <a:lnTo>
                  <a:pt x="751677" y="19184"/>
                </a:lnTo>
                <a:lnTo>
                  <a:pt x="768149" y="42534"/>
                </a:lnTo>
                <a:lnTo>
                  <a:pt x="0" y="584387"/>
                </a:lnTo>
                <a:lnTo>
                  <a:pt x="32942" y="631088"/>
                </a:lnTo>
                <a:lnTo>
                  <a:pt x="801091" y="89235"/>
                </a:lnTo>
                <a:lnTo>
                  <a:pt x="830101" y="89235"/>
                </a:lnTo>
                <a:lnTo>
                  <a:pt x="878020" y="0"/>
                </a:lnTo>
                <a:close/>
              </a:path>
              <a:path w="878204" h="631189">
                <a:moveTo>
                  <a:pt x="830101" y="89235"/>
                </a:moveTo>
                <a:lnTo>
                  <a:pt x="801091" y="89235"/>
                </a:lnTo>
                <a:lnTo>
                  <a:pt x="817562" y="112585"/>
                </a:lnTo>
                <a:lnTo>
                  <a:pt x="830101" y="89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4542235"/>
            <a:ext cx="3581400" cy="509270"/>
          </a:xfrm>
          <a:custGeom>
            <a:avLst/>
            <a:gdLst/>
            <a:ahLst/>
            <a:cxnLst/>
            <a:rect l="l" t="t" r="r" b="b"/>
            <a:pathLst>
              <a:path w="3581400" h="509270">
                <a:moveTo>
                  <a:pt x="0" y="509087"/>
                </a:moveTo>
                <a:lnTo>
                  <a:pt x="43461" y="485685"/>
                </a:lnTo>
                <a:lnTo>
                  <a:pt x="86948" y="462327"/>
                </a:lnTo>
                <a:lnTo>
                  <a:pt x="130483" y="439057"/>
                </a:lnTo>
                <a:lnTo>
                  <a:pt x="174091" y="415919"/>
                </a:lnTo>
                <a:lnTo>
                  <a:pt x="217797" y="392957"/>
                </a:lnTo>
                <a:lnTo>
                  <a:pt x="261625" y="370215"/>
                </a:lnTo>
                <a:lnTo>
                  <a:pt x="305600" y="347737"/>
                </a:lnTo>
                <a:lnTo>
                  <a:pt x="349746" y="325567"/>
                </a:lnTo>
                <a:lnTo>
                  <a:pt x="394086" y="303749"/>
                </a:lnTo>
                <a:lnTo>
                  <a:pt x="438647" y="282327"/>
                </a:lnTo>
                <a:lnTo>
                  <a:pt x="483452" y="261345"/>
                </a:lnTo>
                <a:lnTo>
                  <a:pt x="528525" y="240847"/>
                </a:lnTo>
                <a:lnTo>
                  <a:pt x="573892" y="220876"/>
                </a:lnTo>
                <a:lnTo>
                  <a:pt x="619576" y="201478"/>
                </a:lnTo>
                <a:lnTo>
                  <a:pt x="665601" y="182696"/>
                </a:lnTo>
                <a:lnTo>
                  <a:pt x="711993" y="164573"/>
                </a:lnTo>
                <a:lnTo>
                  <a:pt x="758776" y="147155"/>
                </a:lnTo>
                <a:lnTo>
                  <a:pt x="805974" y="130484"/>
                </a:lnTo>
                <a:lnTo>
                  <a:pt x="853611" y="114606"/>
                </a:lnTo>
                <a:lnTo>
                  <a:pt x="901712" y="99563"/>
                </a:lnTo>
                <a:lnTo>
                  <a:pt x="950301" y="85400"/>
                </a:lnTo>
                <a:lnTo>
                  <a:pt x="999404" y="72162"/>
                </a:lnTo>
                <a:lnTo>
                  <a:pt x="1049043" y="59891"/>
                </a:lnTo>
                <a:lnTo>
                  <a:pt x="1099244" y="48631"/>
                </a:lnTo>
                <a:lnTo>
                  <a:pt x="1150031" y="38428"/>
                </a:lnTo>
                <a:lnTo>
                  <a:pt x="1201429" y="29325"/>
                </a:lnTo>
                <a:lnTo>
                  <a:pt x="1253461" y="21366"/>
                </a:lnTo>
                <a:lnTo>
                  <a:pt x="1306152" y="14594"/>
                </a:lnTo>
                <a:lnTo>
                  <a:pt x="1359528" y="9055"/>
                </a:lnTo>
                <a:lnTo>
                  <a:pt x="1413611" y="4791"/>
                </a:lnTo>
                <a:lnTo>
                  <a:pt x="1468427" y="1847"/>
                </a:lnTo>
                <a:lnTo>
                  <a:pt x="1524000" y="267"/>
                </a:lnTo>
                <a:lnTo>
                  <a:pt x="1566860" y="0"/>
                </a:lnTo>
                <a:lnTo>
                  <a:pt x="1610164" y="530"/>
                </a:lnTo>
                <a:lnTo>
                  <a:pt x="1653899" y="1838"/>
                </a:lnTo>
                <a:lnTo>
                  <a:pt x="1698056" y="3906"/>
                </a:lnTo>
                <a:lnTo>
                  <a:pt x="1742623" y="6712"/>
                </a:lnTo>
                <a:lnTo>
                  <a:pt x="1787589" y="10239"/>
                </a:lnTo>
                <a:lnTo>
                  <a:pt x="1832945" y="14466"/>
                </a:lnTo>
                <a:lnTo>
                  <a:pt x="1878678" y="19375"/>
                </a:lnTo>
                <a:lnTo>
                  <a:pt x="1924778" y="24945"/>
                </a:lnTo>
                <a:lnTo>
                  <a:pt x="1971235" y="31157"/>
                </a:lnTo>
                <a:lnTo>
                  <a:pt x="2018038" y="37992"/>
                </a:lnTo>
                <a:lnTo>
                  <a:pt x="2065175" y="45430"/>
                </a:lnTo>
                <a:lnTo>
                  <a:pt x="2112636" y="53451"/>
                </a:lnTo>
                <a:lnTo>
                  <a:pt x="2160411" y="62037"/>
                </a:lnTo>
                <a:lnTo>
                  <a:pt x="2208487" y="71168"/>
                </a:lnTo>
                <a:lnTo>
                  <a:pt x="2256856" y="80825"/>
                </a:lnTo>
                <a:lnTo>
                  <a:pt x="2305505" y="90987"/>
                </a:lnTo>
                <a:lnTo>
                  <a:pt x="2354424" y="101635"/>
                </a:lnTo>
                <a:lnTo>
                  <a:pt x="2403602" y="112751"/>
                </a:lnTo>
                <a:lnTo>
                  <a:pt x="2453029" y="124314"/>
                </a:lnTo>
                <a:lnTo>
                  <a:pt x="2502693" y="136306"/>
                </a:lnTo>
                <a:lnTo>
                  <a:pt x="2552584" y="148706"/>
                </a:lnTo>
                <a:lnTo>
                  <a:pt x="2602691" y="161495"/>
                </a:lnTo>
                <a:lnTo>
                  <a:pt x="2653004" y="174654"/>
                </a:lnTo>
                <a:lnTo>
                  <a:pt x="2703510" y="188163"/>
                </a:lnTo>
                <a:lnTo>
                  <a:pt x="2754200" y="202003"/>
                </a:lnTo>
                <a:lnTo>
                  <a:pt x="2805063" y="216154"/>
                </a:lnTo>
                <a:lnTo>
                  <a:pt x="2856088" y="230597"/>
                </a:lnTo>
                <a:lnTo>
                  <a:pt x="2907265" y="245312"/>
                </a:lnTo>
                <a:lnTo>
                  <a:pt x="2958581" y="260281"/>
                </a:lnTo>
                <a:lnTo>
                  <a:pt x="3010027" y="275483"/>
                </a:lnTo>
                <a:lnTo>
                  <a:pt x="3061592" y="290899"/>
                </a:lnTo>
                <a:lnTo>
                  <a:pt x="3113265" y="306510"/>
                </a:lnTo>
                <a:lnTo>
                  <a:pt x="3165035" y="322295"/>
                </a:lnTo>
                <a:lnTo>
                  <a:pt x="3216892" y="338237"/>
                </a:lnTo>
                <a:lnTo>
                  <a:pt x="3268824" y="354314"/>
                </a:lnTo>
                <a:lnTo>
                  <a:pt x="3320821" y="370509"/>
                </a:lnTo>
                <a:lnTo>
                  <a:pt x="3372872" y="386801"/>
                </a:lnTo>
                <a:lnTo>
                  <a:pt x="3424966" y="403170"/>
                </a:lnTo>
                <a:lnTo>
                  <a:pt x="3477093" y="419598"/>
                </a:lnTo>
                <a:lnTo>
                  <a:pt x="3529241" y="436065"/>
                </a:lnTo>
                <a:lnTo>
                  <a:pt x="3581400" y="45255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1851" y="3864076"/>
            <a:ext cx="114300" cy="707390"/>
          </a:xfrm>
          <a:custGeom>
            <a:avLst/>
            <a:gdLst/>
            <a:ahLst/>
            <a:cxnLst/>
            <a:rect l="l" t="t" r="r" b="b"/>
            <a:pathLst>
              <a:path w="114300" h="707389">
                <a:moveTo>
                  <a:pt x="85725" y="114299"/>
                </a:moveTo>
                <a:lnTo>
                  <a:pt x="28575" y="114299"/>
                </a:lnTo>
                <a:lnTo>
                  <a:pt x="28573" y="707001"/>
                </a:lnTo>
                <a:lnTo>
                  <a:pt x="85723" y="707001"/>
                </a:lnTo>
                <a:lnTo>
                  <a:pt x="85725" y="114299"/>
                </a:lnTo>
                <a:close/>
              </a:path>
              <a:path w="114300" h="707389">
                <a:moveTo>
                  <a:pt x="5715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5715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0425" y="4485354"/>
            <a:ext cx="942975" cy="114300"/>
          </a:xfrm>
          <a:custGeom>
            <a:avLst/>
            <a:gdLst/>
            <a:ahLst/>
            <a:cxnLst/>
            <a:rect l="l" t="t" r="r" b="b"/>
            <a:pathLst>
              <a:path w="942975" h="114300">
                <a:moveTo>
                  <a:pt x="0" y="28573"/>
                </a:moveTo>
                <a:lnTo>
                  <a:pt x="0" y="85723"/>
                </a:lnTo>
                <a:lnTo>
                  <a:pt x="828675" y="85725"/>
                </a:lnTo>
                <a:lnTo>
                  <a:pt x="828675" y="114300"/>
                </a:lnTo>
                <a:lnTo>
                  <a:pt x="942975" y="57150"/>
                </a:lnTo>
                <a:lnTo>
                  <a:pt x="885825" y="28575"/>
                </a:lnTo>
                <a:lnTo>
                  <a:pt x="0" y="28573"/>
                </a:lnTo>
                <a:close/>
              </a:path>
              <a:path w="942975" h="114300">
                <a:moveTo>
                  <a:pt x="828675" y="0"/>
                </a:moveTo>
                <a:lnTo>
                  <a:pt x="828675" y="28575"/>
                </a:lnTo>
                <a:lnTo>
                  <a:pt x="885825" y="28575"/>
                </a:lnTo>
                <a:lnTo>
                  <a:pt x="82867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3750" y="4460773"/>
            <a:ext cx="165100" cy="12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0853" y="3749925"/>
            <a:ext cx="440690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53670">
              <a:lnSpc>
                <a:spcPct val="100000"/>
              </a:lnSpc>
              <a:spcBef>
                <a:spcPts val="2125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baseline="-19097" dirty="0">
                <a:latin typeface="Calibri"/>
                <a:cs typeface="Calibri"/>
              </a:rPr>
              <a:t>T</a:t>
            </a:r>
            <a:endParaRPr sz="2400" baseline="-1909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9739" y="3706345"/>
            <a:ext cx="344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baseline="-19097" dirty="0">
                <a:latin typeface="Calibri"/>
                <a:cs typeface="Calibri"/>
              </a:rPr>
              <a:t>N</a:t>
            </a:r>
            <a:endParaRPr sz="2400" baseline="-1909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6940" y="3522112"/>
            <a:ext cx="2909570" cy="14865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90"/>
              </a:spcBef>
            </a:pPr>
            <a:r>
              <a:rPr sz="2200" dirty="0">
                <a:latin typeface="Calibri"/>
                <a:cs typeface="Calibri"/>
              </a:rPr>
              <a:t>E: </a:t>
            </a:r>
            <a:r>
              <a:rPr sz="2200" spc="-5" dirty="0">
                <a:latin typeface="Calibri"/>
                <a:cs typeface="Calibri"/>
              </a:rPr>
              <a:t>Medan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Listrik</a:t>
            </a:r>
            <a:endParaRPr sz="2200">
              <a:latin typeface="Calibri"/>
              <a:cs typeface="Calibri"/>
            </a:endParaRPr>
          </a:p>
          <a:p>
            <a:pPr marL="38100" marR="30480">
              <a:lnSpc>
                <a:spcPct val="145200"/>
              </a:lnSpc>
            </a:pP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Normal  </a:t>
            </a:r>
            <a:r>
              <a:rPr sz="2200" spc="-35" dirty="0">
                <a:latin typeface="Calibri"/>
                <a:cs typeface="Calibri"/>
              </a:rPr>
              <a:t>E</a:t>
            </a:r>
            <a:r>
              <a:rPr sz="2175" spc="-52" baseline="-21072" dirty="0">
                <a:latin typeface="Calibri"/>
                <a:cs typeface="Calibri"/>
              </a:rPr>
              <a:t>T</a:t>
            </a:r>
            <a:r>
              <a:rPr sz="2200" spc="-3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Komponen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Tangensial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16289"/>
            <a:ext cx="60115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60"/>
              </a:spcBef>
            </a:pPr>
            <a:r>
              <a:rPr sz="2400" spc="-10" dirty="0" err="1" smtClean="0">
                <a:solidFill>
                  <a:srgbClr val="FF0000"/>
                </a:solidFill>
              </a:rPr>
              <a:t>Komponen</a:t>
            </a:r>
            <a:r>
              <a:rPr sz="2400" spc="-10" dirty="0" smtClean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Normal dan </a:t>
            </a:r>
            <a:r>
              <a:rPr sz="2400" spc="-10" dirty="0">
                <a:solidFill>
                  <a:srgbClr val="FF0000"/>
                </a:solidFill>
              </a:rPr>
              <a:t>Komponen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25" dirty="0">
                <a:solidFill>
                  <a:srgbClr val="FF0000"/>
                </a:solidFill>
              </a:rPr>
              <a:t>Tangensial</a:t>
            </a:r>
            <a:endParaRPr sz="240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33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0" y="1524000"/>
            <a:ext cx="4724400" cy="2286000"/>
          </a:xfrm>
          <a:custGeom>
            <a:avLst/>
            <a:gdLst/>
            <a:ahLst/>
            <a:cxnLst/>
            <a:rect l="l" t="t" r="r" b="b"/>
            <a:pathLst>
              <a:path w="4724400" h="2286000">
                <a:moveTo>
                  <a:pt x="0" y="0"/>
                </a:moveTo>
                <a:lnTo>
                  <a:pt x="4724400" y="0"/>
                </a:lnTo>
                <a:lnTo>
                  <a:pt x="47244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4101" y="2124075"/>
            <a:ext cx="951865" cy="812165"/>
          </a:xfrm>
          <a:custGeom>
            <a:avLst/>
            <a:gdLst/>
            <a:ahLst/>
            <a:cxnLst/>
            <a:rect l="l" t="t" r="r" b="b"/>
            <a:pathLst>
              <a:path w="951864" h="812164">
                <a:moveTo>
                  <a:pt x="951497" y="0"/>
                </a:moveTo>
                <a:lnTo>
                  <a:pt x="827336" y="30242"/>
                </a:lnTo>
                <a:lnTo>
                  <a:pt x="845800" y="52050"/>
                </a:lnTo>
                <a:lnTo>
                  <a:pt x="0" y="768181"/>
                </a:lnTo>
                <a:lnTo>
                  <a:pt x="36929" y="811797"/>
                </a:lnTo>
                <a:lnTo>
                  <a:pt x="882730" y="95666"/>
                </a:lnTo>
                <a:lnTo>
                  <a:pt x="910534" y="95666"/>
                </a:lnTo>
                <a:lnTo>
                  <a:pt x="951497" y="0"/>
                </a:lnTo>
                <a:close/>
              </a:path>
              <a:path w="951864" h="812164">
                <a:moveTo>
                  <a:pt x="910534" y="95666"/>
                </a:moveTo>
                <a:lnTo>
                  <a:pt x="882730" y="95666"/>
                </a:lnTo>
                <a:lnTo>
                  <a:pt x="901195" y="117475"/>
                </a:lnTo>
                <a:lnTo>
                  <a:pt x="910534" y="95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2765" y="1862328"/>
            <a:ext cx="182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2887" y="2934522"/>
            <a:ext cx="3895725" cy="664845"/>
          </a:xfrm>
          <a:custGeom>
            <a:avLst/>
            <a:gdLst/>
            <a:ahLst/>
            <a:cxnLst/>
            <a:rect l="l" t="t" r="r" b="b"/>
            <a:pathLst>
              <a:path w="3895725" h="664845">
                <a:moveTo>
                  <a:pt x="0" y="664339"/>
                </a:moveTo>
                <a:lnTo>
                  <a:pt x="42022" y="637192"/>
                </a:lnTo>
                <a:lnTo>
                  <a:pt x="84063" y="610086"/>
                </a:lnTo>
                <a:lnTo>
                  <a:pt x="126142" y="583060"/>
                </a:lnTo>
                <a:lnTo>
                  <a:pt x="168276" y="556155"/>
                </a:lnTo>
                <a:lnTo>
                  <a:pt x="210486" y="529412"/>
                </a:lnTo>
                <a:lnTo>
                  <a:pt x="252788" y="502870"/>
                </a:lnTo>
                <a:lnTo>
                  <a:pt x="295202" y="476570"/>
                </a:lnTo>
                <a:lnTo>
                  <a:pt x="337747" y="450552"/>
                </a:lnTo>
                <a:lnTo>
                  <a:pt x="380441" y="424857"/>
                </a:lnTo>
                <a:lnTo>
                  <a:pt x="423303" y="399525"/>
                </a:lnTo>
                <a:lnTo>
                  <a:pt x="466352" y="374596"/>
                </a:lnTo>
                <a:lnTo>
                  <a:pt x="509606" y="350110"/>
                </a:lnTo>
                <a:lnTo>
                  <a:pt x="553083" y="326109"/>
                </a:lnTo>
                <a:lnTo>
                  <a:pt x="596804" y="302631"/>
                </a:lnTo>
                <a:lnTo>
                  <a:pt x="640785" y="279718"/>
                </a:lnTo>
                <a:lnTo>
                  <a:pt x="685046" y="257410"/>
                </a:lnTo>
                <a:lnTo>
                  <a:pt x="729605" y="235747"/>
                </a:lnTo>
                <a:lnTo>
                  <a:pt x="774482" y="214770"/>
                </a:lnTo>
                <a:lnTo>
                  <a:pt x="819695" y="194518"/>
                </a:lnTo>
                <a:lnTo>
                  <a:pt x="865261" y="175033"/>
                </a:lnTo>
                <a:lnTo>
                  <a:pt x="911201" y="156354"/>
                </a:lnTo>
                <a:lnTo>
                  <a:pt x="957533" y="138521"/>
                </a:lnTo>
                <a:lnTo>
                  <a:pt x="1004275" y="121576"/>
                </a:lnTo>
                <a:lnTo>
                  <a:pt x="1051446" y="105558"/>
                </a:lnTo>
                <a:lnTo>
                  <a:pt x="1099065" y="90508"/>
                </a:lnTo>
                <a:lnTo>
                  <a:pt x="1147150" y="76466"/>
                </a:lnTo>
                <a:lnTo>
                  <a:pt x="1195720" y="63473"/>
                </a:lnTo>
                <a:lnTo>
                  <a:pt x="1244794" y="51568"/>
                </a:lnTo>
                <a:lnTo>
                  <a:pt x="1294390" y="40792"/>
                </a:lnTo>
                <a:lnTo>
                  <a:pt x="1344527" y="31185"/>
                </a:lnTo>
                <a:lnTo>
                  <a:pt x="1395224" y="22788"/>
                </a:lnTo>
                <a:lnTo>
                  <a:pt x="1446499" y="15641"/>
                </a:lnTo>
                <a:lnTo>
                  <a:pt x="1498371" y="9785"/>
                </a:lnTo>
                <a:lnTo>
                  <a:pt x="1550858" y="5259"/>
                </a:lnTo>
                <a:lnTo>
                  <a:pt x="1603980" y="2104"/>
                </a:lnTo>
                <a:lnTo>
                  <a:pt x="1657755" y="360"/>
                </a:lnTo>
                <a:lnTo>
                  <a:pt x="1700304" y="0"/>
                </a:lnTo>
                <a:lnTo>
                  <a:pt x="1743255" y="509"/>
                </a:lnTo>
                <a:lnTo>
                  <a:pt x="1786600" y="1868"/>
                </a:lnTo>
                <a:lnTo>
                  <a:pt x="1830329" y="4059"/>
                </a:lnTo>
                <a:lnTo>
                  <a:pt x="1874434" y="7061"/>
                </a:lnTo>
                <a:lnTo>
                  <a:pt x="1918905" y="10856"/>
                </a:lnTo>
                <a:lnTo>
                  <a:pt x="1963734" y="15424"/>
                </a:lnTo>
                <a:lnTo>
                  <a:pt x="2008912" y="20746"/>
                </a:lnTo>
                <a:lnTo>
                  <a:pt x="2054430" y="26802"/>
                </a:lnTo>
                <a:lnTo>
                  <a:pt x="2100278" y="33573"/>
                </a:lnTo>
                <a:lnTo>
                  <a:pt x="2146448" y="41040"/>
                </a:lnTo>
                <a:lnTo>
                  <a:pt x="2192932" y="49184"/>
                </a:lnTo>
                <a:lnTo>
                  <a:pt x="2239719" y="57985"/>
                </a:lnTo>
                <a:lnTo>
                  <a:pt x="2286801" y="67423"/>
                </a:lnTo>
                <a:lnTo>
                  <a:pt x="2334170" y="77480"/>
                </a:lnTo>
                <a:lnTo>
                  <a:pt x="2381815" y="88136"/>
                </a:lnTo>
                <a:lnTo>
                  <a:pt x="2429729" y="99372"/>
                </a:lnTo>
                <a:lnTo>
                  <a:pt x="2477902" y="111169"/>
                </a:lnTo>
                <a:lnTo>
                  <a:pt x="2526326" y="123506"/>
                </a:lnTo>
                <a:lnTo>
                  <a:pt x="2574991" y="136366"/>
                </a:lnTo>
                <a:lnTo>
                  <a:pt x="2623888" y="149728"/>
                </a:lnTo>
                <a:lnTo>
                  <a:pt x="2673009" y="163573"/>
                </a:lnTo>
                <a:lnTo>
                  <a:pt x="2722345" y="177882"/>
                </a:lnTo>
                <a:lnTo>
                  <a:pt x="2771886" y="192636"/>
                </a:lnTo>
                <a:lnTo>
                  <a:pt x="2821624" y="207815"/>
                </a:lnTo>
                <a:lnTo>
                  <a:pt x="2871549" y="223399"/>
                </a:lnTo>
                <a:lnTo>
                  <a:pt x="2921654" y="239371"/>
                </a:lnTo>
                <a:lnTo>
                  <a:pt x="2971928" y="255709"/>
                </a:lnTo>
                <a:lnTo>
                  <a:pt x="3022364" y="272396"/>
                </a:lnTo>
                <a:lnTo>
                  <a:pt x="3072951" y="289410"/>
                </a:lnTo>
                <a:lnTo>
                  <a:pt x="3123681" y="306735"/>
                </a:lnTo>
                <a:lnTo>
                  <a:pt x="3174546" y="324349"/>
                </a:lnTo>
                <a:lnTo>
                  <a:pt x="3225536" y="342233"/>
                </a:lnTo>
                <a:lnTo>
                  <a:pt x="3276641" y="360369"/>
                </a:lnTo>
                <a:lnTo>
                  <a:pt x="3327855" y="378737"/>
                </a:lnTo>
                <a:lnTo>
                  <a:pt x="3379166" y="397318"/>
                </a:lnTo>
                <a:lnTo>
                  <a:pt x="3430567" y="416092"/>
                </a:lnTo>
                <a:lnTo>
                  <a:pt x="3482049" y="435039"/>
                </a:lnTo>
                <a:lnTo>
                  <a:pt x="3533602" y="454142"/>
                </a:lnTo>
                <a:lnTo>
                  <a:pt x="3585217" y="473379"/>
                </a:lnTo>
                <a:lnTo>
                  <a:pt x="3636887" y="492733"/>
                </a:lnTo>
                <a:lnTo>
                  <a:pt x="3688601" y="512183"/>
                </a:lnTo>
                <a:lnTo>
                  <a:pt x="3740350" y="531711"/>
                </a:lnTo>
                <a:lnTo>
                  <a:pt x="3792127" y="551296"/>
                </a:lnTo>
                <a:lnTo>
                  <a:pt x="3843921" y="570920"/>
                </a:lnTo>
                <a:lnTo>
                  <a:pt x="3895725" y="59056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7226" y="2049462"/>
            <a:ext cx="114300" cy="914400"/>
          </a:xfrm>
          <a:custGeom>
            <a:avLst/>
            <a:gdLst/>
            <a:ahLst/>
            <a:cxnLst/>
            <a:rect l="l" t="t" r="r" b="b"/>
            <a:pathLst>
              <a:path w="114300" h="914400">
                <a:moveTo>
                  <a:pt x="85725" y="114300"/>
                </a:moveTo>
                <a:lnTo>
                  <a:pt x="28575" y="114300"/>
                </a:lnTo>
                <a:lnTo>
                  <a:pt x="28573" y="914400"/>
                </a:lnTo>
                <a:lnTo>
                  <a:pt x="85723" y="914400"/>
                </a:lnTo>
                <a:lnTo>
                  <a:pt x="85725" y="114300"/>
                </a:lnTo>
                <a:close/>
              </a:path>
              <a:path w="114300" h="9144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800" y="2878137"/>
            <a:ext cx="1022350" cy="114300"/>
          </a:xfrm>
          <a:custGeom>
            <a:avLst/>
            <a:gdLst/>
            <a:ahLst/>
            <a:cxnLst/>
            <a:rect l="l" t="t" r="r" b="b"/>
            <a:pathLst>
              <a:path w="1022350" h="114300">
                <a:moveTo>
                  <a:pt x="908050" y="0"/>
                </a:moveTo>
                <a:lnTo>
                  <a:pt x="908050" y="28575"/>
                </a:lnTo>
                <a:lnTo>
                  <a:pt x="0" y="28575"/>
                </a:lnTo>
                <a:lnTo>
                  <a:pt x="0" y="85725"/>
                </a:lnTo>
                <a:lnTo>
                  <a:pt x="908050" y="85725"/>
                </a:lnTo>
                <a:lnTo>
                  <a:pt x="908050" y="114300"/>
                </a:lnTo>
                <a:lnTo>
                  <a:pt x="1022350" y="57150"/>
                </a:lnTo>
                <a:lnTo>
                  <a:pt x="90805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1187" y="2830512"/>
            <a:ext cx="177800" cy="160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84190" y="2743390"/>
            <a:ext cx="337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r>
              <a:rPr sz="1950" spc="15" baseline="-19230" dirty="0">
                <a:solidFill>
                  <a:srgbClr val="CC0000"/>
                </a:solidFill>
                <a:latin typeface="Microsoft Sans Serif"/>
                <a:cs typeface="Microsoft Sans Serif"/>
              </a:rPr>
              <a:t>T</a:t>
            </a:r>
            <a:endParaRPr sz="1950" baseline="-1923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0665" y="1857565"/>
            <a:ext cx="356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3333FF"/>
                </a:solidFill>
                <a:latin typeface="Microsoft Sans Serif"/>
                <a:cs typeface="Microsoft Sans Serif"/>
              </a:rPr>
              <a:t>E</a:t>
            </a:r>
            <a:r>
              <a:rPr sz="1950" spc="15" baseline="-19230" dirty="0">
                <a:solidFill>
                  <a:srgbClr val="3333FF"/>
                </a:solidFill>
                <a:latin typeface="Microsoft Sans Serif"/>
                <a:cs typeface="Microsoft Sans Serif"/>
              </a:rPr>
              <a:t>N</a:t>
            </a:r>
            <a:endParaRPr sz="1950" baseline="-1923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339" y="3898074"/>
            <a:ext cx="284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55" dirty="0">
                <a:latin typeface="Calibri"/>
                <a:cs typeface="Calibri"/>
              </a:rPr>
              <a:t>Vektor,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berlaku: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95800" y="2062162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4975" y="2047875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6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08530" y="4724400"/>
            <a:ext cx="5182870" cy="43665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85"/>
              </a:spcBef>
            </a:pPr>
            <a:r>
              <a:rPr sz="2400" spc="-15" dirty="0" err="1" smtClean="0">
                <a:latin typeface="Calibri"/>
                <a:cs typeface="Calibri"/>
              </a:rPr>
              <a:t>Secara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Amplitudo (besar </a:t>
            </a:r>
            <a:r>
              <a:rPr sz="2400" spc="-10" dirty="0">
                <a:latin typeface="Calibri"/>
                <a:cs typeface="Calibri"/>
              </a:rPr>
              <a:t>vektor),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berlaku: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1466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334000"/>
            <a:ext cx="2038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8200" y="685800"/>
            <a:ext cx="750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Menentukan Komponen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Normal dan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Komponen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Tangensial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1524000"/>
            <a:ext cx="4038600" cy="1447800"/>
          </a:xfrm>
          <a:custGeom>
            <a:avLst/>
            <a:gdLst/>
            <a:ahLst/>
            <a:cxnLst/>
            <a:rect l="l" t="t" r="r" b="b"/>
            <a:pathLst>
              <a:path w="4038600" h="1447800">
                <a:moveTo>
                  <a:pt x="0" y="0"/>
                </a:moveTo>
                <a:lnTo>
                  <a:pt x="4038600" y="0"/>
                </a:lnTo>
                <a:lnTo>
                  <a:pt x="40386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458" y="1804511"/>
            <a:ext cx="818515" cy="528320"/>
          </a:xfrm>
          <a:custGeom>
            <a:avLst/>
            <a:gdLst/>
            <a:ahLst/>
            <a:cxnLst/>
            <a:rect l="l" t="t" r="r" b="b"/>
            <a:pathLst>
              <a:path w="818514" h="528319">
                <a:moveTo>
                  <a:pt x="818341" y="0"/>
                </a:moveTo>
                <a:lnTo>
                  <a:pt x="691145" y="12325"/>
                </a:lnTo>
                <a:lnTo>
                  <a:pt x="706330" y="36531"/>
                </a:lnTo>
                <a:lnTo>
                  <a:pt x="0" y="479610"/>
                </a:lnTo>
                <a:lnTo>
                  <a:pt x="30369" y="528024"/>
                </a:lnTo>
                <a:lnTo>
                  <a:pt x="736699" y="84945"/>
                </a:lnTo>
                <a:lnTo>
                  <a:pt x="766622" y="84945"/>
                </a:lnTo>
                <a:lnTo>
                  <a:pt x="818341" y="0"/>
                </a:lnTo>
                <a:close/>
              </a:path>
              <a:path w="818514" h="528319">
                <a:moveTo>
                  <a:pt x="766622" y="84945"/>
                </a:moveTo>
                <a:lnTo>
                  <a:pt x="736699" y="84945"/>
                </a:lnTo>
                <a:lnTo>
                  <a:pt x="751884" y="109151"/>
                </a:lnTo>
                <a:lnTo>
                  <a:pt x="766622" y="84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3159" y="2317812"/>
            <a:ext cx="3330575" cy="421005"/>
          </a:xfrm>
          <a:custGeom>
            <a:avLst/>
            <a:gdLst/>
            <a:ahLst/>
            <a:cxnLst/>
            <a:rect l="l" t="t" r="r" b="b"/>
            <a:pathLst>
              <a:path w="3330575" h="421005">
                <a:moveTo>
                  <a:pt x="0" y="420731"/>
                </a:moveTo>
                <a:lnTo>
                  <a:pt x="43108" y="400101"/>
                </a:lnTo>
                <a:lnTo>
                  <a:pt x="86244" y="379516"/>
                </a:lnTo>
                <a:lnTo>
                  <a:pt x="129435" y="359019"/>
                </a:lnTo>
                <a:lnTo>
                  <a:pt x="172709" y="338655"/>
                </a:lnTo>
                <a:lnTo>
                  <a:pt x="216093" y="318467"/>
                </a:lnTo>
                <a:lnTo>
                  <a:pt x="259615" y="298499"/>
                </a:lnTo>
                <a:lnTo>
                  <a:pt x="303302" y="278797"/>
                </a:lnTo>
                <a:lnTo>
                  <a:pt x="347182" y="259403"/>
                </a:lnTo>
                <a:lnTo>
                  <a:pt x="391282" y="240362"/>
                </a:lnTo>
                <a:lnTo>
                  <a:pt x="435631" y="221719"/>
                </a:lnTo>
                <a:lnTo>
                  <a:pt x="480255" y="203517"/>
                </a:lnTo>
                <a:lnTo>
                  <a:pt x="525182" y="185800"/>
                </a:lnTo>
                <a:lnTo>
                  <a:pt x="570440" y="168613"/>
                </a:lnTo>
                <a:lnTo>
                  <a:pt x="616056" y="151999"/>
                </a:lnTo>
                <a:lnTo>
                  <a:pt x="662057" y="136003"/>
                </a:lnTo>
                <a:lnTo>
                  <a:pt x="708472" y="120669"/>
                </a:lnTo>
                <a:lnTo>
                  <a:pt x="755328" y="106042"/>
                </a:lnTo>
                <a:lnTo>
                  <a:pt x="802653" y="92164"/>
                </a:lnTo>
                <a:lnTo>
                  <a:pt x="850473" y="79081"/>
                </a:lnTo>
                <a:lnTo>
                  <a:pt x="898817" y="66836"/>
                </a:lnTo>
                <a:lnTo>
                  <a:pt x="947712" y="55474"/>
                </a:lnTo>
                <a:lnTo>
                  <a:pt x="997186" y="45038"/>
                </a:lnTo>
                <a:lnTo>
                  <a:pt x="1047266" y="35573"/>
                </a:lnTo>
                <a:lnTo>
                  <a:pt x="1097979" y="27124"/>
                </a:lnTo>
                <a:lnTo>
                  <a:pt x="1149354" y="19733"/>
                </a:lnTo>
                <a:lnTo>
                  <a:pt x="1201418" y="13445"/>
                </a:lnTo>
                <a:lnTo>
                  <a:pt x="1254198" y="8305"/>
                </a:lnTo>
                <a:lnTo>
                  <a:pt x="1307723" y="4357"/>
                </a:lnTo>
                <a:lnTo>
                  <a:pt x="1362019" y="1644"/>
                </a:lnTo>
                <a:lnTo>
                  <a:pt x="1417114" y="210"/>
                </a:lnTo>
                <a:lnTo>
                  <a:pt x="1460051" y="0"/>
                </a:lnTo>
                <a:lnTo>
                  <a:pt x="1503465" y="552"/>
                </a:lnTo>
                <a:lnTo>
                  <a:pt x="1547343" y="1848"/>
                </a:lnTo>
                <a:lnTo>
                  <a:pt x="1591673" y="3867"/>
                </a:lnTo>
                <a:lnTo>
                  <a:pt x="1636442" y="6588"/>
                </a:lnTo>
                <a:lnTo>
                  <a:pt x="1681637" y="9993"/>
                </a:lnTo>
                <a:lnTo>
                  <a:pt x="1727246" y="14061"/>
                </a:lnTo>
                <a:lnTo>
                  <a:pt x="1773256" y="18771"/>
                </a:lnTo>
                <a:lnTo>
                  <a:pt x="1819656" y="24104"/>
                </a:lnTo>
                <a:lnTo>
                  <a:pt x="1866431" y="30040"/>
                </a:lnTo>
                <a:lnTo>
                  <a:pt x="1913570" y="36558"/>
                </a:lnTo>
                <a:lnTo>
                  <a:pt x="1961060" y="43638"/>
                </a:lnTo>
                <a:lnTo>
                  <a:pt x="2008889" y="51261"/>
                </a:lnTo>
                <a:lnTo>
                  <a:pt x="2057044" y="59406"/>
                </a:lnTo>
                <a:lnTo>
                  <a:pt x="2105513" y="68053"/>
                </a:lnTo>
                <a:lnTo>
                  <a:pt x="2154283" y="77183"/>
                </a:lnTo>
                <a:lnTo>
                  <a:pt x="2203341" y="86774"/>
                </a:lnTo>
                <a:lnTo>
                  <a:pt x="2252675" y="96807"/>
                </a:lnTo>
                <a:lnTo>
                  <a:pt x="2302272" y="107262"/>
                </a:lnTo>
                <a:lnTo>
                  <a:pt x="2352120" y="118118"/>
                </a:lnTo>
                <a:lnTo>
                  <a:pt x="2402207" y="129357"/>
                </a:lnTo>
                <a:lnTo>
                  <a:pt x="2452519" y="140956"/>
                </a:lnTo>
                <a:lnTo>
                  <a:pt x="2503045" y="152898"/>
                </a:lnTo>
                <a:lnTo>
                  <a:pt x="2553771" y="165160"/>
                </a:lnTo>
                <a:lnTo>
                  <a:pt x="2604685" y="177724"/>
                </a:lnTo>
                <a:lnTo>
                  <a:pt x="2655775" y="190569"/>
                </a:lnTo>
                <a:lnTo>
                  <a:pt x="2707028" y="203676"/>
                </a:lnTo>
                <a:lnTo>
                  <a:pt x="2758432" y="217023"/>
                </a:lnTo>
                <a:lnTo>
                  <a:pt x="2809973" y="230591"/>
                </a:lnTo>
                <a:lnTo>
                  <a:pt x="2861640" y="244360"/>
                </a:lnTo>
                <a:lnTo>
                  <a:pt x="2913420" y="258310"/>
                </a:lnTo>
                <a:lnTo>
                  <a:pt x="2965300" y="272421"/>
                </a:lnTo>
                <a:lnTo>
                  <a:pt x="3017268" y="286672"/>
                </a:lnTo>
                <a:lnTo>
                  <a:pt x="3069311" y="301043"/>
                </a:lnTo>
                <a:lnTo>
                  <a:pt x="3121417" y="315515"/>
                </a:lnTo>
                <a:lnTo>
                  <a:pt x="3173573" y="330068"/>
                </a:lnTo>
                <a:lnTo>
                  <a:pt x="3225767" y="344681"/>
                </a:lnTo>
                <a:lnTo>
                  <a:pt x="3277985" y="359333"/>
                </a:lnTo>
                <a:lnTo>
                  <a:pt x="3330217" y="37400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4700" y="1757257"/>
            <a:ext cx="114300" cy="589915"/>
          </a:xfrm>
          <a:custGeom>
            <a:avLst/>
            <a:gdLst/>
            <a:ahLst/>
            <a:cxnLst/>
            <a:rect l="l" t="t" r="r" b="b"/>
            <a:pathLst>
              <a:path w="114300" h="589914">
                <a:moveTo>
                  <a:pt x="85725" y="114300"/>
                </a:moveTo>
                <a:lnTo>
                  <a:pt x="28575" y="114300"/>
                </a:lnTo>
                <a:lnTo>
                  <a:pt x="28575" y="589597"/>
                </a:lnTo>
                <a:lnTo>
                  <a:pt x="85725" y="589597"/>
                </a:lnTo>
                <a:lnTo>
                  <a:pt x="85725" y="114300"/>
                </a:lnTo>
                <a:close/>
              </a:path>
              <a:path w="114300" h="589914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3275" y="2261129"/>
            <a:ext cx="878205" cy="114300"/>
          </a:xfrm>
          <a:custGeom>
            <a:avLst/>
            <a:gdLst/>
            <a:ahLst/>
            <a:cxnLst/>
            <a:rect l="l" t="t" r="r" b="b"/>
            <a:pathLst>
              <a:path w="878204" h="114300">
                <a:moveTo>
                  <a:pt x="0" y="28573"/>
                </a:moveTo>
                <a:lnTo>
                  <a:pt x="0" y="85723"/>
                </a:lnTo>
                <a:lnTo>
                  <a:pt x="763791" y="85725"/>
                </a:lnTo>
                <a:lnTo>
                  <a:pt x="763791" y="114300"/>
                </a:lnTo>
                <a:lnTo>
                  <a:pt x="878091" y="57150"/>
                </a:lnTo>
                <a:lnTo>
                  <a:pt x="820941" y="28575"/>
                </a:lnTo>
                <a:lnTo>
                  <a:pt x="0" y="28573"/>
                </a:lnTo>
                <a:close/>
              </a:path>
              <a:path w="878204" h="114300">
                <a:moveTo>
                  <a:pt x="763791" y="0"/>
                </a:moveTo>
                <a:lnTo>
                  <a:pt x="763791" y="28575"/>
                </a:lnTo>
                <a:lnTo>
                  <a:pt x="820941" y="28575"/>
                </a:lnTo>
                <a:lnTo>
                  <a:pt x="76379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2719" y="2249592"/>
            <a:ext cx="153834" cy="10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1449" y="1449833"/>
            <a:ext cx="220345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810">
              <a:lnSpc>
                <a:spcPct val="1531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E  </a:t>
            </a:r>
            <a:r>
              <a:rPr sz="2400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r>
              <a:rPr sz="1600" dirty="0">
                <a:solidFill>
                  <a:srgbClr val="CC0000"/>
                </a:solidFill>
                <a:latin typeface="Microsoft Sans Serif"/>
                <a:cs typeface="Microsoft Sans Serif"/>
              </a:rPr>
              <a:t>T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6489" y="1642078"/>
            <a:ext cx="41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FF"/>
                </a:solidFill>
                <a:latin typeface="Microsoft Sans Serif"/>
                <a:cs typeface="Microsoft Sans Serif"/>
              </a:rPr>
              <a:t>E</a:t>
            </a:r>
            <a:r>
              <a:rPr sz="2400" spc="-7" baseline="-19097" dirty="0">
                <a:solidFill>
                  <a:srgbClr val="3333FF"/>
                </a:solidFill>
                <a:latin typeface="Microsoft Sans Serif"/>
                <a:cs typeface="Microsoft Sans Serif"/>
              </a:rPr>
              <a:t>N</a:t>
            </a:r>
            <a:endParaRPr sz="2400" baseline="-19097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27423" y="1765300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6803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8653" y="1756251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62738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1739" y="3140265"/>
            <a:ext cx="704342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Lebih mudah </a:t>
            </a:r>
            <a:r>
              <a:rPr sz="2200" spc="-10" dirty="0">
                <a:latin typeface="Calibri"/>
                <a:cs typeface="Calibri"/>
              </a:rPr>
              <a:t>untuk menentukan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terlebih  dahulu.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4939" y="3887979"/>
            <a:ext cx="654367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43180" indent="-457200">
              <a:lnSpc>
                <a:spcPct val="100000"/>
              </a:lnSpc>
              <a:spcBef>
                <a:spcPts val="100"/>
              </a:spcBef>
              <a:tabLst>
                <a:tab pos="494665" algn="l"/>
              </a:tabLst>
            </a:pPr>
            <a:r>
              <a:rPr sz="2200" spc="-5" dirty="0">
                <a:latin typeface="Calibri"/>
                <a:cs typeface="Calibri"/>
              </a:rPr>
              <a:t>1.	</a:t>
            </a:r>
            <a:r>
              <a:rPr sz="2200" spc="-35" dirty="0">
                <a:latin typeface="Calibri"/>
                <a:cs typeface="Calibri"/>
              </a:rPr>
              <a:t>Tentukan </a:t>
            </a:r>
            <a:r>
              <a:rPr sz="2200" spc="-25" dirty="0">
                <a:latin typeface="Calibri"/>
                <a:cs typeface="Calibri"/>
              </a:rPr>
              <a:t>Vektor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40" dirty="0">
                <a:latin typeface="Calibri"/>
                <a:cs typeface="Calibri"/>
              </a:rPr>
              <a:t>SATUAN </a:t>
            </a:r>
            <a:r>
              <a:rPr sz="2200" spc="-10" dirty="0">
                <a:latin typeface="Calibri"/>
                <a:cs typeface="Calibri"/>
              </a:rPr>
              <a:t>pada </a:t>
            </a:r>
            <a:r>
              <a:rPr sz="2200" spc="-5" dirty="0">
                <a:latin typeface="Calibri"/>
                <a:cs typeface="Calibri"/>
              </a:rPr>
              <a:t>titik </a:t>
            </a:r>
            <a:r>
              <a:rPr sz="2200" spc="-10" dirty="0">
                <a:latin typeface="Calibri"/>
                <a:cs typeface="Calibri"/>
              </a:rPr>
              <a:t>pangkal  </a:t>
            </a:r>
            <a:r>
              <a:rPr sz="2200" spc="-15" dirty="0">
                <a:latin typeface="Calibri"/>
                <a:cs typeface="Calibri"/>
              </a:rPr>
              <a:t>vektor </a:t>
            </a:r>
            <a:r>
              <a:rPr sz="2200" spc="-5" dirty="0">
                <a:latin typeface="Calibri"/>
                <a:cs typeface="Calibri"/>
              </a:rPr>
              <a:t>(=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175" spc="-7" baseline="-21072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0339" y="4556908"/>
            <a:ext cx="2374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0339" y="5148454"/>
            <a:ext cx="43313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</a:tabLst>
            </a:pPr>
            <a:r>
              <a:rPr sz="2200" spc="-5" dirty="0">
                <a:latin typeface="Calibri"/>
                <a:cs typeface="Calibri"/>
              </a:rPr>
              <a:t>3.	</a:t>
            </a:r>
            <a:r>
              <a:rPr sz="2200" spc="-35" dirty="0">
                <a:latin typeface="Calibri"/>
                <a:cs typeface="Calibri"/>
              </a:rPr>
              <a:t>Tentukan </a:t>
            </a:r>
            <a:r>
              <a:rPr sz="2200" spc="-10" dirty="0">
                <a:latin typeface="Calibri"/>
                <a:cs typeface="Calibri"/>
              </a:rPr>
              <a:t>Komponen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TANGENSIAL: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7539" y="4524648"/>
            <a:ext cx="3980179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754754" algn="l"/>
              </a:tabLst>
            </a:pPr>
            <a:r>
              <a:rPr sz="3300" spc="-292" baseline="1262" dirty="0">
                <a:latin typeface="Calibri"/>
                <a:cs typeface="Calibri"/>
              </a:rPr>
              <a:t>T</a:t>
            </a:r>
            <a:r>
              <a:rPr sz="3300" baseline="1262" dirty="0">
                <a:latin typeface="Calibri"/>
                <a:cs typeface="Calibri"/>
              </a:rPr>
              <a:t>e</a:t>
            </a:r>
            <a:r>
              <a:rPr sz="3300" spc="-44" baseline="1262" dirty="0">
                <a:latin typeface="Calibri"/>
                <a:cs typeface="Calibri"/>
              </a:rPr>
              <a:t>n</a:t>
            </a:r>
            <a:r>
              <a:rPr sz="3300" baseline="1262" dirty="0">
                <a:latin typeface="Calibri"/>
                <a:cs typeface="Calibri"/>
              </a:rPr>
              <a:t>t</a:t>
            </a:r>
            <a:r>
              <a:rPr sz="3300" spc="-15" baseline="1262" dirty="0">
                <a:latin typeface="Calibri"/>
                <a:cs typeface="Calibri"/>
              </a:rPr>
              <a:t>u</a:t>
            </a:r>
            <a:r>
              <a:rPr sz="3300" spc="-60" baseline="1262" dirty="0">
                <a:latin typeface="Calibri"/>
                <a:cs typeface="Calibri"/>
              </a:rPr>
              <a:t>k</a:t>
            </a:r>
            <a:r>
              <a:rPr sz="3300" spc="-7" baseline="1262" dirty="0">
                <a:latin typeface="Calibri"/>
                <a:cs typeface="Calibri"/>
              </a:rPr>
              <a:t>a</a:t>
            </a:r>
            <a:r>
              <a:rPr sz="3300" baseline="1262" dirty="0">
                <a:latin typeface="Calibri"/>
                <a:cs typeface="Calibri"/>
              </a:rPr>
              <a:t>n</a:t>
            </a:r>
            <a:r>
              <a:rPr sz="3300" spc="-7" baseline="1262" dirty="0">
                <a:latin typeface="Calibri"/>
                <a:cs typeface="Calibri"/>
              </a:rPr>
              <a:t> </a:t>
            </a:r>
            <a:r>
              <a:rPr sz="3300" spc="-67" baseline="1262" dirty="0">
                <a:latin typeface="Calibri"/>
                <a:cs typeface="Calibri"/>
              </a:rPr>
              <a:t>K</a:t>
            </a:r>
            <a:r>
              <a:rPr sz="3300" baseline="1262" dirty="0">
                <a:latin typeface="Calibri"/>
                <a:cs typeface="Calibri"/>
              </a:rPr>
              <a:t>o</a:t>
            </a:r>
            <a:r>
              <a:rPr sz="3300" spc="7" baseline="1262" dirty="0">
                <a:latin typeface="Calibri"/>
                <a:cs typeface="Calibri"/>
              </a:rPr>
              <a:t>m</a:t>
            </a:r>
            <a:r>
              <a:rPr sz="3300" spc="-7" baseline="1262" dirty="0">
                <a:latin typeface="Calibri"/>
                <a:cs typeface="Calibri"/>
              </a:rPr>
              <a:t>p</a:t>
            </a:r>
            <a:r>
              <a:rPr sz="3300" baseline="1262" dirty="0">
                <a:latin typeface="Calibri"/>
                <a:cs typeface="Calibri"/>
              </a:rPr>
              <a:t>o</a:t>
            </a:r>
            <a:r>
              <a:rPr sz="3300" spc="-7" baseline="1262" dirty="0">
                <a:latin typeface="Calibri"/>
                <a:cs typeface="Calibri"/>
              </a:rPr>
              <a:t>n</a:t>
            </a:r>
            <a:r>
              <a:rPr sz="3300" spc="7" baseline="1262" dirty="0">
                <a:latin typeface="Calibri"/>
                <a:cs typeface="Calibri"/>
              </a:rPr>
              <a:t>e</a:t>
            </a:r>
            <a:r>
              <a:rPr sz="3300" baseline="1262" dirty="0">
                <a:latin typeface="Calibri"/>
                <a:cs typeface="Calibri"/>
              </a:rPr>
              <a:t>n</a:t>
            </a:r>
            <a:r>
              <a:rPr sz="3300" spc="-15" baseline="1262" dirty="0">
                <a:latin typeface="Calibri"/>
                <a:cs typeface="Calibri"/>
              </a:rPr>
              <a:t> </a:t>
            </a:r>
            <a:r>
              <a:rPr sz="3300" baseline="1262" dirty="0">
                <a:latin typeface="Calibri"/>
                <a:cs typeface="Calibri"/>
              </a:rPr>
              <a:t>N</a:t>
            </a:r>
            <a:r>
              <a:rPr sz="3300" spc="7" baseline="1262" dirty="0">
                <a:latin typeface="Calibri"/>
                <a:cs typeface="Calibri"/>
              </a:rPr>
              <a:t>OR</a:t>
            </a:r>
            <a:r>
              <a:rPr sz="3300" spc="-7" baseline="1262" dirty="0">
                <a:latin typeface="Calibri"/>
                <a:cs typeface="Calibri"/>
              </a:rPr>
              <a:t>M</a:t>
            </a:r>
            <a:r>
              <a:rPr sz="3300" baseline="1262" dirty="0">
                <a:latin typeface="Calibri"/>
                <a:cs typeface="Calibri"/>
              </a:rPr>
              <a:t>AL:	</a:t>
            </a:r>
            <a:endParaRPr sz="245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1666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81600"/>
            <a:ext cx="1609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40727" y="876597"/>
            <a:ext cx="7230745" cy="1469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52705" marR="5080">
              <a:lnSpc>
                <a:spcPct val="100699"/>
              </a:lnSpc>
              <a:spcBef>
                <a:spcPts val="1745"/>
              </a:spcBef>
            </a:pPr>
            <a:r>
              <a:rPr sz="2400" spc="-5" dirty="0">
                <a:latin typeface="Calibri"/>
                <a:cs typeface="Calibri"/>
              </a:rPr>
              <a:t>Apa </a:t>
            </a:r>
            <a:r>
              <a:rPr sz="2400" dirty="0">
                <a:latin typeface="Calibri"/>
                <a:cs typeface="Calibri"/>
              </a:rPr>
              <a:t>perubahan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terjadi </a:t>
            </a:r>
            <a:r>
              <a:rPr sz="2400" spc="-15" dirty="0">
                <a:latin typeface="Calibri"/>
                <a:cs typeface="Calibri"/>
              </a:rPr>
              <a:t>jika </a:t>
            </a:r>
            <a:r>
              <a:rPr sz="2400" spc="-5" dirty="0">
                <a:latin typeface="Calibri"/>
                <a:cs typeface="Calibri"/>
              </a:rPr>
              <a:t>medan </a:t>
            </a:r>
            <a:r>
              <a:rPr sz="2400" spc="-10" dirty="0">
                <a:latin typeface="Calibri"/>
                <a:cs typeface="Calibri"/>
              </a:rPr>
              <a:t>listrik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merambat 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suatu </a:t>
            </a:r>
            <a:r>
              <a:rPr sz="2400" spc="-5" dirty="0">
                <a:latin typeface="Calibri"/>
                <a:cs typeface="Calibri"/>
              </a:rPr>
              <a:t>medium masuk </a:t>
            </a:r>
            <a:r>
              <a:rPr sz="2400" spc="-45" dirty="0">
                <a:latin typeface="Calibri"/>
                <a:cs typeface="Calibri"/>
              </a:rPr>
              <a:t>ke </a:t>
            </a:r>
            <a:r>
              <a:rPr sz="2400" spc="-5" dirty="0">
                <a:latin typeface="Calibri"/>
                <a:cs typeface="Calibri"/>
              </a:rPr>
              <a:t>medium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lain?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32766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2590799"/>
                </a:moveTo>
                <a:lnTo>
                  <a:pt x="4953000" y="2590799"/>
                </a:lnTo>
                <a:lnTo>
                  <a:pt x="4953000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32766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0"/>
                </a:moveTo>
                <a:lnTo>
                  <a:pt x="4953000" y="0"/>
                </a:lnTo>
                <a:lnTo>
                  <a:pt x="49530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32766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25908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1" y="2209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12740" y="2782061"/>
            <a:ext cx="1290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II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098" y="3276600"/>
            <a:ext cx="1195705" cy="1881505"/>
          </a:xfrm>
          <a:custGeom>
            <a:avLst/>
            <a:gdLst/>
            <a:ahLst/>
            <a:cxnLst/>
            <a:rect l="l" t="t" r="r" b="b"/>
            <a:pathLst>
              <a:path w="1195704" h="1881504">
                <a:moveTo>
                  <a:pt x="1195501" y="0"/>
                </a:moveTo>
                <a:lnTo>
                  <a:pt x="1050112" y="88849"/>
                </a:lnTo>
                <a:lnTo>
                  <a:pt x="1082420" y="109042"/>
                </a:lnTo>
                <a:lnTo>
                  <a:pt x="0" y="1840915"/>
                </a:lnTo>
                <a:lnTo>
                  <a:pt x="64617" y="1881301"/>
                </a:lnTo>
                <a:lnTo>
                  <a:pt x="1147038" y="149428"/>
                </a:lnTo>
                <a:lnTo>
                  <a:pt x="1181270" y="149428"/>
                </a:lnTo>
                <a:lnTo>
                  <a:pt x="1195501" y="0"/>
                </a:lnTo>
                <a:close/>
              </a:path>
              <a:path w="1195704" h="1881504">
                <a:moveTo>
                  <a:pt x="1181270" y="149428"/>
                </a:moveTo>
                <a:lnTo>
                  <a:pt x="1147038" y="149428"/>
                </a:lnTo>
                <a:lnTo>
                  <a:pt x="1179347" y="169621"/>
                </a:lnTo>
                <a:lnTo>
                  <a:pt x="1181270" y="149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4191000"/>
            <a:ext cx="479425" cy="186055"/>
          </a:xfrm>
          <a:custGeom>
            <a:avLst/>
            <a:gdLst/>
            <a:ahLst/>
            <a:cxnLst/>
            <a:rect l="l" t="t" r="r" b="b"/>
            <a:pathLst>
              <a:path w="479425" h="186054">
                <a:moveTo>
                  <a:pt x="141992" y="86208"/>
                </a:moveTo>
                <a:lnTo>
                  <a:pt x="77302" y="86208"/>
                </a:lnTo>
                <a:lnTo>
                  <a:pt x="103647" y="106281"/>
                </a:lnTo>
                <a:lnTo>
                  <a:pt x="162895" y="143822"/>
                </a:lnTo>
                <a:lnTo>
                  <a:pt x="223575" y="170775"/>
                </a:lnTo>
                <a:lnTo>
                  <a:pt x="284413" y="183904"/>
                </a:lnTo>
                <a:lnTo>
                  <a:pt x="314473" y="185959"/>
                </a:lnTo>
                <a:lnTo>
                  <a:pt x="344236" y="185690"/>
                </a:lnTo>
                <a:lnTo>
                  <a:pt x="373692" y="183598"/>
                </a:lnTo>
                <a:lnTo>
                  <a:pt x="402991" y="180150"/>
                </a:lnTo>
                <a:lnTo>
                  <a:pt x="478962" y="168281"/>
                </a:lnTo>
                <a:lnTo>
                  <a:pt x="475772" y="147861"/>
                </a:lnTo>
                <a:lnTo>
                  <a:pt x="314176" y="147861"/>
                </a:lnTo>
                <a:lnTo>
                  <a:pt x="287086" y="145898"/>
                </a:lnTo>
                <a:lnTo>
                  <a:pt x="233624" y="134024"/>
                </a:lnTo>
                <a:lnTo>
                  <a:pt x="180004" y="109780"/>
                </a:lnTo>
                <a:lnTo>
                  <a:pt x="152632" y="93399"/>
                </a:lnTo>
                <a:lnTo>
                  <a:pt x="141992" y="86208"/>
                </a:lnTo>
                <a:close/>
              </a:path>
              <a:path w="479425" h="186054">
                <a:moveTo>
                  <a:pt x="473081" y="130637"/>
                </a:moveTo>
                <a:lnTo>
                  <a:pt x="397108" y="142507"/>
                </a:lnTo>
                <a:lnTo>
                  <a:pt x="369257" y="145757"/>
                </a:lnTo>
                <a:lnTo>
                  <a:pt x="341563" y="147684"/>
                </a:lnTo>
                <a:lnTo>
                  <a:pt x="314176" y="147861"/>
                </a:lnTo>
                <a:lnTo>
                  <a:pt x="475772" y="147861"/>
                </a:lnTo>
                <a:lnTo>
                  <a:pt x="473081" y="130637"/>
                </a:lnTo>
                <a:close/>
              </a:path>
              <a:path w="479425" h="186054">
                <a:moveTo>
                  <a:pt x="0" y="0"/>
                </a:moveTo>
                <a:lnTo>
                  <a:pt x="53039" y="116264"/>
                </a:lnTo>
                <a:lnTo>
                  <a:pt x="77302" y="86208"/>
                </a:lnTo>
                <a:lnTo>
                  <a:pt x="141992" y="86208"/>
                </a:lnTo>
                <a:lnTo>
                  <a:pt x="124952" y="74693"/>
                </a:lnTo>
                <a:lnTo>
                  <a:pt x="101227" y="56570"/>
                </a:lnTo>
                <a:lnTo>
                  <a:pt x="124834" y="273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36340" y="3208783"/>
            <a:ext cx="2869565" cy="10922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89100">
              <a:lnSpc>
                <a:spcPct val="100000"/>
              </a:lnSpc>
              <a:spcBef>
                <a:spcPts val="94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dirty="0">
                <a:latin typeface="Symbol"/>
                <a:cs typeface="Symbol"/>
              </a:rPr>
              <a:t>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1739" y="520617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775" spc="-7" baseline="-19519" dirty="0">
                <a:latin typeface="Microsoft Sans Serif"/>
                <a:cs typeface="Microsoft Sans Serif"/>
              </a:rPr>
              <a:t>1</a:t>
            </a:r>
            <a:endParaRPr sz="2775" baseline="-19519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2736" y="2514600"/>
            <a:ext cx="850265" cy="701040"/>
          </a:xfrm>
          <a:custGeom>
            <a:avLst/>
            <a:gdLst/>
            <a:ahLst/>
            <a:cxnLst/>
            <a:rect l="l" t="t" r="r" b="b"/>
            <a:pathLst>
              <a:path w="850264" h="701039">
                <a:moveTo>
                  <a:pt x="850263" y="0"/>
                </a:moveTo>
                <a:lnTo>
                  <a:pt x="767161" y="18765"/>
                </a:lnTo>
                <a:lnTo>
                  <a:pt x="815414" y="77740"/>
                </a:lnTo>
                <a:lnTo>
                  <a:pt x="850263" y="0"/>
                </a:lnTo>
                <a:close/>
              </a:path>
              <a:path w="850264" h="701039">
                <a:moveTo>
                  <a:pt x="737194" y="67896"/>
                </a:moveTo>
                <a:lnTo>
                  <a:pt x="619244" y="164402"/>
                </a:lnTo>
                <a:lnTo>
                  <a:pt x="643370" y="193890"/>
                </a:lnTo>
                <a:lnTo>
                  <a:pt x="761321" y="97384"/>
                </a:lnTo>
                <a:lnTo>
                  <a:pt x="737194" y="67896"/>
                </a:lnTo>
                <a:close/>
              </a:path>
              <a:path w="850264" h="701039">
                <a:moveTo>
                  <a:pt x="530779" y="236781"/>
                </a:moveTo>
                <a:lnTo>
                  <a:pt x="412828" y="333287"/>
                </a:lnTo>
                <a:lnTo>
                  <a:pt x="436956" y="362775"/>
                </a:lnTo>
                <a:lnTo>
                  <a:pt x="554907" y="266269"/>
                </a:lnTo>
                <a:lnTo>
                  <a:pt x="530779" y="236781"/>
                </a:lnTo>
                <a:close/>
              </a:path>
              <a:path w="850264" h="701039">
                <a:moveTo>
                  <a:pt x="324365" y="405665"/>
                </a:moveTo>
                <a:lnTo>
                  <a:pt x="206414" y="502171"/>
                </a:lnTo>
                <a:lnTo>
                  <a:pt x="230541" y="531658"/>
                </a:lnTo>
                <a:lnTo>
                  <a:pt x="348491" y="435154"/>
                </a:lnTo>
                <a:lnTo>
                  <a:pt x="324365" y="405665"/>
                </a:lnTo>
                <a:close/>
              </a:path>
              <a:path w="850264" h="701039">
                <a:moveTo>
                  <a:pt x="117951" y="574550"/>
                </a:moveTo>
                <a:lnTo>
                  <a:pt x="0" y="671056"/>
                </a:lnTo>
                <a:lnTo>
                  <a:pt x="24127" y="700543"/>
                </a:lnTo>
                <a:lnTo>
                  <a:pt x="142077" y="604038"/>
                </a:lnTo>
                <a:lnTo>
                  <a:pt x="117951" y="574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1740" y="2310574"/>
            <a:ext cx="621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Microsoft Sans Serif"/>
                <a:cs typeface="Microsoft Sans Serif"/>
              </a:rPr>
              <a:t>???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3940" y="253917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775" spc="-7" baseline="-19519" dirty="0">
                <a:latin typeface="Microsoft Sans Serif"/>
                <a:cs typeface="Microsoft Sans Serif"/>
              </a:rPr>
              <a:t>2</a:t>
            </a:r>
            <a:endParaRPr sz="2775" baseline="-19519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0902" y="5993717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9215" y="5329125"/>
            <a:ext cx="188976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sz="1400" spc="-5" dirty="0">
                <a:latin typeface="Calibri"/>
                <a:cs typeface="Calibri"/>
              </a:rPr>
              <a:t>FEH2F3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Elektromagnetika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27" y="801206"/>
            <a:ext cx="7656830" cy="166071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20955" marR="5080">
              <a:lnSpc>
                <a:spcPct val="100000"/>
              </a:lnSpc>
              <a:spcBef>
                <a:spcPts val="545"/>
              </a:spcBef>
            </a:pPr>
            <a:r>
              <a:rPr sz="2200" spc="-5" dirty="0">
                <a:latin typeface="Calibri"/>
                <a:cs typeface="Calibri"/>
              </a:rPr>
              <a:t>Oleh </a:t>
            </a:r>
            <a:r>
              <a:rPr sz="2200" spc="-15" dirty="0">
                <a:latin typeface="Calibri"/>
                <a:cs typeface="Calibri"/>
              </a:rPr>
              <a:t>karena vektor </a:t>
            </a:r>
            <a:r>
              <a:rPr sz="2200" spc="-10" dirty="0">
                <a:latin typeface="Calibri"/>
                <a:cs typeface="Calibri"/>
              </a:rPr>
              <a:t>pada suatu permukaan </a:t>
            </a:r>
            <a:r>
              <a:rPr sz="2200" spc="-15" dirty="0">
                <a:latin typeface="Calibri"/>
                <a:cs typeface="Calibri"/>
              </a:rPr>
              <a:t>dapat diuraikan </a:t>
            </a:r>
            <a:r>
              <a:rPr sz="2200" spc="-5" dirty="0">
                <a:latin typeface="Calibri"/>
                <a:cs typeface="Calibri"/>
              </a:rPr>
              <a:t>menjadi 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15" dirty="0">
                <a:latin typeface="Calibri"/>
                <a:cs typeface="Calibri"/>
              </a:rPr>
              <a:t>TANGENSIAL, </a:t>
            </a:r>
            <a:r>
              <a:rPr sz="2200" spc="-10" dirty="0">
                <a:latin typeface="Calibri"/>
                <a:cs typeface="Calibri"/>
              </a:rPr>
              <a:t>maka </a:t>
            </a:r>
            <a:r>
              <a:rPr sz="2200" spc="-5" dirty="0">
                <a:latin typeface="Calibri"/>
                <a:cs typeface="Calibri"/>
              </a:rPr>
              <a:t>analisis lebih mudah  </a:t>
            </a:r>
            <a:r>
              <a:rPr sz="2200" spc="-15" dirty="0">
                <a:latin typeface="Calibri"/>
                <a:cs typeface="Calibri"/>
              </a:rPr>
              <a:t>dilakukan </a:t>
            </a:r>
            <a:r>
              <a:rPr sz="2200" spc="-10" dirty="0">
                <a:latin typeface="Calibri"/>
                <a:cs typeface="Calibri"/>
              </a:rPr>
              <a:t>pada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5" dirty="0">
                <a:latin typeface="Calibri"/>
                <a:cs typeface="Calibri"/>
              </a:rPr>
              <a:t>dan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TANGENSIALnya.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600" y="3200399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2590799"/>
                </a:moveTo>
                <a:lnTo>
                  <a:pt x="4953000" y="2590799"/>
                </a:lnTo>
                <a:lnTo>
                  <a:pt x="4953000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32004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0"/>
                </a:moveTo>
                <a:lnTo>
                  <a:pt x="4953000" y="0"/>
                </a:lnTo>
                <a:lnTo>
                  <a:pt x="49530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9800" y="32004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25146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1" y="2209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2740" y="3239263"/>
            <a:ext cx="1193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2740" y="2705861"/>
            <a:ext cx="1290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II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43098" y="3200400"/>
            <a:ext cx="1195705" cy="1881505"/>
          </a:xfrm>
          <a:custGeom>
            <a:avLst/>
            <a:gdLst/>
            <a:ahLst/>
            <a:cxnLst/>
            <a:rect l="l" t="t" r="r" b="b"/>
            <a:pathLst>
              <a:path w="1195704" h="1881504">
                <a:moveTo>
                  <a:pt x="1195501" y="0"/>
                </a:moveTo>
                <a:lnTo>
                  <a:pt x="1050112" y="88849"/>
                </a:lnTo>
                <a:lnTo>
                  <a:pt x="1082420" y="109042"/>
                </a:lnTo>
                <a:lnTo>
                  <a:pt x="0" y="1840915"/>
                </a:lnTo>
                <a:lnTo>
                  <a:pt x="64617" y="1881301"/>
                </a:lnTo>
                <a:lnTo>
                  <a:pt x="1147038" y="149428"/>
                </a:lnTo>
                <a:lnTo>
                  <a:pt x="1181270" y="149428"/>
                </a:lnTo>
                <a:lnTo>
                  <a:pt x="1195501" y="0"/>
                </a:lnTo>
                <a:close/>
              </a:path>
              <a:path w="1195704" h="1881504">
                <a:moveTo>
                  <a:pt x="1181270" y="149428"/>
                </a:moveTo>
                <a:lnTo>
                  <a:pt x="1147038" y="149428"/>
                </a:lnTo>
                <a:lnTo>
                  <a:pt x="1179347" y="169621"/>
                </a:lnTo>
                <a:lnTo>
                  <a:pt x="1181270" y="149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4114800"/>
            <a:ext cx="479425" cy="186055"/>
          </a:xfrm>
          <a:custGeom>
            <a:avLst/>
            <a:gdLst/>
            <a:ahLst/>
            <a:cxnLst/>
            <a:rect l="l" t="t" r="r" b="b"/>
            <a:pathLst>
              <a:path w="479425" h="186054">
                <a:moveTo>
                  <a:pt x="141992" y="86208"/>
                </a:moveTo>
                <a:lnTo>
                  <a:pt x="77302" y="86208"/>
                </a:lnTo>
                <a:lnTo>
                  <a:pt x="103647" y="106281"/>
                </a:lnTo>
                <a:lnTo>
                  <a:pt x="162895" y="143822"/>
                </a:lnTo>
                <a:lnTo>
                  <a:pt x="223575" y="170775"/>
                </a:lnTo>
                <a:lnTo>
                  <a:pt x="284413" y="183904"/>
                </a:lnTo>
                <a:lnTo>
                  <a:pt x="314473" y="185959"/>
                </a:lnTo>
                <a:lnTo>
                  <a:pt x="344236" y="185690"/>
                </a:lnTo>
                <a:lnTo>
                  <a:pt x="373692" y="183598"/>
                </a:lnTo>
                <a:lnTo>
                  <a:pt x="402991" y="180150"/>
                </a:lnTo>
                <a:lnTo>
                  <a:pt x="478962" y="168281"/>
                </a:lnTo>
                <a:lnTo>
                  <a:pt x="475772" y="147861"/>
                </a:lnTo>
                <a:lnTo>
                  <a:pt x="314176" y="147861"/>
                </a:lnTo>
                <a:lnTo>
                  <a:pt x="287086" y="145898"/>
                </a:lnTo>
                <a:lnTo>
                  <a:pt x="233624" y="134024"/>
                </a:lnTo>
                <a:lnTo>
                  <a:pt x="180004" y="109780"/>
                </a:lnTo>
                <a:lnTo>
                  <a:pt x="152632" y="93399"/>
                </a:lnTo>
                <a:lnTo>
                  <a:pt x="141992" y="86208"/>
                </a:lnTo>
                <a:close/>
              </a:path>
              <a:path w="479425" h="186054">
                <a:moveTo>
                  <a:pt x="473081" y="130637"/>
                </a:moveTo>
                <a:lnTo>
                  <a:pt x="397108" y="142507"/>
                </a:lnTo>
                <a:lnTo>
                  <a:pt x="369257" y="145757"/>
                </a:lnTo>
                <a:lnTo>
                  <a:pt x="341563" y="147684"/>
                </a:lnTo>
                <a:lnTo>
                  <a:pt x="314176" y="147861"/>
                </a:lnTo>
                <a:lnTo>
                  <a:pt x="475772" y="147861"/>
                </a:lnTo>
                <a:lnTo>
                  <a:pt x="473081" y="130637"/>
                </a:lnTo>
                <a:close/>
              </a:path>
              <a:path w="479425" h="186054">
                <a:moveTo>
                  <a:pt x="0" y="0"/>
                </a:moveTo>
                <a:lnTo>
                  <a:pt x="53039" y="116264"/>
                </a:lnTo>
                <a:lnTo>
                  <a:pt x="77302" y="86208"/>
                </a:lnTo>
                <a:lnTo>
                  <a:pt x="141992" y="86208"/>
                </a:lnTo>
                <a:lnTo>
                  <a:pt x="124952" y="74693"/>
                </a:lnTo>
                <a:lnTo>
                  <a:pt x="101227" y="56570"/>
                </a:lnTo>
                <a:lnTo>
                  <a:pt x="124834" y="273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6340" y="3772663"/>
            <a:ext cx="210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Symbol"/>
                <a:cs typeface="Symbol"/>
              </a:rPr>
              <a:t>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1739" y="512997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775" spc="-7" baseline="-19519" dirty="0">
                <a:latin typeface="Microsoft Sans Serif"/>
                <a:cs typeface="Microsoft Sans Serif"/>
              </a:rPr>
              <a:t>1</a:t>
            </a:r>
            <a:endParaRPr sz="2775" baseline="-19519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62401" y="3305175"/>
            <a:ext cx="152400" cy="1790700"/>
          </a:xfrm>
          <a:custGeom>
            <a:avLst/>
            <a:gdLst/>
            <a:ahLst/>
            <a:cxnLst/>
            <a:rect l="l" t="t" r="r" b="b"/>
            <a:pathLst>
              <a:path w="152400" h="1790700">
                <a:moveTo>
                  <a:pt x="114300" y="152400"/>
                </a:moveTo>
                <a:lnTo>
                  <a:pt x="38100" y="152400"/>
                </a:lnTo>
                <a:lnTo>
                  <a:pt x="38098" y="1790700"/>
                </a:lnTo>
                <a:lnTo>
                  <a:pt x="114298" y="1790700"/>
                </a:lnTo>
                <a:lnTo>
                  <a:pt x="114300" y="152400"/>
                </a:lnTo>
                <a:close/>
              </a:path>
              <a:path w="152400" h="17907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9339" y="3184718"/>
            <a:ext cx="1289685" cy="152400"/>
          </a:xfrm>
          <a:custGeom>
            <a:avLst/>
            <a:gdLst/>
            <a:ahLst/>
            <a:cxnLst/>
            <a:rect l="l" t="t" r="r" b="b"/>
            <a:pathLst>
              <a:path w="1289685" h="152400">
                <a:moveTo>
                  <a:pt x="1212754" y="114300"/>
                </a:moveTo>
                <a:lnTo>
                  <a:pt x="1136747" y="114300"/>
                </a:lnTo>
                <a:lnTo>
                  <a:pt x="1136796" y="152400"/>
                </a:lnTo>
                <a:lnTo>
                  <a:pt x="1212754" y="114300"/>
                </a:lnTo>
                <a:close/>
              </a:path>
              <a:path w="1289685" h="152400">
                <a:moveTo>
                  <a:pt x="1136601" y="0"/>
                </a:moveTo>
                <a:lnTo>
                  <a:pt x="1136650" y="38100"/>
                </a:lnTo>
                <a:lnTo>
                  <a:pt x="0" y="39543"/>
                </a:lnTo>
                <a:lnTo>
                  <a:pt x="97" y="115742"/>
                </a:lnTo>
                <a:lnTo>
                  <a:pt x="1212754" y="114300"/>
                </a:lnTo>
                <a:lnTo>
                  <a:pt x="1289098" y="76006"/>
                </a:lnTo>
                <a:lnTo>
                  <a:pt x="113660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63340" y="5138420"/>
            <a:ext cx="615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aseline="12896" dirty="0">
                <a:solidFill>
                  <a:srgbClr val="3333FF"/>
                </a:solidFill>
                <a:latin typeface="Microsoft Sans Serif"/>
                <a:cs typeface="Microsoft Sans Serif"/>
              </a:rPr>
              <a:t>E</a:t>
            </a:r>
            <a:r>
              <a:rPr sz="1850" dirty="0">
                <a:solidFill>
                  <a:srgbClr val="3333FF"/>
                </a:solidFill>
                <a:latin typeface="Microsoft Sans Serif"/>
                <a:cs typeface="Microsoft Sans Serif"/>
              </a:rPr>
              <a:t>1N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1253" y="3309620"/>
            <a:ext cx="589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7" baseline="12896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r>
              <a:rPr sz="185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1T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4576" y="3014856"/>
            <a:ext cx="1289685" cy="152400"/>
          </a:xfrm>
          <a:custGeom>
            <a:avLst/>
            <a:gdLst/>
            <a:ahLst/>
            <a:cxnLst/>
            <a:rect l="l" t="t" r="r" b="b"/>
            <a:pathLst>
              <a:path w="1289685" h="152400">
                <a:moveTo>
                  <a:pt x="1212754" y="114300"/>
                </a:moveTo>
                <a:lnTo>
                  <a:pt x="1136746" y="114300"/>
                </a:lnTo>
                <a:lnTo>
                  <a:pt x="1136794" y="152400"/>
                </a:lnTo>
                <a:lnTo>
                  <a:pt x="1212754" y="114300"/>
                </a:lnTo>
                <a:close/>
              </a:path>
              <a:path w="1289685" h="152400">
                <a:moveTo>
                  <a:pt x="1136601" y="0"/>
                </a:moveTo>
                <a:lnTo>
                  <a:pt x="1136650" y="38100"/>
                </a:lnTo>
                <a:lnTo>
                  <a:pt x="0" y="39541"/>
                </a:lnTo>
                <a:lnTo>
                  <a:pt x="96" y="115741"/>
                </a:lnTo>
                <a:lnTo>
                  <a:pt x="1212754" y="114300"/>
                </a:lnTo>
                <a:lnTo>
                  <a:pt x="1289098" y="76006"/>
                </a:lnTo>
                <a:lnTo>
                  <a:pt x="113660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7651" y="2362200"/>
            <a:ext cx="152400" cy="800100"/>
          </a:xfrm>
          <a:custGeom>
            <a:avLst/>
            <a:gdLst/>
            <a:ahLst/>
            <a:cxnLst/>
            <a:rect l="l" t="t" r="r" b="b"/>
            <a:pathLst>
              <a:path w="152400" h="800100">
                <a:moveTo>
                  <a:pt x="114300" y="152400"/>
                </a:moveTo>
                <a:lnTo>
                  <a:pt x="38100" y="152400"/>
                </a:lnTo>
                <a:lnTo>
                  <a:pt x="38098" y="800100"/>
                </a:lnTo>
                <a:lnTo>
                  <a:pt x="114298" y="800100"/>
                </a:lnTo>
                <a:lnTo>
                  <a:pt x="114300" y="152400"/>
                </a:lnTo>
                <a:close/>
              </a:path>
              <a:path w="152400" h="8001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96539" y="2462974"/>
            <a:ext cx="807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35" dirty="0">
                <a:solidFill>
                  <a:srgbClr val="FF9900"/>
                </a:solidFill>
                <a:latin typeface="Microsoft Sans Serif"/>
                <a:cs typeface="Microsoft Sans Serif"/>
              </a:rPr>
              <a:t>E</a:t>
            </a:r>
            <a:r>
              <a:rPr sz="2775" spc="52" baseline="-19519" dirty="0">
                <a:solidFill>
                  <a:srgbClr val="FF9900"/>
                </a:solidFill>
                <a:latin typeface="Microsoft Sans Serif"/>
                <a:cs typeface="Microsoft Sans Serif"/>
              </a:rPr>
              <a:t>2T</a:t>
            </a:r>
            <a:r>
              <a:rPr sz="2800" spc="3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0053" y="2499995"/>
            <a:ext cx="821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22" baseline="12896" dirty="0">
                <a:solidFill>
                  <a:srgbClr val="6699FF"/>
                </a:solidFill>
                <a:latin typeface="Microsoft Sans Serif"/>
                <a:cs typeface="Microsoft Sans Serif"/>
              </a:rPr>
              <a:t>E</a:t>
            </a:r>
            <a:r>
              <a:rPr sz="1850" spc="15" dirty="0">
                <a:solidFill>
                  <a:srgbClr val="6699FF"/>
                </a:solidFill>
                <a:latin typeface="Microsoft Sans Serif"/>
                <a:cs typeface="Microsoft Sans Serif"/>
              </a:rPr>
              <a:t>2N</a:t>
            </a:r>
            <a:r>
              <a:rPr sz="4200" spc="22" baseline="15873" dirty="0">
                <a:latin typeface="Microsoft Sans Serif"/>
                <a:cs typeface="Microsoft Sans Serif"/>
              </a:rPr>
              <a:t>?</a:t>
            </a:r>
            <a:endParaRPr sz="4200" baseline="1587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20" y="685374"/>
            <a:ext cx="7536815" cy="1554913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605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137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Listrik Komponen </a:t>
            </a:r>
            <a:r>
              <a:rPr sz="2200" spc="-5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>
                <a:latin typeface="Calibri"/>
                <a:cs typeface="Calibri"/>
              </a:rPr>
              <a:t>hukum </a:t>
            </a:r>
            <a:r>
              <a:rPr sz="2200" spc="-5" dirty="0">
                <a:latin typeface="Calibri"/>
                <a:cs typeface="Calibri"/>
              </a:rPr>
              <a:t>Gauss Medan </a:t>
            </a:r>
            <a:r>
              <a:rPr sz="2200" spc="-10" dirty="0" err="1" smtClean="0">
                <a:latin typeface="Calibri"/>
                <a:cs typeface="Calibri"/>
              </a:rPr>
              <a:t>Listrik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4419600"/>
            <a:ext cx="5243830" cy="1029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1000"/>
              </a:lnSpc>
              <a:spcBef>
                <a:spcPts val="2855"/>
              </a:spcBef>
              <a:tabLst>
                <a:tab pos="1144270" algn="l"/>
              </a:tabLst>
            </a:pPr>
            <a:r>
              <a:rPr sz="2200" dirty="0" smtClean="0">
                <a:latin typeface="Calibri"/>
                <a:cs typeface="Calibri"/>
              </a:rPr>
              <a:t>D</a:t>
            </a:r>
            <a:r>
              <a:rPr sz="2175" baseline="-21072" dirty="0" smtClean="0">
                <a:latin typeface="Calibri"/>
                <a:cs typeface="Calibri"/>
              </a:rPr>
              <a:t>1</a:t>
            </a:r>
            <a:r>
              <a:rPr sz="2175" spc="240" baseline="-21072" dirty="0" smtClean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Symbol"/>
                <a:cs typeface="Symbol"/>
              </a:rPr>
              <a:t></a:t>
            </a:r>
            <a:r>
              <a:rPr sz="2175" baseline="-21072" dirty="0">
                <a:latin typeface="Calibri"/>
                <a:cs typeface="Calibri"/>
              </a:rPr>
              <a:t>1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1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175" spc="240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Symbol"/>
                <a:cs typeface="Symbol"/>
              </a:rPr>
              <a:t>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II.</a:t>
            </a:r>
            <a:endParaRPr sz="2200" dirty="0">
              <a:latin typeface="Calibri"/>
              <a:cs typeface="Calibri"/>
            </a:endParaRPr>
          </a:p>
          <a:p>
            <a:pPr marL="38100">
              <a:lnSpc>
                <a:spcPts val="2635"/>
              </a:lnSpc>
            </a:pPr>
            <a:r>
              <a:rPr sz="2200" spc="5" dirty="0">
                <a:latin typeface="Symbol"/>
                <a:cs typeface="Symbol"/>
              </a:rPr>
              <a:t></a:t>
            </a:r>
            <a:r>
              <a:rPr sz="2175" spc="7" baseline="-21072" dirty="0">
                <a:latin typeface="Calibri"/>
                <a:cs typeface="Calibri"/>
              </a:rPr>
              <a:t>s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Rapat muatan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permukaan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batas.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638" y="2676525"/>
            <a:ext cx="19907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38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220" y="685374"/>
            <a:ext cx="7670165" cy="4324902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605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spcBef>
                <a:spcPts val="138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Listrik Komponen </a:t>
            </a:r>
            <a:r>
              <a:rPr sz="2200" spc="-25" dirty="0">
                <a:latin typeface="Calibri"/>
                <a:cs typeface="Calibri"/>
              </a:rPr>
              <a:t>Tangensial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 err="1">
                <a:latin typeface="Calibri"/>
                <a:cs typeface="Calibri"/>
              </a:rPr>
              <a:t>hukum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Faraday</a:t>
            </a:r>
            <a:endParaRPr lang="en-US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9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9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772920" marR="1844039">
              <a:lnSpc>
                <a:spcPct val="100000"/>
              </a:lnSpc>
              <a:tabLst>
                <a:tab pos="2131695" algn="l"/>
              </a:tabLst>
            </a:pP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1	</a:t>
            </a:r>
            <a:r>
              <a:rPr sz="2200" spc="-5" dirty="0">
                <a:latin typeface="Calibri"/>
                <a:cs typeface="Calibri"/>
              </a:rPr>
              <a:t>adalah Medan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adalah Medan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II.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809875"/>
            <a:ext cx="1943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39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20" y="685374"/>
            <a:ext cx="7536815" cy="1493358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4925" algn="just">
              <a:lnSpc>
                <a:spcPct val="100000"/>
              </a:lnSpc>
              <a:spcBef>
                <a:spcPts val="160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Magnet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400"/>
              </a:lnSpc>
              <a:spcBef>
                <a:spcPts val="137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Magnet Komponen </a:t>
            </a:r>
            <a:r>
              <a:rPr sz="2200" spc="-5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>
                <a:latin typeface="Calibri"/>
                <a:cs typeface="Calibri"/>
              </a:rPr>
              <a:t>hukum </a:t>
            </a:r>
            <a:r>
              <a:rPr sz="2200" spc="-5" dirty="0">
                <a:latin typeface="Calibri"/>
                <a:cs typeface="Calibri"/>
              </a:rPr>
              <a:t>Gauss Medan </a:t>
            </a:r>
            <a:r>
              <a:rPr sz="2200" spc="-10" dirty="0" err="1" smtClean="0">
                <a:latin typeface="Calibri"/>
                <a:cs typeface="Calibri"/>
              </a:rPr>
              <a:t>Listrik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4114800"/>
            <a:ext cx="5539105" cy="1151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50800" marR="43180">
              <a:lnSpc>
                <a:spcPct val="101000"/>
              </a:lnSpc>
              <a:tabLst>
                <a:tab pos="1214120" algn="l"/>
              </a:tabLst>
            </a:pPr>
            <a:r>
              <a:rPr sz="2200" dirty="0">
                <a:latin typeface="Calibri"/>
                <a:cs typeface="Calibri"/>
              </a:rPr>
              <a:t>B</a:t>
            </a:r>
            <a:r>
              <a:rPr sz="2175" baseline="-21072" dirty="0">
                <a:latin typeface="Calibri"/>
                <a:cs typeface="Calibri"/>
              </a:rPr>
              <a:t>1</a:t>
            </a:r>
            <a:r>
              <a:rPr sz="2175" spc="247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</a:t>
            </a:r>
            <a:r>
              <a:rPr sz="2175" spc="-7" baseline="-21072" dirty="0">
                <a:latin typeface="Calibri"/>
                <a:cs typeface="Calibri"/>
              </a:rPr>
              <a:t>1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175" spc="-7" baseline="-21072" dirty="0">
                <a:latin typeface="Calibri"/>
                <a:cs typeface="Calibri"/>
              </a:rPr>
              <a:t>1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B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175" spc="247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</a:t>
            </a:r>
            <a:r>
              <a:rPr sz="2175" spc="-7" baseline="-21072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175" spc="-7" baseline="-21072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II.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975" y="2752725"/>
            <a:ext cx="1924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533400"/>
            <a:ext cx="7983415" cy="914400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FFC000"/>
                </a:solidFill>
                <a:latin typeface="Verdana" pitchFamily="34" charset="0"/>
              </a:rPr>
              <a:t>Kapasitor</a:t>
            </a:r>
            <a:endParaRPr lang="en-US" dirty="0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31226" y="1524000"/>
            <a:ext cx="8107974" cy="4114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konduktor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sebarang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dipisahkan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sebuah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material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pengisolasi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id-ID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sebuah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diberi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muatan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charged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kedua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konduktor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muatan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tapi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berlawanan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tanda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Hal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menghasilkan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selisih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potensial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sz="2000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antara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kedua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konduktor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digunakan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banyak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peralatan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listrik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seperti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radio,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komputer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pengapian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mobil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dst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</a:t>
            </a:r>
            <a:r>
              <a:rPr lang="id-ID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rangkaian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dinyatakan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satu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simbol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berikut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65231" y="5486400"/>
            <a:ext cx="1899138" cy="352425"/>
            <a:chOff x="2160" y="3360"/>
            <a:chExt cx="1296" cy="222"/>
          </a:xfrm>
        </p:grpSpPr>
        <p:sp>
          <p:nvSpPr>
            <p:cNvPr id="4101" name="Line 11"/>
            <p:cNvSpPr>
              <a:spLocks noChangeShapeType="1"/>
            </p:cNvSpPr>
            <p:nvPr/>
          </p:nvSpPr>
          <p:spPr bwMode="auto">
            <a:xfrm>
              <a:off x="3312" y="347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2160" y="34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2379" y="34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304" y="336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2379" y="336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3102" y="34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2"/>
            <p:cNvSpPr>
              <a:spLocks noChangeShapeType="1"/>
            </p:cNvSpPr>
            <p:nvPr/>
          </p:nvSpPr>
          <p:spPr bwMode="auto">
            <a:xfrm>
              <a:off x="3246" y="336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22"/>
            <p:cNvSpPr>
              <a:spLocks/>
            </p:cNvSpPr>
            <p:nvPr/>
          </p:nvSpPr>
          <p:spPr bwMode="auto">
            <a:xfrm>
              <a:off x="3312" y="3360"/>
              <a:ext cx="49" cy="222"/>
            </a:xfrm>
            <a:custGeom>
              <a:avLst/>
              <a:gdLst>
                <a:gd name="T0" fmla="*/ 1 w 96"/>
                <a:gd name="T1" fmla="*/ 0 h 288"/>
                <a:gd name="T2" fmla="*/ 0 w 96"/>
                <a:gd name="T3" fmla="*/ 23 h 288"/>
                <a:gd name="T4" fmla="*/ 1 w 96"/>
                <a:gd name="T5" fmla="*/ 47 h 288"/>
                <a:gd name="T6" fmla="*/ 0 60000 65536"/>
                <a:gd name="T7" fmla="*/ 0 60000 65536"/>
                <a:gd name="T8" fmla="*/ 0 60000 65536"/>
                <a:gd name="T9" fmla="*/ 0 w 96"/>
                <a:gd name="T10" fmla="*/ 0 h 288"/>
                <a:gd name="T11" fmla="*/ 96 w 9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88">
                  <a:moveTo>
                    <a:pt x="96" y="0"/>
                  </a:moveTo>
                  <a:cubicBezTo>
                    <a:pt x="48" y="48"/>
                    <a:pt x="0" y="96"/>
                    <a:pt x="0" y="144"/>
                  </a:cubicBezTo>
                  <a:cubicBezTo>
                    <a:pt x="0" y="192"/>
                    <a:pt x="80" y="264"/>
                    <a:pt x="96" y="2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40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20" y="685374"/>
            <a:ext cx="7810500" cy="1493358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60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Magnet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Magnet Komponen </a:t>
            </a:r>
            <a:r>
              <a:rPr sz="2200" spc="-25" dirty="0">
                <a:latin typeface="Calibri"/>
                <a:cs typeface="Calibri"/>
              </a:rPr>
              <a:t>Tengensial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>
                <a:latin typeface="Calibri"/>
                <a:cs typeface="Calibri"/>
              </a:rPr>
              <a:t>hukum </a:t>
            </a:r>
            <a:r>
              <a:rPr sz="2200" spc="-25" dirty="0">
                <a:latin typeface="Calibri"/>
                <a:cs typeface="Calibri"/>
              </a:rPr>
              <a:t>Faraday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4539" y="4543615"/>
            <a:ext cx="4664710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-21072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5" dirty="0">
                <a:latin typeface="Calibri"/>
                <a:cs typeface="Calibri"/>
              </a:rPr>
              <a:t>Intensitas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-21072" dirty="0">
                <a:latin typeface="Calibri"/>
                <a:cs typeface="Calibri"/>
              </a:rPr>
              <a:t>2 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5" dirty="0">
                <a:latin typeface="Calibri"/>
                <a:cs typeface="Calibri"/>
              </a:rPr>
              <a:t>Intensitas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 II.  </a:t>
            </a:r>
            <a:r>
              <a:rPr sz="2200" dirty="0">
                <a:latin typeface="Calibri"/>
                <a:cs typeface="Calibri"/>
              </a:rPr>
              <a:t>J</a:t>
            </a:r>
            <a:r>
              <a:rPr sz="2175" baseline="-21072" dirty="0">
                <a:latin typeface="Calibri"/>
                <a:cs typeface="Calibri"/>
              </a:rPr>
              <a:t>s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Rapat arus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permukaan.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063" y="2724150"/>
            <a:ext cx="2047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38200" y="213995"/>
            <a:ext cx="6858000" cy="9848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35000"/>
              </a:spcBef>
            </a:pPr>
            <a:r>
              <a:rPr lang="en-US" sz="3200" b="1" dirty="0" err="1" smtClean="0">
                <a:solidFill>
                  <a:schemeClr val="folHlink"/>
                </a:solidFill>
              </a:rPr>
              <a:t>Syarat</a:t>
            </a:r>
            <a:r>
              <a:rPr lang="en-US" sz="3200" b="1" dirty="0" smtClean="0">
                <a:solidFill>
                  <a:schemeClr val="folHlink"/>
                </a:solidFill>
              </a:rPr>
              <a:t> Batas </a:t>
            </a:r>
            <a:r>
              <a:rPr lang="en-US" sz="3200" b="1" dirty="0" err="1" smtClean="0">
                <a:solidFill>
                  <a:schemeClr val="folHlink"/>
                </a:solidFill>
              </a:rPr>
              <a:t>pada</a:t>
            </a:r>
            <a:r>
              <a:rPr lang="en-US" sz="3200" b="1" dirty="0" smtClean="0">
                <a:solidFill>
                  <a:schemeClr val="folHlink"/>
                </a:solidFill>
              </a:rPr>
              <a:t> </a:t>
            </a:r>
            <a:r>
              <a:rPr lang="en-US" sz="3200" b="1" dirty="0" err="1" smtClean="0">
                <a:solidFill>
                  <a:schemeClr val="folHlink"/>
                </a:solidFill>
              </a:rPr>
              <a:t>Perbatasan</a:t>
            </a:r>
            <a:r>
              <a:rPr lang="en-US" sz="3200" b="1" dirty="0" smtClean="0">
                <a:solidFill>
                  <a:schemeClr val="folHlink"/>
                </a:solidFill>
              </a:rPr>
              <a:t> </a:t>
            </a:r>
            <a:r>
              <a:rPr lang="en-US" sz="3200" b="1" dirty="0" err="1" smtClean="0">
                <a:solidFill>
                  <a:schemeClr val="folHlink"/>
                </a:solidFill>
              </a:rPr>
              <a:t>Penghantar</a:t>
            </a:r>
            <a:r>
              <a:rPr lang="en-US" sz="3200" b="1" dirty="0" smtClean="0">
                <a:solidFill>
                  <a:schemeClr val="folHlink"/>
                </a:solidFill>
              </a:rPr>
              <a:t> - </a:t>
            </a:r>
            <a:r>
              <a:rPr lang="en-US" sz="3200" b="1" dirty="0" err="1" smtClean="0">
                <a:solidFill>
                  <a:schemeClr val="folHlink"/>
                </a:solidFill>
              </a:rPr>
              <a:t>Dielektrik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1216025"/>
            <a:ext cx="731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i="1" dirty="0" err="1"/>
              <a:t>Kapasitansi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material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menyimpan</a:t>
            </a:r>
            <a:r>
              <a:rPr lang="en-US" sz="1600" dirty="0"/>
              <a:t> </a:t>
            </a:r>
            <a:r>
              <a:rPr lang="en-US" sz="1600" dirty="0" err="1"/>
              <a:t>muatan</a:t>
            </a:r>
            <a:r>
              <a:rPr lang="en-US" sz="1600" dirty="0"/>
              <a:t> </a:t>
            </a:r>
            <a:r>
              <a:rPr lang="en-US" sz="1600" dirty="0" err="1"/>
              <a:t>elektrik</a:t>
            </a:r>
            <a:r>
              <a:rPr lang="en-US" sz="1600" dirty="0"/>
              <a:t>. </a:t>
            </a:r>
            <a:r>
              <a:rPr lang="en-US" sz="1600" i="1" dirty="0" err="1"/>
              <a:t>Kapasitor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</a:t>
            </a:r>
            <a:r>
              <a:rPr lang="en-US" sz="1600" dirty="0" err="1"/>
              <a:t>penyimpan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mengevaluasi</a:t>
            </a:r>
            <a:r>
              <a:rPr lang="en-US" sz="1600" dirty="0"/>
              <a:t> </a:t>
            </a:r>
            <a:r>
              <a:rPr lang="en-US" sz="1600" dirty="0" err="1"/>
              <a:t>kapasitansi</a:t>
            </a:r>
            <a:r>
              <a:rPr lang="en-US" sz="1600" dirty="0"/>
              <a:t>, </a:t>
            </a:r>
            <a:r>
              <a:rPr lang="en-US" sz="1600" i="1" dirty="0" err="1"/>
              <a:t>kondisi</a:t>
            </a:r>
            <a:r>
              <a:rPr lang="en-US" sz="1600" i="1" dirty="0"/>
              <a:t> </a:t>
            </a:r>
            <a:r>
              <a:rPr lang="en-US" sz="1600" i="1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material </a:t>
            </a:r>
            <a:r>
              <a:rPr lang="en-US" sz="1600" dirty="0" err="1"/>
              <a:t>konduktor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dielektrik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didiefinisikan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.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981200" y="2209800"/>
            <a:ext cx="4953000" cy="685800"/>
          </a:xfrm>
          <a:prstGeom prst="rect">
            <a:avLst/>
          </a:prstGeom>
          <a:solidFill>
            <a:srgbClr val="EEFEF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i="1" dirty="0" err="1"/>
              <a:t>Dielektrik</a:t>
            </a:r>
            <a:r>
              <a:rPr lang="en-US" i="1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umun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material </a:t>
            </a:r>
            <a:r>
              <a:rPr lang="en-US" dirty="0" err="1"/>
              <a:t>isolasi</a:t>
            </a:r>
            <a:endParaRPr lang="en-US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543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Di bawah kondisi statis, semua muatan akan berada pada permukaan luar konduktor, dan baik </a:t>
            </a:r>
            <a:r>
              <a:rPr lang="en-US" sz="1600" b="1"/>
              <a:t>E</a:t>
            </a:r>
            <a:r>
              <a:rPr lang="en-US" sz="1600"/>
              <a:t> maupun </a:t>
            </a:r>
            <a:r>
              <a:rPr lang="en-US" sz="1600" b="1"/>
              <a:t>D</a:t>
            </a:r>
            <a:r>
              <a:rPr lang="en-US" sz="1600"/>
              <a:t> untuk daerah di dalam material konduktor akan sama dengan nol. Dengan menggunakan sifat konservatif dari medan statis </a:t>
            </a:r>
            <a:r>
              <a:rPr lang="en-US" sz="1600" b="1"/>
              <a:t>E</a:t>
            </a:r>
            <a:r>
              <a:rPr lang="en-US" sz="1600"/>
              <a:t> diperoleh 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838200" y="4267200"/>
          <a:ext cx="3200400" cy="638175"/>
        </p:xfrm>
        <a:graphic>
          <a:graphicData uri="http://schemas.openxmlformats.org/presentationml/2006/ole">
            <p:oleObj spid="_x0000_s11266" name="Equation" r:id="rId3" imgW="2438400" imgH="48260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0" y="3733800"/>
            <a:ext cx="3733800" cy="2438400"/>
            <a:chOff x="2880" y="2544"/>
            <a:chExt cx="2352" cy="1536"/>
          </a:xfrm>
        </p:grpSpPr>
        <p:pic>
          <p:nvPicPr>
            <p:cNvPr id="4105" name="Picture 11" descr="scan bab2_Pic1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2881"/>
              <a:ext cx="192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3211" y="2736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1</a:t>
              </a:r>
            </a:p>
          </p:txBody>
        </p:sp>
        <p:sp>
          <p:nvSpPr>
            <p:cNvPr id="4107" name="Text Box 13"/>
            <p:cNvSpPr txBox="1">
              <a:spLocks noChangeArrowheads="1"/>
            </p:cNvSpPr>
            <p:nvPr/>
          </p:nvSpPr>
          <p:spPr bwMode="auto">
            <a:xfrm>
              <a:off x="4136" y="2736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2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3224" y="3312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4</a:t>
              </a:r>
            </a:p>
          </p:txBody>
        </p:sp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4068" y="3312"/>
              <a:ext cx="4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3</a:t>
              </a:r>
            </a:p>
          </p:txBody>
        </p:sp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3072" y="3482"/>
              <a:ext cx="206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sz="1400"/>
                <a:t> </a:t>
              </a:r>
            </a:p>
            <a:p>
              <a:pPr algn="ctr" eaLnBrk="1" hangingPunct="1"/>
              <a:r>
                <a:rPr lang="en-US" sz="1400"/>
                <a:t>Lintasan integrasi pada batas antara material konduktor dan dielektrik.</a:t>
              </a:r>
            </a:p>
          </p:txBody>
        </p:sp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2880" y="2544"/>
              <a:ext cx="2352" cy="1536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514350"/>
            <a:ext cx="7315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Jika panjang lintasan 2 ke 3 dan 4 ke 1 dibuat mendekati nol, maka dengan tetap mempertahankan antarmuka di antara kedua material, integral kedua dan keempat akan sama dengan nol. Lintasan dari 3 ke 4 berada di dalam material konduktor di mana </a:t>
            </a:r>
            <a:r>
              <a:rPr lang="en-US" sz="1600" b="1"/>
              <a:t>E</a:t>
            </a:r>
            <a:r>
              <a:rPr lang="en-US" sz="1600"/>
              <a:t> harus sama dengan nol. Sehingga lintasan integral yang tersisa adalah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838200" y="1905000"/>
          <a:ext cx="2286000" cy="752475"/>
        </p:xfrm>
        <a:graphic>
          <a:graphicData uri="http://schemas.openxmlformats.org/presentationml/2006/ole">
            <p:oleObj spid="_x0000_s12290" name="Equation" r:id="rId3" imgW="1231366" imgH="469696" progId="Equation.3">
              <p:embed/>
            </p:oleObj>
          </a:graphicData>
        </a:graphic>
      </p:graphicFrame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200400" y="1981200"/>
            <a:ext cx="472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fr-FR" sz="1600"/>
              <a:t>Dimana </a:t>
            </a:r>
            <a:r>
              <a:rPr lang="fr-FR" sz="1600" i="1"/>
              <a:t>E</a:t>
            </a:r>
            <a:r>
              <a:rPr lang="fr-FR" sz="1600" i="1" baseline="-25000"/>
              <a:t>t</a:t>
            </a:r>
            <a:r>
              <a:rPr lang="fr-FR" sz="1600"/>
              <a:t> adalah komponen tangensial </a:t>
            </a:r>
            <a:r>
              <a:rPr lang="fr-FR" sz="1600" b="1"/>
              <a:t>E</a:t>
            </a:r>
            <a:r>
              <a:rPr lang="fr-FR" sz="1600"/>
              <a:t> pada permukaan dielektrik.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162800" cy="1447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      Catatan!</a:t>
            </a:r>
          </a:p>
          <a:p>
            <a:pPr algn="ctr"/>
            <a:endParaRPr lang="en-US" sz="1000" b="1"/>
          </a:p>
          <a:p>
            <a:pPr algn="just"/>
            <a:r>
              <a:rPr lang="en-US"/>
              <a:t>Komponen tangensial </a:t>
            </a:r>
            <a:r>
              <a:rPr lang="en-US" b="1"/>
              <a:t>E </a:t>
            </a:r>
            <a:r>
              <a:rPr lang="en-US"/>
              <a:t>dan</a:t>
            </a:r>
            <a:r>
              <a:rPr lang="en-US" b="1"/>
              <a:t> D </a:t>
            </a:r>
            <a:r>
              <a:rPr lang="en-US"/>
              <a:t>adalah sama dengan nol pada batas konduktor-konduktor</a:t>
            </a:r>
          </a:p>
          <a:p>
            <a:pPr algn="ctr"/>
            <a:r>
              <a:rPr lang="en-US" i="1"/>
              <a:t>E</a:t>
            </a:r>
            <a:r>
              <a:rPr lang="en-US" i="1" baseline="-25000"/>
              <a:t>t</a:t>
            </a:r>
            <a:r>
              <a:rPr lang="en-US" i="1"/>
              <a:t> = D</a:t>
            </a:r>
            <a:r>
              <a:rPr lang="en-US" i="1" baseline="-25000"/>
              <a:t>t</a:t>
            </a:r>
            <a:r>
              <a:rPr lang="en-US" i="1"/>
              <a:t> = 0</a:t>
            </a:r>
            <a:r>
              <a:rPr lang="en-US"/>
              <a:t> 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85800" y="4371975"/>
            <a:ext cx="4343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/>
              <a:t>Untuk mengevaluasi kondisi pada komponen normal, sebuah silinder tertutup kecil diletakkan pada bidang antar muka seperti tampak pada gambar di samping</a:t>
            </a:r>
            <a:endParaRPr lang="en-US" sz="16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53000" y="4424363"/>
            <a:ext cx="3276600" cy="2128837"/>
            <a:chOff x="3120" y="2739"/>
            <a:chExt cx="2064" cy="1341"/>
          </a:xfrm>
        </p:grpSpPr>
        <p:pic>
          <p:nvPicPr>
            <p:cNvPr id="5129" name="Picture 11" descr="2-3_Pic6"/>
            <p:cNvPicPr>
              <a:picLocks noChangeAspect="1" noChangeArrowheads="1"/>
            </p:cNvPicPr>
            <p:nvPr/>
          </p:nvPicPr>
          <p:blipFill>
            <a:blip r:embed="rId4" cstate="print">
              <a:lum bright="-24000" contrast="54000"/>
            </a:blip>
            <a:srcRect/>
            <a:stretch>
              <a:fillRect/>
            </a:stretch>
          </p:blipFill>
          <p:spPr bwMode="auto">
            <a:xfrm>
              <a:off x="3408" y="2832"/>
              <a:ext cx="153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ctangle 12"/>
            <p:cNvSpPr>
              <a:spLocks noChangeArrowheads="1"/>
            </p:cNvSpPr>
            <p:nvPr/>
          </p:nvSpPr>
          <p:spPr bwMode="auto">
            <a:xfrm>
              <a:off x="3120" y="3569"/>
              <a:ext cx="201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fr-FR" sz="1400"/>
                <a:t>Pengevaluasian komponen normal medan pada batas konduktor dielektrik.</a:t>
              </a:r>
            </a:p>
          </p:txBody>
        </p:sp>
        <p:sp>
          <p:nvSpPr>
            <p:cNvPr id="5131" name="Rectangle 13"/>
            <p:cNvSpPr>
              <a:spLocks noChangeArrowheads="1"/>
            </p:cNvSpPr>
            <p:nvPr/>
          </p:nvSpPr>
          <p:spPr bwMode="auto">
            <a:xfrm>
              <a:off x="3168" y="2739"/>
              <a:ext cx="2016" cy="134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85800" y="547688"/>
            <a:ext cx="661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fr-FR" sz="1600"/>
              <a:t>Hukum Gauss yang diterapkan pada permukaan ini akan menghasilkan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990600" y="990600"/>
          <a:ext cx="5943600" cy="573088"/>
        </p:xfrm>
        <a:graphic>
          <a:graphicData uri="http://schemas.openxmlformats.org/presentationml/2006/ole">
            <p:oleObj spid="_x0000_s13314" name="Equation" r:id="rId3" imgW="3962400" imgH="381000" progId="Equation.3">
              <p:embed/>
            </p:oleObj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54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Integral sisi menuju nol, jika tinggi silinder mendekati nol. Integral bawah menuju nol karena </a:t>
            </a:r>
            <a:r>
              <a:rPr lang="en-US" sz="1600" b="1"/>
              <a:t>D </a:t>
            </a:r>
            <a:r>
              <a:rPr lang="en-US" sz="1600"/>
              <a:t>di dalam konduktor sama dengan nol. Dengan demikian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2971800" y="2501900"/>
          <a:ext cx="2971800" cy="622300"/>
        </p:xfrm>
        <a:graphic>
          <a:graphicData uri="http://schemas.openxmlformats.org/presentationml/2006/ole">
            <p:oleObj spid="_x0000_s13315" name="Equation" r:id="rId4" imgW="1816100" imgH="381000" progId="Equation.3">
              <p:embed/>
            </p:oleObj>
          </a:graphicData>
        </a:graphic>
      </p:graphicFrame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685800" y="3152775"/>
            <a:ext cx="754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Dimana Dn adalah komponen normal dari </a:t>
            </a:r>
            <a:r>
              <a:rPr lang="en-US" sz="1600" b="1"/>
              <a:t>D </a:t>
            </a:r>
            <a:r>
              <a:rPr lang="en-US" sz="1600"/>
              <a:t>dielektrik pada batas permukaan. Nilai ini dapat dipertahankan hanya jika</a:t>
            </a:r>
          </a:p>
        </p:txBody>
      </p:sp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3124200" y="3886200"/>
          <a:ext cx="2743200" cy="685800"/>
        </p:xfrm>
        <a:graphic>
          <a:graphicData uri="http://schemas.openxmlformats.org/presentationml/2006/ole">
            <p:oleObj spid="_x0000_s13316" name="Equation" r:id="rId5" imgW="1943100" imgH="406400" progId="Equation.3">
              <p:embed/>
            </p:oleObj>
          </a:graphicData>
        </a:graphic>
      </p:graphicFrame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685800" y="4584700"/>
            <a:ext cx="7543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di mana ε adalah permitivitas bahan dielektrik. Jadi komponen normal </a:t>
            </a:r>
            <a:r>
              <a:rPr lang="en-US" sz="1600" b="1"/>
              <a:t>D </a:t>
            </a:r>
            <a:r>
              <a:rPr lang="en-US" sz="1600"/>
              <a:t>akan berakhir dengan muatan permukaan ρs. Pada batas antara permukaan konduktor dan dielektrik.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1828800" y="5562600"/>
            <a:ext cx="640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1600"/>
              <a:t>Nilai kapasitansi bahan bergantung pada bentuk geometri dan sifat-sifat dielektrik bahan bersangkutan.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38200" y="213995"/>
            <a:ext cx="6858000" cy="9848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35000"/>
              </a:spcBef>
            </a:pPr>
            <a:r>
              <a:rPr lang="en-US" sz="3200" b="1" dirty="0" err="1" smtClean="0">
                <a:solidFill>
                  <a:schemeClr val="folHlink"/>
                </a:solidFill>
              </a:rPr>
              <a:t>Syarat</a:t>
            </a:r>
            <a:r>
              <a:rPr lang="en-US" sz="3200" b="1" dirty="0" smtClean="0">
                <a:solidFill>
                  <a:schemeClr val="folHlink"/>
                </a:solidFill>
              </a:rPr>
              <a:t> Batas </a:t>
            </a:r>
            <a:r>
              <a:rPr lang="en-US" sz="3200" b="1" dirty="0" err="1" smtClean="0">
                <a:solidFill>
                  <a:schemeClr val="folHlink"/>
                </a:solidFill>
              </a:rPr>
              <a:t>pada</a:t>
            </a:r>
            <a:r>
              <a:rPr lang="en-US" sz="3200" b="1" dirty="0" smtClean="0">
                <a:solidFill>
                  <a:schemeClr val="folHlink"/>
                </a:solidFill>
              </a:rPr>
              <a:t> </a:t>
            </a:r>
            <a:r>
              <a:rPr lang="en-US" sz="3200" b="1" dirty="0" err="1" smtClean="0">
                <a:solidFill>
                  <a:schemeClr val="folHlink"/>
                </a:solidFill>
              </a:rPr>
              <a:t>Permukaan</a:t>
            </a:r>
            <a:r>
              <a:rPr lang="en-US" sz="3200" b="1" dirty="0" smtClean="0">
                <a:solidFill>
                  <a:schemeClr val="folHlink"/>
                </a:solidFill>
              </a:rPr>
              <a:t> Batas </a:t>
            </a:r>
            <a:r>
              <a:rPr lang="en-US" sz="3200" b="1" dirty="0" err="1" smtClean="0">
                <a:solidFill>
                  <a:schemeClr val="folHlink"/>
                </a:solidFill>
              </a:rPr>
              <a:t>Dua</a:t>
            </a:r>
            <a:r>
              <a:rPr lang="en-US" sz="3200" b="1" dirty="0" smtClean="0">
                <a:solidFill>
                  <a:schemeClr val="folHlink"/>
                </a:solidFill>
              </a:rPr>
              <a:t> </a:t>
            </a:r>
            <a:r>
              <a:rPr lang="en-US" sz="3200" b="1" dirty="0" err="1" smtClean="0">
                <a:solidFill>
                  <a:schemeClr val="folHlink"/>
                </a:solidFill>
              </a:rPr>
              <a:t>Dielektrik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1216025"/>
            <a:ext cx="7315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penghantar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dielketrik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  :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1.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Tangensial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kontinyu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dielektrik</a:t>
            </a:r>
            <a:endParaRPr lang="en-US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543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2. </a:t>
            </a:r>
            <a:r>
              <a:rPr lang="en-US" dirty="0" err="1" smtClean="0"/>
              <a:t>Komponen</a:t>
            </a:r>
            <a:r>
              <a:rPr lang="en-US" dirty="0" smtClean="0"/>
              <a:t> Normal </a:t>
            </a:r>
            <a:r>
              <a:rPr lang="en-US" dirty="0" err="1" smtClean="0"/>
              <a:t>dari</a:t>
            </a:r>
            <a:r>
              <a:rPr lang="en-US" dirty="0" smtClean="0"/>
              <a:t> D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diskontinyuitas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s </a:t>
            </a:r>
            <a:r>
              <a:rPr lang="en-US" dirty="0" err="1" smtClean="0">
                <a:sym typeface="Symbol"/>
              </a:rPr>
              <a:t>ketika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melewati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permukaan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batas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tersebut</a:t>
            </a:r>
            <a:r>
              <a:rPr lang="en-US" dirty="0" smtClean="0">
                <a:sym typeface="Symbol"/>
              </a:rPr>
              <a:t>. </a:t>
            </a:r>
            <a:r>
              <a:rPr lang="en-US" dirty="0" err="1" smtClean="0">
                <a:sym typeface="Symbol"/>
              </a:rPr>
              <a:t>Kalau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vektor</a:t>
            </a:r>
            <a:r>
              <a:rPr lang="en-US" dirty="0" smtClean="0">
                <a:sym typeface="Symbol"/>
              </a:rPr>
              <a:t> normal </a:t>
            </a:r>
            <a:r>
              <a:rPr lang="en-US" dirty="0" err="1" smtClean="0">
                <a:sym typeface="Symbol"/>
              </a:rPr>
              <a:t>dipilih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mengarah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ke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dielektrik</a:t>
            </a:r>
            <a:r>
              <a:rPr lang="en-US" dirty="0" smtClean="0">
                <a:sym typeface="Symbol"/>
              </a:rPr>
              <a:t> 2, </a:t>
            </a:r>
            <a:r>
              <a:rPr lang="en-US" dirty="0" err="1" smtClean="0">
                <a:sym typeface="Symbol"/>
              </a:rPr>
              <a:t>maka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syarat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ini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dapat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ditulis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sebagai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berikut</a:t>
            </a:r>
            <a:r>
              <a:rPr lang="en-US" dirty="0" smtClean="0">
                <a:sym typeface="Symbol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dirty="0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238" y="2362200"/>
            <a:ext cx="2615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13490"/>
            <a:ext cx="4648200" cy="52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38200" y="4495800"/>
            <a:ext cx="7543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s = 0) </a:t>
            </a:r>
            <a:r>
              <a:rPr lang="en-US" dirty="0" err="1" smtClean="0">
                <a:sym typeface="Symbol"/>
              </a:rPr>
              <a:t>sehingga</a:t>
            </a:r>
            <a:endParaRPr lang="en-US" dirty="0" smtClean="0">
              <a:sym typeface="Symbol"/>
            </a:endParaRPr>
          </a:p>
          <a:p>
            <a:pPr algn="just">
              <a:spcBef>
                <a:spcPct val="50000"/>
              </a:spcBef>
            </a:pP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105400"/>
            <a:ext cx="3381919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601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46002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772401" cy="2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962400"/>
            <a:ext cx="2828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674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i="1" dirty="0" err="1" smtClean="0">
                <a:solidFill>
                  <a:schemeClr val="tx1"/>
                </a:solidFill>
                <a:latin typeface="Blackadder ITC" pitchFamily="82" charset="0"/>
              </a:rPr>
              <a:t>Terima</a:t>
            </a:r>
            <a:r>
              <a:rPr lang="en-US" sz="4400" i="1" dirty="0" smtClean="0">
                <a:solidFill>
                  <a:schemeClr val="tx1"/>
                </a:solidFill>
                <a:latin typeface="Blackadder ITC" pitchFamily="82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Blackadder ITC" pitchFamily="82" charset="0"/>
              </a:rPr>
              <a:t>kasiiihhh</a:t>
            </a:r>
            <a:r>
              <a:rPr lang="en-US" sz="4400" i="1" dirty="0" smtClean="0">
                <a:solidFill>
                  <a:schemeClr val="tx1"/>
                </a:solidFill>
                <a:latin typeface="Blackadder ITC" pitchFamily="82" charset="0"/>
              </a:rPr>
              <a:t>…..</a:t>
            </a:r>
            <a:endParaRPr lang="en-US" sz="4400" i="1" dirty="0">
              <a:solidFill>
                <a:schemeClr val="tx1"/>
              </a:solidFill>
              <a:latin typeface="Blackadder ITC" pitchFamily="8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3" descr="smile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/>
          <a:srcRect t="9280" b="92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7376"/>
            <a:ext cx="7983415" cy="860425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FFC000"/>
                </a:solidFill>
                <a:latin typeface="Verdana" pitchFamily="34" charset="0"/>
              </a:rPr>
              <a:t>Kapasitansi</a:t>
            </a:r>
            <a:endParaRPr lang="en-US" dirty="0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03384" y="2057400"/>
            <a:ext cx="8107974" cy="3429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dirty="0" smtClean="0">
                <a:latin typeface="Verdana" pitchFamily="34" charset="0"/>
              </a:rPr>
              <a:t>Medan </a:t>
            </a:r>
            <a:r>
              <a:rPr lang="en-US" sz="1600" dirty="0" err="1" smtClean="0">
                <a:latin typeface="Verdana" pitchFamily="34" charset="0"/>
              </a:rPr>
              <a:t>listrik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sebarang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titik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dalam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daerah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antara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konduktor-konduktor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sebanding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dengan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besar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muatan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</a:rPr>
              <a:t>Q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pada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tiap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konduktor</a:t>
            </a:r>
            <a:r>
              <a:rPr lang="en-US" sz="1600" dirty="0" smtClean="0">
                <a:latin typeface="Verdana" pitchFamily="34" charset="0"/>
              </a:rPr>
              <a:t>. </a:t>
            </a:r>
            <a:r>
              <a:rPr lang="en-US" sz="1600" dirty="0" err="1" smtClean="0">
                <a:latin typeface="Verdana" pitchFamily="34" charset="0"/>
              </a:rPr>
              <a:t>Maka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didapatkan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bahwa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selisih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potensial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</a:rPr>
              <a:t>V</a:t>
            </a:r>
            <a:r>
              <a:rPr lang="en-US" sz="1600" i="1" baseline="-25000" dirty="0" err="1" smtClean="0">
                <a:latin typeface="Verdana" pitchFamily="34" charset="0"/>
              </a:rPr>
              <a:t>ab</a:t>
            </a:r>
            <a:r>
              <a:rPr lang="en-US" sz="1600" i="1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antara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kedua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konduktor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sebanding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dengan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</a:rPr>
              <a:t>Q</a:t>
            </a:r>
            <a:r>
              <a:rPr lang="en-US" sz="1600" dirty="0" smtClean="0">
                <a:latin typeface="Verdana" pitchFamily="34" charset="0"/>
              </a:rPr>
              <a:t>. </a:t>
            </a:r>
          </a:p>
          <a:p>
            <a:pPr marL="0" indent="0" eaLnBrk="1" hangingPunct="1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 err="1" smtClean="0">
                <a:latin typeface="Verdana" pitchFamily="34" charset="0"/>
              </a:rPr>
              <a:t>Kapasitansi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</a:rPr>
              <a:t>C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didefinisikan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sebagai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rasio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muatan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terhadap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selisih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potensial</a:t>
            </a:r>
            <a:r>
              <a:rPr lang="en-US" sz="1600" dirty="0" smtClean="0">
                <a:latin typeface="Verdana" pitchFamily="34" charset="0"/>
              </a:rPr>
              <a:t>. </a:t>
            </a:r>
            <a:r>
              <a:rPr lang="en-US" sz="1600" dirty="0" err="1" smtClean="0">
                <a:latin typeface="Verdana" pitchFamily="34" charset="0"/>
              </a:rPr>
              <a:t>Satuan</a:t>
            </a:r>
            <a:r>
              <a:rPr lang="en-US" sz="1600" dirty="0" smtClean="0">
                <a:latin typeface="Verdana" pitchFamily="34" charset="0"/>
              </a:rPr>
              <a:t> SI </a:t>
            </a:r>
            <a:r>
              <a:rPr lang="en-US" sz="1600" dirty="0" err="1" smtClean="0">
                <a:latin typeface="Verdana" pitchFamily="34" charset="0"/>
              </a:rPr>
              <a:t>untuk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kapasitansi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dinamakan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satu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farad </a:t>
            </a:r>
            <a:r>
              <a:rPr lang="en-US" sz="1600" dirty="0" smtClean="0">
                <a:latin typeface="Verdana" pitchFamily="34" charset="0"/>
              </a:rPr>
              <a:t>(</a:t>
            </a:r>
            <a:r>
              <a:rPr lang="id-ID" sz="1600" dirty="0" smtClean="0">
                <a:latin typeface="Verdana" pitchFamily="34" charset="0"/>
              </a:rPr>
              <a:t>diambil dari nama Faraday</a:t>
            </a:r>
            <a:r>
              <a:rPr lang="en-US" sz="1600" dirty="0" smtClean="0">
                <a:latin typeface="Verdana" pitchFamily="34" charset="0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 smtClean="0">
                <a:latin typeface="Verdana" pitchFamily="34" charset="0"/>
              </a:rPr>
              <a:t>     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 smtClean="0">
                <a:latin typeface="Verdana" pitchFamily="34" charset="0"/>
              </a:rPr>
              <a:t>			C = Q</a:t>
            </a:r>
            <a:r>
              <a:rPr lang="en-US" sz="1600" dirty="0" smtClean="0">
                <a:latin typeface="Verdana" pitchFamily="34" charset="0"/>
              </a:rPr>
              <a:t>/</a:t>
            </a:r>
            <a:r>
              <a:rPr lang="en-US" sz="1600" i="1" dirty="0" err="1" smtClean="0">
                <a:latin typeface="Verdana" pitchFamily="34" charset="0"/>
              </a:rPr>
              <a:t>V</a:t>
            </a:r>
            <a:r>
              <a:rPr lang="en-US" sz="1600" i="1" baseline="-25000" dirty="0" err="1" smtClean="0">
                <a:latin typeface="Verdana" pitchFamily="34" charset="0"/>
              </a:rPr>
              <a:t>ab</a:t>
            </a:r>
            <a:r>
              <a:rPr lang="en-US" sz="1600" i="1" baseline="-25000" dirty="0" smtClean="0">
                <a:latin typeface="Verdana" pitchFamily="34" charset="0"/>
              </a:rPr>
              <a:t>                                    </a:t>
            </a:r>
            <a:endParaRPr lang="en-US" sz="1600" dirty="0" smtClean="0">
              <a:latin typeface="Verdana" pitchFamily="34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971800" y="5410200"/>
            <a:ext cx="22860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KAPASITOR KEPING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953000"/>
            <a:ext cx="18669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791200"/>
            <a:ext cx="3581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0"/>
            <a:ext cx="358775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432435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379095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495800" y="4114800"/>
          <a:ext cx="2895600" cy="987425"/>
        </p:xfrm>
        <a:graphic>
          <a:graphicData uri="http://schemas.openxmlformats.org/presentationml/2006/ole">
            <p:oleObj spid="_x0000_s8194" r:id="rId6" imgW="1409088" imgH="482391" progId="Equation.3">
              <p:embed/>
            </p:oleObj>
          </a:graphicData>
        </a:graphic>
      </p:graphicFrame>
      <p:pic>
        <p:nvPicPr>
          <p:cNvPr id="10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181600"/>
            <a:ext cx="3124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3733800" y="1676400"/>
            <a:ext cx="472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Gunakan hukum Gauss untuk menghitung besar medan di ruang antar keping</a:t>
            </a:r>
            <a:endParaRPr lang="en-US"/>
          </a:p>
        </p:txBody>
      </p:sp>
      <p:pic>
        <p:nvPicPr>
          <p:cNvPr id="103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971800"/>
            <a:ext cx="11430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KAPASITOR SILINDER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800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86200" y="18288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Gunakan hukum Gauss untuk menghitung besar medan di daerah a&lt;r&lt;b</a:t>
            </a:r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1371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5421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257800"/>
            <a:ext cx="24495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KAPASITOR BOLA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81400" y="16002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cs typeface="Times New Roman" pitchFamily="18" charset="0"/>
              </a:rPr>
              <a:t>Gunakan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hukum</a:t>
            </a:r>
            <a:r>
              <a:rPr lang="en-US" dirty="0">
                <a:cs typeface="Times New Roman" pitchFamily="18" charset="0"/>
              </a:rPr>
              <a:t> Gauss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mendapatkan</a:t>
            </a:r>
            <a:r>
              <a:rPr lang="en-US" dirty="0">
                <a:cs typeface="Times New Roman" pitchFamily="18" charset="0"/>
              </a:rPr>
              <a:t> E</a:t>
            </a:r>
            <a:r>
              <a:rPr lang="en-US" sz="1100" dirty="0"/>
              <a:t> </a:t>
            </a:r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7600" y="220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Di r&lt;a E=0</a:t>
            </a:r>
            <a:r>
              <a:rPr lang="en-US" sz="1100" dirty="0"/>
              <a:t> </a:t>
            </a:r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57600" y="2895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Di </a:t>
            </a:r>
            <a:r>
              <a:rPr lang="en-US" dirty="0" err="1">
                <a:cs typeface="Times New Roman" pitchFamily="18" charset="0"/>
              </a:rPr>
              <a:t>daerah</a:t>
            </a:r>
            <a:r>
              <a:rPr lang="en-US" dirty="0">
                <a:cs typeface="Times New Roman" pitchFamily="18" charset="0"/>
              </a:rPr>
              <a:t> a&lt;r&lt;b</a:t>
            </a:r>
            <a:r>
              <a:rPr lang="en-US" sz="1200" dirty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33800" y="3657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Di r&gt;b E = 0</a:t>
            </a:r>
            <a:r>
              <a:rPr lang="en-US" sz="1100" dirty="0"/>
              <a:t> 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590800"/>
            <a:ext cx="15621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5562600" y="3048000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14800"/>
            <a:ext cx="62388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5638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Kapasitansi kapasitor bola</a:t>
            </a:r>
            <a:r>
              <a:rPr lang="en-US" sz="1100"/>
              <a:t> </a:t>
            </a:r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486400"/>
            <a:ext cx="2971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0"/>
            <a:ext cx="4009292" cy="20574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  <a:latin typeface="Verdana" pitchFamily="34" charset="0"/>
              </a:rPr>
              <a:t>Kapasitor Pelat Sejajar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3352800"/>
            <a:ext cx="8440615" cy="3429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>
                <a:latin typeface="Verdana" pitchFamily="34" charset="0"/>
              </a:rPr>
              <a:t>Bentuk</a:t>
            </a:r>
            <a:r>
              <a:rPr lang="en-US" sz="2000" dirty="0" smtClean="0">
                <a:latin typeface="Verdana" pitchFamily="34" charset="0"/>
              </a:rPr>
              <a:t> paling </a:t>
            </a:r>
            <a:r>
              <a:rPr lang="en-US" sz="2000" dirty="0" err="1" smtClean="0">
                <a:latin typeface="Verdana" pitchFamily="34" charset="0"/>
              </a:rPr>
              <a:t>sederhana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dari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kapasitor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adalah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id-ID" sz="2000" dirty="0" smtClean="0">
                <a:latin typeface="Verdana" pitchFamily="34" charset="0"/>
              </a:rPr>
              <a:t>    </a:t>
            </a:r>
            <a:r>
              <a:rPr lang="en-US" sz="2000" dirty="0" smtClean="0">
                <a:latin typeface="Verdana" pitchFamily="34" charset="0"/>
              </a:rPr>
              <a:t>2 </a:t>
            </a:r>
            <a:r>
              <a:rPr lang="en-US" sz="2000" dirty="0" err="1" smtClean="0">
                <a:latin typeface="Verdana" pitchFamily="34" charset="0"/>
              </a:rPr>
              <a:t>pelat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konduksi</a:t>
            </a:r>
            <a:r>
              <a:rPr lang="en-US" sz="2000" dirty="0" smtClean="0">
                <a:latin typeface="Verdana" pitchFamily="34" charset="0"/>
              </a:rPr>
              <a:t> yang </a:t>
            </a:r>
            <a:r>
              <a:rPr lang="en-US" sz="2000" dirty="0" err="1" smtClean="0">
                <a:latin typeface="Verdana" pitchFamily="34" charset="0"/>
              </a:rPr>
              <a:t>sejajar</a:t>
            </a:r>
            <a:r>
              <a:rPr lang="en-US" sz="2000" dirty="0" smtClean="0">
                <a:latin typeface="Verdana" pitchFamily="34" charset="0"/>
              </a:rPr>
              <a:t>, yang </a:t>
            </a:r>
            <a:r>
              <a:rPr lang="en-US" sz="2000" dirty="0" err="1" smtClean="0">
                <a:latin typeface="Verdana" pitchFamily="34" charset="0"/>
              </a:rPr>
              <a:t>luasnya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masing-masing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A</a:t>
            </a:r>
            <a:r>
              <a:rPr lang="en-US" sz="2000" dirty="0" smtClean="0">
                <a:latin typeface="Verdana" pitchFamily="34" charset="0"/>
              </a:rPr>
              <a:t>, yang </a:t>
            </a:r>
            <a:r>
              <a:rPr lang="en-US" sz="2000" dirty="0" err="1" smtClean="0">
                <a:latin typeface="Verdana" pitchFamily="34" charset="0"/>
              </a:rPr>
              <a:t>terpisah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dengan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jarak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d</a:t>
            </a:r>
            <a:r>
              <a:rPr lang="en-US" sz="2000" dirty="0" smtClean="0">
                <a:latin typeface="Verdana" pitchFamily="34" charset="0"/>
              </a:rPr>
              <a:t> yang </a:t>
            </a:r>
            <a:r>
              <a:rPr lang="en-US" sz="2000" dirty="0" err="1" smtClean="0">
                <a:latin typeface="Verdana" pitchFamily="34" charset="0"/>
              </a:rPr>
              <a:t>kecil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dibandingkan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dengan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ukuran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A</a:t>
            </a:r>
            <a:r>
              <a:rPr lang="en-US" sz="2000" dirty="0" smtClean="0">
                <a:latin typeface="Verdana" pitchFamily="34" charset="0"/>
              </a:rPr>
              <a:t>. </a:t>
            </a:r>
            <a:endParaRPr lang="id-ID" sz="20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>
                <a:latin typeface="Verdana" pitchFamily="34" charset="0"/>
              </a:rPr>
              <a:t>Jika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kedua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pelat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diberi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muatan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</a:rPr>
              <a:t>maka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medan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listriknya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homogen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terlokalisasi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dalam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daerah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antara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pelat-pelat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tersebut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Muatan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pada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pelat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didistribusikan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secara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homogen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pada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permukaan</a:t>
            </a:r>
            <a:r>
              <a:rPr lang="en-US" sz="2000" dirty="0" smtClean="0">
                <a:latin typeface="Verdana" pitchFamily="34" charset="0"/>
              </a:rPr>
              <a:t>- </a:t>
            </a:r>
            <a:r>
              <a:rPr lang="en-US" sz="2000" dirty="0" err="1" smtClean="0">
                <a:latin typeface="Verdana" pitchFamily="34" charset="0"/>
              </a:rPr>
              <a:t>permukaan</a:t>
            </a:r>
            <a:r>
              <a:rPr lang="en-US" sz="2000" dirty="0" smtClean="0">
                <a:latin typeface="Verdana" pitchFamily="34" charset="0"/>
              </a:rPr>
              <a:t> yang </a:t>
            </a:r>
            <a:r>
              <a:rPr lang="en-US" sz="2000" dirty="0" err="1" smtClean="0">
                <a:latin typeface="Verdana" pitchFamily="34" charset="0"/>
              </a:rPr>
              <a:t>berhadapan</a:t>
            </a:r>
            <a:r>
              <a:rPr lang="en-US" sz="2000" dirty="0" smtClean="0">
                <a:latin typeface="Verdana" pitchFamily="34" charset="0"/>
              </a:rPr>
              <a:t>.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435" y="381000"/>
            <a:ext cx="37381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764</TotalTime>
  <Words>2295</Words>
  <Application>Microsoft Office PowerPoint</Application>
  <PresentationFormat>On-screen Show (4:3)</PresentationFormat>
  <Paragraphs>291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Equity</vt:lpstr>
      <vt:lpstr>Microsoft Equation 3.0</vt:lpstr>
      <vt:lpstr>Equation</vt:lpstr>
      <vt:lpstr>Kapasitansi dan Bahan-Bahan Dielektrik</vt:lpstr>
      <vt:lpstr>Tujuan</vt:lpstr>
      <vt:lpstr>Slide 3</vt:lpstr>
      <vt:lpstr>Kapasitor</vt:lpstr>
      <vt:lpstr>Kapasitansi</vt:lpstr>
      <vt:lpstr>KAPASITOR KEPING</vt:lpstr>
      <vt:lpstr>KAPASITOR SILINDER</vt:lpstr>
      <vt:lpstr>KAPASITOR BOLA</vt:lpstr>
      <vt:lpstr>Kapasitor Pelat Sejajar</vt:lpstr>
      <vt:lpstr>Medan Listrik Kapasitor Pelat Sejajar</vt:lpstr>
      <vt:lpstr>Kapasitansi-Kapasitor dalam  Ruang Hampa</vt:lpstr>
      <vt:lpstr>Contoh Soal #1</vt:lpstr>
      <vt:lpstr>Contoh Soal #2</vt:lpstr>
      <vt:lpstr>Penyelesaian Soal #2</vt:lpstr>
      <vt:lpstr>Kapasitor dalam Sambungan Seri</vt:lpstr>
      <vt:lpstr>Kapasitor dalam Sambungan Paralel</vt:lpstr>
      <vt:lpstr>Slide 17</vt:lpstr>
      <vt:lpstr>Contoh Soal #3</vt:lpstr>
      <vt:lpstr>Penyelesaian</vt:lpstr>
      <vt:lpstr>Energi Potensial dalam Kapasitor</vt:lpstr>
      <vt:lpstr>Kerapatan Energi Listrik  dalam Ruang Hampa </vt:lpstr>
      <vt:lpstr>Contoh Soal #4</vt:lpstr>
      <vt:lpstr>D dan E pada Tegangan tetap </vt:lpstr>
      <vt:lpstr>D dan E pada Muatan  tetap </vt:lpstr>
      <vt:lpstr>DIELEKTRIK</vt:lpstr>
      <vt:lpstr>Konstanta Dielektrik</vt:lpstr>
      <vt:lpstr>Muatan Induksi dan Polarisasi</vt:lpstr>
      <vt:lpstr>Permitivitas Dielektrik</vt:lpstr>
      <vt:lpstr>Kerusakan dan Kekuatan Dielektrik</vt:lpstr>
      <vt:lpstr>Kerapatan Energi dan  Hukum Gauss dalam Dielektrik</vt:lpstr>
      <vt:lpstr>Slide 31</vt:lpstr>
      <vt:lpstr>Slide 32</vt:lpstr>
      <vt:lpstr>Komponen Normal dan Komponen Tangensial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Contoh </vt:lpstr>
      <vt:lpstr>Contoh </vt:lpstr>
      <vt:lpstr>Contoh </vt:lpstr>
      <vt:lpstr>Slide 48</vt:lpstr>
      <vt:lpstr>Terima kasiiihhh…..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Syarat Batas</dc:title>
  <cp:lastModifiedBy>Asus</cp:lastModifiedBy>
  <cp:revision>7</cp:revision>
  <dcterms:created xsi:type="dcterms:W3CDTF">2019-10-01T16:07:52Z</dcterms:created>
  <dcterms:modified xsi:type="dcterms:W3CDTF">2019-10-02T05:54:06Z</dcterms:modified>
</cp:coreProperties>
</file>