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7A09-8CB0-4E72-9803-225A5962DE9F}" type="datetimeFigureOut">
              <a:rPr lang="id-ID" smtClean="0"/>
              <a:t>05/11/2020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DD7E5-52E0-455E-A1EF-51E2BDA5CD6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41129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7A09-8CB0-4E72-9803-225A5962DE9F}" type="datetimeFigureOut">
              <a:rPr lang="id-ID" smtClean="0"/>
              <a:t>05/11/2020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DD7E5-52E0-455E-A1EF-51E2BDA5CD6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55230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7A09-8CB0-4E72-9803-225A5962DE9F}" type="datetimeFigureOut">
              <a:rPr lang="id-ID" smtClean="0"/>
              <a:t>05/11/2020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DD7E5-52E0-455E-A1EF-51E2BDA5CD6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894832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591985" y="274639"/>
            <a:ext cx="8434916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533094-E475-4FC7-A4B5-50D325BF90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6608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4684" y="274638"/>
            <a:ext cx="8422216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91984" y="1600201"/>
            <a:ext cx="411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7909985" y="1600200"/>
            <a:ext cx="4116916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7909985" y="3938589"/>
            <a:ext cx="4116916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E8DA6A-DD1E-4A3A-8D7B-67013105C1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975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7A09-8CB0-4E72-9803-225A5962DE9F}" type="datetimeFigureOut">
              <a:rPr lang="id-ID" smtClean="0"/>
              <a:t>05/11/2020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DD7E5-52E0-455E-A1EF-51E2BDA5CD6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12049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7A09-8CB0-4E72-9803-225A5962DE9F}" type="datetimeFigureOut">
              <a:rPr lang="id-ID" smtClean="0"/>
              <a:t>05/11/2020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DD7E5-52E0-455E-A1EF-51E2BDA5CD6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32000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7A09-8CB0-4E72-9803-225A5962DE9F}" type="datetimeFigureOut">
              <a:rPr lang="id-ID" smtClean="0"/>
              <a:t>05/11/2020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DD7E5-52E0-455E-A1EF-51E2BDA5CD6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43184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7A09-8CB0-4E72-9803-225A5962DE9F}" type="datetimeFigureOut">
              <a:rPr lang="id-ID" smtClean="0"/>
              <a:t>05/11/2020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DD7E5-52E0-455E-A1EF-51E2BDA5CD6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77546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7A09-8CB0-4E72-9803-225A5962DE9F}" type="datetimeFigureOut">
              <a:rPr lang="id-ID" smtClean="0"/>
              <a:t>05/11/2020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DD7E5-52E0-455E-A1EF-51E2BDA5CD6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774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7A09-8CB0-4E72-9803-225A5962DE9F}" type="datetimeFigureOut">
              <a:rPr lang="id-ID" smtClean="0"/>
              <a:t>05/11/2020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DD7E5-52E0-455E-A1EF-51E2BDA5CD6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21771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7A09-8CB0-4E72-9803-225A5962DE9F}" type="datetimeFigureOut">
              <a:rPr lang="id-ID" smtClean="0"/>
              <a:t>05/11/2020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DD7E5-52E0-455E-A1EF-51E2BDA5CD6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13986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7A09-8CB0-4E72-9803-225A5962DE9F}" type="datetimeFigureOut">
              <a:rPr lang="id-ID" smtClean="0"/>
              <a:t>05/11/2020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DD7E5-52E0-455E-A1EF-51E2BDA5CD6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56822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C7A09-8CB0-4E72-9803-225A5962DE9F}" type="datetimeFigureOut">
              <a:rPr lang="id-ID" smtClean="0"/>
              <a:t>05/11/2020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DD7E5-52E0-455E-A1EF-51E2BDA5CD6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97068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2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3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4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 136">
            <a:extLst>
              <a:ext uri="{FF2B5EF4-FFF2-40B4-BE49-F238E27FC236}">
                <a16:creationId xmlns:a16="http://schemas.microsoft.com/office/drawing/2014/main" id="{E650428A-A0FE-4718-BB52-1A3BDBF51D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8F428E7C-CF72-4177-B907-662EDCB35B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1884544" y="2265762"/>
            <a:ext cx="6329167" cy="2547872"/>
            <a:chOff x="-2412483" y="5117355"/>
            <a:chExt cx="4342728" cy="1748210"/>
          </a:xfrm>
        </p:grpSpPr>
        <p:sp>
          <p:nvSpPr>
            <p:cNvPr id="140" name="Isosceles Triangle 139">
              <a:extLst>
                <a:ext uri="{FF2B5EF4-FFF2-40B4-BE49-F238E27FC236}">
                  <a16:creationId xmlns:a16="http://schemas.microsoft.com/office/drawing/2014/main" id="{E2C38613-1CC6-42DF-9D5B-1C3CFF915D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566174" y="5117355"/>
              <a:ext cx="3496419" cy="1748210"/>
            </a:xfrm>
            <a:prstGeom prst="triangle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Isosceles Triangle 140">
              <a:extLst>
                <a:ext uri="{FF2B5EF4-FFF2-40B4-BE49-F238E27FC236}">
                  <a16:creationId xmlns:a16="http://schemas.microsoft.com/office/drawing/2014/main" id="{FA88567F-0B25-4895-A6DF-304638BE5B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2412483" y="6202815"/>
              <a:ext cx="1325500" cy="662750"/>
            </a:xfrm>
            <a:prstGeom prst="triangle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3" name="Freeform: Shape 142">
            <a:extLst>
              <a:ext uri="{FF2B5EF4-FFF2-40B4-BE49-F238E27FC236}">
                <a16:creationId xmlns:a16="http://schemas.microsoft.com/office/drawing/2014/main" id="{4B7A2B20-C280-41CF-965D-FA68DA2BD6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7883073" y="-1094168"/>
            <a:ext cx="4864676" cy="3807333"/>
          </a:xfrm>
          <a:custGeom>
            <a:avLst/>
            <a:gdLst>
              <a:gd name="connsiteX0" fmla="*/ 0 w 4864676"/>
              <a:gd name="connsiteY0" fmla="*/ 3191201 h 3807333"/>
              <a:gd name="connsiteX1" fmla="*/ 3191202 w 4864676"/>
              <a:gd name="connsiteY1" fmla="*/ 0 h 3807333"/>
              <a:gd name="connsiteX2" fmla="*/ 4864676 w 4864676"/>
              <a:gd name="connsiteY2" fmla="*/ 1673474 h 3807333"/>
              <a:gd name="connsiteX3" fmla="*/ 4864676 w 4864676"/>
              <a:gd name="connsiteY3" fmla="*/ 3807333 h 3807333"/>
              <a:gd name="connsiteX4" fmla="*/ 0 w 4864676"/>
              <a:gd name="connsiteY4" fmla="*/ 3807333 h 3807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4676" h="3807333">
                <a:moveTo>
                  <a:pt x="0" y="3191201"/>
                </a:moveTo>
                <a:lnTo>
                  <a:pt x="3191202" y="0"/>
                </a:lnTo>
                <a:lnTo>
                  <a:pt x="4864676" y="1673474"/>
                </a:lnTo>
                <a:lnTo>
                  <a:pt x="4864676" y="3807333"/>
                </a:lnTo>
                <a:lnTo>
                  <a:pt x="0" y="3807333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Freeform: Shape 144">
            <a:extLst>
              <a:ext uri="{FF2B5EF4-FFF2-40B4-BE49-F238E27FC236}">
                <a16:creationId xmlns:a16="http://schemas.microsoft.com/office/drawing/2014/main" id="{5CF218E6-E246-4EBB-BA8D-DB65AB59A7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283537" y="3632636"/>
            <a:ext cx="1185708" cy="1185708"/>
          </a:xfrm>
          <a:custGeom>
            <a:avLst/>
            <a:gdLst>
              <a:gd name="connsiteX0" fmla="*/ 0 w 1185708"/>
              <a:gd name="connsiteY0" fmla="*/ 0 h 1185708"/>
              <a:gd name="connsiteX1" fmla="*/ 454971 w 1185708"/>
              <a:gd name="connsiteY1" fmla="*/ 0 h 1185708"/>
              <a:gd name="connsiteX2" fmla="*/ 1185708 w 1185708"/>
              <a:gd name="connsiteY2" fmla="*/ 730737 h 1185708"/>
              <a:gd name="connsiteX3" fmla="*/ 1185708 w 1185708"/>
              <a:gd name="connsiteY3" fmla="*/ 1185708 h 1185708"/>
              <a:gd name="connsiteX4" fmla="*/ 0 w 1185708"/>
              <a:gd name="connsiteY4" fmla="*/ 1185708 h 1185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5708" h="1185708">
                <a:moveTo>
                  <a:pt x="0" y="0"/>
                </a:moveTo>
                <a:lnTo>
                  <a:pt x="454971" y="0"/>
                </a:lnTo>
                <a:lnTo>
                  <a:pt x="1185708" y="730737"/>
                </a:lnTo>
                <a:lnTo>
                  <a:pt x="1185708" y="1185708"/>
                </a:lnTo>
                <a:lnTo>
                  <a:pt x="0" y="1185708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13B9D26D-939B-4838-886B-07E227F3A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303927" y="5624986"/>
            <a:ext cx="989294" cy="989294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Freeform: Shape 148">
            <a:extLst>
              <a:ext uri="{FF2B5EF4-FFF2-40B4-BE49-F238E27FC236}">
                <a16:creationId xmlns:a16="http://schemas.microsoft.com/office/drawing/2014/main" id="{2A4816AD-26D3-4C16-8CD2-0AE877FBA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2" y="-723949"/>
            <a:ext cx="5389379" cy="5389379"/>
          </a:xfrm>
          <a:custGeom>
            <a:avLst/>
            <a:gdLst>
              <a:gd name="connsiteX0" fmla="*/ 0 w 5389379"/>
              <a:gd name="connsiteY0" fmla="*/ 2602331 h 5389379"/>
              <a:gd name="connsiteX1" fmla="*/ 2602331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5389379 h 5389379"/>
              <a:gd name="connsiteX4" fmla="*/ 0 w 5389379"/>
              <a:gd name="connsiteY4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9379" h="5389379">
                <a:moveTo>
                  <a:pt x="0" y="2602331"/>
                </a:moveTo>
                <a:lnTo>
                  <a:pt x="2602331" y="0"/>
                </a:lnTo>
                <a:lnTo>
                  <a:pt x="5389379" y="0"/>
                </a:lnTo>
                <a:lnTo>
                  <a:pt x="5389379" y="5389379"/>
                </a:lnTo>
                <a:lnTo>
                  <a:pt x="0" y="538937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1268" name="Picture 11267">
            <a:extLst>
              <a:ext uri="{FF2B5EF4-FFF2-40B4-BE49-F238E27FC236}">
                <a16:creationId xmlns:a16="http://schemas.microsoft.com/office/drawing/2014/main" id="{2BBA9C26-492B-4BB2-B103-276B23AD097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0000"/>
          </a:blip>
          <a:srcRect r="12333" b="-2"/>
          <a:stretch/>
        </p:blipFill>
        <p:spPr>
          <a:xfrm>
            <a:off x="2285136" y="10"/>
            <a:ext cx="7621733" cy="5781597"/>
          </a:xfrm>
          <a:custGeom>
            <a:avLst/>
            <a:gdLst/>
            <a:ahLst/>
            <a:cxnLst/>
            <a:rect l="l" t="t" r="r" b="b"/>
            <a:pathLst>
              <a:path w="7621733" h="5781607">
                <a:moveTo>
                  <a:pt x="1970741" y="0"/>
                </a:moveTo>
                <a:lnTo>
                  <a:pt x="5650993" y="0"/>
                </a:lnTo>
                <a:lnTo>
                  <a:pt x="7621733" y="1970741"/>
                </a:lnTo>
                <a:lnTo>
                  <a:pt x="3810867" y="5781607"/>
                </a:lnTo>
                <a:lnTo>
                  <a:pt x="0" y="1970741"/>
                </a:lnTo>
                <a:close/>
              </a:path>
            </a:pathLst>
          </a:custGeom>
        </p:spPr>
      </p:pic>
      <p:sp>
        <p:nvSpPr>
          <p:cNvPr id="151" name="Freeform: Shape 150">
            <a:extLst>
              <a:ext uri="{FF2B5EF4-FFF2-40B4-BE49-F238E27FC236}">
                <a16:creationId xmlns:a16="http://schemas.microsoft.com/office/drawing/2014/main" id="{449E75B4-6C35-495B-850B-28CDE6E39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4" y="-1424977"/>
            <a:ext cx="6791435" cy="6791435"/>
          </a:xfrm>
          <a:custGeom>
            <a:avLst/>
            <a:gdLst>
              <a:gd name="connsiteX0" fmla="*/ 0 w 6791435"/>
              <a:gd name="connsiteY0" fmla="*/ 4004387 h 6791435"/>
              <a:gd name="connsiteX1" fmla="*/ 81158 w 6791435"/>
              <a:gd name="connsiteY1" fmla="*/ 3923229 h 6791435"/>
              <a:gd name="connsiteX2" fmla="*/ 81158 w 6791435"/>
              <a:gd name="connsiteY2" fmla="*/ 6710277 h 6791435"/>
              <a:gd name="connsiteX3" fmla="*/ 6710277 w 6791435"/>
              <a:gd name="connsiteY3" fmla="*/ 6710277 h 6791435"/>
              <a:gd name="connsiteX4" fmla="*/ 6710277 w 6791435"/>
              <a:gd name="connsiteY4" fmla="*/ 81158 h 6791435"/>
              <a:gd name="connsiteX5" fmla="*/ 3923229 w 6791435"/>
              <a:gd name="connsiteY5" fmla="*/ 81158 h 6791435"/>
              <a:gd name="connsiteX6" fmla="*/ 4004387 w 6791435"/>
              <a:gd name="connsiteY6" fmla="*/ 0 h 6791435"/>
              <a:gd name="connsiteX7" fmla="*/ 6791435 w 6791435"/>
              <a:gd name="connsiteY7" fmla="*/ 0 h 6791435"/>
              <a:gd name="connsiteX8" fmla="*/ 6791435 w 6791435"/>
              <a:gd name="connsiteY8" fmla="*/ 6791435 h 6791435"/>
              <a:gd name="connsiteX9" fmla="*/ 0 w 6791435"/>
              <a:gd name="connsiteY9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791435" h="6791435">
                <a:moveTo>
                  <a:pt x="0" y="4004387"/>
                </a:moveTo>
                <a:lnTo>
                  <a:pt x="81158" y="3923229"/>
                </a:lnTo>
                <a:lnTo>
                  <a:pt x="81158" y="6710277"/>
                </a:lnTo>
                <a:lnTo>
                  <a:pt x="6710277" y="6710277"/>
                </a:lnTo>
                <a:lnTo>
                  <a:pt x="6710277" y="81158"/>
                </a:lnTo>
                <a:lnTo>
                  <a:pt x="3923229" y="81158"/>
                </a:lnTo>
                <a:lnTo>
                  <a:pt x="4004387" y="0"/>
                </a:lnTo>
                <a:lnTo>
                  <a:pt x="6791435" y="0"/>
                </a:lnTo>
                <a:lnTo>
                  <a:pt x="679143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82861" y="2967809"/>
            <a:ext cx="5782716" cy="2150719"/>
          </a:xfrm>
          <a:noFill/>
        </p:spPr>
        <p:txBody>
          <a:bodyPr anchor="ctr">
            <a:noAutofit/>
          </a:bodyPr>
          <a:lstStyle/>
          <a:p>
            <a:pPr eaLnBrk="1" hangingPunct="1"/>
            <a:r>
              <a:rPr lang="en-US" sz="5400" b="1" dirty="0">
                <a:solidFill>
                  <a:srgbClr val="080808"/>
                </a:solidFill>
                <a:latin typeface="Georgia" panose="02040502050405020303" pitchFamily="18" charset="0"/>
              </a:rPr>
              <a:t>AKUNTANSI </a:t>
            </a:r>
            <a:br>
              <a:rPr lang="en-US" sz="5400" b="1" dirty="0">
                <a:solidFill>
                  <a:srgbClr val="080808"/>
                </a:solidFill>
                <a:latin typeface="Georgia" panose="02040502050405020303" pitchFamily="18" charset="0"/>
              </a:rPr>
            </a:br>
            <a:r>
              <a:rPr lang="en-US" sz="5400" b="1" dirty="0" err="1">
                <a:solidFill>
                  <a:srgbClr val="080808"/>
                </a:solidFill>
                <a:latin typeface="Georgia" panose="02040502050405020303" pitchFamily="18" charset="0"/>
              </a:rPr>
              <a:t>Biaya</a:t>
            </a:r>
            <a:r>
              <a:rPr lang="en-US" sz="5400" b="1" dirty="0">
                <a:solidFill>
                  <a:srgbClr val="080808"/>
                </a:solidFill>
                <a:latin typeface="Georgia" panose="02040502050405020303" pitchFamily="18" charset="0"/>
              </a:rPr>
              <a:t> Overhead </a:t>
            </a:r>
            <a:r>
              <a:rPr lang="en-US" sz="5400" b="1" dirty="0" err="1">
                <a:solidFill>
                  <a:srgbClr val="080808"/>
                </a:solidFill>
                <a:latin typeface="Georgia" panose="02040502050405020303" pitchFamily="18" charset="0"/>
              </a:rPr>
              <a:t>Pabrik</a:t>
            </a:r>
            <a:endParaRPr lang="en-US" sz="5400" b="1" dirty="0">
              <a:solidFill>
                <a:srgbClr val="080808"/>
              </a:solidFill>
              <a:latin typeface="Georgia" panose="02040502050405020303" pitchFamily="18" charset="0"/>
            </a:endParaRPr>
          </a:p>
        </p:txBody>
      </p:sp>
      <p:sp>
        <p:nvSpPr>
          <p:cNvPr id="153" name="Isosceles Triangle 152">
            <a:extLst>
              <a:ext uri="{FF2B5EF4-FFF2-40B4-BE49-F238E27FC236}">
                <a16:creationId xmlns:a16="http://schemas.microsoft.com/office/drawing/2014/main" id="{0EB2D58A-B2F2-4B07-9595-4FED1037FF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67461" y="5398157"/>
            <a:ext cx="2934814" cy="146740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Isosceles Triangle 154">
            <a:extLst>
              <a:ext uri="{FF2B5EF4-FFF2-40B4-BE49-F238E27FC236}">
                <a16:creationId xmlns:a16="http://schemas.microsoft.com/office/drawing/2014/main" id="{DEB95C3F-0968-4E23-80BD-35CE22E833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95580" y="5117355"/>
            <a:ext cx="3496419" cy="1748210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Isosceles Triangle 156">
            <a:extLst>
              <a:ext uri="{FF2B5EF4-FFF2-40B4-BE49-F238E27FC236}">
                <a16:creationId xmlns:a16="http://schemas.microsoft.com/office/drawing/2014/main" id="{16E9C92B-1893-4BFE-B7CF-905EB3F87D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49271" y="5949259"/>
            <a:ext cx="1832612" cy="916306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8125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>
          <a:xfrm>
            <a:off x="2133601" y="228600"/>
            <a:ext cx="8297863" cy="838200"/>
          </a:xfrm>
          <a:solidFill>
            <a:schemeClr val="accent1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lnSpc>
                <a:spcPct val="160000"/>
              </a:lnSpc>
            </a:pPr>
            <a:r>
              <a:rPr lang="en-US" sz="3000" b="1"/>
              <a:t>Perhitungan dan Analisis Selisih BOP</a:t>
            </a:r>
          </a:p>
        </p:txBody>
      </p:sp>
      <p:sp>
        <p:nvSpPr>
          <p:cNvPr id="17411" name="Rectangle 5"/>
          <p:cNvSpPr>
            <a:spLocks noChangeArrowheads="1"/>
          </p:cNvSpPr>
          <p:nvPr/>
        </p:nvSpPr>
        <p:spPr bwMode="auto">
          <a:xfrm>
            <a:off x="4038600" y="1341438"/>
            <a:ext cx="6326188" cy="715962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4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2800" b="1">
                <a:latin typeface="Papyrus" panose="03070502060502030205" pitchFamily="66" charset="0"/>
              </a:rPr>
              <a:t>Metode Full Costing</a:t>
            </a:r>
          </a:p>
        </p:txBody>
      </p:sp>
      <p:sp>
        <p:nvSpPr>
          <p:cNvPr id="17412" name="Rectangle 6"/>
          <p:cNvSpPr>
            <a:spLocks noChangeArrowheads="1"/>
          </p:cNvSpPr>
          <p:nvPr/>
        </p:nvSpPr>
        <p:spPr bwMode="auto">
          <a:xfrm>
            <a:off x="4038600" y="2286000"/>
            <a:ext cx="6326188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  <a:buClr>
                <a:schemeClr val="tx1"/>
              </a:buClr>
            </a:pPr>
            <a:r>
              <a:rPr lang="en-US" sz="2300" b="1">
                <a:latin typeface="Papyrus" panose="03070502060502030205" pitchFamily="66" charset="0"/>
              </a:rPr>
              <a:t>Jurnal untuk menutup BOP dibebankan :</a:t>
            </a:r>
          </a:p>
          <a:p>
            <a:pPr algn="just" eaLnBrk="1" hangingPunct="1">
              <a:spcBef>
                <a:spcPct val="20000"/>
              </a:spcBef>
              <a:buClr>
                <a:schemeClr val="tx1"/>
              </a:buClr>
            </a:pPr>
            <a:r>
              <a:rPr lang="en-US" sz="2300" b="1">
                <a:latin typeface="Papyrus" panose="03070502060502030205" pitchFamily="66" charset="0"/>
              </a:rPr>
              <a:t>       BOP dibebankan			xxxx</a:t>
            </a:r>
          </a:p>
          <a:p>
            <a:pPr algn="just" eaLnBrk="1" hangingPunct="1">
              <a:spcBef>
                <a:spcPct val="20000"/>
              </a:spcBef>
              <a:buClr>
                <a:schemeClr val="tx1"/>
              </a:buClr>
            </a:pPr>
            <a:r>
              <a:rPr lang="en-US" sz="2300" b="1">
                <a:latin typeface="Papyrus" panose="03070502060502030205" pitchFamily="66" charset="0"/>
              </a:rPr>
              <a:t>	BOP-S				xxxx</a:t>
            </a:r>
          </a:p>
          <a:p>
            <a:pPr algn="just" eaLnBrk="1" hangingPunct="1">
              <a:lnSpc>
                <a:spcPct val="20000"/>
              </a:lnSpc>
              <a:spcBef>
                <a:spcPct val="20000"/>
              </a:spcBef>
              <a:buClr>
                <a:schemeClr val="tx1"/>
              </a:buClr>
            </a:pPr>
            <a:endParaRPr lang="en-US" sz="2300" b="1">
              <a:latin typeface="Papyrus" panose="03070502060502030205" pitchFamily="66" charset="0"/>
            </a:endParaRPr>
          </a:p>
          <a:p>
            <a:pPr algn="just" eaLnBrk="1" hangingPunct="1">
              <a:spcBef>
                <a:spcPct val="20000"/>
              </a:spcBef>
              <a:buClr>
                <a:schemeClr val="tx1"/>
              </a:buClr>
            </a:pPr>
            <a:r>
              <a:rPr lang="en-US" sz="2300" b="1">
                <a:latin typeface="Papyrus" panose="03070502060502030205" pitchFamily="66" charset="0"/>
              </a:rPr>
              <a:t>Jurnal untuk mencatat selisih BOP :</a:t>
            </a:r>
          </a:p>
          <a:p>
            <a:pPr algn="just" eaLnBrk="1" hangingPunct="1">
              <a:spcBef>
                <a:spcPct val="20000"/>
              </a:spcBef>
              <a:buClr>
                <a:schemeClr val="tx1"/>
              </a:buClr>
            </a:pPr>
            <a:r>
              <a:rPr lang="en-US" sz="2300" b="1">
                <a:latin typeface="Papyrus" panose="03070502060502030205" pitchFamily="66" charset="0"/>
              </a:rPr>
              <a:t>        Selisih BOP			xxxx</a:t>
            </a:r>
          </a:p>
          <a:p>
            <a:pPr algn="just" eaLnBrk="1" hangingPunct="1">
              <a:spcBef>
                <a:spcPct val="20000"/>
              </a:spcBef>
              <a:buClr>
                <a:schemeClr val="tx1"/>
              </a:buClr>
            </a:pPr>
            <a:r>
              <a:rPr lang="en-US" sz="2300" b="1">
                <a:latin typeface="Papyrus" panose="03070502060502030205" pitchFamily="66" charset="0"/>
              </a:rPr>
              <a:t>	BOP-S				xxxx</a:t>
            </a:r>
          </a:p>
          <a:p>
            <a:pPr algn="just" eaLnBrk="1" hangingPunct="1">
              <a:spcBef>
                <a:spcPct val="20000"/>
              </a:spcBef>
              <a:buClr>
                <a:schemeClr val="tx1"/>
              </a:buClr>
            </a:pPr>
            <a:r>
              <a:rPr lang="en-US" sz="2300" b="1">
                <a:latin typeface="Papyrus" panose="03070502060502030205" pitchFamily="66" charset="0"/>
              </a:rPr>
              <a:t>         (</a:t>
            </a:r>
            <a:r>
              <a:rPr lang="en-US" sz="2300" b="1" i="1">
                <a:latin typeface="Papyrus" panose="03070502060502030205" pitchFamily="66" charset="0"/>
              </a:rPr>
              <a:t>underapplied BOP</a:t>
            </a:r>
            <a:r>
              <a:rPr lang="en-US" sz="2300" b="1">
                <a:latin typeface="Papyrus" panose="03070502060502030205" pitchFamily="66" charset="0"/>
              </a:rPr>
              <a:t>)</a:t>
            </a:r>
          </a:p>
          <a:p>
            <a:pPr algn="just" eaLnBrk="1" hangingPunct="1">
              <a:spcBef>
                <a:spcPct val="20000"/>
              </a:spcBef>
              <a:buClr>
                <a:schemeClr val="tx1"/>
              </a:buClr>
            </a:pPr>
            <a:r>
              <a:rPr lang="en-US" sz="2300" b="1">
                <a:latin typeface="Papyrus" panose="03070502060502030205" pitchFamily="66" charset="0"/>
              </a:rPr>
              <a:t>        BOP-S				xxxx</a:t>
            </a:r>
          </a:p>
          <a:p>
            <a:pPr algn="just" eaLnBrk="1" hangingPunct="1">
              <a:spcBef>
                <a:spcPct val="20000"/>
              </a:spcBef>
              <a:buClr>
                <a:schemeClr val="tx1"/>
              </a:buClr>
            </a:pPr>
            <a:r>
              <a:rPr lang="en-US" sz="2300" b="1">
                <a:latin typeface="Papyrus" panose="03070502060502030205" pitchFamily="66" charset="0"/>
              </a:rPr>
              <a:t>	Selisih BOP				xxxx</a:t>
            </a:r>
          </a:p>
          <a:p>
            <a:pPr algn="just" eaLnBrk="1" hangingPunct="1">
              <a:spcBef>
                <a:spcPct val="20000"/>
              </a:spcBef>
              <a:buClr>
                <a:schemeClr val="tx1"/>
              </a:buClr>
            </a:pPr>
            <a:r>
              <a:rPr lang="en-US" sz="2300" b="1">
                <a:latin typeface="Papyrus" panose="03070502060502030205" pitchFamily="66" charset="0"/>
              </a:rPr>
              <a:t>         (</a:t>
            </a:r>
            <a:r>
              <a:rPr lang="en-US" sz="2300" b="1" i="1">
                <a:latin typeface="Papyrus" panose="03070502060502030205" pitchFamily="66" charset="0"/>
              </a:rPr>
              <a:t>overupplied BOP</a:t>
            </a:r>
            <a:r>
              <a:rPr lang="en-US" sz="2300" b="1">
                <a:latin typeface="Papyrus" panose="03070502060502030205" pitchFamily="66" charset="0"/>
              </a:rPr>
              <a:t>)</a:t>
            </a:r>
          </a:p>
        </p:txBody>
      </p:sp>
      <p:sp>
        <p:nvSpPr>
          <p:cNvPr id="17413" name="Line 7"/>
          <p:cNvSpPr>
            <a:spLocks noChangeShapeType="1"/>
          </p:cNvSpPr>
          <p:nvPr/>
        </p:nvSpPr>
        <p:spPr bwMode="auto">
          <a:xfrm>
            <a:off x="4483100" y="2711450"/>
            <a:ext cx="0" cy="76200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7414" name="Line 8"/>
          <p:cNvSpPr>
            <a:spLocks noChangeShapeType="1"/>
          </p:cNvSpPr>
          <p:nvPr/>
        </p:nvSpPr>
        <p:spPr bwMode="auto">
          <a:xfrm>
            <a:off x="4448175" y="5334000"/>
            <a:ext cx="0" cy="76200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7415" name="Line 9"/>
          <p:cNvSpPr>
            <a:spLocks noChangeShapeType="1"/>
          </p:cNvSpPr>
          <p:nvPr/>
        </p:nvSpPr>
        <p:spPr bwMode="auto">
          <a:xfrm>
            <a:off x="4483100" y="4114800"/>
            <a:ext cx="0" cy="76200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949151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8434" name="Rectangle 4"/>
          <p:cNvSpPr>
            <a:spLocks noChangeArrowheads="1"/>
          </p:cNvSpPr>
          <p:nvPr/>
        </p:nvSpPr>
        <p:spPr bwMode="auto">
          <a:xfrm>
            <a:off x="640079" y="2053641"/>
            <a:ext cx="3669161" cy="276009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sz="44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Metode Variable Costing</a:t>
            </a:r>
          </a:p>
        </p:txBody>
      </p:sp>
      <p:sp>
        <p:nvSpPr>
          <p:cNvPr id="18435" name="Rectangle 5"/>
          <p:cNvSpPr>
            <a:spLocks noChangeArrowheads="1"/>
          </p:cNvSpPr>
          <p:nvPr/>
        </p:nvSpPr>
        <p:spPr bwMode="auto">
          <a:xfrm>
            <a:off x="6090574" y="801866"/>
            <a:ext cx="5306084" cy="523063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2200" b="1" dirty="0" err="1">
                <a:solidFill>
                  <a:srgbClr val="000000"/>
                </a:solidFill>
                <a:latin typeface="+mn-lt"/>
                <a:cs typeface="+mn-cs"/>
              </a:rPr>
              <a:t>Jurnal</a:t>
            </a:r>
            <a:r>
              <a:rPr lang="en-US" sz="2200" b="1" dirty="0">
                <a:solidFill>
                  <a:srgbClr val="000000"/>
                </a:solidFill>
                <a:latin typeface="+mn-lt"/>
                <a:cs typeface="+mn-cs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+mn-lt"/>
                <a:cs typeface="+mn-cs"/>
              </a:rPr>
              <a:t>untuk</a:t>
            </a:r>
            <a:r>
              <a:rPr lang="en-US" sz="2200" b="1" dirty="0">
                <a:solidFill>
                  <a:srgbClr val="000000"/>
                </a:solidFill>
                <a:latin typeface="+mn-lt"/>
                <a:cs typeface="+mn-cs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+mn-lt"/>
                <a:cs typeface="+mn-cs"/>
              </a:rPr>
              <a:t>menutup</a:t>
            </a:r>
            <a:r>
              <a:rPr lang="en-US" sz="2200" b="1" dirty="0">
                <a:solidFill>
                  <a:srgbClr val="000000"/>
                </a:solidFill>
                <a:latin typeface="+mn-lt"/>
                <a:cs typeface="+mn-cs"/>
              </a:rPr>
              <a:t> BOP </a:t>
            </a:r>
            <a:r>
              <a:rPr lang="en-US" sz="2200" b="1" dirty="0" err="1">
                <a:solidFill>
                  <a:srgbClr val="000000"/>
                </a:solidFill>
                <a:latin typeface="+mn-lt"/>
                <a:cs typeface="+mn-cs"/>
              </a:rPr>
              <a:t>dibebankan</a:t>
            </a:r>
            <a:r>
              <a:rPr lang="en-US" sz="2200" b="1" dirty="0">
                <a:solidFill>
                  <a:srgbClr val="000000"/>
                </a:solidFill>
                <a:latin typeface="+mn-lt"/>
                <a:cs typeface="+mn-cs"/>
              </a:rPr>
              <a:t> :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2200" b="1" dirty="0">
                <a:solidFill>
                  <a:srgbClr val="000000"/>
                </a:solidFill>
                <a:latin typeface="+mn-lt"/>
                <a:cs typeface="+mn-cs"/>
              </a:rPr>
              <a:t>      BOP-V </a:t>
            </a:r>
            <a:r>
              <a:rPr lang="en-US" sz="2200" b="1" dirty="0" err="1">
                <a:solidFill>
                  <a:srgbClr val="000000"/>
                </a:solidFill>
                <a:latin typeface="+mn-lt"/>
                <a:cs typeface="+mn-cs"/>
              </a:rPr>
              <a:t>dibebankan</a:t>
            </a:r>
            <a:r>
              <a:rPr lang="en-US" sz="2200" b="1" dirty="0">
                <a:solidFill>
                  <a:srgbClr val="000000"/>
                </a:solidFill>
                <a:latin typeface="+mn-lt"/>
                <a:cs typeface="+mn-cs"/>
              </a:rPr>
              <a:t>		</a:t>
            </a:r>
            <a:r>
              <a:rPr lang="en-US" sz="2200" b="1" dirty="0" err="1">
                <a:solidFill>
                  <a:srgbClr val="000000"/>
                </a:solidFill>
                <a:latin typeface="+mn-lt"/>
                <a:cs typeface="+mn-cs"/>
              </a:rPr>
              <a:t>xxxx</a:t>
            </a:r>
            <a:endParaRPr lang="en-US" sz="2200" b="1" dirty="0">
              <a:solidFill>
                <a:srgbClr val="000000"/>
              </a:solidFill>
              <a:latin typeface="+mn-lt"/>
              <a:cs typeface="+mn-cs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2200" b="1" dirty="0">
                <a:solidFill>
                  <a:srgbClr val="000000"/>
                </a:solidFill>
                <a:latin typeface="+mn-lt"/>
                <a:cs typeface="+mn-cs"/>
              </a:rPr>
              <a:t>	BOP-V </a:t>
            </a:r>
            <a:r>
              <a:rPr lang="en-US" sz="2200" b="1" dirty="0" err="1">
                <a:solidFill>
                  <a:srgbClr val="000000"/>
                </a:solidFill>
                <a:latin typeface="+mn-lt"/>
                <a:cs typeface="+mn-cs"/>
              </a:rPr>
              <a:t>Sesungguhnya</a:t>
            </a:r>
            <a:r>
              <a:rPr lang="en-US" sz="2200" b="1" dirty="0">
                <a:solidFill>
                  <a:srgbClr val="000000"/>
                </a:solidFill>
                <a:latin typeface="+mn-lt"/>
                <a:cs typeface="+mn-cs"/>
              </a:rPr>
              <a:t>		</a:t>
            </a:r>
            <a:r>
              <a:rPr lang="en-US" sz="2200" b="1" dirty="0" err="1">
                <a:solidFill>
                  <a:srgbClr val="000000"/>
                </a:solidFill>
                <a:latin typeface="+mn-lt"/>
                <a:cs typeface="+mn-cs"/>
              </a:rPr>
              <a:t>xxxx</a:t>
            </a:r>
            <a:endParaRPr lang="en-US" sz="2200" b="1" dirty="0">
              <a:solidFill>
                <a:srgbClr val="000000"/>
              </a:solidFill>
              <a:latin typeface="+mn-lt"/>
              <a:cs typeface="+mn-cs"/>
            </a:endParaRPr>
          </a:p>
          <a:p>
            <a:pPr indent="-228600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sz="2200" b="1" dirty="0">
              <a:solidFill>
                <a:srgbClr val="000000"/>
              </a:solidFill>
              <a:latin typeface="+mn-lt"/>
              <a:cs typeface="+mn-cs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2200" b="1" dirty="0" err="1">
                <a:solidFill>
                  <a:srgbClr val="000000"/>
                </a:solidFill>
                <a:latin typeface="+mn-lt"/>
                <a:cs typeface="+mn-cs"/>
              </a:rPr>
              <a:t>Jurnal</a:t>
            </a:r>
            <a:r>
              <a:rPr lang="en-US" sz="2200" b="1" dirty="0">
                <a:solidFill>
                  <a:srgbClr val="000000"/>
                </a:solidFill>
                <a:latin typeface="+mn-lt"/>
                <a:cs typeface="+mn-cs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+mn-lt"/>
                <a:cs typeface="+mn-cs"/>
              </a:rPr>
              <a:t>untuk</a:t>
            </a:r>
            <a:r>
              <a:rPr lang="en-US" sz="2200" b="1" dirty="0">
                <a:solidFill>
                  <a:srgbClr val="000000"/>
                </a:solidFill>
                <a:latin typeface="+mn-lt"/>
                <a:cs typeface="+mn-cs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+mn-lt"/>
                <a:cs typeface="+mn-cs"/>
              </a:rPr>
              <a:t>mencatat</a:t>
            </a:r>
            <a:r>
              <a:rPr lang="en-US" sz="2200" b="1" dirty="0">
                <a:solidFill>
                  <a:srgbClr val="000000"/>
                </a:solidFill>
                <a:latin typeface="+mn-lt"/>
                <a:cs typeface="+mn-cs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+mn-lt"/>
                <a:cs typeface="+mn-cs"/>
              </a:rPr>
              <a:t>selisih</a:t>
            </a:r>
            <a:r>
              <a:rPr lang="en-US" sz="2200" b="1" dirty="0">
                <a:solidFill>
                  <a:srgbClr val="000000"/>
                </a:solidFill>
                <a:latin typeface="+mn-lt"/>
                <a:cs typeface="+mn-cs"/>
              </a:rPr>
              <a:t> BOP :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2200" b="1" dirty="0">
                <a:solidFill>
                  <a:srgbClr val="000000"/>
                </a:solidFill>
                <a:latin typeface="+mn-lt"/>
                <a:cs typeface="+mn-cs"/>
              </a:rPr>
              <a:t>     </a:t>
            </a:r>
            <a:r>
              <a:rPr lang="en-US" sz="2200" b="1" dirty="0" err="1">
                <a:solidFill>
                  <a:srgbClr val="000000"/>
                </a:solidFill>
                <a:latin typeface="+mn-lt"/>
                <a:cs typeface="+mn-cs"/>
              </a:rPr>
              <a:t>Selisih</a:t>
            </a:r>
            <a:r>
              <a:rPr lang="en-US" sz="2200" b="1" dirty="0">
                <a:solidFill>
                  <a:srgbClr val="000000"/>
                </a:solidFill>
                <a:latin typeface="+mn-lt"/>
                <a:cs typeface="+mn-cs"/>
              </a:rPr>
              <a:t> BOP-V		</a:t>
            </a:r>
            <a:r>
              <a:rPr lang="en-US" sz="2200" b="1" dirty="0" err="1">
                <a:solidFill>
                  <a:srgbClr val="000000"/>
                </a:solidFill>
                <a:latin typeface="+mn-lt"/>
                <a:cs typeface="+mn-cs"/>
              </a:rPr>
              <a:t>xxxx</a:t>
            </a:r>
            <a:endParaRPr lang="en-US" sz="2200" b="1" dirty="0">
              <a:solidFill>
                <a:srgbClr val="000000"/>
              </a:solidFill>
              <a:latin typeface="+mn-lt"/>
              <a:cs typeface="+mn-cs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2200" b="1" dirty="0">
                <a:solidFill>
                  <a:srgbClr val="000000"/>
                </a:solidFill>
                <a:latin typeface="+mn-lt"/>
                <a:cs typeface="+mn-cs"/>
              </a:rPr>
              <a:t>	BOP-V </a:t>
            </a:r>
            <a:r>
              <a:rPr lang="en-US" sz="2200" b="1" dirty="0" err="1">
                <a:solidFill>
                  <a:srgbClr val="000000"/>
                </a:solidFill>
                <a:latin typeface="+mn-lt"/>
                <a:cs typeface="+mn-cs"/>
              </a:rPr>
              <a:t>Sesungguhnya</a:t>
            </a:r>
            <a:r>
              <a:rPr lang="en-US" sz="2200" b="1" dirty="0">
                <a:solidFill>
                  <a:srgbClr val="000000"/>
                </a:solidFill>
                <a:latin typeface="+mn-lt"/>
                <a:cs typeface="+mn-cs"/>
              </a:rPr>
              <a:t>		</a:t>
            </a:r>
            <a:r>
              <a:rPr lang="en-US" sz="2200" b="1" dirty="0" err="1">
                <a:solidFill>
                  <a:srgbClr val="000000"/>
                </a:solidFill>
                <a:latin typeface="+mn-lt"/>
                <a:cs typeface="+mn-cs"/>
              </a:rPr>
              <a:t>xxxx</a:t>
            </a:r>
            <a:endParaRPr lang="en-US" sz="2200" b="1" dirty="0">
              <a:solidFill>
                <a:srgbClr val="000000"/>
              </a:solidFill>
              <a:latin typeface="+mn-lt"/>
              <a:cs typeface="+mn-cs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2200" b="1" dirty="0">
                <a:solidFill>
                  <a:srgbClr val="000000"/>
                </a:solidFill>
                <a:latin typeface="+mn-lt"/>
                <a:cs typeface="+mn-cs"/>
              </a:rPr>
              <a:t>	(</a:t>
            </a:r>
            <a:r>
              <a:rPr lang="en-US" sz="2200" b="1" i="1" dirty="0">
                <a:solidFill>
                  <a:srgbClr val="000000"/>
                </a:solidFill>
                <a:latin typeface="+mn-lt"/>
                <a:cs typeface="+mn-cs"/>
              </a:rPr>
              <a:t>underapplied BOP</a:t>
            </a:r>
            <a:r>
              <a:rPr lang="en-US" sz="2200" b="1" dirty="0">
                <a:solidFill>
                  <a:srgbClr val="000000"/>
                </a:solidFill>
                <a:latin typeface="+mn-lt"/>
                <a:cs typeface="+mn-cs"/>
              </a:rPr>
              <a:t>)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2200" b="1" dirty="0">
                <a:solidFill>
                  <a:srgbClr val="000000"/>
                </a:solidFill>
                <a:latin typeface="+mn-lt"/>
                <a:cs typeface="+mn-cs"/>
              </a:rPr>
              <a:t>     BOP-V </a:t>
            </a:r>
            <a:r>
              <a:rPr lang="en-US" sz="2200" b="1" dirty="0" err="1">
                <a:solidFill>
                  <a:srgbClr val="000000"/>
                </a:solidFill>
                <a:latin typeface="+mn-lt"/>
                <a:cs typeface="+mn-cs"/>
              </a:rPr>
              <a:t>Sesungguhnya</a:t>
            </a:r>
            <a:r>
              <a:rPr lang="en-US" sz="2200" b="1" dirty="0">
                <a:solidFill>
                  <a:srgbClr val="000000"/>
                </a:solidFill>
                <a:latin typeface="+mn-lt"/>
                <a:cs typeface="+mn-cs"/>
              </a:rPr>
              <a:t>		</a:t>
            </a:r>
            <a:r>
              <a:rPr lang="en-US" sz="2200" b="1" dirty="0" err="1">
                <a:solidFill>
                  <a:srgbClr val="000000"/>
                </a:solidFill>
                <a:latin typeface="+mn-lt"/>
                <a:cs typeface="+mn-cs"/>
              </a:rPr>
              <a:t>xxxx</a:t>
            </a:r>
            <a:endParaRPr lang="en-US" sz="2200" b="1" dirty="0">
              <a:solidFill>
                <a:srgbClr val="000000"/>
              </a:solidFill>
              <a:latin typeface="+mn-lt"/>
              <a:cs typeface="+mn-cs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2200" b="1" dirty="0">
                <a:solidFill>
                  <a:srgbClr val="000000"/>
                </a:solidFill>
                <a:latin typeface="+mn-lt"/>
                <a:cs typeface="+mn-cs"/>
              </a:rPr>
              <a:t>	</a:t>
            </a:r>
            <a:r>
              <a:rPr lang="en-US" sz="2200" b="1" dirty="0" err="1">
                <a:solidFill>
                  <a:srgbClr val="000000"/>
                </a:solidFill>
                <a:latin typeface="+mn-lt"/>
                <a:cs typeface="+mn-cs"/>
              </a:rPr>
              <a:t>Selisih</a:t>
            </a:r>
            <a:r>
              <a:rPr lang="en-US" sz="2200" b="1" dirty="0">
                <a:solidFill>
                  <a:srgbClr val="000000"/>
                </a:solidFill>
                <a:latin typeface="+mn-lt"/>
                <a:cs typeface="+mn-cs"/>
              </a:rPr>
              <a:t> BOP-V			</a:t>
            </a:r>
            <a:r>
              <a:rPr lang="en-US" sz="2200" b="1" dirty="0" err="1">
                <a:solidFill>
                  <a:srgbClr val="000000"/>
                </a:solidFill>
                <a:latin typeface="+mn-lt"/>
                <a:cs typeface="+mn-cs"/>
              </a:rPr>
              <a:t>xxxx</a:t>
            </a:r>
            <a:endParaRPr lang="en-US" sz="2200" b="1" dirty="0">
              <a:solidFill>
                <a:srgbClr val="000000"/>
              </a:solidFill>
              <a:latin typeface="+mn-lt"/>
              <a:cs typeface="+mn-cs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2200" b="1" dirty="0">
                <a:solidFill>
                  <a:srgbClr val="000000"/>
                </a:solidFill>
                <a:latin typeface="+mn-lt"/>
                <a:cs typeface="+mn-cs"/>
              </a:rPr>
              <a:t>	(</a:t>
            </a:r>
            <a:r>
              <a:rPr lang="en-US" sz="2200" b="1" i="1" dirty="0" err="1">
                <a:solidFill>
                  <a:srgbClr val="000000"/>
                </a:solidFill>
                <a:latin typeface="+mn-lt"/>
                <a:cs typeface="+mn-cs"/>
              </a:rPr>
              <a:t>overupplied</a:t>
            </a:r>
            <a:r>
              <a:rPr lang="en-US" sz="2200" b="1" i="1" dirty="0">
                <a:solidFill>
                  <a:srgbClr val="000000"/>
                </a:solidFill>
                <a:latin typeface="+mn-lt"/>
                <a:cs typeface="+mn-cs"/>
              </a:rPr>
              <a:t> BOP</a:t>
            </a:r>
            <a:r>
              <a:rPr lang="en-US" sz="2200" b="1" dirty="0">
                <a:solidFill>
                  <a:srgbClr val="000000"/>
                </a:solidFill>
                <a:latin typeface="+mn-lt"/>
                <a:cs typeface="+mn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153199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459" name="Rectangle 5"/>
          <p:cNvSpPr>
            <a:spLocks noChangeArrowheads="1"/>
          </p:cNvSpPr>
          <p:nvPr/>
        </p:nvSpPr>
        <p:spPr bwMode="auto">
          <a:xfrm>
            <a:off x="5194300" y="469900"/>
            <a:ext cx="6502400" cy="1358900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2800" b="1" err="1"/>
              <a:t>Selisih</a:t>
            </a:r>
            <a:r>
              <a:rPr lang="en-US" sz="2800" b="1"/>
              <a:t> BOP </a:t>
            </a:r>
            <a:r>
              <a:rPr lang="en-US" sz="2800" b="1" err="1"/>
              <a:t>dibebankan</a:t>
            </a:r>
            <a:r>
              <a:rPr lang="en-US" sz="2800" b="1"/>
              <a:t> </a:t>
            </a:r>
            <a:r>
              <a:rPr lang="en-US" sz="2800" b="1" err="1"/>
              <a:t>kpd</a:t>
            </a:r>
            <a:r>
              <a:rPr lang="en-US" sz="2800" b="1"/>
              <a:t> </a:t>
            </a:r>
            <a:r>
              <a:rPr lang="en-US" sz="2800" b="1" err="1"/>
              <a:t>rek</a:t>
            </a:r>
            <a:r>
              <a:rPr lang="en-US" sz="2800" b="1"/>
              <a:t> </a:t>
            </a:r>
            <a:r>
              <a:rPr lang="en-US" sz="2800" b="1" err="1"/>
              <a:t>Persediaan</a:t>
            </a:r>
            <a:r>
              <a:rPr lang="en-US" sz="2800" b="1"/>
              <a:t> dan HPP</a:t>
            </a:r>
          </a:p>
        </p:txBody>
      </p:sp>
      <p:sp>
        <p:nvSpPr>
          <p:cNvPr id="19460" name="Rectangle 6"/>
          <p:cNvSpPr>
            <a:spLocks noChangeArrowheads="1"/>
          </p:cNvSpPr>
          <p:nvPr/>
        </p:nvSpPr>
        <p:spPr bwMode="auto">
          <a:xfrm>
            <a:off x="5194300" y="1905000"/>
            <a:ext cx="65024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  <a:buClr>
                <a:schemeClr val="tx1"/>
              </a:buClr>
            </a:pPr>
            <a:r>
              <a:rPr lang="en-US" sz="2400" b="1">
                <a:latin typeface="Papyrus" panose="03070502060502030205" pitchFamily="66" charset="0"/>
              </a:rPr>
              <a:t>      </a:t>
            </a:r>
            <a:r>
              <a:rPr lang="en-US" sz="2400" b="1"/>
              <a:t>Pers BDP				</a:t>
            </a:r>
            <a:r>
              <a:rPr lang="en-US" sz="2400" b="1" err="1"/>
              <a:t>xxxx</a:t>
            </a:r>
            <a:endParaRPr lang="en-US" sz="2400" b="1"/>
          </a:p>
          <a:p>
            <a:pPr algn="just" eaLnBrk="1" hangingPunct="1">
              <a:spcBef>
                <a:spcPct val="20000"/>
              </a:spcBef>
              <a:buClr>
                <a:schemeClr val="tx1"/>
              </a:buClr>
            </a:pPr>
            <a:r>
              <a:rPr lang="en-US" sz="2400" b="1"/>
              <a:t>      Pers </a:t>
            </a:r>
            <a:r>
              <a:rPr lang="en-US" sz="2400" b="1" err="1"/>
              <a:t>Produk</a:t>
            </a:r>
            <a:r>
              <a:rPr lang="en-US" sz="2400" b="1"/>
              <a:t> Jadi		</a:t>
            </a:r>
            <a:r>
              <a:rPr lang="en-US" sz="2400" b="1" err="1"/>
              <a:t>xxxx</a:t>
            </a:r>
            <a:endParaRPr lang="en-US" sz="2400" b="1"/>
          </a:p>
          <a:p>
            <a:pPr algn="just" eaLnBrk="1" hangingPunct="1">
              <a:spcBef>
                <a:spcPct val="20000"/>
              </a:spcBef>
              <a:buClr>
                <a:schemeClr val="tx1"/>
              </a:buClr>
            </a:pPr>
            <a:r>
              <a:rPr lang="en-US" sz="2400" b="1"/>
              <a:t>      HPP				</a:t>
            </a:r>
            <a:r>
              <a:rPr lang="en-US" sz="2400" b="1" err="1"/>
              <a:t>xxxx</a:t>
            </a:r>
            <a:endParaRPr lang="en-US" sz="2400" b="1"/>
          </a:p>
          <a:p>
            <a:pPr algn="just" eaLnBrk="1" hangingPunct="1">
              <a:spcBef>
                <a:spcPct val="20000"/>
              </a:spcBef>
              <a:buClr>
                <a:schemeClr val="tx1"/>
              </a:buClr>
            </a:pPr>
            <a:r>
              <a:rPr lang="en-US" sz="2400" b="1"/>
              <a:t>	</a:t>
            </a:r>
            <a:r>
              <a:rPr lang="en-US" sz="2400" b="1" err="1"/>
              <a:t>Selisih</a:t>
            </a:r>
            <a:r>
              <a:rPr lang="en-US" sz="2400" b="1"/>
              <a:t> BOP				</a:t>
            </a:r>
            <a:r>
              <a:rPr lang="en-US" sz="2400" b="1" err="1"/>
              <a:t>xxxx</a:t>
            </a:r>
            <a:endParaRPr lang="en-US" sz="2400" b="1"/>
          </a:p>
        </p:txBody>
      </p:sp>
      <p:sp>
        <p:nvSpPr>
          <p:cNvPr id="19461" name="Rectangle 7"/>
          <p:cNvSpPr>
            <a:spLocks noChangeArrowheads="1"/>
          </p:cNvSpPr>
          <p:nvPr/>
        </p:nvSpPr>
        <p:spPr bwMode="auto">
          <a:xfrm>
            <a:off x="5194300" y="3898900"/>
            <a:ext cx="6502400" cy="1562100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2800" b="1" err="1"/>
              <a:t>Selisih</a:t>
            </a:r>
            <a:r>
              <a:rPr lang="en-US" sz="2800" b="1"/>
              <a:t> BOP </a:t>
            </a:r>
            <a:r>
              <a:rPr lang="en-US" sz="2800" b="1" err="1"/>
              <a:t>diperlakukan</a:t>
            </a:r>
            <a:r>
              <a:rPr lang="en-US" sz="2800" b="1"/>
              <a:t> </a:t>
            </a:r>
            <a:r>
              <a:rPr lang="en-US" sz="2800" b="1" err="1"/>
              <a:t>sbg</a:t>
            </a:r>
            <a:r>
              <a:rPr lang="en-US" sz="2800" b="1"/>
              <a:t> </a:t>
            </a:r>
            <a:r>
              <a:rPr lang="en-US" sz="2800" b="1" err="1"/>
              <a:t>Pengurang</a:t>
            </a:r>
            <a:r>
              <a:rPr lang="en-US" sz="2800" b="1"/>
              <a:t> </a:t>
            </a:r>
            <a:r>
              <a:rPr lang="en-US" sz="2800" b="1" err="1"/>
              <a:t>atau</a:t>
            </a:r>
            <a:r>
              <a:rPr lang="en-US" sz="2800" b="1"/>
              <a:t> </a:t>
            </a:r>
            <a:r>
              <a:rPr lang="en-US" sz="2800" b="1" err="1"/>
              <a:t>Penambah</a:t>
            </a:r>
            <a:r>
              <a:rPr lang="en-US" sz="2800" b="1"/>
              <a:t> BOP</a:t>
            </a:r>
          </a:p>
        </p:txBody>
      </p:sp>
      <p:sp>
        <p:nvSpPr>
          <p:cNvPr id="19462" name="Rectangle 8"/>
          <p:cNvSpPr>
            <a:spLocks noChangeArrowheads="1"/>
          </p:cNvSpPr>
          <p:nvPr/>
        </p:nvSpPr>
        <p:spPr bwMode="auto">
          <a:xfrm>
            <a:off x="5194300" y="5537200"/>
            <a:ext cx="65024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  <a:buClr>
                <a:schemeClr val="tx1"/>
              </a:buClr>
            </a:pPr>
            <a:r>
              <a:rPr lang="en-US" sz="2000" b="1" dirty="0">
                <a:latin typeface="Papyrus" panose="03070502060502030205" pitchFamily="66" charset="0"/>
              </a:rPr>
              <a:t>    </a:t>
            </a:r>
            <a:r>
              <a:rPr lang="en-US" sz="2000" b="1" dirty="0"/>
              <a:t>HPP				</a:t>
            </a:r>
            <a:r>
              <a:rPr lang="en-US" sz="2000" b="1" dirty="0" err="1"/>
              <a:t>xxxx</a:t>
            </a:r>
            <a:endParaRPr lang="en-US" sz="2000" b="1" dirty="0"/>
          </a:p>
          <a:p>
            <a:pPr algn="just" eaLnBrk="1" hangingPunct="1">
              <a:spcBef>
                <a:spcPct val="20000"/>
              </a:spcBef>
              <a:buClr>
                <a:schemeClr val="tx1"/>
              </a:buClr>
            </a:pPr>
            <a:r>
              <a:rPr lang="en-US" sz="2000" b="1" dirty="0"/>
              <a:t>	</a:t>
            </a:r>
            <a:r>
              <a:rPr lang="en-US" sz="2000" b="1" dirty="0" err="1"/>
              <a:t>Selisih</a:t>
            </a:r>
            <a:r>
              <a:rPr lang="en-US" sz="2000" b="1" dirty="0"/>
              <a:t> BOP				</a:t>
            </a:r>
            <a:r>
              <a:rPr lang="en-US" sz="2000" b="1" dirty="0" err="1"/>
              <a:t>xxxx</a:t>
            </a:r>
            <a:endParaRPr lang="en-US" sz="2000" b="1" dirty="0"/>
          </a:p>
        </p:txBody>
      </p:sp>
      <p:sp>
        <p:nvSpPr>
          <p:cNvPr id="19458" name="Rectangle 4"/>
          <p:cNvSpPr>
            <a:spLocks noGrp="1" noChangeArrowheads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Perlakuan terhadap Selisih BOP</a:t>
            </a:r>
          </a:p>
        </p:txBody>
      </p:sp>
    </p:spTree>
    <p:extLst>
      <p:ext uri="{BB962C8B-B14F-4D97-AF65-F5344CB8AC3E}">
        <p14:creationId xmlns:p14="http://schemas.microsoft.com/office/powerpoint/2010/main" val="15149022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4038600" y="381001"/>
            <a:ext cx="6326188" cy="715963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4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2800" b="1">
                <a:latin typeface="+mn-lt"/>
              </a:rPr>
              <a:t>Latihan Soal 1</a:t>
            </a:r>
          </a:p>
        </p:txBody>
      </p:sp>
      <p:sp>
        <p:nvSpPr>
          <p:cNvPr id="20483" name="Rectangle 5"/>
          <p:cNvSpPr>
            <a:spLocks noChangeArrowheads="1"/>
          </p:cNvSpPr>
          <p:nvPr/>
        </p:nvSpPr>
        <p:spPr bwMode="auto">
          <a:xfrm>
            <a:off x="3962400" y="1447800"/>
            <a:ext cx="6326188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id-ID" sz="2300" b="1" dirty="0">
                <a:latin typeface="+mn-lt"/>
              </a:rPr>
              <a:t>Perusahaan A</a:t>
            </a:r>
            <a:r>
              <a:rPr lang="en-US" sz="2300" b="1" dirty="0">
                <a:latin typeface="+mn-lt"/>
              </a:rPr>
              <a:t> </a:t>
            </a:r>
            <a:r>
              <a:rPr lang="en-US" sz="2300" b="1" dirty="0" err="1">
                <a:latin typeface="+mn-lt"/>
              </a:rPr>
              <a:t>menggunakan</a:t>
            </a:r>
            <a:r>
              <a:rPr lang="en-US" sz="2300" b="1" dirty="0">
                <a:latin typeface="+mn-lt"/>
              </a:rPr>
              <a:t> </a:t>
            </a:r>
            <a:r>
              <a:rPr lang="en-US" sz="2300" b="1" dirty="0" err="1">
                <a:latin typeface="+mn-lt"/>
              </a:rPr>
              <a:t>sistem</a:t>
            </a:r>
            <a:r>
              <a:rPr lang="en-US" sz="2300" b="1" dirty="0">
                <a:latin typeface="+mn-lt"/>
              </a:rPr>
              <a:t> </a:t>
            </a:r>
            <a:r>
              <a:rPr lang="en-US" sz="2300" b="1" dirty="0" err="1">
                <a:latin typeface="+mn-lt"/>
              </a:rPr>
              <a:t>kalkulasi</a:t>
            </a:r>
            <a:r>
              <a:rPr lang="en-US" sz="2300" b="1" dirty="0">
                <a:latin typeface="+mn-lt"/>
              </a:rPr>
              <a:t> </a:t>
            </a:r>
            <a:r>
              <a:rPr lang="en-US" sz="2300" b="1" dirty="0" err="1">
                <a:latin typeface="+mn-lt"/>
              </a:rPr>
              <a:t>biaya</a:t>
            </a:r>
            <a:r>
              <a:rPr lang="en-US" sz="2300" b="1" dirty="0">
                <a:latin typeface="+mn-lt"/>
              </a:rPr>
              <a:t> normal. Overhead yang </a:t>
            </a:r>
            <a:r>
              <a:rPr lang="en-US" sz="2300" b="1" dirty="0" err="1">
                <a:latin typeface="+mn-lt"/>
              </a:rPr>
              <a:t>dianggarkan</a:t>
            </a:r>
            <a:r>
              <a:rPr lang="en-US" sz="2300" b="1" dirty="0">
                <a:latin typeface="+mn-lt"/>
              </a:rPr>
              <a:t> </a:t>
            </a:r>
            <a:r>
              <a:rPr lang="en-US" sz="2300" b="1" dirty="0" err="1">
                <a:latin typeface="+mn-lt"/>
              </a:rPr>
              <a:t>untuk</a:t>
            </a:r>
            <a:r>
              <a:rPr lang="en-US" sz="2300" b="1" dirty="0">
                <a:latin typeface="+mn-lt"/>
              </a:rPr>
              <a:t> </a:t>
            </a:r>
            <a:r>
              <a:rPr lang="en-US" sz="2300" b="1" dirty="0" err="1">
                <a:latin typeface="+mn-lt"/>
              </a:rPr>
              <a:t>tahun</a:t>
            </a:r>
            <a:r>
              <a:rPr lang="en-US" sz="2300" b="1" dirty="0">
                <a:latin typeface="+mn-lt"/>
              </a:rPr>
              <a:t> </a:t>
            </a:r>
            <a:r>
              <a:rPr lang="en-US" sz="2300" b="1" dirty="0" err="1">
                <a:latin typeface="+mn-lt"/>
              </a:rPr>
              <a:t>depan</a:t>
            </a:r>
            <a:r>
              <a:rPr lang="en-US" sz="2300" b="1" dirty="0">
                <a:latin typeface="+mn-lt"/>
              </a:rPr>
              <a:t> </a:t>
            </a:r>
            <a:r>
              <a:rPr lang="en-US" sz="2300" b="1" dirty="0" err="1">
                <a:latin typeface="+mn-lt"/>
              </a:rPr>
              <a:t>adalah</a:t>
            </a:r>
            <a:r>
              <a:rPr lang="en-US" sz="2300" b="1" dirty="0">
                <a:latin typeface="+mn-lt"/>
              </a:rPr>
              <a:t> $ 750.000. </a:t>
            </a:r>
            <a:r>
              <a:rPr lang="en-US" sz="2300" b="1" dirty="0" err="1">
                <a:latin typeface="+mn-lt"/>
              </a:rPr>
              <a:t>aktivitas</a:t>
            </a:r>
            <a:r>
              <a:rPr lang="en-US" sz="2300" b="1" dirty="0">
                <a:latin typeface="+mn-lt"/>
              </a:rPr>
              <a:t> </a:t>
            </a:r>
            <a:r>
              <a:rPr lang="en-US" sz="2300" b="1" dirty="0" err="1">
                <a:latin typeface="+mn-lt"/>
              </a:rPr>
              <a:t>aktual</a:t>
            </a:r>
            <a:r>
              <a:rPr lang="en-US" sz="2300" b="1" dirty="0">
                <a:latin typeface="+mn-lt"/>
              </a:rPr>
              <a:t> </a:t>
            </a:r>
            <a:r>
              <a:rPr lang="en-US" sz="2300" b="1" dirty="0" err="1">
                <a:latin typeface="+mn-lt"/>
              </a:rPr>
              <a:t>yg</a:t>
            </a:r>
            <a:r>
              <a:rPr lang="en-US" sz="2300" b="1" dirty="0">
                <a:latin typeface="+mn-lt"/>
              </a:rPr>
              <a:t> </a:t>
            </a:r>
            <a:r>
              <a:rPr lang="en-US" sz="2300" b="1" dirty="0" err="1">
                <a:latin typeface="+mn-lt"/>
              </a:rPr>
              <a:t>diharapkan</a:t>
            </a:r>
            <a:r>
              <a:rPr lang="en-US" sz="2300" b="1" dirty="0">
                <a:latin typeface="+mn-lt"/>
              </a:rPr>
              <a:t> </a:t>
            </a:r>
            <a:r>
              <a:rPr lang="en-US" sz="2300" b="1" dirty="0" err="1">
                <a:latin typeface="+mn-lt"/>
              </a:rPr>
              <a:t>adalah</a:t>
            </a:r>
            <a:r>
              <a:rPr lang="en-US" sz="2300" b="1" dirty="0">
                <a:latin typeface="+mn-lt"/>
              </a:rPr>
              <a:t> 200.000 jam </a:t>
            </a:r>
            <a:r>
              <a:rPr lang="en-US" sz="2300" b="1" dirty="0" err="1">
                <a:latin typeface="+mn-lt"/>
              </a:rPr>
              <a:t>tenaga</a:t>
            </a:r>
            <a:r>
              <a:rPr lang="en-US" sz="2300" b="1" dirty="0">
                <a:latin typeface="+mn-lt"/>
              </a:rPr>
              <a:t> </a:t>
            </a:r>
            <a:r>
              <a:rPr lang="en-US" sz="2300" b="1" dirty="0" err="1">
                <a:latin typeface="+mn-lt"/>
              </a:rPr>
              <a:t>kerja</a:t>
            </a:r>
            <a:r>
              <a:rPr lang="en-US" sz="2300" b="1" dirty="0">
                <a:latin typeface="+mn-lt"/>
              </a:rPr>
              <a:t> </a:t>
            </a:r>
            <a:r>
              <a:rPr lang="en-US" sz="2300" b="1" dirty="0" err="1">
                <a:latin typeface="+mn-lt"/>
              </a:rPr>
              <a:t>langsung</a:t>
            </a:r>
            <a:r>
              <a:rPr lang="en-US" sz="2300" b="1" dirty="0">
                <a:latin typeface="+mn-lt"/>
              </a:rPr>
              <a:t>. </a:t>
            </a:r>
            <a:r>
              <a:rPr lang="en-US" sz="2300" b="1" dirty="0" err="1">
                <a:latin typeface="+mn-lt"/>
              </a:rPr>
              <a:t>Selama</a:t>
            </a:r>
            <a:r>
              <a:rPr lang="en-US" sz="2300" b="1" dirty="0">
                <a:latin typeface="+mn-lt"/>
              </a:rPr>
              <a:t> </a:t>
            </a:r>
            <a:r>
              <a:rPr lang="en-US" sz="2300" b="1" dirty="0" err="1">
                <a:latin typeface="+mn-lt"/>
              </a:rPr>
              <a:t>tahun</a:t>
            </a:r>
            <a:r>
              <a:rPr lang="en-US" sz="2300" b="1" dirty="0">
                <a:latin typeface="+mn-lt"/>
              </a:rPr>
              <a:t> </a:t>
            </a:r>
            <a:r>
              <a:rPr lang="en-US" sz="2300" b="1" dirty="0" err="1">
                <a:latin typeface="+mn-lt"/>
              </a:rPr>
              <a:t>itu</a:t>
            </a:r>
            <a:r>
              <a:rPr lang="en-US" sz="2300" b="1" dirty="0">
                <a:latin typeface="+mn-lt"/>
              </a:rPr>
              <a:t>, Hite </a:t>
            </a:r>
            <a:r>
              <a:rPr lang="en-US" sz="2300" b="1" dirty="0" err="1">
                <a:latin typeface="+mn-lt"/>
              </a:rPr>
              <a:t>bekerja</a:t>
            </a:r>
            <a:r>
              <a:rPr lang="en-US" sz="2300" b="1" dirty="0">
                <a:latin typeface="+mn-lt"/>
              </a:rPr>
              <a:t> </a:t>
            </a:r>
            <a:r>
              <a:rPr lang="en-US" sz="2300" b="1" dirty="0" err="1">
                <a:latin typeface="+mn-lt"/>
              </a:rPr>
              <a:t>dengan</a:t>
            </a:r>
            <a:r>
              <a:rPr lang="en-US" sz="2300" b="1" dirty="0">
                <a:latin typeface="+mn-lt"/>
              </a:rPr>
              <a:t> total 192.000 jam </a:t>
            </a:r>
            <a:r>
              <a:rPr lang="en-US" sz="2300" b="1" dirty="0" err="1">
                <a:latin typeface="+mn-lt"/>
              </a:rPr>
              <a:t>tenaga</a:t>
            </a:r>
            <a:r>
              <a:rPr lang="en-US" sz="2300" b="1" dirty="0">
                <a:latin typeface="+mn-lt"/>
              </a:rPr>
              <a:t> </a:t>
            </a:r>
            <a:r>
              <a:rPr lang="en-US" sz="2300" b="1" dirty="0" err="1">
                <a:latin typeface="+mn-lt"/>
              </a:rPr>
              <a:t>kerja</a:t>
            </a:r>
            <a:r>
              <a:rPr lang="en-US" sz="2300" b="1" dirty="0">
                <a:latin typeface="+mn-lt"/>
              </a:rPr>
              <a:t> </a:t>
            </a:r>
            <a:r>
              <a:rPr lang="en-US" sz="2300" b="1" dirty="0" err="1">
                <a:latin typeface="+mn-lt"/>
              </a:rPr>
              <a:t>langsung</a:t>
            </a:r>
            <a:r>
              <a:rPr lang="en-US" sz="2300" b="1" dirty="0">
                <a:latin typeface="+mn-lt"/>
              </a:rPr>
              <a:t> </a:t>
            </a:r>
            <a:r>
              <a:rPr lang="en-US" sz="2300" b="1" dirty="0" err="1">
                <a:latin typeface="+mn-lt"/>
              </a:rPr>
              <a:t>dan</a:t>
            </a:r>
            <a:r>
              <a:rPr lang="en-US" sz="2300" b="1" dirty="0">
                <a:latin typeface="+mn-lt"/>
              </a:rPr>
              <a:t> overhead </a:t>
            </a:r>
            <a:r>
              <a:rPr lang="en-US" sz="2300" b="1" dirty="0" err="1">
                <a:latin typeface="+mn-lt"/>
              </a:rPr>
              <a:t>aktual</a:t>
            </a:r>
            <a:r>
              <a:rPr lang="en-US" sz="2300" b="1" dirty="0">
                <a:latin typeface="+mn-lt"/>
              </a:rPr>
              <a:t> </a:t>
            </a:r>
            <a:r>
              <a:rPr lang="en-US" sz="2300" b="1" dirty="0" err="1">
                <a:latin typeface="+mn-lt"/>
              </a:rPr>
              <a:t>berjumlah</a:t>
            </a:r>
            <a:r>
              <a:rPr lang="en-US" sz="2300" b="1" dirty="0">
                <a:latin typeface="+mn-lt"/>
              </a:rPr>
              <a:t> $ 736.000.</a:t>
            </a:r>
          </a:p>
          <a:p>
            <a:pPr algn="just" eaLnBrk="1" hangingPunct="1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2300" b="1" dirty="0" err="1">
                <a:latin typeface="+mn-lt"/>
              </a:rPr>
              <a:t>Diminta</a:t>
            </a:r>
            <a:r>
              <a:rPr lang="en-US" sz="2300" b="1" dirty="0">
                <a:latin typeface="+mn-lt"/>
              </a:rPr>
              <a:t> :</a:t>
            </a:r>
          </a:p>
          <a:p>
            <a:pPr algn="just" eaLnBrk="1" hangingPunct="1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FontTx/>
              <a:buAutoNum type="arabicPeriod"/>
            </a:pPr>
            <a:r>
              <a:rPr lang="en-US" sz="2300" b="1" dirty="0" err="1">
                <a:latin typeface="+mn-lt"/>
              </a:rPr>
              <a:t>Hitung</a:t>
            </a:r>
            <a:r>
              <a:rPr lang="en-US" sz="2300" b="1" dirty="0">
                <a:latin typeface="+mn-lt"/>
              </a:rPr>
              <a:t> </a:t>
            </a:r>
            <a:r>
              <a:rPr lang="en-US" sz="2300" b="1" dirty="0" err="1">
                <a:latin typeface="+mn-lt"/>
              </a:rPr>
              <a:t>tarif</a:t>
            </a:r>
            <a:r>
              <a:rPr lang="en-US" sz="2300" b="1" dirty="0">
                <a:latin typeface="+mn-lt"/>
              </a:rPr>
              <a:t> overhead </a:t>
            </a:r>
            <a:r>
              <a:rPr lang="en-US" sz="2300" b="1" dirty="0" err="1">
                <a:latin typeface="+mn-lt"/>
              </a:rPr>
              <a:t>awal</a:t>
            </a:r>
            <a:endParaRPr lang="en-US" sz="2300" b="1" dirty="0">
              <a:latin typeface="+mn-lt"/>
            </a:endParaRPr>
          </a:p>
          <a:p>
            <a:pPr algn="just" eaLnBrk="1" hangingPunct="1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FontTx/>
              <a:buAutoNum type="arabicPeriod"/>
            </a:pPr>
            <a:r>
              <a:rPr lang="en-US" sz="2300" b="1" dirty="0" err="1">
                <a:latin typeface="+mn-lt"/>
              </a:rPr>
              <a:t>Hitung</a:t>
            </a:r>
            <a:r>
              <a:rPr lang="en-US" sz="2300" b="1" dirty="0">
                <a:latin typeface="+mn-lt"/>
              </a:rPr>
              <a:t> overhead yang </a:t>
            </a:r>
            <a:r>
              <a:rPr lang="en-US" sz="2300" b="1" dirty="0" err="1">
                <a:latin typeface="+mn-lt"/>
              </a:rPr>
              <a:t>dibebankan</a:t>
            </a:r>
            <a:endParaRPr lang="en-US" sz="2300" b="1" dirty="0">
              <a:latin typeface="+mn-lt"/>
            </a:endParaRPr>
          </a:p>
          <a:p>
            <a:pPr algn="just" eaLnBrk="1" hangingPunct="1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FontTx/>
              <a:buAutoNum type="arabicPeriod"/>
            </a:pPr>
            <a:r>
              <a:rPr lang="en-US" sz="2300" b="1" dirty="0" err="1">
                <a:latin typeface="+mn-lt"/>
              </a:rPr>
              <a:t>Hitung</a:t>
            </a:r>
            <a:r>
              <a:rPr lang="en-US" sz="2300" b="1" dirty="0">
                <a:latin typeface="+mn-lt"/>
              </a:rPr>
              <a:t> </a:t>
            </a:r>
            <a:r>
              <a:rPr lang="en-US" sz="2300" b="1" dirty="0" err="1">
                <a:latin typeface="+mn-lt"/>
              </a:rPr>
              <a:t>selisih</a:t>
            </a:r>
            <a:r>
              <a:rPr lang="en-US" sz="2300" b="1" dirty="0">
                <a:latin typeface="+mn-lt"/>
              </a:rPr>
              <a:t> BOP</a:t>
            </a:r>
          </a:p>
        </p:txBody>
      </p:sp>
    </p:spTree>
    <p:extLst>
      <p:ext uri="{BB962C8B-B14F-4D97-AF65-F5344CB8AC3E}">
        <p14:creationId xmlns:p14="http://schemas.microsoft.com/office/powerpoint/2010/main" val="31047386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4038600" y="381001"/>
            <a:ext cx="6326188" cy="715963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4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2800" b="1">
                <a:latin typeface="+mn-lt"/>
              </a:rPr>
              <a:t>Jawaban :</a:t>
            </a:r>
          </a:p>
        </p:txBody>
      </p:sp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3962400" y="1447800"/>
            <a:ext cx="632618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FontTx/>
              <a:buAutoNum type="arabicPeriod"/>
            </a:pPr>
            <a:r>
              <a:rPr lang="en-US" sz="2300" b="1">
                <a:latin typeface="+mn-lt"/>
              </a:rPr>
              <a:t>Tarif Overhead awal</a:t>
            </a:r>
          </a:p>
          <a:p>
            <a:pPr algn="just" eaLnBrk="1" hangingPunct="1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</a:pPr>
            <a:endParaRPr lang="en-US" sz="2300" b="1">
              <a:latin typeface="+mn-lt"/>
            </a:endParaRPr>
          </a:p>
        </p:txBody>
      </p:sp>
      <p:graphicFrame>
        <p:nvGraphicFramePr>
          <p:cNvPr id="4098" name="Object 6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1296977629"/>
              </p:ext>
            </p:extLst>
          </p:nvPr>
        </p:nvGraphicFramePr>
        <p:xfrm>
          <a:off x="4497388" y="2133600"/>
          <a:ext cx="2293937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Equation" r:id="rId3" imgW="1091880" imgH="393480" progId="Equation.3">
                  <p:embed/>
                </p:oleObj>
              </mc:Choice>
              <mc:Fallback>
                <p:oleObj name="Equation" r:id="rId3" imgW="10918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7388" y="2133600"/>
                        <a:ext cx="2293937" cy="827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Rectangle 8"/>
          <p:cNvSpPr>
            <a:spLocks noChangeArrowheads="1"/>
          </p:cNvSpPr>
          <p:nvPr/>
        </p:nvSpPr>
        <p:spPr bwMode="auto">
          <a:xfrm>
            <a:off x="3960814" y="3276600"/>
            <a:ext cx="632618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FontTx/>
              <a:buAutoNum type="arabicPeriod" startAt="2"/>
            </a:pPr>
            <a:r>
              <a:rPr lang="en-US" sz="2300" b="1">
                <a:latin typeface="+mn-lt"/>
              </a:rPr>
              <a:t>Overhead yang dibebankan</a:t>
            </a:r>
          </a:p>
          <a:p>
            <a:pPr algn="just" eaLnBrk="1" hangingPunct="1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2300" b="1">
                <a:latin typeface="+mn-lt"/>
              </a:rPr>
              <a:t>	192.000 jam x $ 3,75 = $ 720.000</a:t>
            </a:r>
          </a:p>
        </p:txBody>
      </p:sp>
      <p:sp>
        <p:nvSpPr>
          <p:cNvPr id="4102" name="Rectangle 9"/>
          <p:cNvSpPr>
            <a:spLocks noChangeArrowheads="1"/>
          </p:cNvSpPr>
          <p:nvPr/>
        </p:nvSpPr>
        <p:spPr bwMode="auto">
          <a:xfrm>
            <a:off x="3962400" y="4648200"/>
            <a:ext cx="632618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FontTx/>
              <a:buAutoNum type="arabicPeriod" startAt="3"/>
            </a:pPr>
            <a:r>
              <a:rPr lang="en-US" sz="2300" b="1">
                <a:latin typeface="+mn-lt"/>
              </a:rPr>
              <a:t>Selisih BOP</a:t>
            </a:r>
          </a:p>
          <a:p>
            <a:pPr algn="just" eaLnBrk="1" hangingPunct="1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2300" b="1">
                <a:latin typeface="+mn-lt"/>
              </a:rPr>
              <a:t>	$ 720.000 - $ 736.000 = $ 16.000 (under upllied)</a:t>
            </a:r>
          </a:p>
        </p:txBody>
      </p:sp>
    </p:spTree>
    <p:extLst>
      <p:ext uri="{BB962C8B-B14F-4D97-AF65-F5344CB8AC3E}">
        <p14:creationId xmlns:p14="http://schemas.microsoft.com/office/powerpoint/2010/main" val="1513567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2"/>
              </a:gs>
              <a:gs pos="25000">
                <a:schemeClr val="accent2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1506" name="Rectangle 4"/>
          <p:cNvSpPr>
            <a:spLocks noChangeArrowheads="1"/>
          </p:cNvSpPr>
          <p:nvPr/>
        </p:nvSpPr>
        <p:spPr bwMode="auto">
          <a:xfrm>
            <a:off x="640079" y="2053641"/>
            <a:ext cx="3669161" cy="276009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sz="44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Latihan Soal 2</a:t>
            </a:r>
          </a:p>
        </p:txBody>
      </p:sp>
      <p:sp>
        <p:nvSpPr>
          <p:cNvPr id="21507" name="Rectangle 5"/>
          <p:cNvSpPr>
            <a:spLocks noChangeArrowheads="1"/>
          </p:cNvSpPr>
          <p:nvPr/>
        </p:nvSpPr>
        <p:spPr bwMode="auto">
          <a:xfrm>
            <a:off x="6090574" y="801866"/>
            <a:ext cx="5306084" cy="52306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28600" indent="0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2000" b="1" dirty="0">
                <a:solidFill>
                  <a:srgbClr val="000000"/>
                </a:solidFill>
                <a:latin typeface="+mn-lt"/>
                <a:cs typeface="+mn-cs"/>
              </a:rPr>
              <a:t>Computer Systems Design </a:t>
            </a:r>
            <a:r>
              <a:rPr lang="en-US" sz="2000" b="1" dirty="0" err="1">
                <a:solidFill>
                  <a:srgbClr val="000000"/>
                </a:solidFill>
                <a:latin typeface="+mn-lt"/>
                <a:cs typeface="+mn-cs"/>
              </a:rPr>
              <a:t>mengembangkan</a:t>
            </a:r>
            <a:r>
              <a:rPr lang="en-US" sz="2000" b="1" dirty="0">
                <a:solidFill>
                  <a:srgbClr val="000000"/>
                </a:solidFill>
                <a:latin typeface="+mn-lt"/>
                <a:cs typeface="+mn-cs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+mn-lt"/>
                <a:cs typeface="+mn-cs"/>
              </a:rPr>
              <a:t>perangkat</a:t>
            </a:r>
            <a:r>
              <a:rPr lang="en-US" sz="2000" b="1" dirty="0">
                <a:solidFill>
                  <a:srgbClr val="000000"/>
                </a:solidFill>
                <a:latin typeface="+mn-lt"/>
                <a:cs typeface="+mn-cs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+mn-lt"/>
                <a:cs typeface="+mn-cs"/>
              </a:rPr>
              <a:t>lunak</a:t>
            </a:r>
            <a:r>
              <a:rPr lang="en-US" sz="2000" b="1" dirty="0">
                <a:solidFill>
                  <a:srgbClr val="000000"/>
                </a:solidFill>
                <a:latin typeface="+mn-lt"/>
                <a:cs typeface="+mn-cs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+mn-lt"/>
                <a:cs typeface="+mn-cs"/>
              </a:rPr>
              <a:t>khusus</a:t>
            </a:r>
            <a:r>
              <a:rPr lang="en-US" sz="2000" b="1" dirty="0">
                <a:solidFill>
                  <a:srgbClr val="000000"/>
                </a:solidFill>
                <a:latin typeface="+mn-lt"/>
                <a:cs typeface="+mn-cs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+mn-lt"/>
                <a:cs typeface="+mn-cs"/>
              </a:rPr>
              <a:t>untuk</a:t>
            </a:r>
            <a:r>
              <a:rPr lang="en-US" sz="2000" b="1" dirty="0">
                <a:solidFill>
                  <a:srgbClr val="000000"/>
                </a:solidFill>
                <a:latin typeface="+mn-lt"/>
                <a:cs typeface="+mn-cs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+mn-lt"/>
                <a:cs typeface="+mn-cs"/>
              </a:rPr>
              <a:t>perusahaan</a:t>
            </a:r>
            <a:r>
              <a:rPr lang="en-US" sz="2000" b="1" dirty="0">
                <a:solidFill>
                  <a:srgbClr val="000000"/>
                </a:solidFill>
                <a:latin typeface="+mn-lt"/>
                <a:cs typeface="+mn-cs"/>
              </a:rPr>
              <a:t>, dan </a:t>
            </a:r>
            <a:r>
              <a:rPr lang="en-US" sz="2000" b="1" dirty="0" err="1">
                <a:solidFill>
                  <a:srgbClr val="000000"/>
                </a:solidFill>
                <a:latin typeface="+mn-lt"/>
                <a:cs typeface="+mn-cs"/>
              </a:rPr>
              <a:t>menggunakan</a:t>
            </a:r>
            <a:r>
              <a:rPr lang="en-US" sz="2000" b="1" dirty="0">
                <a:solidFill>
                  <a:srgbClr val="000000"/>
                </a:solidFill>
                <a:latin typeface="+mn-lt"/>
                <a:cs typeface="+mn-cs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+mn-lt"/>
                <a:cs typeface="+mn-cs"/>
              </a:rPr>
              <a:t>sistem</a:t>
            </a:r>
            <a:r>
              <a:rPr lang="en-US" sz="2000" b="1" dirty="0">
                <a:solidFill>
                  <a:srgbClr val="000000"/>
                </a:solidFill>
                <a:latin typeface="+mn-lt"/>
                <a:cs typeface="+mn-cs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+mn-lt"/>
                <a:cs typeface="+mn-cs"/>
              </a:rPr>
              <a:t>kalkulasi</a:t>
            </a:r>
            <a:r>
              <a:rPr lang="en-US" sz="2000" b="1" dirty="0">
                <a:solidFill>
                  <a:srgbClr val="000000"/>
                </a:solidFill>
                <a:latin typeface="+mn-lt"/>
                <a:cs typeface="+mn-cs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+mn-lt"/>
                <a:cs typeface="+mn-cs"/>
              </a:rPr>
              <a:t>biaya</a:t>
            </a:r>
            <a:r>
              <a:rPr lang="en-US" sz="2000" b="1" dirty="0">
                <a:solidFill>
                  <a:srgbClr val="000000"/>
                </a:solidFill>
                <a:latin typeface="+mn-lt"/>
                <a:cs typeface="+mn-cs"/>
              </a:rPr>
              <a:t> normal. Data </a:t>
            </a:r>
            <a:r>
              <a:rPr lang="en-US" sz="2000" b="1" dirty="0" err="1">
                <a:solidFill>
                  <a:srgbClr val="000000"/>
                </a:solidFill>
                <a:latin typeface="+mn-lt"/>
                <a:cs typeface="+mn-cs"/>
              </a:rPr>
              <a:t>berikut</a:t>
            </a:r>
            <a:r>
              <a:rPr lang="en-US" sz="2000" b="1" dirty="0">
                <a:solidFill>
                  <a:srgbClr val="000000"/>
                </a:solidFill>
                <a:latin typeface="+mn-lt"/>
                <a:cs typeface="+mn-cs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+mn-lt"/>
                <a:cs typeface="+mn-cs"/>
              </a:rPr>
              <a:t>tersedia</a:t>
            </a:r>
            <a:r>
              <a:rPr lang="en-US" sz="2000" b="1" dirty="0">
                <a:solidFill>
                  <a:srgbClr val="000000"/>
                </a:solidFill>
                <a:latin typeface="+mn-lt"/>
                <a:cs typeface="+mn-cs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+mn-lt"/>
                <a:cs typeface="+mn-cs"/>
              </a:rPr>
              <a:t>untuk</a:t>
            </a:r>
            <a:r>
              <a:rPr lang="en-US" sz="2000" b="1" dirty="0">
                <a:solidFill>
                  <a:srgbClr val="000000"/>
                </a:solidFill>
                <a:latin typeface="+mn-lt"/>
                <a:cs typeface="+mn-cs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+mn-lt"/>
                <a:cs typeface="+mn-cs"/>
              </a:rPr>
              <a:t>tahun</a:t>
            </a:r>
            <a:r>
              <a:rPr lang="en-US" sz="2000" b="1" dirty="0">
                <a:solidFill>
                  <a:srgbClr val="000000"/>
                </a:solidFill>
                <a:latin typeface="+mn-lt"/>
                <a:cs typeface="+mn-cs"/>
              </a:rPr>
              <a:t>  2008 :</a:t>
            </a:r>
          </a:p>
          <a:p>
            <a:pPr marL="228600" indent="0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2000" b="1" u="sng" dirty="0" err="1">
                <a:solidFill>
                  <a:srgbClr val="000000"/>
                </a:solidFill>
                <a:latin typeface="+mn-lt"/>
                <a:cs typeface="+mn-cs"/>
              </a:rPr>
              <a:t>Dianggarkan</a:t>
            </a:r>
            <a:endParaRPr lang="en-US" sz="2000" b="1" u="sng" dirty="0">
              <a:solidFill>
                <a:srgbClr val="000000"/>
              </a:solidFill>
              <a:latin typeface="+mn-lt"/>
              <a:cs typeface="+mn-cs"/>
            </a:endParaRPr>
          </a:p>
          <a:p>
            <a:pPr indent="-228600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  <a:latin typeface="+mn-lt"/>
                <a:cs typeface="+mn-cs"/>
              </a:rPr>
              <a:t>Overhead			$ 600.000</a:t>
            </a:r>
          </a:p>
          <a:p>
            <a:pPr indent="-228600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  <a:latin typeface="+mn-lt"/>
                <a:cs typeface="+mn-cs"/>
              </a:rPr>
              <a:t>Jam </a:t>
            </a:r>
            <a:r>
              <a:rPr lang="en-US" sz="2000" b="1" dirty="0" err="1">
                <a:solidFill>
                  <a:srgbClr val="000000"/>
                </a:solidFill>
                <a:latin typeface="+mn-lt"/>
                <a:cs typeface="+mn-cs"/>
              </a:rPr>
              <a:t>Mesin</a:t>
            </a:r>
            <a:r>
              <a:rPr lang="en-US" sz="2000" b="1" dirty="0">
                <a:solidFill>
                  <a:srgbClr val="000000"/>
                </a:solidFill>
                <a:latin typeface="+mn-lt"/>
                <a:cs typeface="+mn-cs"/>
              </a:rPr>
              <a:t>			    24.000</a:t>
            </a:r>
          </a:p>
          <a:p>
            <a:pPr indent="-228600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  <a:latin typeface="+mn-lt"/>
                <a:cs typeface="+mn-cs"/>
              </a:rPr>
              <a:t>Jam Tenaga </a:t>
            </a:r>
            <a:r>
              <a:rPr lang="en-US" sz="2000" b="1" dirty="0" err="1">
                <a:solidFill>
                  <a:srgbClr val="000000"/>
                </a:solidFill>
                <a:latin typeface="+mn-lt"/>
                <a:cs typeface="+mn-cs"/>
              </a:rPr>
              <a:t>Kerja</a:t>
            </a:r>
            <a:r>
              <a:rPr lang="en-US" sz="2000" b="1" dirty="0">
                <a:solidFill>
                  <a:srgbClr val="000000"/>
                </a:solidFill>
                <a:latin typeface="+mn-lt"/>
                <a:cs typeface="+mn-cs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+mn-lt"/>
                <a:cs typeface="+mn-cs"/>
              </a:rPr>
              <a:t>Langsung</a:t>
            </a:r>
            <a:r>
              <a:rPr lang="en-US" sz="2000" b="1" dirty="0">
                <a:solidFill>
                  <a:srgbClr val="000000"/>
                </a:solidFill>
                <a:latin typeface="+mn-lt"/>
                <a:cs typeface="+mn-cs"/>
              </a:rPr>
              <a:t>   	75.000</a:t>
            </a:r>
          </a:p>
          <a:p>
            <a:pPr marL="228600" indent="0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2000" b="1" u="sng" dirty="0" err="1">
                <a:solidFill>
                  <a:srgbClr val="000000"/>
                </a:solidFill>
                <a:latin typeface="+mn-lt"/>
                <a:cs typeface="+mn-cs"/>
              </a:rPr>
              <a:t>Aktual</a:t>
            </a:r>
            <a:endParaRPr lang="en-US" sz="2000" b="1" u="sng" dirty="0">
              <a:solidFill>
                <a:srgbClr val="000000"/>
              </a:solidFill>
              <a:latin typeface="+mn-lt"/>
              <a:cs typeface="+mn-cs"/>
            </a:endParaRPr>
          </a:p>
          <a:p>
            <a:pPr indent="-228600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  <a:latin typeface="+mn-lt"/>
                <a:cs typeface="+mn-cs"/>
              </a:rPr>
              <a:t>Unit </a:t>
            </a:r>
            <a:r>
              <a:rPr lang="en-US" sz="2000" b="1" dirty="0" err="1">
                <a:solidFill>
                  <a:srgbClr val="000000"/>
                </a:solidFill>
                <a:latin typeface="+mn-lt"/>
                <a:cs typeface="+mn-cs"/>
              </a:rPr>
              <a:t>Produksi</a:t>
            </a:r>
            <a:r>
              <a:rPr lang="en-US" sz="2000" b="1" dirty="0">
                <a:solidFill>
                  <a:srgbClr val="000000"/>
                </a:solidFill>
                <a:latin typeface="+mn-lt"/>
                <a:cs typeface="+mn-cs"/>
              </a:rPr>
              <a:t>		 100.000</a:t>
            </a:r>
          </a:p>
          <a:p>
            <a:pPr indent="-228600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  <a:latin typeface="+mn-lt"/>
                <a:cs typeface="+mn-cs"/>
              </a:rPr>
              <a:t>Overhead			$ 603.500</a:t>
            </a:r>
          </a:p>
          <a:p>
            <a:pPr indent="-228600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000" b="1" dirty="0" err="1">
                <a:solidFill>
                  <a:srgbClr val="000000"/>
                </a:solidFill>
                <a:latin typeface="+mn-lt"/>
                <a:cs typeface="+mn-cs"/>
              </a:rPr>
              <a:t>Biaya</a:t>
            </a:r>
            <a:r>
              <a:rPr lang="en-US" sz="2000" b="1" dirty="0">
                <a:solidFill>
                  <a:srgbClr val="000000"/>
                </a:solidFill>
                <a:latin typeface="+mn-lt"/>
                <a:cs typeface="+mn-cs"/>
              </a:rPr>
              <a:t> Utama			$ 900.000</a:t>
            </a:r>
          </a:p>
          <a:p>
            <a:pPr indent="-228600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  <a:latin typeface="+mn-lt"/>
                <a:cs typeface="+mn-cs"/>
              </a:rPr>
              <a:t>Jam </a:t>
            </a:r>
            <a:r>
              <a:rPr lang="en-US" sz="2000" b="1" dirty="0" err="1">
                <a:solidFill>
                  <a:srgbClr val="000000"/>
                </a:solidFill>
                <a:latin typeface="+mn-lt"/>
                <a:cs typeface="+mn-cs"/>
              </a:rPr>
              <a:t>Mesin</a:t>
            </a:r>
            <a:r>
              <a:rPr lang="en-US" sz="2000" b="1" dirty="0">
                <a:solidFill>
                  <a:srgbClr val="000000"/>
                </a:solidFill>
                <a:latin typeface="+mn-lt"/>
                <a:cs typeface="+mn-cs"/>
              </a:rPr>
              <a:t>			       25.050</a:t>
            </a:r>
          </a:p>
          <a:p>
            <a:pPr indent="-228600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  <a:latin typeface="+mn-lt"/>
                <a:cs typeface="+mn-cs"/>
              </a:rPr>
              <a:t>Jam Tenaga </a:t>
            </a:r>
            <a:r>
              <a:rPr lang="en-US" sz="2000" b="1" dirty="0" err="1">
                <a:solidFill>
                  <a:srgbClr val="000000"/>
                </a:solidFill>
                <a:latin typeface="+mn-lt"/>
                <a:cs typeface="+mn-cs"/>
              </a:rPr>
              <a:t>Kerja</a:t>
            </a:r>
            <a:r>
              <a:rPr lang="en-US" sz="2000" b="1" dirty="0">
                <a:solidFill>
                  <a:srgbClr val="000000"/>
                </a:solidFill>
                <a:latin typeface="+mn-lt"/>
                <a:cs typeface="+mn-cs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+mn-lt"/>
                <a:cs typeface="+mn-cs"/>
              </a:rPr>
              <a:t>Langsung</a:t>
            </a:r>
            <a:r>
              <a:rPr lang="en-US" sz="2000" b="1" dirty="0">
                <a:solidFill>
                  <a:srgbClr val="000000"/>
                </a:solidFill>
                <a:latin typeface="+mn-lt"/>
                <a:cs typeface="+mn-cs"/>
              </a:rPr>
              <a:t>      75.700</a:t>
            </a:r>
          </a:p>
        </p:txBody>
      </p:sp>
    </p:spTree>
    <p:extLst>
      <p:ext uri="{BB962C8B-B14F-4D97-AF65-F5344CB8AC3E}">
        <p14:creationId xmlns:p14="http://schemas.microsoft.com/office/powerpoint/2010/main" val="34684003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>
          <a:xfrm>
            <a:off x="4114800" y="731838"/>
            <a:ext cx="6326188" cy="4525962"/>
          </a:xfrm>
        </p:spPr>
        <p:txBody>
          <a:bodyPr>
            <a:normAutofit fontScale="92500"/>
          </a:bodyPr>
          <a:lstStyle/>
          <a:p>
            <a:pPr marL="457200" indent="-457200" algn="just">
              <a:buNone/>
            </a:pP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Diminta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 marL="457200" indent="-457200" algn="just">
              <a:buFontTx/>
              <a:buAutoNum type="alphaLcPeriod"/>
            </a:pP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Berapa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tarif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overhead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awal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Tx/>
              <a:buAutoNum type="alphaLcPeriod"/>
            </a:pP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Berapa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overhead yang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dibebankan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tahun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2008</a:t>
            </a:r>
          </a:p>
          <a:p>
            <a:pPr marL="457200" indent="-457200" algn="just">
              <a:buFontTx/>
              <a:buAutoNum type="alphaLcPeriod"/>
            </a:pP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Selisih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BOP</a:t>
            </a:r>
          </a:p>
          <a:p>
            <a:pPr marL="457200" indent="-457200" algn="just">
              <a:buFontTx/>
              <a:buAutoNum type="alphaLcPeriod"/>
            </a:pP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Berapa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biaya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per unit</a:t>
            </a:r>
            <a:endParaRPr 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None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None/>
            </a:pP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Kerjakan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menggunakan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dasar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pembebanan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jam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mesin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dan juga jam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tenaga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kerja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langsung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314189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6"/>
          <p:cNvSpPr>
            <a:spLocks noChangeArrowheads="1"/>
          </p:cNvSpPr>
          <p:nvPr/>
        </p:nvSpPr>
        <p:spPr bwMode="auto">
          <a:xfrm>
            <a:off x="1981200" y="256737"/>
            <a:ext cx="8383588" cy="715963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4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2800" b="1" dirty="0" err="1">
                <a:latin typeface="+mn-lt"/>
              </a:rPr>
              <a:t>Jawaban</a:t>
            </a:r>
            <a:r>
              <a:rPr lang="en-US" sz="2800" b="1" dirty="0">
                <a:latin typeface="+mn-lt"/>
              </a:rPr>
              <a:t> : (BOP </a:t>
            </a:r>
            <a:r>
              <a:rPr lang="en-US" sz="2800" b="1" dirty="0" err="1">
                <a:latin typeface="+mn-lt"/>
              </a:rPr>
              <a:t>dibebankan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atas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dasar</a:t>
            </a:r>
            <a:r>
              <a:rPr lang="en-US" sz="2800" b="1" dirty="0">
                <a:latin typeface="+mn-lt"/>
              </a:rPr>
              <a:t> Jam </a:t>
            </a:r>
            <a:r>
              <a:rPr lang="en-US" sz="2800" b="1" dirty="0" err="1">
                <a:latin typeface="+mn-lt"/>
              </a:rPr>
              <a:t>Mesin</a:t>
            </a:r>
            <a:r>
              <a:rPr lang="en-US" sz="2800" b="1" dirty="0">
                <a:latin typeface="+mn-lt"/>
              </a:rPr>
              <a:t>)</a:t>
            </a:r>
          </a:p>
        </p:txBody>
      </p:sp>
      <p:sp>
        <p:nvSpPr>
          <p:cNvPr id="5124" name="Rectangle 7"/>
          <p:cNvSpPr>
            <a:spLocks noChangeArrowheads="1"/>
          </p:cNvSpPr>
          <p:nvPr/>
        </p:nvSpPr>
        <p:spPr bwMode="auto">
          <a:xfrm>
            <a:off x="2057400" y="1171136"/>
            <a:ext cx="632618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FontTx/>
              <a:buAutoNum type="arabicPeriod"/>
            </a:pPr>
            <a:r>
              <a:rPr lang="en-US" sz="2300" b="1" dirty="0" err="1">
                <a:latin typeface="+mn-lt"/>
              </a:rPr>
              <a:t>Tarif</a:t>
            </a:r>
            <a:r>
              <a:rPr lang="en-US" sz="2300" b="1" dirty="0">
                <a:latin typeface="+mn-lt"/>
              </a:rPr>
              <a:t> Overhead </a:t>
            </a:r>
            <a:r>
              <a:rPr lang="en-US" sz="2300" b="1" dirty="0" err="1">
                <a:latin typeface="+mn-lt"/>
              </a:rPr>
              <a:t>awal</a:t>
            </a:r>
            <a:r>
              <a:rPr lang="en-US" sz="2300" b="1" dirty="0">
                <a:latin typeface="+mn-lt"/>
              </a:rPr>
              <a:t> =</a:t>
            </a:r>
          </a:p>
        </p:txBody>
      </p:sp>
      <p:graphicFrame>
        <p:nvGraphicFramePr>
          <p:cNvPr id="5122" name="Object 8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3432686597"/>
              </p:ext>
            </p:extLst>
          </p:nvPr>
        </p:nvGraphicFramePr>
        <p:xfrm>
          <a:off x="5627688" y="1094936"/>
          <a:ext cx="2297112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Equation" r:id="rId3" imgW="1091880" imgH="393480" progId="Equation.3">
                  <p:embed/>
                </p:oleObj>
              </mc:Choice>
              <mc:Fallback>
                <p:oleObj name="Equation" r:id="rId3" imgW="10918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7688" y="1094936"/>
                        <a:ext cx="2297112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5" name="Rectangle 10"/>
          <p:cNvSpPr>
            <a:spLocks noChangeArrowheads="1"/>
          </p:cNvSpPr>
          <p:nvPr/>
        </p:nvSpPr>
        <p:spPr bwMode="auto">
          <a:xfrm>
            <a:off x="2055814" y="2009336"/>
            <a:ext cx="6326187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FontTx/>
              <a:buAutoNum type="arabicPeriod" startAt="2"/>
            </a:pPr>
            <a:r>
              <a:rPr lang="en-US" sz="2300" b="1">
                <a:latin typeface="+mn-lt"/>
              </a:rPr>
              <a:t>Overhead yang dibebankan</a:t>
            </a:r>
          </a:p>
          <a:p>
            <a:pPr algn="just" eaLnBrk="1" hangingPunct="1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2300" b="1">
                <a:latin typeface="+mn-lt"/>
              </a:rPr>
              <a:t>	25.050 jam x $ 25 = $ 626.250</a:t>
            </a:r>
          </a:p>
        </p:txBody>
      </p:sp>
      <p:sp>
        <p:nvSpPr>
          <p:cNvPr id="5126" name="Rectangle 11"/>
          <p:cNvSpPr>
            <a:spLocks noChangeArrowheads="1"/>
          </p:cNvSpPr>
          <p:nvPr/>
        </p:nvSpPr>
        <p:spPr bwMode="auto">
          <a:xfrm>
            <a:off x="2055814" y="2999936"/>
            <a:ext cx="83835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FontTx/>
              <a:buAutoNum type="arabicPeriod" startAt="3"/>
            </a:pPr>
            <a:r>
              <a:rPr lang="en-US" sz="2300" b="1" dirty="0" err="1">
                <a:latin typeface="+mn-lt"/>
              </a:rPr>
              <a:t>Selisih</a:t>
            </a:r>
            <a:r>
              <a:rPr lang="en-US" sz="2300" b="1" dirty="0">
                <a:latin typeface="+mn-lt"/>
              </a:rPr>
              <a:t> BOP</a:t>
            </a:r>
          </a:p>
          <a:p>
            <a:pPr algn="just" eaLnBrk="1" hangingPunct="1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2300" b="1" dirty="0">
                <a:latin typeface="+mn-lt"/>
              </a:rPr>
              <a:t>	$ 626.250 - $ 603.500 = $ 22.750 (</a:t>
            </a:r>
            <a:r>
              <a:rPr lang="en-US" sz="2300" b="1" dirty="0" err="1">
                <a:latin typeface="+mn-lt"/>
              </a:rPr>
              <a:t>overupllied</a:t>
            </a:r>
            <a:r>
              <a:rPr lang="en-US" sz="2300" b="1" dirty="0">
                <a:latin typeface="+mn-lt"/>
              </a:rPr>
              <a:t>)</a:t>
            </a:r>
          </a:p>
        </p:txBody>
      </p:sp>
      <p:sp>
        <p:nvSpPr>
          <p:cNvPr id="5127" name="Rectangle 12"/>
          <p:cNvSpPr>
            <a:spLocks noChangeArrowheads="1"/>
          </p:cNvSpPr>
          <p:nvPr/>
        </p:nvSpPr>
        <p:spPr bwMode="auto">
          <a:xfrm>
            <a:off x="3962400" y="3990536"/>
            <a:ext cx="6326188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FontTx/>
              <a:buAutoNum type="arabicPeriod" startAt="4"/>
            </a:pPr>
            <a:r>
              <a:rPr lang="en-US" sz="2300" b="1">
                <a:latin typeface="+mn-lt"/>
              </a:rPr>
              <a:t>Biaya per unit</a:t>
            </a:r>
          </a:p>
          <a:p>
            <a:pPr algn="just" eaLnBrk="1" hangingPunct="1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2300" b="1">
                <a:latin typeface="+mn-lt"/>
              </a:rPr>
              <a:t>	Biaya Utama		$    900.000</a:t>
            </a:r>
          </a:p>
          <a:p>
            <a:pPr algn="just" eaLnBrk="1" hangingPunct="1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2300" b="1">
                <a:latin typeface="+mn-lt"/>
              </a:rPr>
              <a:t>	Overhead			$    626.250</a:t>
            </a:r>
          </a:p>
          <a:p>
            <a:pPr algn="just" eaLnBrk="1" hangingPunct="1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2300" b="1">
                <a:latin typeface="+mn-lt"/>
              </a:rPr>
              <a:t>	Total By produksi	$ 1.526.250</a:t>
            </a:r>
          </a:p>
          <a:p>
            <a:pPr algn="just" eaLnBrk="1" hangingPunct="1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2300" b="1">
                <a:latin typeface="+mn-lt"/>
              </a:rPr>
              <a:t>	Biaya per unit = $ 1.526.250/100.000 unit</a:t>
            </a:r>
          </a:p>
          <a:p>
            <a:pPr algn="just" eaLnBrk="1" hangingPunct="1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2300" b="1">
                <a:latin typeface="+mn-lt"/>
              </a:rPr>
              <a:t>			        = $ 15,26</a:t>
            </a:r>
          </a:p>
        </p:txBody>
      </p:sp>
      <p:sp>
        <p:nvSpPr>
          <p:cNvPr id="5128" name="Line 13"/>
          <p:cNvSpPr>
            <a:spLocks noChangeShapeType="1"/>
          </p:cNvSpPr>
          <p:nvPr/>
        </p:nvSpPr>
        <p:spPr bwMode="auto">
          <a:xfrm>
            <a:off x="7620000" y="5362136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464092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1981200" y="228601"/>
            <a:ext cx="8383588" cy="715963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4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2800" b="1" dirty="0" err="1">
                <a:latin typeface="+mn-lt"/>
              </a:rPr>
              <a:t>Jawaban</a:t>
            </a:r>
            <a:r>
              <a:rPr lang="en-US" sz="2800" b="1" dirty="0">
                <a:latin typeface="+mn-lt"/>
              </a:rPr>
              <a:t> : (BOP </a:t>
            </a:r>
            <a:r>
              <a:rPr lang="en-US" sz="2800" b="1" dirty="0" err="1">
                <a:latin typeface="+mn-lt"/>
              </a:rPr>
              <a:t>dibebankan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atas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dasar</a:t>
            </a:r>
            <a:r>
              <a:rPr lang="en-US" sz="2800" b="1" dirty="0">
                <a:latin typeface="+mn-lt"/>
              </a:rPr>
              <a:t> Jam </a:t>
            </a:r>
            <a:r>
              <a:rPr lang="id-ID" sz="2800" b="1" dirty="0">
                <a:latin typeface="+mn-lt"/>
              </a:rPr>
              <a:t>TKL</a:t>
            </a:r>
            <a:r>
              <a:rPr lang="en-US" sz="2800" b="1" dirty="0">
                <a:latin typeface="+mn-lt"/>
              </a:rPr>
              <a:t>)</a:t>
            </a: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2057400" y="1143000"/>
            <a:ext cx="632618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FontTx/>
              <a:buAutoNum type="arabicPeriod"/>
            </a:pPr>
            <a:r>
              <a:rPr lang="en-US" sz="2300" b="1">
                <a:latin typeface="+mn-lt"/>
              </a:rPr>
              <a:t>Tarif Overhead awal =</a:t>
            </a:r>
          </a:p>
        </p:txBody>
      </p:sp>
      <p:graphicFrame>
        <p:nvGraphicFramePr>
          <p:cNvPr id="614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1075836"/>
              </p:ext>
            </p:extLst>
          </p:nvPr>
        </p:nvGraphicFramePr>
        <p:xfrm>
          <a:off x="5707064" y="1066801"/>
          <a:ext cx="2136775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Equation" r:id="rId3" imgW="1015920" imgH="393480" progId="Equation.3">
                  <p:embed/>
                </p:oleObj>
              </mc:Choice>
              <mc:Fallback>
                <p:oleObj name="Equation" r:id="rId3" imgW="10159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7064" y="1066801"/>
                        <a:ext cx="2136775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" name="Rectangle 7"/>
          <p:cNvSpPr>
            <a:spLocks noChangeArrowheads="1"/>
          </p:cNvSpPr>
          <p:nvPr/>
        </p:nvSpPr>
        <p:spPr bwMode="auto">
          <a:xfrm>
            <a:off x="2055814" y="1981200"/>
            <a:ext cx="6326187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FontTx/>
              <a:buAutoNum type="arabicPeriod" startAt="2"/>
            </a:pPr>
            <a:r>
              <a:rPr lang="en-US" sz="2300" b="1">
                <a:latin typeface="+mn-lt"/>
              </a:rPr>
              <a:t>Overhead yang dibebankan</a:t>
            </a:r>
          </a:p>
          <a:p>
            <a:pPr algn="just" eaLnBrk="1" hangingPunct="1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2300" b="1">
                <a:latin typeface="+mn-lt"/>
              </a:rPr>
              <a:t>	75.700 jam x $ 8 = $ 605.600</a:t>
            </a:r>
          </a:p>
        </p:txBody>
      </p:sp>
      <p:sp>
        <p:nvSpPr>
          <p:cNvPr id="6150" name="Rectangle 8"/>
          <p:cNvSpPr>
            <a:spLocks noChangeArrowheads="1"/>
          </p:cNvSpPr>
          <p:nvPr/>
        </p:nvSpPr>
        <p:spPr bwMode="auto">
          <a:xfrm>
            <a:off x="2055814" y="2971800"/>
            <a:ext cx="83835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FontTx/>
              <a:buAutoNum type="arabicPeriod" startAt="3"/>
            </a:pPr>
            <a:r>
              <a:rPr lang="en-US" sz="2300" b="1">
                <a:latin typeface="+mn-lt"/>
              </a:rPr>
              <a:t>Selisih BOP</a:t>
            </a:r>
          </a:p>
          <a:p>
            <a:pPr algn="just" eaLnBrk="1" hangingPunct="1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2300" b="1">
                <a:latin typeface="+mn-lt"/>
              </a:rPr>
              <a:t>	$ 605.600 - $ 603.500 = $ 2.100 (overupllied)</a:t>
            </a:r>
          </a:p>
        </p:txBody>
      </p:sp>
      <p:sp>
        <p:nvSpPr>
          <p:cNvPr id="6151" name="Rectangle 9"/>
          <p:cNvSpPr>
            <a:spLocks noChangeArrowheads="1"/>
          </p:cNvSpPr>
          <p:nvPr/>
        </p:nvSpPr>
        <p:spPr bwMode="auto">
          <a:xfrm>
            <a:off x="3962400" y="3962400"/>
            <a:ext cx="6326188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FontTx/>
              <a:buAutoNum type="arabicPeriod" startAt="4"/>
            </a:pPr>
            <a:r>
              <a:rPr lang="en-US" sz="2300" b="1">
                <a:latin typeface="+mn-lt"/>
              </a:rPr>
              <a:t>Biaya per unit</a:t>
            </a:r>
          </a:p>
          <a:p>
            <a:pPr algn="just" eaLnBrk="1" hangingPunct="1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2300" b="1">
                <a:latin typeface="+mn-lt"/>
              </a:rPr>
              <a:t>	Biaya Utama		$    900.000</a:t>
            </a:r>
          </a:p>
          <a:p>
            <a:pPr algn="just" eaLnBrk="1" hangingPunct="1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2300" b="1">
                <a:latin typeface="+mn-lt"/>
              </a:rPr>
              <a:t>	Overhead			$    605.600</a:t>
            </a:r>
          </a:p>
          <a:p>
            <a:pPr algn="just" eaLnBrk="1" hangingPunct="1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2300" b="1">
                <a:latin typeface="+mn-lt"/>
              </a:rPr>
              <a:t>	Total By produksi	$ 1.505.600</a:t>
            </a:r>
          </a:p>
          <a:p>
            <a:pPr algn="just" eaLnBrk="1" hangingPunct="1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2300" b="1">
                <a:latin typeface="+mn-lt"/>
              </a:rPr>
              <a:t>	Biaya per unit = $ 1.505.600/100.000 unit</a:t>
            </a:r>
          </a:p>
          <a:p>
            <a:pPr algn="just" eaLnBrk="1" hangingPunct="1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2300" b="1">
                <a:latin typeface="+mn-lt"/>
              </a:rPr>
              <a:t>			        = $ 15,06</a:t>
            </a:r>
          </a:p>
        </p:txBody>
      </p:sp>
      <p:sp>
        <p:nvSpPr>
          <p:cNvPr id="6152" name="Line 10"/>
          <p:cNvSpPr>
            <a:spLocks noChangeShapeType="1"/>
          </p:cNvSpPr>
          <p:nvPr/>
        </p:nvSpPr>
        <p:spPr bwMode="auto">
          <a:xfrm>
            <a:off x="7543800" y="53340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 b="1"/>
          </a:p>
        </p:txBody>
      </p:sp>
    </p:spTree>
    <p:extLst>
      <p:ext uri="{BB962C8B-B14F-4D97-AF65-F5344CB8AC3E}">
        <p14:creationId xmlns:p14="http://schemas.microsoft.com/office/powerpoint/2010/main" val="2273631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>
                <a:solidFill>
                  <a:srgbClr val="000000"/>
                </a:solidFill>
                <a:latin typeface="+mn-lt"/>
              </a:rPr>
              <a:t>Penggolongan BOP</a:t>
            </a:r>
          </a:p>
        </p:txBody>
      </p:sp>
      <p:sp>
        <p:nvSpPr>
          <p:cNvPr id="78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1" name="Graphic 70" descr="Checkmark">
            <a:extLst>
              <a:ext uri="{FF2B5EF4-FFF2-40B4-BE49-F238E27FC236}">
                <a16:creationId xmlns:a16="http://schemas.microsoft.com/office/drawing/2014/main" id="{A206400F-AAB8-4D55-B9FA-42DCAFDE99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0254" y="1629089"/>
            <a:ext cx="3620021" cy="3620021"/>
          </a:xfrm>
          <a:prstGeom prst="rect">
            <a:avLst/>
          </a:prstGeom>
        </p:spPr>
      </p:pic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pPr marL="457200" indent="-457200">
              <a:buNone/>
            </a:pPr>
            <a:r>
              <a:rPr lang="en-US" sz="2000" b="1">
                <a:solidFill>
                  <a:srgbClr val="000000"/>
                </a:solidFill>
              </a:rPr>
              <a:t>BOP dapat digolongkan dg 3 cara penggolongan, yaitu :</a:t>
            </a:r>
          </a:p>
          <a:p>
            <a:pPr marL="457200" indent="-457200">
              <a:buFontTx/>
              <a:buAutoNum type="alphaLcPeriod"/>
            </a:pPr>
            <a:r>
              <a:rPr lang="en-US" sz="2000" b="1">
                <a:solidFill>
                  <a:srgbClr val="000000"/>
                </a:solidFill>
              </a:rPr>
              <a:t>Penggolongan BOP berdasarkan sifatnya</a:t>
            </a:r>
          </a:p>
          <a:p>
            <a:pPr marL="457200" indent="-457200">
              <a:buFontTx/>
              <a:buAutoNum type="alphaLcPeriod"/>
            </a:pPr>
            <a:r>
              <a:rPr lang="en-US" sz="2000" b="1">
                <a:solidFill>
                  <a:srgbClr val="000000"/>
                </a:solidFill>
              </a:rPr>
              <a:t>Penggolongan BOP menurut perilakunya dalam hubungannya dg perubahan volume kegiatan</a:t>
            </a:r>
          </a:p>
          <a:p>
            <a:pPr marL="457200" indent="-457200">
              <a:buFontTx/>
              <a:buAutoNum type="alphaLcPeriod"/>
            </a:pPr>
            <a:r>
              <a:rPr lang="en-US" sz="2000" b="1">
                <a:solidFill>
                  <a:srgbClr val="000000"/>
                </a:solidFill>
              </a:rPr>
              <a:t>Penggolongan BOP menurut hubungannya dengan departemen.</a:t>
            </a:r>
          </a:p>
        </p:txBody>
      </p:sp>
    </p:spTree>
    <p:extLst>
      <p:ext uri="{BB962C8B-B14F-4D97-AF65-F5344CB8AC3E}">
        <p14:creationId xmlns:p14="http://schemas.microsoft.com/office/powerpoint/2010/main" val="900583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4775200" y="1587500"/>
            <a:ext cx="6769100" cy="459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norm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AutoNum type="arabicPeriod"/>
            </a:pPr>
            <a:r>
              <a:rPr lang="en-US" sz="2600" b="1">
                <a:latin typeface="+mn-lt"/>
              </a:rPr>
              <a:t>Jika BOP dibebankan atas dasar BOP-S, maka harga pokok produk per satuan akan berubah-ubah. Hal ini disebabkan karena :</a:t>
            </a: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2600" b="1">
                <a:latin typeface="+mn-lt"/>
              </a:rPr>
              <a:t>- 	perubahan tingkat kegiatan produksi dr bulan ke bulan</a:t>
            </a: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2600" b="1">
                <a:latin typeface="+mn-lt"/>
              </a:rPr>
              <a:t>- 	perubahan tingkat efisiensi produksi</a:t>
            </a: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2600" b="1">
                <a:latin typeface="+mn-lt"/>
              </a:rPr>
              <a:t>-	adanya BOP yg terjadinya scr sporadik, menyebar tdk merata selama jk waktu setahun</a:t>
            </a: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2600" b="1">
                <a:latin typeface="+mn-lt"/>
              </a:rPr>
              <a:t>-	BOP tertentu sering terjadi scr teratur pd waktu-waktu ttt.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Penentuan Tarif BOP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775200" y="635000"/>
            <a:ext cx="6769100" cy="889000"/>
          </a:xfrm>
          <a:ln>
            <a:solidFill>
              <a:srgbClr val="006600"/>
            </a:solidFill>
            <a:miter lim="800000"/>
            <a:headEnd/>
            <a:tailEnd/>
          </a:ln>
        </p:spPr>
        <p:txBody>
          <a:bodyPr wrap="square" anchor="t">
            <a:normAutofit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en-US" sz="2400" b="1"/>
              <a:t>Alasan pembebanan BOP kepada produk atas dasar tarif yg ditentukan di muka</a:t>
            </a:r>
          </a:p>
        </p:txBody>
      </p:sp>
    </p:spTree>
    <p:extLst>
      <p:ext uri="{BB962C8B-B14F-4D97-AF65-F5344CB8AC3E}">
        <p14:creationId xmlns:p14="http://schemas.microsoft.com/office/powerpoint/2010/main" val="1560207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Rectangle 72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190500" y="165100"/>
            <a:ext cx="11798300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normAutofit/>
          </a:bodyPr>
          <a:lstStyle>
            <a:lvl1pPr marL="517525" indent="-5175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  <a:buClr>
                <a:schemeClr val="tx1"/>
              </a:buClr>
              <a:buFontTx/>
              <a:buAutoNum type="arabicPeriod" startAt="2"/>
            </a:pPr>
            <a:r>
              <a:rPr lang="en-US" sz="2800" b="1">
                <a:latin typeface="+mn-lt"/>
              </a:rPr>
              <a:t>Ada elemen BOP yg baru dapat diketahui pd akhir bulan atau tahun, sedangkan penentuan harga pokok produk harus segera dihitung setiap proses produksi selesai.</a:t>
            </a:r>
          </a:p>
        </p:txBody>
      </p:sp>
      <p:sp>
        <p:nvSpPr>
          <p:cNvPr id="14340" name="Rectangle 6"/>
          <p:cNvSpPr>
            <a:spLocks noChangeArrowheads="1"/>
          </p:cNvSpPr>
          <p:nvPr/>
        </p:nvSpPr>
        <p:spPr bwMode="auto">
          <a:xfrm>
            <a:off x="190500" y="3098800"/>
            <a:ext cx="11798300" cy="355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normAutofit/>
          </a:bodyPr>
          <a:lstStyle>
            <a:lvl1pPr marL="517525" indent="-5175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FontTx/>
              <a:buAutoNum type="arabicPeriod"/>
            </a:pPr>
            <a:r>
              <a:rPr lang="en-US" sz="2800" b="1">
                <a:latin typeface="+mn-lt"/>
              </a:rPr>
              <a:t>Menyusun anggaran BOP</a:t>
            </a:r>
          </a:p>
          <a:p>
            <a:pPr algn="just" eaLnBrk="1" hangingPunct="1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2800" b="1">
                <a:latin typeface="+mn-lt"/>
              </a:rPr>
              <a:t>	dalam menyusun anggaran BOP harus diperhatikan tingkat kapasitas yg akan dipakai sbg dasar penaksiran BOP. Jenis kapasitas yg dapat dipakai :</a:t>
            </a:r>
          </a:p>
          <a:p>
            <a:pPr algn="just" eaLnBrk="1" hangingPunct="1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2800" b="1">
                <a:latin typeface="+mn-lt"/>
              </a:rPr>
              <a:t>	- kapasitas teoritis</a:t>
            </a:r>
          </a:p>
          <a:p>
            <a:pPr algn="just" eaLnBrk="1" hangingPunct="1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2800" b="1">
                <a:latin typeface="+mn-lt"/>
              </a:rPr>
              <a:t>	- kapasitas normal</a:t>
            </a:r>
          </a:p>
          <a:p>
            <a:pPr algn="just" eaLnBrk="1" hangingPunct="1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2800" b="1">
                <a:latin typeface="+mn-lt"/>
              </a:rPr>
              <a:t>	- kapasitas sesungguhnya yg diharapkan.</a:t>
            </a: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190500" y="2565400"/>
            <a:ext cx="11798300" cy="444500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2200" b="1">
                <a:latin typeface="+mn-lt"/>
              </a:rPr>
              <a:t>Langkah-langkah penentuan tarif BOP</a:t>
            </a:r>
          </a:p>
        </p:txBody>
      </p:sp>
    </p:spTree>
    <p:extLst>
      <p:ext uri="{BB962C8B-B14F-4D97-AF65-F5344CB8AC3E}">
        <p14:creationId xmlns:p14="http://schemas.microsoft.com/office/powerpoint/2010/main" val="889718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7" name="Group 6"/>
          <p:cNvGrpSpPr>
            <a:grpSpLocks/>
          </p:cNvGrpSpPr>
          <p:nvPr/>
        </p:nvGrpSpPr>
        <p:grpSpPr bwMode="auto">
          <a:xfrm>
            <a:off x="4114801" y="501650"/>
            <a:ext cx="6327775" cy="3917950"/>
            <a:chOff x="1631" y="172"/>
            <a:chExt cx="3986" cy="2468"/>
          </a:xfrm>
        </p:grpSpPr>
        <p:sp>
          <p:nvSpPr>
            <p:cNvPr id="1106" name="Rectangle 4"/>
            <p:cNvSpPr>
              <a:spLocks noChangeArrowheads="1"/>
            </p:cNvSpPr>
            <p:nvPr/>
          </p:nvSpPr>
          <p:spPr bwMode="auto">
            <a:xfrm>
              <a:off x="1632" y="172"/>
              <a:ext cx="3985" cy="2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96875" indent="-3968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just" eaLnBrk="1" hangingPunct="1">
                <a:lnSpc>
                  <a:spcPct val="110000"/>
                </a:lnSpc>
                <a:spcBef>
                  <a:spcPct val="20000"/>
                </a:spcBef>
                <a:buClr>
                  <a:schemeClr val="tx1"/>
                </a:buClr>
                <a:buFontTx/>
                <a:buAutoNum type="arabicPeriod" startAt="2"/>
              </a:pPr>
              <a:r>
                <a:rPr lang="en-US" sz="2300" b="1">
                  <a:latin typeface="+mj-lt"/>
                </a:rPr>
                <a:t>Memilih dasar pembebanan BOP</a:t>
              </a:r>
            </a:p>
            <a:p>
              <a:pPr algn="just" eaLnBrk="1" hangingPunct="1">
                <a:lnSpc>
                  <a:spcPct val="110000"/>
                </a:lnSpc>
                <a:spcBef>
                  <a:spcPct val="20000"/>
                </a:spcBef>
                <a:buClr>
                  <a:schemeClr val="tx1"/>
                </a:buClr>
              </a:pPr>
              <a:r>
                <a:rPr lang="en-US" sz="2300" b="1">
                  <a:latin typeface="+mj-lt"/>
                </a:rPr>
                <a:t>	Faktor-faktor yg harus dipertimbangkan dlm memilih dasar pembebanan :</a:t>
              </a:r>
            </a:p>
            <a:p>
              <a:pPr algn="just" eaLnBrk="1" hangingPunct="1">
                <a:lnSpc>
                  <a:spcPct val="110000"/>
                </a:lnSpc>
                <a:spcBef>
                  <a:spcPct val="20000"/>
                </a:spcBef>
                <a:buClr>
                  <a:schemeClr val="tx1"/>
                </a:buClr>
              </a:pPr>
              <a:r>
                <a:rPr lang="en-US" sz="2300" b="1">
                  <a:latin typeface="+mj-lt"/>
                </a:rPr>
                <a:t>-	jenis BOP yg dominan jumlahnya dalam departemen produksi.</a:t>
              </a:r>
            </a:p>
            <a:p>
              <a:pPr algn="just" eaLnBrk="1" hangingPunct="1">
                <a:lnSpc>
                  <a:spcPct val="110000"/>
                </a:lnSpc>
                <a:spcBef>
                  <a:spcPct val="20000"/>
                </a:spcBef>
                <a:buClr>
                  <a:schemeClr val="tx1"/>
                </a:buClr>
              </a:pPr>
              <a:r>
                <a:rPr lang="en-US" sz="2300" b="1">
                  <a:latin typeface="+mj-lt"/>
                </a:rPr>
                <a:t>- 	sifat-sifat BOP tsb dan erat hubungan sifat-sifat tsb dg dasar pembebanan yg akan dipakai.</a:t>
              </a:r>
            </a:p>
          </p:txBody>
        </p:sp>
        <p:sp>
          <p:nvSpPr>
            <p:cNvPr id="1107" name="Rectangle 5"/>
            <p:cNvSpPr>
              <a:spLocks noChangeArrowheads="1"/>
            </p:cNvSpPr>
            <p:nvPr/>
          </p:nvSpPr>
          <p:spPr bwMode="auto">
            <a:xfrm>
              <a:off x="1631" y="2304"/>
              <a:ext cx="3985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96875" indent="-3968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just" eaLnBrk="1" hangingPunct="1">
                <a:lnSpc>
                  <a:spcPct val="110000"/>
                </a:lnSpc>
                <a:spcBef>
                  <a:spcPct val="20000"/>
                </a:spcBef>
                <a:buClr>
                  <a:schemeClr val="tx1"/>
                </a:buClr>
                <a:buFontTx/>
                <a:buAutoNum type="arabicPeriod" startAt="3"/>
              </a:pPr>
              <a:r>
                <a:rPr lang="en-US" sz="2300" b="1">
                  <a:latin typeface="+mj-lt"/>
                </a:rPr>
                <a:t>Menghitung tarif BOP</a:t>
              </a:r>
            </a:p>
          </p:txBody>
        </p:sp>
      </p:grpSp>
      <p:graphicFrame>
        <p:nvGraphicFramePr>
          <p:cNvPr id="1026" name="Object 7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860356643"/>
              </p:ext>
            </p:extLst>
          </p:nvPr>
        </p:nvGraphicFramePr>
        <p:xfrm>
          <a:off x="4267200" y="4495800"/>
          <a:ext cx="6096000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3" imgW="2641320" imgH="431640" progId="Equation.3">
                  <p:embed/>
                </p:oleObj>
              </mc:Choice>
              <mc:Fallback>
                <p:oleObj name="Equation" r:id="rId3" imgW="26413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4495800"/>
                        <a:ext cx="6096000" cy="9969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50000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21982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3894138" y="304800"/>
            <a:ext cx="6469062" cy="838200"/>
          </a:xfrm>
          <a:ln>
            <a:solidFill>
              <a:srgbClr val="0066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b="1">
                <a:latin typeface="+mn-lt"/>
              </a:rPr>
              <a:t>Dasar Pembebanan BOP</a:t>
            </a: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86200" y="1371600"/>
            <a:ext cx="6172200" cy="533400"/>
          </a:xfrm>
        </p:spPr>
        <p:txBody>
          <a:bodyPr/>
          <a:lstStyle/>
          <a:p>
            <a:pPr marL="457200" indent="-457200">
              <a:buFontTx/>
              <a:buAutoNum type="alphaLcPeriod"/>
            </a:pPr>
            <a:r>
              <a:rPr lang="en-US" b="1"/>
              <a:t>Satuan Produk</a:t>
            </a:r>
          </a:p>
        </p:txBody>
      </p:sp>
      <p:graphicFrame>
        <p:nvGraphicFramePr>
          <p:cNvPr id="2050" name="Object 5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564320876"/>
              </p:ext>
            </p:extLst>
          </p:nvPr>
        </p:nvGraphicFramePr>
        <p:xfrm>
          <a:off x="4343400" y="2055813"/>
          <a:ext cx="6248400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5" name="Equation" r:id="rId3" imgW="4228920" imgH="431640" progId="Equation.3">
                  <p:embed/>
                </p:oleObj>
              </mc:Choice>
              <mc:Fallback>
                <p:oleObj name="Equation" r:id="rId3" imgW="42289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2055813"/>
                        <a:ext cx="6248400" cy="6381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7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671080769"/>
              </p:ext>
            </p:extLst>
          </p:nvPr>
        </p:nvGraphicFramePr>
        <p:xfrm>
          <a:off x="4368800" y="3773488"/>
          <a:ext cx="5967413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6" name="Equation" r:id="rId5" imgW="3987720" imgH="431640" progId="Equation.3">
                  <p:embed/>
                </p:oleObj>
              </mc:Choice>
              <mc:Fallback>
                <p:oleObj name="Equation" r:id="rId5" imgW="39877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8800" y="3773488"/>
                        <a:ext cx="5967413" cy="64611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5" name="Rectangle 4"/>
          <p:cNvSpPr>
            <a:spLocks noChangeArrowheads="1"/>
          </p:cNvSpPr>
          <p:nvPr/>
        </p:nvSpPr>
        <p:spPr bwMode="auto">
          <a:xfrm>
            <a:off x="3886200" y="3048000"/>
            <a:ext cx="632618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1"/>
              </a:buClr>
              <a:buFontTx/>
              <a:buAutoNum type="alphaLcPeriod" startAt="2"/>
            </a:pPr>
            <a:r>
              <a:rPr lang="en-US" sz="2400" b="1">
                <a:latin typeface="+mn-lt"/>
              </a:rPr>
              <a:t>Biaya Bahan Baku</a:t>
            </a:r>
          </a:p>
        </p:txBody>
      </p:sp>
      <p:graphicFrame>
        <p:nvGraphicFramePr>
          <p:cNvPr id="2052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8914734"/>
              </p:ext>
            </p:extLst>
          </p:nvPr>
        </p:nvGraphicFramePr>
        <p:xfrm>
          <a:off x="4343401" y="5457826"/>
          <a:ext cx="4448175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7" name="Equation" r:id="rId7" imgW="2692080" imgH="431640" progId="Equation.3">
                  <p:embed/>
                </p:oleObj>
              </mc:Choice>
              <mc:Fallback>
                <p:oleObj name="Equation" r:id="rId7" imgW="26920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1" y="5457826"/>
                        <a:ext cx="4448175" cy="6381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0"/>
          <p:cNvSpPr>
            <a:spLocks noChangeArrowheads="1"/>
          </p:cNvSpPr>
          <p:nvPr/>
        </p:nvSpPr>
        <p:spPr bwMode="auto">
          <a:xfrm>
            <a:off x="3886200" y="4800600"/>
            <a:ext cx="632618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1"/>
              </a:buClr>
              <a:buFontTx/>
              <a:buAutoNum type="alphaLcPeriod" startAt="3"/>
            </a:pPr>
            <a:r>
              <a:rPr lang="en-US" sz="2400" b="1">
                <a:latin typeface="+mn-lt"/>
              </a:rPr>
              <a:t>Biaya Tenaga Kerja</a:t>
            </a:r>
          </a:p>
        </p:txBody>
      </p:sp>
    </p:spTree>
    <p:extLst>
      <p:ext uri="{BB962C8B-B14F-4D97-AF65-F5344CB8AC3E}">
        <p14:creationId xmlns:p14="http://schemas.microsoft.com/office/powerpoint/2010/main" val="3112923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886200" y="533400"/>
            <a:ext cx="632618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1"/>
              </a:buClr>
              <a:buFontTx/>
              <a:buAutoNum type="alphaLcPeriod" startAt="4"/>
            </a:pPr>
            <a:r>
              <a:rPr lang="en-US" sz="2400" b="1">
                <a:latin typeface="+mn-lt"/>
              </a:rPr>
              <a:t>Jam Tenaga Kerja Langsung</a:t>
            </a:r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8467411"/>
              </p:ext>
            </p:extLst>
          </p:nvPr>
        </p:nvGraphicFramePr>
        <p:xfrm>
          <a:off x="4953000" y="1295400"/>
          <a:ext cx="4570413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Equation" r:id="rId3" imgW="2552400" imgH="431640" progId="Equation.3">
                  <p:embed/>
                </p:oleObj>
              </mc:Choice>
              <mc:Fallback>
                <p:oleObj name="Equation" r:id="rId3" imgW="25524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295400"/>
                        <a:ext cx="4570413" cy="7747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5619107"/>
              </p:ext>
            </p:extLst>
          </p:nvPr>
        </p:nvGraphicFramePr>
        <p:xfrm>
          <a:off x="4895850" y="3276600"/>
          <a:ext cx="5143500" cy="80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Equation" r:id="rId5" imgW="2781000" imgH="431640" progId="Equation.3">
                  <p:embed/>
                </p:oleObj>
              </mc:Choice>
              <mc:Fallback>
                <p:oleObj name="Equation" r:id="rId5" imgW="27810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5850" y="3276600"/>
                        <a:ext cx="5143500" cy="80168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3962400" y="2514600"/>
            <a:ext cx="640238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1"/>
              </a:buClr>
              <a:buFontTx/>
              <a:buAutoNum type="alphaLcPeriod" startAt="5"/>
            </a:pPr>
            <a:r>
              <a:rPr lang="en-US" sz="2400" b="1">
                <a:latin typeface="+mn-lt"/>
              </a:rPr>
              <a:t>Jam Mesin</a:t>
            </a:r>
          </a:p>
        </p:txBody>
      </p:sp>
    </p:spTree>
    <p:extLst>
      <p:ext uri="{BB962C8B-B14F-4D97-AF65-F5344CB8AC3E}">
        <p14:creationId xmlns:p14="http://schemas.microsoft.com/office/powerpoint/2010/main" val="2628446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>
          <a:xfrm>
            <a:off x="2133601" y="228600"/>
            <a:ext cx="8297863" cy="838200"/>
          </a:xfrm>
          <a:solidFill>
            <a:schemeClr val="accent1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lnSpc>
                <a:spcPct val="160000"/>
              </a:lnSpc>
            </a:pPr>
            <a:r>
              <a:rPr lang="en-US" sz="2900" b="1"/>
              <a:t>Pembebanan BOP ke Produk atas Dasar Tarif</a:t>
            </a:r>
          </a:p>
        </p:txBody>
      </p:sp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4038600" y="1371601"/>
            <a:ext cx="6326188" cy="715963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4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2800" b="1">
                <a:latin typeface="Papyrus" panose="03070502060502030205" pitchFamily="66" charset="0"/>
              </a:rPr>
              <a:t>Metode Full Costing</a:t>
            </a:r>
          </a:p>
        </p:txBody>
      </p:sp>
      <p:sp>
        <p:nvSpPr>
          <p:cNvPr id="15364" name="Rectangle 6"/>
          <p:cNvSpPr>
            <a:spLocks noChangeArrowheads="1"/>
          </p:cNvSpPr>
          <p:nvPr/>
        </p:nvSpPr>
        <p:spPr bwMode="auto">
          <a:xfrm>
            <a:off x="4038600" y="2286000"/>
            <a:ext cx="6326188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2300" b="1">
                <a:latin typeface="Papyrus" panose="03070502060502030205" pitchFamily="66" charset="0"/>
              </a:rPr>
              <a:t>Jika perusahaan menggunakan metode full costing, produk akan dibebani BOP dengan menggunakan tarif BOP-Variabel dan BOP-Tetap.</a:t>
            </a:r>
          </a:p>
        </p:txBody>
      </p:sp>
      <p:sp>
        <p:nvSpPr>
          <p:cNvPr id="15365" name="Rectangle 7"/>
          <p:cNvSpPr>
            <a:spLocks noChangeArrowheads="1"/>
          </p:cNvSpPr>
          <p:nvPr/>
        </p:nvSpPr>
        <p:spPr bwMode="auto">
          <a:xfrm>
            <a:off x="4038600" y="4038601"/>
            <a:ext cx="6326188" cy="715963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4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2800" b="1">
                <a:latin typeface="Papyrus" panose="03070502060502030205" pitchFamily="66" charset="0"/>
              </a:rPr>
              <a:t>Metode Variable Costing</a:t>
            </a:r>
          </a:p>
        </p:txBody>
      </p:sp>
      <p:sp>
        <p:nvSpPr>
          <p:cNvPr id="15366" name="Rectangle 8"/>
          <p:cNvSpPr>
            <a:spLocks noChangeArrowheads="1"/>
          </p:cNvSpPr>
          <p:nvPr/>
        </p:nvSpPr>
        <p:spPr bwMode="auto">
          <a:xfrm>
            <a:off x="4038600" y="4921250"/>
            <a:ext cx="6326188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2300" b="1">
                <a:latin typeface="Papyrus" panose="03070502060502030205" pitchFamily="66" charset="0"/>
              </a:rPr>
              <a:t>Jika perusahaan menggunakan metode Variable costing dlm penentuan harga pokok produk, produk hanya akan dibebani BOP dengan menggunakan tarif BOP-Variabel.</a:t>
            </a:r>
          </a:p>
        </p:txBody>
      </p:sp>
    </p:spTree>
    <p:extLst>
      <p:ext uri="{BB962C8B-B14F-4D97-AF65-F5344CB8AC3E}">
        <p14:creationId xmlns:p14="http://schemas.microsoft.com/office/powerpoint/2010/main" val="3210709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>
          <a:xfrm>
            <a:off x="3124201" y="304800"/>
            <a:ext cx="6316663" cy="838200"/>
          </a:xfrm>
          <a:solidFill>
            <a:schemeClr val="accent1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lnSpc>
                <a:spcPct val="130000"/>
              </a:lnSpc>
            </a:pPr>
            <a:r>
              <a:rPr lang="en-US" sz="3600" b="1"/>
              <a:t>Pengumpulan BOP-S</a:t>
            </a:r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4038600" y="1371600"/>
            <a:ext cx="6326188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2300" b="1">
                <a:latin typeface="Papyrus" panose="03070502060502030205" pitchFamily="66" charset="0"/>
              </a:rPr>
              <a:t>Jurnal pencatatan BOP-S :</a:t>
            </a:r>
          </a:p>
          <a:p>
            <a:pPr algn="just" eaLnBrk="1" hangingPunct="1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2300" b="1">
                <a:latin typeface="Papyrus" panose="03070502060502030205" pitchFamily="66" charset="0"/>
              </a:rPr>
              <a:t>        BOP-S				xxxx</a:t>
            </a:r>
          </a:p>
          <a:p>
            <a:pPr algn="just" eaLnBrk="1" hangingPunct="1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2300" b="1">
                <a:latin typeface="Papyrus" panose="03070502060502030205" pitchFamily="66" charset="0"/>
              </a:rPr>
              <a:t>	Berbagai rek dikredit			xxxx</a:t>
            </a:r>
          </a:p>
        </p:txBody>
      </p:sp>
      <p:sp>
        <p:nvSpPr>
          <p:cNvPr id="16388" name="Line 6"/>
          <p:cNvSpPr>
            <a:spLocks noChangeShapeType="1"/>
          </p:cNvSpPr>
          <p:nvPr/>
        </p:nvSpPr>
        <p:spPr bwMode="auto">
          <a:xfrm>
            <a:off x="4559300" y="1860550"/>
            <a:ext cx="0" cy="76200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6389" name="Rectangle 7"/>
          <p:cNvSpPr>
            <a:spLocks noChangeArrowheads="1"/>
          </p:cNvSpPr>
          <p:nvPr/>
        </p:nvSpPr>
        <p:spPr bwMode="auto">
          <a:xfrm>
            <a:off x="3962400" y="2803525"/>
            <a:ext cx="6326188" cy="2209800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  <a:buClr>
                <a:schemeClr val="tx1"/>
              </a:buClr>
            </a:pPr>
            <a:r>
              <a:rPr lang="en-US" sz="2300" b="1">
                <a:latin typeface="Papyrus" panose="03070502060502030205" pitchFamily="66" charset="0"/>
              </a:rPr>
              <a:t>Jika perusahaan menggunakan metode Variable costing, karena BOP-tetap tidak dibebankan ke dalam harga pokok produksi maka BOP-S yg telah dicatat kemudian dipecah menjadi 2 kelompok biaya : BOP-V sesungguhnya, dan BOP-T sesungguhnya.</a:t>
            </a:r>
          </a:p>
        </p:txBody>
      </p:sp>
      <p:sp>
        <p:nvSpPr>
          <p:cNvPr id="16390" name="Rectangle 8"/>
          <p:cNvSpPr>
            <a:spLocks noChangeArrowheads="1"/>
          </p:cNvSpPr>
          <p:nvPr/>
        </p:nvSpPr>
        <p:spPr bwMode="auto">
          <a:xfrm>
            <a:off x="3960814" y="5029200"/>
            <a:ext cx="6326187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  <a:buClr>
                <a:schemeClr val="tx1"/>
              </a:buClr>
            </a:pPr>
            <a:r>
              <a:rPr lang="en-US" sz="2300" b="1">
                <a:latin typeface="Papyrus" panose="03070502060502030205" pitchFamily="66" charset="0"/>
              </a:rPr>
              <a:t>Jurnal pemisahan BOP-S :</a:t>
            </a:r>
          </a:p>
          <a:p>
            <a:pPr algn="just" eaLnBrk="1" hangingPunct="1">
              <a:spcBef>
                <a:spcPct val="20000"/>
              </a:spcBef>
              <a:buClr>
                <a:schemeClr val="tx1"/>
              </a:buClr>
            </a:pPr>
            <a:r>
              <a:rPr lang="en-US" sz="2300" b="1">
                <a:latin typeface="Papyrus" panose="03070502060502030205" pitchFamily="66" charset="0"/>
              </a:rPr>
              <a:t>        BOP-V sesungguhnya		xxxx</a:t>
            </a:r>
          </a:p>
          <a:p>
            <a:pPr algn="just" eaLnBrk="1" hangingPunct="1">
              <a:spcBef>
                <a:spcPct val="20000"/>
              </a:spcBef>
              <a:buClr>
                <a:schemeClr val="tx1"/>
              </a:buClr>
            </a:pPr>
            <a:r>
              <a:rPr lang="en-US" sz="2300" b="1">
                <a:latin typeface="Papyrus" panose="03070502060502030205" pitchFamily="66" charset="0"/>
              </a:rPr>
              <a:t>        BOP-T sesungguhnya		xxxx</a:t>
            </a:r>
          </a:p>
          <a:p>
            <a:pPr algn="just" eaLnBrk="1" hangingPunct="1">
              <a:spcBef>
                <a:spcPct val="20000"/>
              </a:spcBef>
              <a:buClr>
                <a:schemeClr val="tx1"/>
              </a:buClr>
            </a:pPr>
            <a:r>
              <a:rPr lang="en-US" sz="2300" b="1">
                <a:latin typeface="Papyrus" panose="03070502060502030205" pitchFamily="66" charset="0"/>
              </a:rPr>
              <a:t>	BOP-S				xxxx</a:t>
            </a:r>
          </a:p>
        </p:txBody>
      </p:sp>
      <p:sp>
        <p:nvSpPr>
          <p:cNvPr id="16391" name="Line 9"/>
          <p:cNvSpPr>
            <a:spLocks noChangeShapeType="1"/>
          </p:cNvSpPr>
          <p:nvPr/>
        </p:nvSpPr>
        <p:spPr bwMode="auto">
          <a:xfrm>
            <a:off x="4422775" y="5470525"/>
            <a:ext cx="0" cy="114300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08467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951</Words>
  <Application>Microsoft Office PowerPoint</Application>
  <PresentationFormat>Widescreen</PresentationFormat>
  <Paragraphs>134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Georgia</vt:lpstr>
      <vt:lpstr>Papyrus</vt:lpstr>
      <vt:lpstr>Office Theme</vt:lpstr>
      <vt:lpstr>Equation</vt:lpstr>
      <vt:lpstr>AKUNTANSI  Biaya Overhead Pabrik</vt:lpstr>
      <vt:lpstr>Penggolongan BOP</vt:lpstr>
      <vt:lpstr>Penentuan Tarif BOP</vt:lpstr>
      <vt:lpstr>PowerPoint Presentation</vt:lpstr>
      <vt:lpstr>PowerPoint Presentation</vt:lpstr>
      <vt:lpstr>Dasar Pembebanan BOP</vt:lpstr>
      <vt:lpstr>PowerPoint Presentation</vt:lpstr>
      <vt:lpstr>Pembebanan BOP ke Produk atas Dasar Tarif</vt:lpstr>
      <vt:lpstr>Pengumpulan BOP-S</vt:lpstr>
      <vt:lpstr>Perhitungan dan Analisis Selisih BOP</vt:lpstr>
      <vt:lpstr>PowerPoint Presentation</vt:lpstr>
      <vt:lpstr>Perlakuan terhadap Selisih BOP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AKUNTANSI  Biaya Overhead Pabrik</dc:title>
  <dc:creator>hendri mulyadi</dc:creator>
  <cp:lastModifiedBy>hendri mulyadi</cp:lastModifiedBy>
  <cp:revision>6</cp:revision>
  <dcterms:created xsi:type="dcterms:W3CDTF">2020-11-03T00:30:26Z</dcterms:created>
  <dcterms:modified xsi:type="dcterms:W3CDTF">2020-11-05T00:03:03Z</dcterms:modified>
</cp:coreProperties>
</file>