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4" r:id="rId2"/>
    <p:sldId id="283" r:id="rId3"/>
    <p:sldId id="257" r:id="rId4"/>
    <p:sldId id="258" r:id="rId5"/>
    <p:sldId id="278" r:id="rId6"/>
    <p:sldId id="276"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9" r:id="rId22"/>
    <p:sldId id="275" r:id="rId23"/>
    <p:sldId id="280" r:id="rId24"/>
    <p:sldId id="277"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7096EB-D454-46ED-B9F1-F79950C5938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73D405D-54F6-4A77-A1D6-D58F9A235CA6}">
      <dgm:prSet/>
      <dgm:spPr/>
      <dgm:t>
        <a:bodyPr/>
        <a:lstStyle/>
        <a:p>
          <a:r>
            <a:rPr lang="en-US" b="1"/>
            <a:t>Hal-hal yang perlu disesuaikan</a:t>
          </a:r>
          <a:r>
            <a:rPr lang="en-US"/>
            <a:t> :</a:t>
          </a:r>
        </a:p>
      </dgm:t>
    </dgm:pt>
    <dgm:pt modelId="{D5D1ABE7-67F4-4657-94CC-90A0A76683C6}" type="parTrans" cxnId="{8D95C8B5-E3CE-4CD2-B5BE-CA560FC9E2F8}">
      <dgm:prSet/>
      <dgm:spPr/>
      <dgm:t>
        <a:bodyPr/>
        <a:lstStyle/>
        <a:p>
          <a:endParaRPr lang="en-US"/>
        </a:p>
      </dgm:t>
    </dgm:pt>
    <dgm:pt modelId="{5117BA5F-FED5-4437-97B4-8C04CAF08EF6}" type="sibTrans" cxnId="{8D95C8B5-E3CE-4CD2-B5BE-CA560FC9E2F8}">
      <dgm:prSet/>
      <dgm:spPr/>
      <dgm:t>
        <a:bodyPr/>
        <a:lstStyle/>
        <a:p>
          <a:endParaRPr lang="en-US"/>
        </a:p>
      </dgm:t>
    </dgm:pt>
    <dgm:pt modelId="{B5DFB769-2A90-4D29-B800-B285B2BD0518}">
      <dgm:prSet/>
      <dgm:spPr/>
      <dgm:t>
        <a:bodyPr/>
        <a:lstStyle/>
        <a:p>
          <a:r>
            <a:rPr lang="en-US" b="1"/>
            <a:t>Biaya Dibayar Dimuka (</a:t>
          </a:r>
          <a:r>
            <a:rPr lang="en-US" b="1" i="1"/>
            <a:t>Prepaid Expense</a:t>
          </a:r>
          <a:r>
            <a:rPr lang="en-US" b="1"/>
            <a:t>)</a:t>
          </a:r>
          <a:endParaRPr lang="en-US"/>
        </a:p>
      </dgm:t>
    </dgm:pt>
    <dgm:pt modelId="{4ECBB940-1FB3-44C2-998B-3C06CFE664EC}" type="parTrans" cxnId="{2FFF883B-27C7-415C-A2AC-5947F02983B4}">
      <dgm:prSet/>
      <dgm:spPr/>
      <dgm:t>
        <a:bodyPr/>
        <a:lstStyle/>
        <a:p>
          <a:endParaRPr lang="en-US"/>
        </a:p>
      </dgm:t>
    </dgm:pt>
    <dgm:pt modelId="{DCCDCEB3-0DF3-4ECE-9FD1-A3E690FF2E7C}" type="sibTrans" cxnId="{2FFF883B-27C7-415C-A2AC-5947F02983B4}">
      <dgm:prSet/>
      <dgm:spPr/>
      <dgm:t>
        <a:bodyPr/>
        <a:lstStyle/>
        <a:p>
          <a:endParaRPr lang="en-US"/>
        </a:p>
      </dgm:t>
    </dgm:pt>
    <dgm:pt modelId="{D5D0A9E7-2EED-4617-9BAE-6FB14B0AFFD6}">
      <dgm:prSet/>
      <dgm:spPr/>
      <dgm:t>
        <a:bodyPr/>
        <a:lstStyle/>
        <a:p>
          <a:r>
            <a:rPr lang="en-US"/>
            <a:t>Dilakukan dengan 2 cara </a:t>
          </a:r>
        </a:p>
      </dgm:t>
    </dgm:pt>
    <dgm:pt modelId="{AC392259-61DC-4E11-BFB7-4F4F3EA279C2}" type="parTrans" cxnId="{0A45042B-E198-4FAE-BC7E-86D4906C7A21}">
      <dgm:prSet/>
      <dgm:spPr/>
      <dgm:t>
        <a:bodyPr/>
        <a:lstStyle/>
        <a:p>
          <a:endParaRPr lang="en-US"/>
        </a:p>
      </dgm:t>
    </dgm:pt>
    <dgm:pt modelId="{A7E0D504-B486-4E1B-B89B-C2229FC0070B}" type="sibTrans" cxnId="{0A45042B-E198-4FAE-BC7E-86D4906C7A21}">
      <dgm:prSet/>
      <dgm:spPr/>
      <dgm:t>
        <a:bodyPr/>
        <a:lstStyle/>
        <a:p>
          <a:endParaRPr lang="en-US"/>
        </a:p>
      </dgm:t>
    </dgm:pt>
    <dgm:pt modelId="{2F6D45A4-0AB4-4E77-8B4C-86DB085C41F3}">
      <dgm:prSet/>
      <dgm:spPr/>
      <dgm:t>
        <a:bodyPr/>
        <a:lstStyle/>
        <a:p>
          <a:r>
            <a:rPr lang="en-US"/>
            <a:t>a. Dicatat sebagai persekot biaya	</a:t>
          </a:r>
        </a:p>
      </dgm:t>
    </dgm:pt>
    <dgm:pt modelId="{E1B11713-3992-409D-ADB3-9A800C3FF89E}" type="parTrans" cxnId="{36524D8B-7D02-4150-99CA-2457687873E0}">
      <dgm:prSet/>
      <dgm:spPr/>
      <dgm:t>
        <a:bodyPr/>
        <a:lstStyle/>
        <a:p>
          <a:endParaRPr lang="en-US"/>
        </a:p>
      </dgm:t>
    </dgm:pt>
    <dgm:pt modelId="{86E87439-E7A4-4850-86F5-DC0A7790BFC2}" type="sibTrans" cxnId="{36524D8B-7D02-4150-99CA-2457687873E0}">
      <dgm:prSet/>
      <dgm:spPr/>
      <dgm:t>
        <a:bodyPr/>
        <a:lstStyle/>
        <a:p>
          <a:endParaRPr lang="en-US"/>
        </a:p>
      </dgm:t>
    </dgm:pt>
    <dgm:pt modelId="{3ADCBB96-F4A7-4167-9046-7A91E48A58D7}">
      <dgm:prSet/>
      <dgm:spPr/>
      <dgm:t>
        <a:bodyPr/>
        <a:lstStyle/>
        <a:p>
          <a:r>
            <a:rPr lang="en-US"/>
            <a:t>b. Dicatat sebagai biaya</a:t>
          </a:r>
        </a:p>
      </dgm:t>
    </dgm:pt>
    <dgm:pt modelId="{E11E418B-AD19-4514-826C-E5135B01AF22}" type="parTrans" cxnId="{10D27FF6-02BC-40C2-8622-CC6D4E4D75C9}">
      <dgm:prSet/>
      <dgm:spPr/>
      <dgm:t>
        <a:bodyPr/>
        <a:lstStyle/>
        <a:p>
          <a:endParaRPr lang="en-US"/>
        </a:p>
      </dgm:t>
    </dgm:pt>
    <dgm:pt modelId="{0FC44F8B-9D7C-42C5-8E12-AB44B9EBE6E8}" type="sibTrans" cxnId="{10D27FF6-02BC-40C2-8622-CC6D4E4D75C9}">
      <dgm:prSet/>
      <dgm:spPr/>
      <dgm:t>
        <a:bodyPr/>
        <a:lstStyle/>
        <a:p>
          <a:endParaRPr lang="en-US"/>
        </a:p>
      </dgm:t>
    </dgm:pt>
    <dgm:pt modelId="{6E369341-729B-47AD-907E-D532DB79BBC9}">
      <dgm:prSet/>
      <dgm:spPr/>
      <dgm:t>
        <a:bodyPr/>
        <a:lstStyle/>
        <a:p>
          <a:r>
            <a:rPr lang="en-US" b="1" dirty="0" err="1"/>
            <a:t>Pendapatan</a:t>
          </a:r>
          <a:r>
            <a:rPr lang="en-US" b="1" dirty="0"/>
            <a:t> </a:t>
          </a:r>
          <a:r>
            <a:rPr lang="en-US" b="1" dirty="0" err="1"/>
            <a:t>Diterima</a:t>
          </a:r>
          <a:r>
            <a:rPr lang="en-US" b="1" dirty="0"/>
            <a:t> </a:t>
          </a:r>
          <a:r>
            <a:rPr lang="en-US" b="1" dirty="0" err="1"/>
            <a:t>Dimuka</a:t>
          </a:r>
          <a:r>
            <a:rPr lang="en-US" b="1" dirty="0"/>
            <a:t> (</a:t>
          </a:r>
          <a:r>
            <a:rPr lang="en-US" b="1" i="1" dirty="0"/>
            <a:t>Unearned </a:t>
          </a:r>
          <a:r>
            <a:rPr lang="id-ID" b="1" i="1" dirty="0"/>
            <a:t>R</a:t>
          </a:r>
          <a:r>
            <a:rPr lang="en-US" b="1" i="1" dirty="0" err="1"/>
            <a:t>evenues</a:t>
          </a:r>
          <a:r>
            <a:rPr lang="en-US" b="1" dirty="0"/>
            <a:t>)</a:t>
          </a:r>
          <a:endParaRPr lang="en-US" dirty="0"/>
        </a:p>
      </dgm:t>
    </dgm:pt>
    <dgm:pt modelId="{DB49983A-AD25-4BAE-85B3-1189235775AA}" type="parTrans" cxnId="{318EB014-E322-4E74-9DA2-36AAAD0B179A}">
      <dgm:prSet/>
      <dgm:spPr/>
      <dgm:t>
        <a:bodyPr/>
        <a:lstStyle/>
        <a:p>
          <a:endParaRPr lang="en-US"/>
        </a:p>
      </dgm:t>
    </dgm:pt>
    <dgm:pt modelId="{677EB940-A708-4928-985A-A91C299C2D7D}" type="sibTrans" cxnId="{318EB014-E322-4E74-9DA2-36AAAD0B179A}">
      <dgm:prSet/>
      <dgm:spPr/>
      <dgm:t>
        <a:bodyPr/>
        <a:lstStyle/>
        <a:p>
          <a:endParaRPr lang="en-US"/>
        </a:p>
      </dgm:t>
    </dgm:pt>
    <dgm:pt modelId="{5AAFB605-D841-4DEF-A3CD-D3810ECA7E03}">
      <dgm:prSet/>
      <dgm:spPr/>
      <dgm:t>
        <a:bodyPr/>
        <a:lstStyle/>
        <a:p>
          <a:r>
            <a:rPr lang="en-US"/>
            <a:t>Dilakukan dengan 2 cara :</a:t>
          </a:r>
        </a:p>
      </dgm:t>
    </dgm:pt>
    <dgm:pt modelId="{A3A03720-F50A-4F5D-95B7-C83BB64A5ABD}" type="parTrans" cxnId="{A7812C24-28BA-4731-88F3-6A729EAA554B}">
      <dgm:prSet/>
      <dgm:spPr/>
      <dgm:t>
        <a:bodyPr/>
        <a:lstStyle/>
        <a:p>
          <a:endParaRPr lang="en-US"/>
        </a:p>
      </dgm:t>
    </dgm:pt>
    <dgm:pt modelId="{EDBB9991-918A-4860-83EF-1D3E6280FB5A}" type="sibTrans" cxnId="{A7812C24-28BA-4731-88F3-6A729EAA554B}">
      <dgm:prSet/>
      <dgm:spPr/>
      <dgm:t>
        <a:bodyPr/>
        <a:lstStyle/>
        <a:p>
          <a:endParaRPr lang="en-US"/>
        </a:p>
      </dgm:t>
    </dgm:pt>
    <dgm:pt modelId="{26EC288B-0FE6-4826-965E-E3C50F0F0DCA}">
      <dgm:prSet/>
      <dgm:spPr/>
      <dgm:t>
        <a:bodyPr/>
        <a:lstStyle/>
        <a:p>
          <a:r>
            <a:rPr lang="en-US"/>
            <a:t>a. Diakui sebagai utang</a:t>
          </a:r>
        </a:p>
      </dgm:t>
    </dgm:pt>
    <dgm:pt modelId="{ED8AC0E9-B3EF-45BE-8E96-A758660BFF54}" type="parTrans" cxnId="{5197BD48-6C26-437B-895C-86CF584486D9}">
      <dgm:prSet/>
      <dgm:spPr/>
      <dgm:t>
        <a:bodyPr/>
        <a:lstStyle/>
        <a:p>
          <a:endParaRPr lang="en-US"/>
        </a:p>
      </dgm:t>
    </dgm:pt>
    <dgm:pt modelId="{5F74E175-C34C-454A-BE57-DDC8099AE790}" type="sibTrans" cxnId="{5197BD48-6C26-437B-895C-86CF584486D9}">
      <dgm:prSet/>
      <dgm:spPr/>
      <dgm:t>
        <a:bodyPr/>
        <a:lstStyle/>
        <a:p>
          <a:endParaRPr lang="en-US"/>
        </a:p>
      </dgm:t>
    </dgm:pt>
    <dgm:pt modelId="{62DCDFB4-E42A-4FA6-B0AE-BE0DF71CF5D6}">
      <dgm:prSet/>
      <dgm:spPr/>
      <dgm:t>
        <a:bodyPr/>
        <a:lstStyle/>
        <a:p>
          <a:r>
            <a:rPr lang="en-US"/>
            <a:t>b. Diakui sebagai pendapatan</a:t>
          </a:r>
        </a:p>
      </dgm:t>
    </dgm:pt>
    <dgm:pt modelId="{3862CED0-B512-46C5-95AC-DB6740F32BDF}" type="parTrans" cxnId="{AFF1F24D-5C8F-45C8-AF24-07DA3045CA14}">
      <dgm:prSet/>
      <dgm:spPr/>
      <dgm:t>
        <a:bodyPr/>
        <a:lstStyle/>
        <a:p>
          <a:endParaRPr lang="en-US"/>
        </a:p>
      </dgm:t>
    </dgm:pt>
    <dgm:pt modelId="{00FF5432-6D7E-48B1-9B4D-11373526749C}" type="sibTrans" cxnId="{AFF1F24D-5C8F-45C8-AF24-07DA3045CA14}">
      <dgm:prSet/>
      <dgm:spPr/>
      <dgm:t>
        <a:bodyPr/>
        <a:lstStyle/>
        <a:p>
          <a:endParaRPr lang="en-US"/>
        </a:p>
      </dgm:t>
    </dgm:pt>
    <dgm:pt modelId="{E79817E0-659B-4DF7-917F-9E1ADC12034F}">
      <dgm:prSet/>
      <dgm:spPr/>
      <dgm:t>
        <a:bodyPr/>
        <a:lstStyle/>
        <a:p>
          <a:r>
            <a:rPr lang="en-US" b="1"/>
            <a:t>Biaya yang masih harus dibayar (</a:t>
          </a:r>
          <a:r>
            <a:rPr lang="en-US" b="1" i="1"/>
            <a:t>Accrued Expense</a:t>
          </a:r>
          <a:r>
            <a:rPr lang="en-US" b="1"/>
            <a:t>)</a:t>
          </a:r>
          <a:endParaRPr lang="en-US"/>
        </a:p>
      </dgm:t>
    </dgm:pt>
    <dgm:pt modelId="{6B04A35D-D246-483C-B56C-701845FBF59C}" type="parTrans" cxnId="{86DF0645-EA26-48B0-AA35-1C8A5F099D58}">
      <dgm:prSet/>
      <dgm:spPr/>
      <dgm:t>
        <a:bodyPr/>
        <a:lstStyle/>
        <a:p>
          <a:endParaRPr lang="en-US"/>
        </a:p>
      </dgm:t>
    </dgm:pt>
    <dgm:pt modelId="{9D794C18-BC6A-4FB4-BCD9-64A4D8586EB1}" type="sibTrans" cxnId="{86DF0645-EA26-48B0-AA35-1C8A5F099D58}">
      <dgm:prSet/>
      <dgm:spPr/>
      <dgm:t>
        <a:bodyPr/>
        <a:lstStyle/>
        <a:p>
          <a:endParaRPr lang="en-US"/>
        </a:p>
      </dgm:t>
    </dgm:pt>
    <dgm:pt modelId="{C1AE4FD5-ABBD-402C-BAB5-5ABD9ED4D33E}">
      <dgm:prSet/>
      <dgm:spPr/>
      <dgm:t>
        <a:bodyPr/>
        <a:lstStyle/>
        <a:p>
          <a:r>
            <a:rPr lang="en-US" b="1"/>
            <a:t>Pendapatan yang masih harus diterima (</a:t>
          </a:r>
          <a:r>
            <a:rPr lang="en-US" b="1" i="1"/>
            <a:t>Accrued Revenues</a:t>
          </a:r>
          <a:r>
            <a:rPr lang="en-US" b="1"/>
            <a:t>)</a:t>
          </a:r>
          <a:endParaRPr lang="en-US"/>
        </a:p>
      </dgm:t>
    </dgm:pt>
    <dgm:pt modelId="{A1F25008-FBA6-4A93-B207-40A93CC530D5}" type="parTrans" cxnId="{89AFB1BF-56D4-4C36-94E4-DAD501860E4E}">
      <dgm:prSet/>
      <dgm:spPr/>
      <dgm:t>
        <a:bodyPr/>
        <a:lstStyle/>
        <a:p>
          <a:endParaRPr lang="en-US"/>
        </a:p>
      </dgm:t>
    </dgm:pt>
    <dgm:pt modelId="{2C333F44-BBC4-48E9-BA10-2A2A2C202D46}" type="sibTrans" cxnId="{89AFB1BF-56D4-4C36-94E4-DAD501860E4E}">
      <dgm:prSet/>
      <dgm:spPr/>
      <dgm:t>
        <a:bodyPr/>
        <a:lstStyle/>
        <a:p>
          <a:endParaRPr lang="en-US"/>
        </a:p>
      </dgm:t>
    </dgm:pt>
    <dgm:pt modelId="{546E09CC-91BB-44C0-B531-1B412FA00548}">
      <dgm:prSet/>
      <dgm:spPr/>
      <dgm:t>
        <a:bodyPr/>
        <a:lstStyle/>
        <a:p>
          <a:r>
            <a:rPr lang="en-US" b="1"/>
            <a:t>Penyusutan aktiva tetap (</a:t>
          </a:r>
          <a:r>
            <a:rPr lang="en-US" b="1" i="1"/>
            <a:t>Depreciation</a:t>
          </a:r>
          <a:r>
            <a:rPr lang="en-US" b="1"/>
            <a:t>)</a:t>
          </a:r>
          <a:endParaRPr lang="en-US"/>
        </a:p>
      </dgm:t>
    </dgm:pt>
    <dgm:pt modelId="{802843BC-AC72-47A2-B11C-6B5F619ED805}" type="parTrans" cxnId="{9EDF9AA7-7DED-4E3C-B56C-F185DEFDBFA2}">
      <dgm:prSet/>
      <dgm:spPr/>
      <dgm:t>
        <a:bodyPr/>
        <a:lstStyle/>
        <a:p>
          <a:endParaRPr lang="en-US"/>
        </a:p>
      </dgm:t>
    </dgm:pt>
    <dgm:pt modelId="{621F55C7-DA50-4DA8-BF11-BC0513C40B88}" type="sibTrans" cxnId="{9EDF9AA7-7DED-4E3C-B56C-F185DEFDBFA2}">
      <dgm:prSet/>
      <dgm:spPr/>
      <dgm:t>
        <a:bodyPr/>
        <a:lstStyle/>
        <a:p>
          <a:endParaRPr lang="en-US"/>
        </a:p>
      </dgm:t>
    </dgm:pt>
    <dgm:pt modelId="{2A57A5F4-2C6F-4DBF-B58B-2BF0D614ACEA}">
      <dgm:prSet/>
      <dgm:spPr/>
      <dgm:t>
        <a:bodyPr/>
        <a:lstStyle/>
        <a:p>
          <a:r>
            <a:rPr lang="en-US" b="1"/>
            <a:t>Kerugian piutang (</a:t>
          </a:r>
          <a:r>
            <a:rPr lang="en-US" b="1" i="1"/>
            <a:t>Bad Debt Expense</a:t>
          </a:r>
          <a:r>
            <a:rPr lang="en-US" b="1"/>
            <a:t>)</a:t>
          </a:r>
          <a:endParaRPr lang="en-US"/>
        </a:p>
      </dgm:t>
    </dgm:pt>
    <dgm:pt modelId="{43E13110-7F33-485D-9AD4-3A70EB009A3A}" type="parTrans" cxnId="{1A05240B-19C7-4185-8E79-93DF809CAEAE}">
      <dgm:prSet/>
      <dgm:spPr/>
      <dgm:t>
        <a:bodyPr/>
        <a:lstStyle/>
        <a:p>
          <a:endParaRPr lang="en-US"/>
        </a:p>
      </dgm:t>
    </dgm:pt>
    <dgm:pt modelId="{857DED4B-B2D7-41F0-84FC-88CA5C772CC3}" type="sibTrans" cxnId="{1A05240B-19C7-4185-8E79-93DF809CAEAE}">
      <dgm:prSet/>
      <dgm:spPr/>
      <dgm:t>
        <a:bodyPr/>
        <a:lstStyle/>
        <a:p>
          <a:endParaRPr lang="en-US"/>
        </a:p>
      </dgm:t>
    </dgm:pt>
    <dgm:pt modelId="{2F45E36A-D5C1-4DDC-B2F4-373D1AFD0368}">
      <dgm:prSet/>
      <dgm:spPr/>
      <dgm:t>
        <a:bodyPr/>
        <a:lstStyle/>
        <a:p>
          <a:r>
            <a:rPr lang="en-US" b="1"/>
            <a:t>Biaya Pemakaian Perlengkapan (</a:t>
          </a:r>
          <a:r>
            <a:rPr lang="en-US" b="1" i="1"/>
            <a:t>Use of </a:t>
          </a:r>
          <a:r>
            <a:rPr lang="id-ID" b="1" i="1"/>
            <a:t>Supplies </a:t>
          </a:r>
          <a:r>
            <a:rPr lang="en-US" b="1" i="1"/>
            <a:t>Costs</a:t>
          </a:r>
          <a:r>
            <a:rPr lang="en-US" b="1"/>
            <a:t>)</a:t>
          </a:r>
          <a:endParaRPr lang="en-US"/>
        </a:p>
      </dgm:t>
    </dgm:pt>
    <dgm:pt modelId="{D43758FD-3AA3-4FFE-8DA7-1B4E97530329}" type="parTrans" cxnId="{E2FF6C6F-DFD2-495F-926E-FB9540516835}">
      <dgm:prSet/>
      <dgm:spPr/>
      <dgm:t>
        <a:bodyPr/>
        <a:lstStyle/>
        <a:p>
          <a:endParaRPr lang="en-US"/>
        </a:p>
      </dgm:t>
    </dgm:pt>
    <dgm:pt modelId="{A6DA376A-9337-482C-BC02-BBAA5C646F2F}" type="sibTrans" cxnId="{E2FF6C6F-DFD2-495F-926E-FB9540516835}">
      <dgm:prSet/>
      <dgm:spPr/>
      <dgm:t>
        <a:bodyPr/>
        <a:lstStyle/>
        <a:p>
          <a:endParaRPr lang="en-US"/>
        </a:p>
      </dgm:t>
    </dgm:pt>
    <dgm:pt modelId="{952EC8A3-5421-446D-A3DB-DEEF79D50C05}" type="pres">
      <dgm:prSet presAssocID="{6D7096EB-D454-46ED-B9F1-F79950C59384}" presName="linear" presStyleCnt="0">
        <dgm:presLayoutVars>
          <dgm:animLvl val="lvl"/>
          <dgm:resizeHandles val="exact"/>
        </dgm:presLayoutVars>
      </dgm:prSet>
      <dgm:spPr/>
    </dgm:pt>
    <dgm:pt modelId="{B01BE451-6646-4361-BCD7-AB0418714D1B}" type="pres">
      <dgm:prSet presAssocID="{573D405D-54F6-4A77-A1D6-D58F9A235CA6}" presName="parentText" presStyleLbl="node1" presStyleIdx="0" presStyleCnt="8">
        <dgm:presLayoutVars>
          <dgm:chMax val="0"/>
          <dgm:bulletEnabled val="1"/>
        </dgm:presLayoutVars>
      </dgm:prSet>
      <dgm:spPr/>
    </dgm:pt>
    <dgm:pt modelId="{B967F0C9-49C5-4DCE-B05B-89156C56B1F3}" type="pres">
      <dgm:prSet presAssocID="{5117BA5F-FED5-4437-97B4-8C04CAF08EF6}" presName="spacer" presStyleCnt="0"/>
      <dgm:spPr/>
    </dgm:pt>
    <dgm:pt modelId="{E63C7E88-D0F4-4662-8F11-6553281DCDC5}" type="pres">
      <dgm:prSet presAssocID="{B5DFB769-2A90-4D29-B800-B285B2BD0518}" presName="parentText" presStyleLbl="node1" presStyleIdx="1" presStyleCnt="8">
        <dgm:presLayoutVars>
          <dgm:chMax val="0"/>
          <dgm:bulletEnabled val="1"/>
        </dgm:presLayoutVars>
      </dgm:prSet>
      <dgm:spPr/>
    </dgm:pt>
    <dgm:pt modelId="{4EC94585-338E-4339-8398-2A8EEB68F249}" type="pres">
      <dgm:prSet presAssocID="{B5DFB769-2A90-4D29-B800-B285B2BD0518}" presName="childText" presStyleLbl="revTx" presStyleIdx="0" presStyleCnt="2">
        <dgm:presLayoutVars>
          <dgm:bulletEnabled val="1"/>
        </dgm:presLayoutVars>
      </dgm:prSet>
      <dgm:spPr/>
    </dgm:pt>
    <dgm:pt modelId="{C6B23F9B-C779-4E3E-96D3-4D119BE7D222}" type="pres">
      <dgm:prSet presAssocID="{6E369341-729B-47AD-907E-D532DB79BBC9}" presName="parentText" presStyleLbl="node1" presStyleIdx="2" presStyleCnt="8">
        <dgm:presLayoutVars>
          <dgm:chMax val="0"/>
          <dgm:bulletEnabled val="1"/>
        </dgm:presLayoutVars>
      </dgm:prSet>
      <dgm:spPr/>
    </dgm:pt>
    <dgm:pt modelId="{2B0F06FB-2AFB-4ADF-89C9-145659CEF42D}" type="pres">
      <dgm:prSet presAssocID="{6E369341-729B-47AD-907E-D532DB79BBC9}" presName="childText" presStyleLbl="revTx" presStyleIdx="1" presStyleCnt="2">
        <dgm:presLayoutVars>
          <dgm:bulletEnabled val="1"/>
        </dgm:presLayoutVars>
      </dgm:prSet>
      <dgm:spPr/>
    </dgm:pt>
    <dgm:pt modelId="{9C3054DC-BD30-4D59-B276-CEB2C8F10E78}" type="pres">
      <dgm:prSet presAssocID="{E79817E0-659B-4DF7-917F-9E1ADC12034F}" presName="parentText" presStyleLbl="node1" presStyleIdx="3" presStyleCnt="8">
        <dgm:presLayoutVars>
          <dgm:chMax val="0"/>
          <dgm:bulletEnabled val="1"/>
        </dgm:presLayoutVars>
      </dgm:prSet>
      <dgm:spPr/>
    </dgm:pt>
    <dgm:pt modelId="{1A44AEC2-7B62-45AE-99B6-A02359C841AA}" type="pres">
      <dgm:prSet presAssocID="{9D794C18-BC6A-4FB4-BCD9-64A4D8586EB1}" presName="spacer" presStyleCnt="0"/>
      <dgm:spPr/>
    </dgm:pt>
    <dgm:pt modelId="{1C8DBDBE-1B91-4D91-AF0B-83CCDF606AAF}" type="pres">
      <dgm:prSet presAssocID="{C1AE4FD5-ABBD-402C-BAB5-5ABD9ED4D33E}" presName="parentText" presStyleLbl="node1" presStyleIdx="4" presStyleCnt="8">
        <dgm:presLayoutVars>
          <dgm:chMax val="0"/>
          <dgm:bulletEnabled val="1"/>
        </dgm:presLayoutVars>
      </dgm:prSet>
      <dgm:spPr/>
    </dgm:pt>
    <dgm:pt modelId="{8C67850E-8295-4591-9958-8024F4472003}" type="pres">
      <dgm:prSet presAssocID="{2C333F44-BBC4-48E9-BA10-2A2A2C202D46}" presName="spacer" presStyleCnt="0"/>
      <dgm:spPr/>
    </dgm:pt>
    <dgm:pt modelId="{39D018A1-418E-4562-BBAE-69A01CA7C526}" type="pres">
      <dgm:prSet presAssocID="{546E09CC-91BB-44C0-B531-1B412FA00548}" presName="parentText" presStyleLbl="node1" presStyleIdx="5" presStyleCnt="8">
        <dgm:presLayoutVars>
          <dgm:chMax val="0"/>
          <dgm:bulletEnabled val="1"/>
        </dgm:presLayoutVars>
      </dgm:prSet>
      <dgm:spPr/>
    </dgm:pt>
    <dgm:pt modelId="{2C74917B-6A3D-49C1-8903-CA71892266BE}" type="pres">
      <dgm:prSet presAssocID="{621F55C7-DA50-4DA8-BF11-BC0513C40B88}" presName="spacer" presStyleCnt="0"/>
      <dgm:spPr/>
    </dgm:pt>
    <dgm:pt modelId="{6D05BDBA-F8CE-4D53-A74F-6331EE636A9E}" type="pres">
      <dgm:prSet presAssocID="{2A57A5F4-2C6F-4DBF-B58B-2BF0D614ACEA}" presName="parentText" presStyleLbl="node1" presStyleIdx="6" presStyleCnt="8">
        <dgm:presLayoutVars>
          <dgm:chMax val="0"/>
          <dgm:bulletEnabled val="1"/>
        </dgm:presLayoutVars>
      </dgm:prSet>
      <dgm:spPr/>
    </dgm:pt>
    <dgm:pt modelId="{7450BBC8-886F-4CE4-AE0E-3ADCD945EA40}" type="pres">
      <dgm:prSet presAssocID="{857DED4B-B2D7-41F0-84FC-88CA5C772CC3}" presName="spacer" presStyleCnt="0"/>
      <dgm:spPr/>
    </dgm:pt>
    <dgm:pt modelId="{D642C2DA-C462-466F-8751-4C56749F1033}" type="pres">
      <dgm:prSet presAssocID="{2F45E36A-D5C1-4DDC-B2F4-373D1AFD0368}" presName="parentText" presStyleLbl="node1" presStyleIdx="7" presStyleCnt="8">
        <dgm:presLayoutVars>
          <dgm:chMax val="0"/>
          <dgm:bulletEnabled val="1"/>
        </dgm:presLayoutVars>
      </dgm:prSet>
      <dgm:spPr/>
    </dgm:pt>
  </dgm:ptLst>
  <dgm:cxnLst>
    <dgm:cxn modelId="{072B4B0A-5114-4142-9A5E-D7865BBF7EBF}" type="presOf" srcId="{B5DFB769-2A90-4D29-B800-B285B2BD0518}" destId="{E63C7E88-D0F4-4662-8F11-6553281DCDC5}" srcOrd="0" destOrd="0" presId="urn:microsoft.com/office/officeart/2005/8/layout/vList2"/>
    <dgm:cxn modelId="{1A05240B-19C7-4185-8E79-93DF809CAEAE}" srcId="{6D7096EB-D454-46ED-B9F1-F79950C59384}" destId="{2A57A5F4-2C6F-4DBF-B58B-2BF0D614ACEA}" srcOrd="6" destOrd="0" parTransId="{43E13110-7F33-485D-9AD4-3A70EB009A3A}" sibTransId="{857DED4B-B2D7-41F0-84FC-88CA5C772CC3}"/>
    <dgm:cxn modelId="{0123D60F-2397-4D0C-B2B6-B1340A33E701}" type="presOf" srcId="{6E369341-729B-47AD-907E-D532DB79BBC9}" destId="{C6B23F9B-C779-4E3E-96D3-4D119BE7D222}" srcOrd="0" destOrd="0" presId="urn:microsoft.com/office/officeart/2005/8/layout/vList2"/>
    <dgm:cxn modelId="{318EB014-E322-4E74-9DA2-36AAAD0B179A}" srcId="{6D7096EB-D454-46ED-B9F1-F79950C59384}" destId="{6E369341-729B-47AD-907E-D532DB79BBC9}" srcOrd="2" destOrd="0" parTransId="{DB49983A-AD25-4BAE-85B3-1189235775AA}" sibTransId="{677EB940-A708-4928-985A-A91C299C2D7D}"/>
    <dgm:cxn modelId="{A7812C24-28BA-4731-88F3-6A729EAA554B}" srcId="{6E369341-729B-47AD-907E-D532DB79BBC9}" destId="{5AAFB605-D841-4DEF-A3CD-D3810ECA7E03}" srcOrd="0" destOrd="0" parTransId="{A3A03720-F50A-4F5D-95B7-C83BB64A5ABD}" sibTransId="{EDBB9991-918A-4860-83EF-1D3E6280FB5A}"/>
    <dgm:cxn modelId="{0A45042B-E198-4FAE-BC7E-86D4906C7A21}" srcId="{B5DFB769-2A90-4D29-B800-B285B2BD0518}" destId="{D5D0A9E7-2EED-4617-9BAE-6FB14B0AFFD6}" srcOrd="0" destOrd="0" parTransId="{AC392259-61DC-4E11-BFB7-4F4F3EA279C2}" sibTransId="{A7E0D504-B486-4E1B-B89B-C2229FC0070B}"/>
    <dgm:cxn modelId="{2FFF883B-27C7-415C-A2AC-5947F02983B4}" srcId="{6D7096EB-D454-46ED-B9F1-F79950C59384}" destId="{B5DFB769-2A90-4D29-B800-B285B2BD0518}" srcOrd="1" destOrd="0" parTransId="{4ECBB940-1FB3-44C2-998B-3C06CFE664EC}" sibTransId="{DCCDCEB3-0DF3-4ECE-9FD1-A3E690FF2E7C}"/>
    <dgm:cxn modelId="{88320B3C-E080-4430-BD02-92256F922A18}" type="presOf" srcId="{62DCDFB4-E42A-4FA6-B0AE-BE0DF71CF5D6}" destId="{2B0F06FB-2AFB-4ADF-89C9-145659CEF42D}" srcOrd="0" destOrd="2" presId="urn:microsoft.com/office/officeart/2005/8/layout/vList2"/>
    <dgm:cxn modelId="{5DCA7B62-5827-4CAB-8E56-573A4514424A}" type="presOf" srcId="{6D7096EB-D454-46ED-B9F1-F79950C59384}" destId="{952EC8A3-5421-446D-A3DB-DEEF79D50C05}" srcOrd="0" destOrd="0" presId="urn:microsoft.com/office/officeart/2005/8/layout/vList2"/>
    <dgm:cxn modelId="{822D3D44-D48E-4429-A3C8-C925FDC4EE56}" type="presOf" srcId="{5AAFB605-D841-4DEF-A3CD-D3810ECA7E03}" destId="{2B0F06FB-2AFB-4ADF-89C9-145659CEF42D}" srcOrd="0" destOrd="0" presId="urn:microsoft.com/office/officeart/2005/8/layout/vList2"/>
    <dgm:cxn modelId="{86DF0645-EA26-48B0-AA35-1C8A5F099D58}" srcId="{6D7096EB-D454-46ED-B9F1-F79950C59384}" destId="{E79817E0-659B-4DF7-917F-9E1ADC12034F}" srcOrd="3" destOrd="0" parTransId="{6B04A35D-D246-483C-B56C-701845FBF59C}" sibTransId="{9D794C18-BC6A-4FB4-BCD9-64A4D8586EB1}"/>
    <dgm:cxn modelId="{5197BD48-6C26-437B-895C-86CF584486D9}" srcId="{6E369341-729B-47AD-907E-D532DB79BBC9}" destId="{26EC288B-0FE6-4826-965E-E3C50F0F0DCA}" srcOrd="1" destOrd="0" parTransId="{ED8AC0E9-B3EF-45BE-8E96-A758660BFF54}" sibTransId="{5F74E175-C34C-454A-BE57-DDC8099AE790}"/>
    <dgm:cxn modelId="{573C4B49-C4D3-42E0-95FA-687D12F8C8E4}" type="presOf" srcId="{2F6D45A4-0AB4-4E77-8B4C-86DB085C41F3}" destId="{4EC94585-338E-4339-8398-2A8EEB68F249}" srcOrd="0" destOrd="1" presId="urn:microsoft.com/office/officeart/2005/8/layout/vList2"/>
    <dgm:cxn modelId="{16515A49-0EC4-48F2-8AB1-0F89CC75DB1C}" type="presOf" srcId="{D5D0A9E7-2EED-4617-9BAE-6FB14B0AFFD6}" destId="{4EC94585-338E-4339-8398-2A8EEB68F249}" srcOrd="0" destOrd="0" presId="urn:microsoft.com/office/officeart/2005/8/layout/vList2"/>
    <dgm:cxn modelId="{AFF1F24D-5C8F-45C8-AF24-07DA3045CA14}" srcId="{6E369341-729B-47AD-907E-D532DB79BBC9}" destId="{62DCDFB4-E42A-4FA6-B0AE-BE0DF71CF5D6}" srcOrd="2" destOrd="0" parTransId="{3862CED0-B512-46C5-95AC-DB6740F32BDF}" sibTransId="{00FF5432-6D7E-48B1-9B4D-11373526749C}"/>
    <dgm:cxn modelId="{E2FF6C6F-DFD2-495F-926E-FB9540516835}" srcId="{6D7096EB-D454-46ED-B9F1-F79950C59384}" destId="{2F45E36A-D5C1-4DDC-B2F4-373D1AFD0368}" srcOrd="7" destOrd="0" parTransId="{D43758FD-3AA3-4FFE-8DA7-1B4E97530329}" sibTransId="{A6DA376A-9337-482C-BC02-BBAA5C646F2F}"/>
    <dgm:cxn modelId="{B8A88489-5052-4BB7-A594-845A055A4768}" type="presOf" srcId="{26EC288B-0FE6-4826-965E-E3C50F0F0DCA}" destId="{2B0F06FB-2AFB-4ADF-89C9-145659CEF42D}" srcOrd="0" destOrd="1" presId="urn:microsoft.com/office/officeart/2005/8/layout/vList2"/>
    <dgm:cxn modelId="{36524D8B-7D02-4150-99CA-2457687873E0}" srcId="{B5DFB769-2A90-4D29-B800-B285B2BD0518}" destId="{2F6D45A4-0AB4-4E77-8B4C-86DB085C41F3}" srcOrd="1" destOrd="0" parTransId="{E1B11713-3992-409D-ADB3-9A800C3FF89E}" sibTransId="{86E87439-E7A4-4850-86F5-DC0A7790BFC2}"/>
    <dgm:cxn modelId="{9EDF9AA7-7DED-4E3C-B56C-F185DEFDBFA2}" srcId="{6D7096EB-D454-46ED-B9F1-F79950C59384}" destId="{546E09CC-91BB-44C0-B531-1B412FA00548}" srcOrd="5" destOrd="0" parTransId="{802843BC-AC72-47A2-B11C-6B5F619ED805}" sibTransId="{621F55C7-DA50-4DA8-BF11-BC0513C40B88}"/>
    <dgm:cxn modelId="{499859B3-D373-41FE-B2FD-3CB59F4B98C3}" type="presOf" srcId="{2F45E36A-D5C1-4DDC-B2F4-373D1AFD0368}" destId="{D642C2DA-C462-466F-8751-4C56749F1033}" srcOrd="0" destOrd="0" presId="urn:microsoft.com/office/officeart/2005/8/layout/vList2"/>
    <dgm:cxn modelId="{AC4F63B4-AEFA-47F8-A428-FCB40D11753C}" type="presOf" srcId="{573D405D-54F6-4A77-A1D6-D58F9A235CA6}" destId="{B01BE451-6646-4361-BCD7-AB0418714D1B}" srcOrd="0" destOrd="0" presId="urn:microsoft.com/office/officeart/2005/8/layout/vList2"/>
    <dgm:cxn modelId="{8D95C8B5-E3CE-4CD2-B5BE-CA560FC9E2F8}" srcId="{6D7096EB-D454-46ED-B9F1-F79950C59384}" destId="{573D405D-54F6-4A77-A1D6-D58F9A235CA6}" srcOrd="0" destOrd="0" parTransId="{D5D1ABE7-67F4-4657-94CC-90A0A76683C6}" sibTransId="{5117BA5F-FED5-4437-97B4-8C04CAF08EF6}"/>
    <dgm:cxn modelId="{89AFB1BF-56D4-4C36-94E4-DAD501860E4E}" srcId="{6D7096EB-D454-46ED-B9F1-F79950C59384}" destId="{C1AE4FD5-ABBD-402C-BAB5-5ABD9ED4D33E}" srcOrd="4" destOrd="0" parTransId="{A1F25008-FBA6-4A93-B207-40A93CC530D5}" sibTransId="{2C333F44-BBC4-48E9-BA10-2A2A2C202D46}"/>
    <dgm:cxn modelId="{420455D3-3088-4DED-B639-2EE6BCDF374C}" type="presOf" srcId="{C1AE4FD5-ABBD-402C-BAB5-5ABD9ED4D33E}" destId="{1C8DBDBE-1B91-4D91-AF0B-83CCDF606AAF}" srcOrd="0" destOrd="0" presId="urn:microsoft.com/office/officeart/2005/8/layout/vList2"/>
    <dgm:cxn modelId="{D64761DA-48B2-4CD1-9ACD-EB2DAD2C06E9}" type="presOf" srcId="{546E09CC-91BB-44C0-B531-1B412FA00548}" destId="{39D018A1-418E-4562-BBAE-69A01CA7C526}" srcOrd="0" destOrd="0" presId="urn:microsoft.com/office/officeart/2005/8/layout/vList2"/>
    <dgm:cxn modelId="{593DD1DB-BA50-44BC-BB57-34A9EE5673A4}" type="presOf" srcId="{3ADCBB96-F4A7-4167-9046-7A91E48A58D7}" destId="{4EC94585-338E-4339-8398-2A8EEB68F249}" srcOrd="0" destOrd="2" presId="urn:microsoft.com/office/officeart/2005/8/layout/vList2"/>
    <dgm:cxn modelId="{B0FBCCE7-5FA5-4C30-8524-9A12A01499AE}" type="presOf" srcId="{2A57A5F4-2C6F-4DBF-B58B-2BF0D614ACEA}" destId="{6D05BDBA-F8CE-4D53-A74F-6331EE636A9E}" srcOrd="0" destOrd="0" presId="urn:microsoft.com/office/officeart/2005/8/layout/vList2"/>
    <dgm:cxn modelId="{10D27FF6-02BC-40C2-8622-CC6D4E4D75C9}" srcId="{B5DFB769-2A90-4D29-B800-B285B2BD0518}" destId="{3ADCBB96-F4A7-4167-9046-7A91E48A58D7}" srcOrd="2" destOrd="0" parTransId="{E11E418B-AD19-4514-826C-E5135B01AF22}" sibTransId="{0FC44F8B-9D7C-42C5-8E12-AB44B9EBE6E8}"/>
    <dgm:cxn modelId="{C9F7C9F6-67E9-483C-86B1-57CBAF4FC8B3}" type="presOf" srcId="{E79817E0-659B-4DF7-917F-9E1ADC12034F}" destId="{9C3054DC-BD30-4D59-B276-CEB2C8F10E78}" srcOrd="0" destOrd="0" presId="urn:microsoft.com/office/officeart/2005/8/layout/vList2"/>
    <dgm:cxn modelId="{CA9380D2-28C2-4380-80D0-242FC7367421}" type="presParOf" srcId="{952EC8A3-5421-446D-A3DB-DEEF79D50C05}" destId="{B01BE451-6646-4361-BCD7-AB0418714D1B}" srcOrd="0" destOrd="0" presId="urn:microsoft.com/office/officeart/2005/8/layout/vList2"/>
    <dgm:cxn modelId="{BED527A4-58E8-4A85-9CD6-20BA4892BE17}" type="presParOf" srcId="{952EC8A3-5421-446D-A3DB-DEEF79D50C05}" destId="{B967F0C9-49C5-4DCE-B05B-89156C56B1F3}" srcOrd="1" destOrd="0" presId="urn:microsoft.com/office/officeart/2005/8/layout/vList2"/>
    <dgm:cxn modelId="{CD0A13E3-DA0C-4823-BDA5-2F525E1F4D74}" type="presParOf" srcId="{952EC8A3-5421-446D-A3DB-DEEF79D50C05}" destId="{E63C7E88-D0F4-4662-8F11-6553281DCDC5}" srcOrd="2" destOrd="0" presId="urn:microsoft.com/office/officeart/2005/8/layout/vList2"/>
    <dgm:cxn modelId="{8CF89E1D-26FB-47C1-BF51-6A7402D8D6CB}" type="presParOf" srcId="{952EC8A3-5421-446D-A3DB-DEEF79D50C05}" destId="{4EC94585-338E-4339-8398-2A8EEB68F249}" srcOrd="3" destOrd="0" presId="urn:microsoft.com/office/officeart/2005/8/layout/vList2"/>
    <dgm:cxn modelId="{78C18A8D-7447-4BCD-A11C-6ACD80E1CFCF}" type="presParOf" srcId="{952EC8A3-5421-446D-A3DB-DEEF79D50C05}" destId="{C6B23F9B-C779-4E3E-96D3-4D119BE7D222}" srcOrd="4" destOrd="0" presId="urn:microsoft.com/office/officeart/2005/8/layout/vList2"/>
    <dgm:cxn modelId="{13CDA06D-92F5-4307-AD4D-6C63A8C2CD67}" type="presParOf" srcId="{952EC8A3-5421-446D-A3DB-DEEF79D50C05}" destId="{2B0F06FB-2AFB-4ADF-89C9-145659CEF42D}" srcOrd="5" destOrd="0" presId="urn:microsoft.com/office/officeart/2005/8/layout/vList2"/>
    <dgm:cxn modelId="{E9E3CAB8-F11D-4321-876E-5916D03FADDE}" type="presParOf" srcId="{952EC8A3-5421-446D-A3DB-DEEF79D50C05}" destId="{9C3054DC-BD30-4D59-B276-CEB2C8F10E78}" srcOrd="6" destOrd="0" presId="urn:microsoft.com/office/officeart/2005/8/layout/vList2"/>
    <dgm:cxn modelId="{9A438C18-3E0A-4D76-BFB1-2E3787766DDA}" type="presParOf" srcId="{952EC8A3-5421-446D-A3DB-DEEF79D50C05}" destId="{1A44AEC2-7B62-45AE-99B6-A02359C841AA}" srcOrd="7" destOrd="0" presId="urn:microsoft.com/office/officeart/2005/8/layout/vList2"/>
    <dgm:cxn modelId="{1065C89B-8319-432E-AA2A-9546D05AA4C0}" type="presParOf" srcId="{952EC8A3-5421-446D-A3DB-DEEF79D50C05}" destId="{1C8DBDBE-1B91-4D91-AF0B-83CCDF606AAF}" srcOrd="8" destOrd="0" presId="urn:microsoft.com/office/officeart/2005/8/layout/vList2"/>
    <dgm:cxn modelId="{AD9D125C-6034-4742-B859-D8E7377B2B4C}" type="presParOf" srcId="{952EC8A3-5421-446D-A3DB-DEEF79D50C05}" destId="{8C67850E-8295-4591-9958-8024F4472003}" srcOrd="9" destOrd="0" presId="urn:microsoft.com/office/officeart/2005/8/layout/vList2"/>
    <dgm:cxn modelId="{56458B17-559D-4261-B8ED-F0AE2BDE71B2}" type="presParOf" srcId="{952EC8A3-5421-446D-A3DB-DEEF79D50C05}" destId="{39D018A1-418E-4562-BBAE-69A01CA7C526}" srcOrd="10" destOrd="0" presId="urn:microsoft.com/office/officeart/2005/8/layout/vList2"/>
    <dgm:cxn modelId="{75FCB98E-02E3-40F0-B179-D3CBBB552438}" type="presParOf" srcId="{952EC8A3-5421-446D-A3DB-DEEF79D50C05}" destId="{2C74917B-6A3D-49C1-8903-CA71892266BE}" srcOrd="11" destOrd="0" presId="urn:microsoft.com/office/officeart/2005/8/layout/vList2"/>
    <dgm:cxn modelId="{06997237-16DE-4E6E-A419-19BCAE9846D5}" type="presParOf" srcId="{952EC8A3-5421-446D-A3DB-DEEF79D50C05}" destId="{6D05BDBA-F8CE-4D53-A74F-6331EE636A9E}" srcOrd="12" destOrd="0" presId="urn:microsoft.com/office/officeart/2005/8/layout/vList2"/>
    <dgm:cxn modelId="{6488FA03-707D-458F-8C35-0C39D78B1A35}" type="presParOf" srcId="{952EC8A3-5421-446D-A3DB-DEEF79D50C05}" destId="{7450BBC8-886F-4CE4-AE0E-3ADCD945EA40}" srcOrd="13" destOrd="0" presId="urn:microsoft.com/office/officeart/2005/8/layout/vList2"/>
    <dgm:cxn modelId="{E8CEE209-2CD2-4D73-9495-22D9143D39A2}" type="presParOf" srcId="{952EC8A3-5421-446D-A3DB-DEEF79D50C05}" destId="{D642C2DA-C462-466F-8751-4C56749F1033}"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BE451-6646-4361-BCD7-AB0418714D1B}">
      <dsp:nvSpPr>
        <dsp:cNvPr id="0" name=""/>
        <dsp:cNvSpPr/>
      </dsp:nvSpPr>
      <dsp:spPr>
        <a:xfrm>
          <a:off x="0" y="83909"/>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Hal-hal yang perlu disesuaikan</a:t>
          </a:r>
          <a:r>
            <a:rPr lang="en-US" sz="1800" kern="1200"/>
            <a:t> :</a:t>
          </a:r>
        </a:p>
      </dsp:txBody>
      <dsp:txXfrm>
        <a:off x="21075" y="104984"/>
        <a:ext cx="8416050" cy="389580"/>
      </dsp:txXfrm>
    </dsp:sp>
    <dsp:sp modelId="{E63C7E88-D0F4-4662-8F11-6553281DCDC5}">
      <dsp:nvSpPr>
        <dsp:cNvPr id="0" name=""/>
        <dsp:cNvSpPr/>
      </dsp:nvSpPr>
      <dsp:spPr>
        <a:xfrm>
          <a:off x="0" y="567479"/>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Biaya Dibayar Dimuka (</a:t>
          </a:r>
          <a:r>
            <a:rPr lang="en-US" sz="1800" b="1" i="1" kern="1200"/>
            <a:t>Prepaid Expense</a:t>
          </a:r>
          <a:r>
            <a:rPr lang="en-US" sz="1800" b="1" kern="1200"/>
            <a:t>)</a:t>
          </a:r>
          <a:endParaRPr lang="en-US" sz="1800" kern="1200"/>
        </a:p>
      </dsp:txBody>
      <dsp:txXfrm>
        <a:off x="21075" y="588554"/>
        <a:ext cx="8416050" cy="389580"/>
      </dsp:txXfrm>
    </dsp:sp>
    <dsp:sp modelId="{4EC94585-338E-4339-8398-2A8EEB68F249}">
      <dsp:nvSpPr>
        <dsp:cNvPr id="0" name=""/>
        <dsp:cNvSpPr/>
      </dsp:nvSpPr>
      <dsp:spPr>
        <a:xfrm>
          <a:off x="0" y="999209"/>
          <a:ext cx="8458200"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Dilakukan dengan 2 cara </a:t>
          </a:r>
        </a:p>
        <a:p>
          <a:pPr marL="114300" lvl="1" indent="-114300" algn="l" defTabSz="622300">
            <a:lnSpc>
              <a:spcPct val="90000"/>
            </a:lnSpc>
            <a:spcBef>
              <a:spcPct val="0"/>
            </a:spcBef>
            <a:spcAft>
              <a:spcPct val="20000"/>
            </a:spcAft>
            <a:buChar char="•"/>
          </a:pPr>
          <a:r>
            <a:rPr lang="en-US" sz="1400" kern="1200"/>
            <a:t>a. Dicatat sebagai persekot biaya	</a:t>
          </a:r>
        </a:p>
        <a:p>
          <a:pPr marL="114300" lvl="1" indent="-114300" algn="l" defTabSz="622300">
            <a:lnSpc>
              <a:spcPct val="90000"/>
            </a:lnSpc>
            <a:spcBef>
              <a:spcPct val="0"/>
            </a:spcBef>
            <a:spcAft>
              <a:spcPct val="20000"/>
            </a:spcAft>
            <a:buChar char="•"/>
          </a:pPr>
          <a:r>
            <a:rPr lang="en-US" sz="1400" kern="1200"/>
            <a:t>b. Dicatat sebagai biaya</a:t>
          </a:r>
        </a:p>
      </dsp:txBody>
      <dsp:txXfrm>
        <a:off x="0" y="999209"/>
        <a:ext cx="8458200" cy="726570"/>
      </dsp:txXfrm>
    </dsp:sp>
    <dsp:sp modelId="{C6B23F9B-C779-4E3E-96D3-4D119BE7D222}">
      <dsp:nvSpPr>
        <dsp:cNvPr id="0" name=""/>
        <dsp:cNvSpPr/>
      </dsp:nvSpPr>
      <dsp:spPr>
        <a:xfrm>
          <a:off x="0" y="1725779"/>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err="1"/>
            <a:t>Pendapatan</a:t>
          </a:r>
          <a:r>
            <a:rPr lang="en-US" sz="1800" b="1" kern="1200" dirty="0"/>
            <a:t> </a:t>
          </a:r>
          <a:r>
            <a:rPr lang="en-US" sz="1800" b="1" kern="1200" dirty="0" err="1"/>
            <a:t>Diterima</a:t>
          </a:r>
          <a:r>
            <a:rPr lang="en-US" sz="1800" b="1" kern="1200" dirty="0"/>
            <a:t> </a:t>
          </a:r>
          <a:r>
            <a:rPr lang="en-US" sz="1800" b="1" kern="1200" dirty="0" err="1"/>
            <a:t>Dimuka</a:t>
          </a:r>
          <a:r>
            <a:rPr lang="en-US" sz="1800" b="1" kern="1200" dirty="0"/>
            <a:t> (</a:t>
          </a:r>
          <a:r>
            <a:rPr lang="en-US" sz="1800" b="1" i="1" kern="1200" dirty="0"/>
            <a:t>Unearned </a:t>
          </a:r>
          <a:r>
            <a:rPr lang="id-ID" sz="1800" b="1" i="1" kern="1200" dirty="0"/>
            <a:t>R</a:t>
          </a:r>
          <a:r>
            <a:rPr lang="en-US" sz="1800" b="1" i="1" kern="1200" dirty="0" err="1"/>
            <a:t>evenues</a:t>
          </a:r>
          <a:r>
            <a:rPr lang="en-US" sz="1800" b="1" kern="1200" dirty="0"/>
            <a:t>)</a:t>
          </a:r>
          <a:endParaRPr lang="en-US" sz="1800" kern="1200" dirty="0"/>
        </a:p>
      </dsp:txBody>
      <dsp:txXfrm>
        <a:off x="21075" y="1746854"/>
        <a:ext cx="8416050" cy="389580"/>
      </dsp:txXfrm>
    </dsp:sp>
    <dsp:sp modelId="{2B0F06FB-2AFB-4ADF-89C9-145659CEF42D}">
      <dsp:nvSpPr>
        <dsp:cNvPr id="0" name=""/>
        <dsp:cNvSpPr/>
      </dsp:nvSpPr>
      <dsp:spPr>
        <a:xfrm>
          <a:off x="0" y="2157509"/>
          <a:ext cx="8458200"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Dilakukan dengan 2 cara :</a:t>
          </a:r>
        </a:p>
        <a:p>
          <a:pPr marL="114300" lvl="1" indent="-114300" algn="l" defTabSz="622300">
            <a:lnSpc>
              <a:spcPct val="90000"/>
            </a:lnSpc>
            <a:spcBef>
              <a:spcPct val="0"/>
            </a:spcBef>
            <a:spcAft>
              <a:spcPct val="20000"/>
            </a:spcAft>
            <a:buChar char="•"/>
          </a:pPr>
          <a:r>
            <a:rPr lang="en-US" sz="1400" kern="1200"/>
            <a:t>a. Diakui sebagai utang</a:t>
          </a:r>
        </a:p>
        <a:p>
          <a:pPr marL="114300" lvl="1" indent="-114300" algn="l" defTabSz="622300">
            <a:lnSpc>
              <a:spcPct val="90000"/>
            </a:lnSpc>
            <a:spcBef>
              <a:spcPct val="0"/>
            </a:spcBef>
            <a:spcAft>
              <a:spcPct val="20000"/>
            </a:spcAft>
            <a:buChar char="•"/>
          </a:pPr>
          <a:r>
            <a:rPr lang="en-US" sz="1400" kern="1200"/>
            <a:t>b. Diakui sebagai pendapatan</a:t>
          </a:r>
        </a:p>
      </dsp:txBody>
      <dsp:txXfrm>
        <a:off x="0" y="2157509"/>
        <a:ext cx="8458200" cy="726570"/>
      </dsp:txXfrm>
    </dsp:sp>
    <dsp:sp modelId="{9C3054DC-BD30-4D59-B276-CEB2C8F10E78}">
      <dsp:nvSpPr>
        <dsp:cNvPr id="0" name=""/>
        <dsp:cNvSpPr/>
      </dsp:nvSpPr>
      <dsp:spPr>
        <a:xfrm>
          <a:off x="0" y="2884079"/>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Biaya yang masih harus dibayar (</a:t>
          </a:r>
          <a:r>
            <a:rPr lang="en-US" sz="1800" b="1" i="1" kern="1200"/>
            <a:t>Accrued Expense</a:t>
          </a:r>
          <a:r>
            <a:rPr lang="en-US" sz="1800" b="1" kern="1200"/>
            <a:t>)</a:t>
          </a:r>
          <a:endParaRPr lang="en-US" sz="1800" kern="1200"/>
        </a:p>
      </dsp:txBody>
      <dsp:txXfrm>
        <a:off x="21075" y="2905154"/>
        <a:ext cx="8416050" cy="389580"/>
      </dsp:txXfrm>
    </dsp:sp>
    <dsp:sp modelId="{1C8DBDBE-1B91-4D91-AF0B-83CCDF606AAF}">
      <dsp:nvSpPr>
        <dsp:cNvPr id="0" name=""/>
        <dsp:cNvSpPr/>
      </dsp:nvSpPr>
      <dsp:spPr>
        <a:xfrm>
          <a:off x="0" y="3367649"/>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Pendapatan yang masih harus diterima (</a:t>
          </a:r>
          <a:r>
            <a:rPr lang="en-US" sz="1800" b="1" i="1" kern="1200"/>
            <a:t>Accrued Revenues</a:t>
          </a:r>
          <a:r>
            <a:rPr lang="en-US" sz="1800" b="1" kern="1200"/>
            <a:t>)</a:t>
          </a:r>
          <a:endParaRPr lang="en-US" sz="1800" kern="1200"/>
        </a:p>
      </dsp:txBody>
      <dsp:txXfrm>
        <a:off x="21075" y="3388724"/>
        <a:ext cx="8416050" cy="389580"/>
      </dsp:txXfrm>
    </dsp:sp>
    <dsp:sp modelId="{39D018A1-418E-4562-BBAE-69A01CA7C526}">
      <dsp:nvSpPr>
        <dsp:cNvPr id="0" name=""/>
        <dsp:cNvSpPr/>
      </dsp:nvSpPr>
      <dsp:spPr>
        <a:xfrm>
          <a:off x="0" y="3851220"/>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Penyusutan aktiva tetap (</a:t>
          </a:r>
          <a:r>
            <a:rPr lang="en-US" sz="1800" b="1" i="1" kern="1200"/>
            <a:t>Depreciation</a:t>
          </a:r>
          <a:r>
            <a:rPr lang="en-US" sz="1800" b="1" kern="1200"/>
            <a:t>)</a:t>
          </a:r>
          <a:endParaRPr lang="en-US" sz="1800" kern="1200"/>
        </a:p>
      </dsp:txBody>
      <dsp:txXfrm>
        <a:off x="21075" y="3872295"/>
        <a:ext cx="8416050" cy="389580"/>
      </dsp:txXfrm>
    </dsp:sp>
    <dsp:sp modelId="{6D05BDBA-F8CE-4D53-A74F-6331EE636A9E}">
      <dsp:nvSpPr>
        <dsp:cNvPr id="0" name=""/>
        <dsp:cNvSpPr/>
      </dsp:nvSpPr>
      <dsp:spPr>
        <a:xfrm>
          <a:off x="0" y="4334790"/>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Kerugian piutang (</a:t>
          </a:r>
          <a:r>
            <a:rPr lang="en-US" sz="1800" b="1" i="1" kern="1200"/>
            <a:t>Bad Debt Expense</a:t>
          </a:r>
          <a:r>
            <a:rPr lang="en-US" sz="1800" b="1" kern="1200"/>
            <a:t>)</a:t>
          </a:r>
          <a:endParaRPr lang="en-US" sz="1800" kern="1200"/>
        </a:p>
      </dsp:txBody>
      <dsp:txXfrm>
        <a:off x="21075" y="4355865"/>
        <a:ext cx="8416050" cy="389580"/>
      </dsp:txXfrm>
    </dsp:sp>
    <dsp:sp modelId="{D642C2DA-C462-466F-8751-4C56749F1033}">
      <dsp:nvSpPr>
        <dsp:cNvPr id="0" name=""/>
        <dsp:cNvSpPr/>
      </dsp:nvSpPr>
      <dsp:spPr>
        <a:xfrm>
          <a:off x="0" y="4818360"/>
          <a:ext cx="8458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Biaya Pemakaian Perlengkapan (</a:t>
          </a:r>
          <a:r>
            <a:rPr lang="en-US" sz="1800" b="1" i="1" kern="1200"/>
            <a:t>Use of </a:t>
          </a:r>
          <a:r>
            <a:rPr lang="id-ID" sz="1800" b="1" i="1" kern="1200"/>
            <a:t>Supplies </a:t>
          </a:r>
          <a:r>
            <a:rPr lang="en-US" sz="1800" b="1" i="1" kern="1200"/>
            <a:t>Costs</a:t>
          </a:r>
          <a:r>
            <a:rPr lang="en-US" sz="1800" b="1" kern="1200"/>
            <a:t>)</a:t>
          </a:r>
          <a:endParaRPr lang="en-US" sz="1800" kern="1200"/>
        </a:p>
      </dsp:txBody>
      <dsp:txXfrm>
        <a:off x="21075" y="4839435"/>
        <a:ext cx="8416050" cy="3895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8B3A96-C7B1-4B15-9F38-4C4D7936A0D8}" type="datetimeFigureOut">
              <a:rPr lang="en-US" smtClean="0"/>
              <a:t>09-Nov-20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F8CBE-C836-4743-BE81-D4EA8B018BF1}" type="slidenum">
              <a:rPr lang="en-US" smtClean="0"/>
              <a:t>‹#›</a:t>
            </a:fld>
            <a:endParaRPr lang="en-US"/>
          </a:p>
        </p:txBody>
      </p:sp>
    </p:spTree>
    <p:extLst>
      <p:ext uri="{BB962C8B-B14F-4D97-AF65-F5344CB8AC3E}">
        <p14:creationId xmlns:p14="http://schemas.microsoft.com/office/powerpoint/2010/main" val="2112201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6189CCCA-06F8-42BF-92CE-C2A666C3F7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8AE61A5A-E0AE-4DF8-9DF6-26EF457383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4340" name="Slide Number Placeholder 3">
            <a:extLst>
              <a:ext uri="{FF2B5EF4-FFF2-40B4-BE49-F238E27FC236}">
                <a16:creationId xmlns:a16="http://schemas.microsoft.com/office/drawing/2014/main" id="{DFDE1700-9B8F-4262-BFCC-44A41E2B7F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30C112-FBF5-48AC-B647-46D6720DF4D8}"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2DE28B-263C-4A2D-9D7C-18E604B82B37}" type="slidenum">
              <a:rPr lang="en-US"/>
              <a:pPr eaLnBrk="1" hangingPunct="1"/>
              <a:t>14</a:t>
            </a:fld>
            <a:endParaRPr lang="en-US"/>
          </a:p>
        </p:txBody>
      </p:sp>
    </p:spTree>
    <p:extLst>
      <p:ext uri="{BB962C8B-B14F-4D97-AF65-F5344CB8AC3E}">
        <p14:creationId xmlns:p14="http://schemas.microsoft.com/office/powerpoint/2010/main" val="4099205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451DC6-640E-4E0D-8029-25417158CECF}" type="slidenum">
              <a:rPr lang="en-US"/>
              <a:pPr eaLnBrk="1" hangingPunct="1"/>
              <a:t>15</a:t>
            </a:fld>
            <a:endParaRPr lang="en-US"/>
          </a:p>
        </p:txBody>
      </p:sp>
    </p:spTree>
    <p:extLst>
      <p:ext uri="{BB962C8B-B14F-4D97-AF65-F5344CB8AC3E}">
        <p14:creationId xmlns:p14="http://schemas.microsoft.com/office/powerpoint/2010/main" val="1024814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6C426B-2A39-4FE5-B21A-D2493A2B78CD}" type="slidenum">
              <a:rPr lang="en-US"/>
              <a:pPr eaLnBrk="1" hangingPunct="1"/>
              <a:t>16</a:t>
            </a:fld>
            <a:endParaRPr lang="en-US"/>
          </a:p>
        </p:txBody>
      </p:sp>
    </p:spTree>
    <p:extLst>
      <p:ext uri="{BB962C8B-B14F-4D97-AF65-F5344CB8AC3E}">
        <p14:creationId xmlns:p14="http://schemas.microsoft.com/office/powerpoint/2010/main" val="976366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E8D2F5-1094-40D5-ADC1-A35098BEEC77}" type="slidenum">
              <a:rPr lang="en-US"/>
              <a:pPr eaLnBrk="1" hangingPunct="1"/>
              <a:t>17</a:t>
            </a:fld>
            <a:endParaRPr lang="en-US"/>
          </a:p>
        </p:txBody>
      </p:sp>
    </p:spTree>
    <p:extLst>
      <p:ext uri="{BB962C8B-B14F-4D97-AF65-F5344CB8AC3E}">
        <p14:creationId xmlns:p14="http://schemas.microsoft.com/office/powerpoint/2010/main" val="1970969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15069C-2826-4045-B1FF-34D380A498E7}" type="slidenum">
              <a:rPr lang="en-US"/>
              <a:pPr eaLnBrk="1" hangingPunct="1"/>
              <a:t>18</a:t>
            </a:fld>
            <a:endParaRPr lang="en-US"/>
          </a:p>
        </p:txBody>
      </p:sp>
    </p:spTree>
    <p:extLst>
      <p:ext uri="{BB962C8B-B14F-4D97-AF65-F5344CB8AC3E}">
        <p14:creationId xmlns:p14="http://schemas.microsoft.com/office/powerpoint/2010/main" val="626597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5F9F21-7BF8-48C0-A736-C6E5104025B3}" type="slidenum">
              <a:rPr lang="en-US"/>
              <a:pPr eaLnBrk="1" hangingPunct="1"/>
              <a:t>19</a:t>
            </a:fld>
            <a:endParaRPr lang="en-US"/>
          </a:p>
        </p:txBody>
      </p:sp>
    </p:spTree>
    <p:extLst>
      <p:ext uri="{BB962C8B-B14F-4D97-AF65-F5344CB8AC3E}">
        <p14:creationId xmlns:p14="http://schemas.microsoft.com/office/powerpoint/2010/main" val="2149709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73F068-D094-4261-AB25-C9B0EED0973C}" type="slidenum">
              <a:rPr lang="en-US"/>
              <a:pPr eaLnBrk="1" hangingPunct="1"/>
              <a:t>20</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Tree>
    <p:extLst>
      <p:ext uri="{BB962C8B-B14F-4D97-AF65-F5344CB8AC3E}">
        <p14:creationId xmlns:p14="http://schemas.microsoft.com/office/powerpoint/2010/main" val="21717764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60D158-1ACD-4D16-91E7-EB1FF5EF6208}" type="slidenum">
              <a:rPr lang="en-US"/>
              <a:pPr eaLnBrk="1" hangingPunct="1"/>
              <a:t>21</a:t>
            </a:fld>
            <a:endParaRPr lang="en-US"/>
          </a:p>
        </p:txBody>
      </p:sp>
    </p:spTree>
    <p:extLst>
      <p:ext uri="{BB962C8B-B14F-4D97-AF65-F5344CB8AC3E}">
        <p14:creationId xmlns:p14="http://schemas.microsoft.com/office/powerpoint/2010/main" val="72317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DB4481-E90B-4CE4-A706-521EBA71E872}" type="slidenum">
              <a:rPr lang="en-US"/>
              <a:pPr eaLnBrk="1" hangingPunct="1"/>
              <a:t>22</a:t>
            </a:fld>
            <a:endParaRPr lang="en-US"/>
          </a:p>
        </p:txBody>
      </p:sp>
    </p:spTree>
    <p:extLst>
      <p:ext uri="{BB962C8B-B14F-4D97-AF65-F5344CB8AC3E}">
        <p14:creationId xmlns:p14="http://schemas.microsoft.com/office/powerpoint/2010/main" val="3637051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55703C-A883-48C1-93BE-666E46D85220}" type="slidenum">
              <a:rPr lang="en-US"/>
              <a:pPr eaLnBrk="1" hangingPunct="1"/>
              <a:t>23</a:t>
            </a:fld>
            <a:endParaRPr lang="en-US"/>
          </a:p>
        </p:txBody>
      </p:sp>
    </p:spTree>
    <p:extLst>
      <p:ext uri="{BB962C8B-B14F-4D97-AF65-F5344CB8AC3E}">
        <p14:creationId xmlns:p14="http://schemas.microsoft.com/office/powerpoint/2010/main" val="3162822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C358AFD-5847-44C9-BB4D-FA6ED6186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D2A2A63F-D647-47D4-9098-8F84FABE4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a:p>
        </p:txBody>
      </p:sp>
      <p:sp>
        <p:nvSpPr>
          <p:cNvPr id="16388" name="Slide Number Placeholder 3">
            <a:extLst>
              <a:ext uri="{FF2B5EF4-FFF2-40B4-BE49-F238E27FC236}">
                <a16:creationId xmlns:a16="http://schemas.microsoft.com/office/drawing/2014/main" id="{30885AD0-C709-44BC-9A04-7C31A69F86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FCC4AE-7CB8-4070-AD94-C8FB0EA6FB7A}" type="slidenum">
              <a:rPr lang="en-US" altLang="en-US"/>
              <a:pPr eaLnBrk="1" hangingPunct="1"/>
              <a:t>6</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B42403-5ED0-46DC-8BB7-1AF9184B1845}" type="slidenum">
              <a:rPr lang="en-US"/>
              <a:pPr eaLnBrk="1" hangingPunct="1"/>
              <a:t>24</a:t>
            </a:fld>
            <a:endParaRPr lang="en-US"/>
          </a:p>
        </p:txBody>
      </p:sp>
    </p:spTree>
    <p:extLst>
      <p:ext uri="{BB962C8B-B14F-4D97-AF65-F5344CB8AC3E}">
        <p14:creationId xmlns:p14="http://schemas.microsoft.com/office/powerpoint/2010/main" val="1216908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F42E47-06BD-49F8-9D50-F8CE373F9527}" type="slidenum">
              <a:rPr lang="en-US"/>
              <a:pPr eaLnBrk="1" hangingPunct="1"/>
              <a:t>25</a:t>
            </a:fld>
            <a:endParaRPr lang="en-US"/>
          </a:p>
        </p:txBody>
      </p:sp>
    </p:spTree>
    <p:extLst>
      <p:ext uri="{BB962C8B-B14F-4D97-AF65-F5344CB8AC3E}">
        <p14:creationId xmlns:p14="http://schemas.microsoft.com/office/powerpoint/2010/main" val="34848662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A8A842-4FED-4FC5-BB95-F509767B6C21}" type="slidenum">
              <a:rPr lang="en-US"/>
              <a:pPr eaLnBrk="1" hangingPunct="1"/>
              <a:t>26</a:t>
            </a:fld>
            <a:endParaRPr lang="en-US"/>
          </a:p>
        </p:txBody>
      </p:sp>
    </p:spTree>
    <p:extLst>
      <p:ext uri="{BB962C8B-B14F-4D97-AF65-F5344CB8AC3E}">
        <p14:creationId xmlns:p14="http://schemas.microsoft.com/office/powerpoint/2010/main" val="3575772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14CEFA-6962-4A01-9BD9-BEB0F91E7163}" type="slidenum">
              <a:rPr lang="en-US"/>
              <a:pPr eaLnBrk="1" hangingPunct="1"/>
              <a:t>7</a:t>
            </a:fld>
            <a:endParaRPr lang="en-US"/>
          </a:p>
        </p:txBody>
      </p:sp>
    </p:spTree>
    <p:extLst>
      <p:ext uri="{BB962C8B-B14F-4D97-AF65-F5344CB8AC3E}">
        <p14:creationId xmlns:p14="http://schemas.microsoft.com/office/powerpoint/2010/main" val="3110740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F13CF3-986E-4219-8A1D-8EBCBB7F0241}" type="slidenum">
              <a:rPr lang="en-US"/>
              <a:pPr eaLnBrk="1" hangingPunct="1"/>
              <a:t>8</a:t>
            </a:fld>
            <a:endParaRPr lang="en-US"/>
          </a:p>
        </p:txBody>
      </p:sp>
    </p:spTree>
    <p:extLst>
      <p:ext uri="{BB962C8B-B14F-4D97-AF65-F5344CB8AC3E}">
        <p14:creationId xmlns:p14="http://schemas.microsoft.com/office/powerpoint/2010/main" val="2173261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0EB95B-821F-4C5B-9E63-5F1DF4791FB3}" type="slidenum">
              <a:rPr lang="en-US"/>
              <a:pPr eaLnBrk="1" hangingPunct="1"/>
              <a:t>9</a:t>
            </a:fld>
            <a:endParaRPr lang="en-US"/>
          </a:p>
        </p:txBody>
      </p:sp>
    </p:spTree>
    <p:extLst>
      <p:ext uri="{BB962C8B-B14F-4D97-AF65-F5344CB8AC3E}">
        <p14:creationId xmlns:p14="http://schemas.microsoft.com/office/powerpoint/2010/main" val="2430454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D24EB8-6C9A-4FFC-948D-7E1F3884A614}" type="slidenum">
              <a:rPr lang="en-US"/>
              <a:pPr eaLnBrk="1" hangingPunct="1"/>
              <a:t>10</a:t>
            </a:fld>
            <a:endParaRPr lang="en-US"/>
          </a:p>
        </p:txBody>
      </p:sp>
    </p:spTree>
    <p:extLst>
      <p:ext uri="{BB962C8B-B14F-4D97-AF65-F5344CB8AC3E}">
        <p14:creationId xmlns:p14="http://schemas.microsoft.com/office/powerpoint/2010/main" val="2684393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8342A7-9E41-46AC-9E17-AA8F12A9ACA4}" type="slidenum">
              <a:rPr lang="en-US"/>
              <a:pPr eaLnBrk="1" hangingPunct="1"/>
              <a:t>11</a:t>
            </a:fld>
            <a:endParaRPr lang="en-US"/>
          </a:p>
        </p:txBody>
      </p:sp>
    </p:spTree>
    <p:extLst>
      <p:ext uri="{BB962C8B-B14F-4D97-AF65-F5344CB8AC3E}">
        <p14:creationId xmlns:p14="http://schemas.microsoft.com/office/powerpoint/2010/main" val="1180520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36D070-75E8-4BFA-9162-BB0274C5CD81}" type="slidenum">
              <a:rPr lang="en-US"/>
              <a:pPr eaLnBrk="1" hangingPunct="1"/>
              <a:t>12</a:t>
            </a:fld>
            <a:endParaRPr lang="en-US"/>
          </a:p>
        </p:txBody>
      </p:sp>
    </p:spTree>
    <p:extLst>
      <p:ext uri="{BB962C8B-B14F-4D97-AF65-F5344CB8AC3E}">
        <p14:creationId xmlns:p14="http://schemas.microsoft.com/office/powerpoint/2010/main" val="2241998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44E715-D75E-40D0-920C-5EB59AB47D9F}" type="slidenum">
              <a:rPr lang="en-US"/>
              <a:pPr eaLnBrk="1" hangingPunct="1"/>
              <a:t>13</a:t>
            </a:fld>
            <a:endParaRPr lang="en-US"/>
          </a:p>
        </p:txBody>
      </p:sp>
    </p:spTree>
    <p:extLst>
      <p:ext uri="{BB962C8B-B14F-4D97-AF65-F5344CB8AC3E}">
        <p14:creationId xmlns:p14="http://schemas.microsoft.com/office/powerpoint/2010/main" val="3346701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5171E-B6B8-4538-860F-D08A50CA4A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4446BC-1710-42DA-9BB8-CB0C823833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7DCC62-0257-4934-8A33-FC26F47808B2}"/>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5" name="Footer Placeholder 4">
            <a:extLst>
              <a:ext uri="{FF2B5EF4-FFF2-40B4-BE49-F238E27FC236}">
                <a16:creationId xmlns:a16="http://schemas.microsoft.com/office/drawing/2014/main" id="{B9EC1AF8-9CAF-492B-BBAD-1B5341F52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0E1129-62D4-414D-88D1-6036BEEC1593}"/>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342387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1EB82-F626-487B-91B2-481A46BE72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01F7A7-BDE9-498E-B78C-AA3B6C245F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A764D-E7C3-40E4-845A-7DE13DC50B73}"/>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5" name="Footer Placeholder 4">
            <a:extLst>
              <a:ext uri="{FF2B5EF4-FFF2-40B4-BE49-F238E27FC236}">
                <a16:creationId xmlns:a16="http://schemas.microsoft.com/office/drawing/2014/main" id="{7FBF211B-98DB-4126-AABC-9D7FB68DD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5EEFE2-2B9F-4827-B51E-7B6616EDF1B0}"/>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2925798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67D6E7-9A44-40DE-A9A9-AF33754803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DA0C88-5C14-48A5-A6A0-55DFA16B83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1D6CF-47ED-4995-8192-88AAC8DCEDA3}"/>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5" name="Footer Placeholder 4">
            <a:extLst>
              <a:ext uri="{FF2B5EF4-FFF2-40B4-BE49-F238E27FC236}">
                <a16:creationId xmlns:a16="http://schemas.microsoft.com/office/drawing/2014/main" id="{EB4C8FDA-F808-4624-98E6-3D999DEDE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2DE27-A9A7-4210-8D96-17D162111C26}"/>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2761013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4CFDC1B-3BAD-404A-9577-532EAE6570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47B07F-2E89-49CD-8DA1-A03F1CCB22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8FD5283-BC6F-47B3-9CED-C7C4E7899744}"/>
              </a:ext>
            </a:extLst>
          </p:cNvPr>
          <p:cNvSpPr>
            <a:spLocks noGrp="1" noChangeArrowheads="1"/>
          </p:cNvSpPr>
          <p:nvPr>
            <p:ph type="sldNum" sz="quarter" idx="12"/>
          </p:nvPr>
        </p:nvSpPr>
        <p:spPr>
          <a:ln/>
        </p:spPr>
        <p:txBody>
          <a:bodyPr/>
          <a:lstStyle>
            <a:lvl1pPr>
              <a:defRPr/>
            </a:lvl1pPr>
          </a:lstStyle>
          <a:p>
            <a:fld id="{9451DD63-170B-4BB2-A848-0CA3F49383F9}" type="slidenum">
              <a:rPr lang="en-US" altLang="en-US"/>
              <a:pPr/>
              <a:t>‹#›</a:t>
            </a:fld>
            <a:endParaRPr lang="en-US" altLang="en-US"/>
          </a:p>
        </p:txBody>
      </p:sp>
    </p:spTree>
    <p:extLst>
      <p:ext uri="{BB962C8B-B14F-4D97-AF65-F5344CB8AC3E}">
        <p14:creationId xmlns:p14="http://schemas.microsoft.com/office/powerpoint/2010/main" val="2466151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Pengantar Akuntansi-Dicky Arisudhana</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E8F4843-4ECD-41BD-B279-291D232CCDC5}" type="slidenum">
              <a:rPr lang="en-US"/>
              <a:pPr/>
              <a:t>‹#›</a:t>
            </a:fld>
            <a:endParaRPr lang="en-US"/>
          </a:p>
        </p:txBody>
      </p:sp>
    </p:spTree>
    <p:extLst>
      <p:ext uri="{BB962C8B-B14F-4D97-AF65-F5344CB8AC3E}">
        <p14:creationId xmlns:p14="http://schemas.microsoft.com/office/powerpoint/2010/main" val="2322870906"/>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1885-C132-4E5B-B398-A499C41005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0FE540-6C54-45A6-8822-DF20B5B2AE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FBD2A-D7E0-4FA9-B8AB-4DC32CD06059}"/>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5" name="Footer Placeholder 4">
            <a:extLst>
              <a:ext uri="{FF2B5EF4-FFF2-40B4-BE49-F238E27FC236}">
                <a16:creationId xmlns:a16="http://schemas.microsoft.com/office/drawing/2014/main" id="{87522DFD-A85B-4541-A47B-A3487557D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44546-0C7C-4383-9B16-7372EAEBD6C8}"/>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217179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7E254-433B-4819-A26A-0401313145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72A829-DECA-44B6-AD8D-0B853A063B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F7F45C-DA17-4FCE-9C52-B1869B3B0B71}"/>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5" name="Footer Placeholder 4">
            <a:extLst>
              <a:ext uri="{FF2B5EF4-FFF2-40B4-BE49-F238E27FC236}">
                <a16:creationId xmlns:a16="http://schemas.microsoft.com/office/drawing/2014/main" id="{D633C974-7EFD-483C-9F98-366D9B6161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17F90-7C0C-490F-9353-100A402473B7}"/>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1908387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96E2-5C89-4DC0-BFE0-C09A573C9D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C5E53-2FB1-4D68-B80F-E866A14591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87C149-C81C-4E70-B85B-F453FF2BF8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704D7-DADD-461D-8F42-42D99397A219}"/>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6" name="Footer Placeholder 5">
            <a:extLst>
              <a:ext uri="{FF2B5EF4-FFF2-40B4-BE49-F238E27FC236}">
                <a16:creationId xmlns:a16="http://schemas.microsoft.com/office/drawing/2014/main" id="{D505AD77-E723-4CBC-8C13-1ABDCDC228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4D401A-0AC3-4C98-97E4-B80B1AC507D1}"/>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1125412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F2C4-C426-4773-93C5-2C012C4D2B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D77CA6-FDD2-4D06-B5E9-B5AC36D980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DDB866-4A77-4913-B6DC-0C24564C85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C44B5-AA7B-48A8-8404-ECBCE5754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4B8DBF-16CF-4C2E-981D-AD588D3BE4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01BA30-C628-4E72-B09A-EF7F76F4C909}"/>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8" name="Footer Placeholder 7">
            <a:extLst>
              <a:ext uri="{FF2B5EF4-FFF2-40B4-BE49-F238E27FC236}">
                <a16:creationId xmlns:a16="http://schemas.microsoft.com/office/drawing/2014/main" id="{0DFCBB16-D8CF-42F2-9305-FD28B2140B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D3877D-38B4-44BB-A791-827DD97E97FC}"/>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204653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04AC-DB85-4F26-BB41-A64D29ED49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DF4E09-3A5C-41FD-96D1-B4F9CC23D8DF}"/>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4" name="Footer Placeholder 3">
            <a:extLst>
              <a:ext uri="{FF2B5EF4-FFF2-40B4-BE49-F238E27FC236}">
                <a16:creationId xmlns:a16="http://schemas.microsoft.com/office/drawing/2014/main" id="{E919CFC4-568B-4050-9F84-81148FCCC2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E2A99F-D54A-4314-AB6F-B76A6319FF4E}"/>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3998962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AA7311-E4DD-41EF-A198-4E97709E8353}"/>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3" name="Footer Placeholder 2">
            <a:extLst>
              <a:ext uri="{FF2B5EF4-FFF2-40B4-BE49-F238E27FC236}">
                <a16:creationId xmlns:a16="http://schemas.microsoft.com/office/drawing/2014/main" id="{DA1834F6-91E4-40BA-A16D-129906BA25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EF42D6-5E1C-42F5-B39E-338B6EE6DEF2}"/>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299222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41F4F-EAFB-4608-A3D0-A285534A3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9B7290-611F-4295-B6DC-8588026D81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BB2C8A-A6DF-4749-82AC-7BB0C70A7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F2E10C-DC0E-4D8F-8E4D-6CC18BA65C9C}"/>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6" name="Footer Placeholder 5">
            <a:extLst>
              <a:ext uri="{FF2B5EF4-FFF2-40B4-BE49-F238E27FC236}">
                <a16:creationId xmlns:a16="http://schemas.microsoft.com/office/drawing/2014/main" id="{44092698-8DDB-4A2B-B1C2-F7CFA5F40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825EC-3C74-4835-9319-146C05602B51}"/>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384695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9ED2-CE1D-4DF7-A5BB-4C008D0B8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F1928B-E42D-4550-B178-00C34454E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488B0E-BB0A-4FC9-9A97-3171BE40D2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02D79-5BDC-4E91-BDA4-2510B47A49A6}"/>
              </a:ext>
            </a:extLst>
          </p:cNvPr>
          <p:cNvSpPr>
            <a:spLocks noGrp="1"/>
          </p:cNvSpPr>
          <p:nvPr>
            <p:ph type="dt" sz="half" idx="10"/>
          </p:nvPr>
        </p:nvSpPr>
        <p:spPr/>
        <p:txBody>
          <a:bodyPr/>
          <a:lstStyle/>
          <a:p>
            <a:fld id="{88CDC837-5F18-47B9-9741-5932EC9E3720}" type="datetimeFigureOut">
              <a:rPr lang="en-US" smtClean="0"/>
              <a:t>09-Nov-20</a:t>
            </a:fld>
            <a:endParaRPr lang="en-US"/>
          </a:p>
        </p:txBody>
      </p:sp>
      <p:sp>
        <p:nvSpPr>
          <p:cNvPr id="6" name="Footer Placeholder 5">
            <a:extLst>
              <a:ext uri="{FF2B5EF4-FFF2-40B4-BE49-F238E27FC236}">
                <a16:creationId xmlns:a16="http://schemas.microsoft.com/office/drawing/2014/main" id="{BB204A9E-E1E0-4520-B691-EFE1A031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B3DF8-6436-43AE-8FA0-D543F4823BE4}"/>
              </a:ext>
            </a:extLst>
          </p:cNvPr>
          <p:cNvSpPr>
            <a:spLocks noGrp="1"/>
          </p:cNvSpPr>
          <p:nvPr>
            <p:ph type="sldNum" sz="quarter" idx="12"/>
          </p:nvPr>
        </p:nvSpPr>
        <p:spPr/>
        <p:txBody>
          <a:bodyPr/>
          <a:lstStyle/>
          <a:p>
            <a:fld id="{FCEFA75C-5CD9-46B3-A08B-AEB81F059DDC}" type="slidenum">
              <a:rPr lang="en-US" smtClean="0"/>
              <a:t>‹#›</a:t>
            </a:fld>
            <a:endParaRPr lang="en-US"/>
          </a:p>
        </p:txBody>
      </p:sp>
    </p:spTree>
    <p:extLst>
      <p:ext uri="{BB962C8B-B14F-4D97-AF65-F5344CB8AC3E}">
        <p14:creationId xmlns:p14="http://schemas.microsoft.com/office/powerpoint/2010/main" val="108419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318EB3-1209-46B2-996D-EF724432D8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87EDB2-1C7F-4FFB-897C-0D77CBAC46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37278B-51E1-402E-B647-36B8477DEA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DC837-5F18-47B9-9741-5932EC9E3720}" type="datetimeFigureOut">
              <a:rPr lang="en-US" smtClean="0"/>
              <a:t>09-Nov-20</a:t>
            </a:fld>
            <a:endParaRPr lang="en-US"/>
          </a:p>
        </p:txBody>
      </p:sp>
      <p:sp>
        <p:nvSpPr>
          <p:cNvPr id="5" name="Footer Placeholder 4">
            <a:extLst>
              <a:ext uri="{FF2B5EF4-FFF2-40B4-BE49-F238E27FC236}">
                <a16:creationId xmlns:a16="http://schemas.microsoft.com/office/drawing/2014/main" id="{9343C412-6F8A-4599-88E0-C69BC5335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6E3883-DAD9-4485-A0BF-8C69D34F7B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FA75C-5CD9-46B3-A08B-AEB81F059DDC}" type="slidenum">
              <a:rPr lang="en-US" smtClean="0"/>
              <a:t>‹#›</a:t>
            </a:fld>
            <a:endParaRPr lang="en-US"/>
          </a:p>
        </p:txBody>
      </p:sp>
    </p:spTree>
    <p:extLst>
      <p:ext uri="{BB962C8B-B14F-4D97-AF65-F5344CB8AC3E}">
        <p14:creationId xmlns:p14="http://schemas.microsoft.com/office/powerpoint/2010/main" val="2528265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03D4441A-1F26-412C-A1F0-BB7DE1E0F2B7}"/>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altLang="en-US" sz="3000" b="1"/>
              <a:t>AKUNTANSI PERUSAHAAN JASA</a:t>
            </a:r>
            <a:br>
              <a:rPr lang="en-US" altLang="en-US" sz="3000" b="1"/>
            </a:br>
            <a:r>
              <a:rPr lang="en-US" altLang="en-US" sz="3000" b="1"/>
              <a:t>AYAT JURNAL PENYESUAIAN</a:t>
            </a:r>
            <a:br>
              <a:rPr lang="en-US" altLang="en-US" sz="3000" b="1"/>
            </a:br>
            <a:r>
              <a:rPr lang="en-US" altLang="en-US" sz="3000" b="1"/>
              <a:t>(ADJUSTMENT JOURNAL)</a:t>
            </a:r>
          </a:p>
        </p:txBody>
      </p:sp>
      <p:sp>
        <p:nvSpPr>
          <p:cNvPr id="137" name="Freeform: Shape 136">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2" name="Picture 2051">
            <a:extLst>
              <a:ext uri="{FF2B5EF4-FFF2-40B4-BE49-F238E27FC236}">
                <a16:creationId xmlns:a16="http://schemas.microsoft.com/office/drawing/2014/main" id="{628C49F8-2F6A-41F4-B67C-410DFE75C2A1}"/>
              </a:ext>
            </a:extLst>
          </p:cNvPr>
          <p:cNvPicPr>
            <a:picLocks noChangeAspect="1"/>
          </p:cNvPicPr>
          <p:nvPr/>
        </p:nvPicPr>
        <p:blipFill rotWithShape="1">
          <a:blip r:embed="rId3"/>
          <a:srcRect r="31589"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1828800" y="1371600"/>
            <a:ext cx="8229600" cy="4724400"/>
          </a:xfrm>
        </p:spPr>
        <p:txBody>
          <a:bodyPr/>
          <a:lstStyle/>
          <a:p>
            <a:pPr marL="609600" indent="-609600" algn="just">
              <a:buNone/>
            </a:pPr>
            <a:r>
              <a:rPr lang="en-US" sz="2400" b="1" dirty="0"/>
              <a:t>2. </a:t>
            </a:r>
            <a:r>
              <a:rPr lang="en-US" sz="2400" b="1" dirty="0" err="1"/>
              <a:t>Dicatat</a:t>
            </a:r>
            <a:r>
              <a:rPr lang="en-US" sz="2400" b="1" dirty="0"/>
              <a:t> </a:t>
            </a:r>
            <a:r>
              <a:rPr lang="en-US" sz="2400" b="1" dirty="0" err="1"/>
              <a:t>sebagai</a:t>
            </a:r>
            <a:r>
              <a:rPr lang="en-US" sz="2400" b="1" dirty="0"/>
              <a:t> </a:t>
            </a:r>
            <a:r>
              <a:rPr lang="en-US" sz="2400" b="1" dirty="0" err="1"/>
              <a:t>pendapatan</a:t>
            </a:r>
            <a:r>
              <a:rPr lang="en-US" sz="2400" b="1" dirty="0"/>
              <a:t> (</a:t>
            </a:r>
            <a:r>
              <a:rPr lang="en-US" sz="2400" b="1" dirty="0" err="1"/>
              <a:t>Pendekatan</a:t>
            </a:r>
            <a:r>
              <a:rPr lang="en-US" sz="2400" b="1" dirty="0"/>
              <a:t> </a:t>
            </a:r>
            <a:r>
              <a:rPr lang="en-US" sz="2400" b="1" dirty="0" err="1"/>
              <a:t>Laba</a:t>
            </a:r>
            <a:r>
              <a:rPr lang="en-US" sz="2400" b="1" dirty="0"/>
              <a:t> </a:t>
            </a:r>
            <a:r>
              <a:rPr lang="en-US" sz="2400" b="1" dirty="0" err="1"/>
              <a:t>Rugi</a:t>
            </a:r>
            <a:r>
              <a:rPr lang="en-US" sz="2400" b="1" dirty="0"/>
              <a:t>)</a:t>
            </a:r>
          </a:p>
          <a:p>
            <a:pPr marL="609600" indent="-609600" algn="just">
              <a:buNone/>
            </a:pPr>
            <a:r>
              <a:rPr lang="id-ID" sz="2400" dirty="0"/>
              <a:t>	</a:t>
            </a:r>
            <a:r>
              <a:rPr lang="en-US" sz="2400" dirty="0" err="1"/>
              <a:t>Jurnal</a:t>
            </a:r>
            <a:r>
              <a:rPr lang="en-US" sz="2400" dirty="0"/>
              <a:t> 30 </a:t>
            </a:r>
            <a:r>
              <a:rPr lang="en-US" sz="2400" dirty="0" err="1"/>
              <a:t>Juni</a:t>
            </a:r>
            <a:r>
              <a:rPr lang="en-US" sz="2400" dirty="0"/>
              <a:t> 20</a:t>
            </a:r>
            <a:r>
              <a:rPr lang="id-ID" sz="2400" dirty="0"/>
              <a:t>11</a:t>
            </a:r>
            <a:r>
              <a:rPr lang="en-US" sz="2400" dirty="0"/>
              <a:t> :</a:t>
            </a:r>
          </a:p>
          <a:p>
            <a:pPr marL="609600" indent="-609600" algn="just">
              <a:buNone/>
            </a:pPr>
            <a:r>
              <a:rPr lang="id-ID" sz="2400" dirty="0"/>
              <a:t>	</a:t>
            </a:r>
            <a:r>
              <a:rPr lang="en-US" sz="2400" dirty="0" err="1"/>
              <a:t>Kas</a:t>
            </a:r>
            <a:r>
              <a:rPr lang="en-US" sz="2400" dirty="0"/>
              <a:t> </a:t>
            </a:r>
            <a:r>
              <a:rPr lang="en-US" sz="2000" b="1" dirty="0">
                <a:latin typeface="Arial Narrow" panose="020B0606020202030204" pitchFamily="34" charset="0"/>
              </a:rPr>
              <a:t>(</a:t>
            </a:r>
            <a:r>
              <a:rPr lang="id-ID" sz="2000" b="1" i="1" dirty="0">
                <a:latin typeface="Arial Narrow" panose="020B0606020202030204" pitchFamily="34" charset="0"/>
              </a:rPr>
              <a:t>C</a:t>
            </a:r>
            <a:r>
              <a:rPr lang="en-US" sz="2000" b="1" i="1" dirty="0">
                <a:latin typeface="Arial Narrow" panose="020B0606020202030204" pitchFamily="34" charset="0"/>
              </a:rPr>
              <a:t>ash</a:t>
            </a:r>
            <a:r>
              <a:rPr lang="en-US" sz="2000" b="1" dirty="0">
                <a:latin typeface="Arial Narrow" panose="020B0606020202030204" pitchFamily="34" charset="0"/>
              </a:rPr>
              <a:t>)</a:t>
            </a:r>
            <a:r>
              <a:rPr lang="en-US" sz="2400" dirty="0"/>
              <a:t>			    </a:t>
            </a:r>
            <a:r>
              <a:rPr lang="en-US" sz="2400" dirty="0" err="1"/>
              <a:t>Rp</a:t>
            </a:r>
            <a:r>
              <a:rPr lang="en-US" sz="2400" dirty="0"/>
              <a:t> 3.000.000	   -</a:t>
            </a:r>
          </a:p>
          <a:p>
            <a:pPr marL="609600" indent="-609600" algn="just">
              <a:lnSpc>
                <a:spcPct val="50000"/>
              </a:lnSpc>
              <a:buNone/>
            </a:pPr>
            <a:r>
              <a:rPr lang="en-US" sz="2400" dirty="0"/>
              <a:t>	</a:t>
            </a:r>
            <a:r>
              <a:rPr lang="id-ID" sz="2400" dirty="0"/>
              <a:t>	</a:t>
            </a:r>
            <a:r>
              <a:rPr lang="en-US" sz="2400" dirty="0" err="1"/>
              <a:t>Pendapatan</a:t>
            </a:r>
            <a:r>
              <a:rPr lang="en-US" sz="2400" dirty="0"/>
              <a:t> </a:t>
            </a:r>
            <a:r>
              <a:rPr lang="en-US" sz="2400" dirty="0" err="1"/>
              <a:t>sewa</a:t>
            </a:r>
            <a:r>
              <a:rPr lang="en-US" sz="2400" dirty="0"/>
              <a:t>	                -      </a:t>
            </a:r>
            <a:r>
              <a:rPr lang="id-ID" sz="2400" dirty="0"/>
              <a:t>  </a:t>
            </a:r>
            <a:r>
              <a:rPr lang="en-US" sz="2400" dirty="0" err="1"/>
              <a:t>Rp</a:t>
            </a:r>
            <a:r>
              <a:rPr lang="en-US" sz="2400" dirty="0"/>
              <a:t>   3.000.000</a:t>
            </a:r>
          </a:p>
          <a:p>
            <a:pPr marL="609600" indent="-609600" algn="just">
              <a:lnSpc>
                <a:spcPct val="50000"/>
              </a:lnSpc>
              <a:buNone/>
            </a:pPr>
            <a:r>
              <a:rPr lang="en-US" dirty="0"/>
              <a:t>      </a:t>
            </a:r>
            <a:r>
              <a:rPr lang="id-ID" dirty="0"/>
              <a:t>	 </a:t>
            </a:r>
            <a:r>
              <a:rPr lang="en-US" dirty="0"/>
              <a:t> </a:t>
            </a:r>
            <a:r>
              <a:rPr lang="id-ID" dirty="0"/>
              <a:t>	</a:t>
            </a:r>
            <a:r>
              <a:rPr lang="en-US" sz="2000" b="1" dirty="0">
                <a:latin typeface="Arial Narrow" panose="020B0606020202030204" pitchFamily="34" charset="0"/>
              </a:rPr>
              <a:t>(</a:t>
            </a:r>
            <a:r>
              <a:rPr lang="id-ID" sz="2000" b="1" i="1" dirty="0">
                <a:latin typeface="Arial Narrow" panose="020B0606020202030204" pitchFamily="34" charset="0"/>
              </a:rPr>
              <a:t>R</a:t>
            </a:r>
            <a:r>
              <a:rPr lang="en-US" sz="2000" b="1" i="1" dirty="0" err="1">
                <a:latin typeface="Arial Narrow" panose="020B0606020202030204" pitchFamily="34" charset="0"/>
              </a:rPr>
              <a:t>ent</a:t>
            </a:r>
            <a:r>
              <a:rPr lang="en-US" sz="2000" b="1" i="1" dirty="0">
                <a:latin typeface="Arial Narrow" panose="020B0606020202030204" pitchFamily="34" charset="0"/>
              </a:rPr>
              <a:t> </a:t>
            </a:r>
            <a:r>
              <a:rPr lang="id-ID" sz="2000" b="1" i="1" dirty="0">
                <a:latin typeface="Arial Narrow" panose="020B0606020202030204" pitchFamily="34" charset="0"/>
              </a:rPr>
              <a:t>R</a:t>
            </a:r>
            <a:r>
              <a:rPr lang="en-US" sz="2000" b="1" i="1" dirty="0" err="1">
                <a:latin typeface="Arial Narrow" panose="020B0606020202030204" pitchFamily="34" charset="0"/>
              </a:rPr>
              <a:t>evenue</a:t>
            </a:r>
            <a:r>
              <a:rPr lang="en-US" sz="2000" b="1" dirty="0">
                <a:latin typeface="Arial Narrow" panose="020B0606020202030204" pitchFamily="34" charset="0"/>
              </a:rPr>
              <a:t>)</a:t>
            </a:r>
          </a:p>
          <a:p>
            <a:pPr marL="609600" indent="-609600" algn="just">
              <a:buNone/>
            </a:pPr>
            <a:endParaRPr lang="en-US" sz="2400" dirty="0"/>
          </a:p>
          <a:p>
            <a:pPr marL="609600" indent="-609600" algn="just">
              <a:buNone/>
            </a:pPr>
            <a:r>
              <a:rPr lang="en-US" sz="2400" dirty="0"/>
              <a:t>AJP (3112/20</a:t>
            </a:r>
            <a:r>
              <a:rPr lang="id-ID" sz="2400" dirty="0"/>
              <a:t>11</a:t>
            </a:r>
            <a:r>
              <a:rPr lang="en-US" sz="2400" dirty="0"/>
              <a:t>)</a:t>
            </a:r>
          </a:p>
          <a:p>
            <a:pPr marL="609600" indent="-609600" algn="just">
              <a:lnSpc>
                <a:spcPct val="50000"/>
              </a:lnSpc>
              <a:buNone/>
            </a:pPr>
            <a:r>
              <a:rPr lang="en-US" sz="2400" dirty="0" err="1"/>
              <a:t>Pendapatan</a:t>
            </a:r>
            <a:r>
              <a:rPr lang="en-US" sz="2400" dirty="0"/>
              <a:t> </a:t>
            </a:r>
            <a:r>
              <a:rPr lang="en-US" sz="2400" dirty="0" err="1"/>
              <a:t>sewa</a:t>
            </a:r>
            <a:r>
              <a:rPr lang="en-US" sz="2400" dirty="0"/>
              <a:t>                    </a:t>
            </a:r>
            <a:r>
              <a:rPr lang="en-US" sz="2400" dirty="0" err="1"/>
              <a:t>Rp</a:t>
            </a:r>
            <a:r>
              <a:rPr lang="en-US" sz="2400" dirty="0"/>
              <a:t> 2.250.000          -</a:t>
            </a:r>
          </a:p>
          <a:p>
            <a:pPr marL="609600" indent="-609600" algn="just">
              <a:lnSpc>
                <a:spcPct val="50000"/>
              </a:lnSpc>
              <a:buNone/>
            </a:pPr>
            <a:r>
              <a:rPr lang="en-US" dirty="0"/>
              <a:t> </a:t>
            </a:r>
            <a:r>
              <a:rPr lang="en-US" sz="2000" b="1" dirty="0">
                <a:latin typeface="Arial Narrow" panose="020B0606020202030204" pitchFamily="34" charset="0"/>
              </a:rPr>
              <a:t>(</a:t>
            </a:r>
            <a:r>
              <a:rPr lang="id-ID" sz="2000" b="1" i="1" dirty="0">
                <a:latin typeface="Arial Narrow" panose="020B0606020202030204" pitchFamily="34" charset="0"/>
              </a:rPr>
              <a:t>R</a:t>
            </a:r>
            <a:r>
              <a:rPr lang="en-US" sz="2000" b="1" i="1" dirty="0" err="1">
                <a:latin typeface="Arial Narrow" panose="020B0606020202030204" pitchFamily="34" charset="0"/>
              </a:rPr>
              <a:t>ent</a:t>
            </a:r>
            <a:r>
              <a:rPr lang="en-US" sz="2000" b="1" i="1" dirty="0">
                <a:latin typeface="Arial Narrow" panose="020B0606020202030204" pitchFamily="34" charset="0"/>
              </a:rPr>
              <a:t> </a:t>
            </a:r>
            <a:r>
              <a:rPr lang="id-ID" sz="2000" b="1" i="1" dirty="0">
                <a:latin typeface="Arial Narrow" panose="020B0606020202030204" pitchFamily="34" charset="0"/>
              </a:rPr>
              <a:t>R</a:t>
            </a:r>
            <a:r>
              <a:rPr lang="en-US" sz="2000" b="1" i="1" dirty="0" err="1">
                <a:latin typeface="Arial Narrow" panose="020B0606020202030204" pitchFamily="34" charset="0"/>
              </a:rPr>
              <a:t>evenue</a:t>
            </a:r>
            <a:r>
              <a:rPr lang="en-US" sz="2000" b="1" dirty="0">
                <a:latin typeface="Arial Narrow" panose="020B0606020202030204" pitchFamily="34" charset="0"/>
              </a:rPr>
              <a:t>)</a:t>
            </a:r>
          </a:p>
          <a:p>
            <a:pPr marL="609600" indent="-609600" algn="just">
              <a:lnSpc>
                <a:spcPct val="50000"/>
              </a:lnSpc>
              <a:buNone/>
            </a:pPr>
            <a:r>
              <a:rPr lang="en-US" dirty="0"/>
              <a:t>     </a:t>
            </a:r>
            <a:r>
              <a:rPr lang="id-ID" dirty="0"/>
              <a:t>		</a:t>
            </a:r>
            <a:r>
              <a:rPr lang="en-US" sz="2400" dirty="0" err="1"/>
              <a:t>Sewa</a:t>
            </a:r>
            <a:r>
              <a:rPr lang="en-US" sz="2400" dirty="0"/>
              <a:t> </a:t>
            </a:r>
            <a:r>
              <a:rPr lang="en-US" sz="2400" dirty="0" err="1"/>
              <a:t>diterima</a:t>
            </a:r>
            <a:r>
              <a:rPr lang="en-US" sz="2400" dirty="0"/>
              <a:t> </a:t>
            </a:r>
            <a:r>
              <a:rPr lang="en-US" sz="2400" dirty="0" err="1"/>
              <a:t>dimuka</a:t>
            </a:r>
            <a:r>
              <a:rPr lang="en-US" sz="2400" dirty="0"/>
              <a:t>              -        </a:t>
            </a:r>
            <a:r>
              <a:rPr lang="en-US" sz="2400" dirty="0" err="1"/>
              <a:t>Rp</a:t>
            </a:r>
            <a:r>
              <a:rPr lang="en-US" sz="2400" dirty="0"/>
              <a:t> 2.250.000</a:t>
            </a:r>
          </a:p>
          <a:p>
            <a:pPr marL="609600" indent="-609600" algn="just">
              <a:lnSpc>
                <a:spcPct val="50000"/>
              </a:lnSpc>
              <a:buNone/>
            </a:pPr>
            <a:r>
              <a:rPr lang="en-US" dirty="0"/>
              <a:t>      </a:t>
            </a:r>
            <a:r>
              <a:rPr lang="id-ID" dirty="0"/>
              <a:t>	</a:t>
            </a:r>
            <a:r>
              <a:rPr lang="en-US" sz="2000" b="1" dirty="0">
                <a:latin typeface="Arial Narrow" panose="020B0606020202030204" pitchFamily="34" charset="0"/>
              </a:rPr>
              <a:t>(</a:t>
            </a:r>
            <a:r>
              <a:rPr lang="id-ID" sz="2000" b="1" i="1" dirty="0">
                <a:latin typeface="Arial Narrow" panose="020B0606020202030204" pitchFamily="34" charset="0"/>
              </a:rPr>
              <a:t>U</a:t>
            </a:r>
            <a:r>
              <a:rPr lang="en-US" sz="2000" b="1" i="1" dirty="0" err="1">
                <a:latin typeface="Arial Narrow" panose="020B0606020202030204" pitchFamily="34" charset="0"/>
              </a:rPr>
              <a:t>nearned</a:t>
            </a:r>
            <a:r>
              <a:rPr lang="en-US" sz="2000" b="1" i="1" dirty="0">
                <a:latin typeface="Arial Narrow" panose="020B0606020202030204" pitchFamily="34" charset="0"/>
              </a:rPr>
              <a:t> </a:t>
            </a:r>
            <a:r>
              <a:rPr lang="id-ID" sz="2000" b="1" i="1" dirty="0">
                <a:latin typeface="Arial Narrow" panose="020B0606020202030204" pitchFamily="34" charset="0"/>
              </a:rPr>
              <a:t>R</a:t>
            </a:r>
            <a:r>
              <a:rPr lang="en-US" sz="2000" b="1" i="1" dirty="0" err="1">
                <a:latin typeface="Arial Narrow" panose="020B0606020202030204" pitchFamily="34" charset="0"/>
              </a:rPr>
              <a:t>ent</a:t>
            </a:r>
            <a:r>
              <a:rPr lang="en-US" sz="2000" b="1" dirty="0">
                <a:latin typeface="Arial Narrow" panose="020B0606020202030204" pitchFamily="34" charset="0"/>
              </a:rPr>
              <a:t>)</a:t>
            </a:r>
          </a:p>
          <a:p>
            <a:pPr marL="609600" indent="-609600" algn="just">
              <a:buNone/>
            </a:pPr>
            <a:endParaRPr lang="en-US" sz="2000" b="1" dirty="0">
              <a:latin typeface="Arial Narrow" panose="020B0606020202030204" pitchFamily="34" charset="0"/>
            </a:endParaRPr>
          </a:p>
        </p:txBody>
      </p:sp>
    </p:spTree>
    <p:extLst>
      <p:ext uri="{BB962C8B-B14F-4D97-AF65-F5344CB8AC3E}">
        <p14:creationId xmlns:p14="http://schemas.microsoft.com/office/powerpoint/2010/main" val="2156304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2" dur="500"/>
                                        <p:tgtEl>
                                          <p:spTgt spid="1126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Effect transition="in" filter="blinds(horizontal)">
                                      <p:cBhvr>
                                        <p:cTn id="37" dur="500"/>
                                        <p:tgtEl>
                                          <p:spTgt spid="1126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267">
                                            <p:txEl>
                                              <p:pRg st="8" end="8"/>
                                            </p:txEl>
                                          </p:spTgt>
                                        </p:tgtEl>
                                        <p:attrNameLst>
                                          <p:attrName>style.visibility</p:attrName>
                                        </p:attrNameLst>
                                      </p:cBhvr>
                                      <p:to>
                                        <p:strVal val="visible"/>
                                      </p:to>
                                    </p:set>
                                    <p:animEffect transition="in" filter="blinds(horizontal)">
                                      <p:cBhvr>
                                        <p:cTn id="42" dur="500"/>
                                        <p:tgtEl>
                                          <p:spTgt spid="11267">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267">
                                            <p:txEl>
                                              <p:pRg st="9" end="9"/>
                                            </p:txEl>
                                          </p:spTgt>
                                        </p:tgtEl>
                                        <p:attrNameLst>
                                          <p:attrName>style.visibility</p:attrName>
                                        </p:attrNameLst>
                                      </p:cBhvr>
                                      <p:to>
                                        <p:strVal val="visible"/>
                                      </p:to>
                                    </p:set>
                                    <p:animEffect transition="in" filter="blinds(horizontal)">
                                      <p:cBhvr>
                                        <p:cTn id="47" dur="500"/>
                                        <p:tgtEl>
                                          <p:spTgt spid="11267">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267">
                                            <p:txEl>
                                              <p:pRg st="10" end="10"/>
                                            </p:txEl>
                                          </p:spTgt>
                                        </p:tgtEl>
                                        <p:attrNameLst>
                                          <p:attrName>style.visibility</p:attrName>
                                        </p:attrNameLst>
                                      </p:cBhvr>
                                      <p:to>
                                        <p:strVal val="visible"/>
                                      </p:to>
                                    </p:set>
                                    <p:animEffect transition="in" filter="blinds(horizontal)">
                                      <p:cBhvr>
                                        <p:cTn id="52" dur="500"/>
                                        <p:tgtEl>
                                          <p:spTgt spid="112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981200" y="990600"/>
            <a:ext cx="8464550" cy="5257800"/>
          </a:xfrm>
        </p:spPr>
        <p:txBody>
          <a:bodyPr>
            <a:normAutofit lnSpcReduction="10000"/>
          </a:bodyPr>
          <a:lstStyle/>
          <a:p>
            <a:pPr marL="609600" indent="-609600" algn="just">
              <a:buNone/>
              <a:defRPr/>
            </a:pPr>
            <a:r>
              <a:rPr lang="en-US" sz="2300" b="1" dirty="0"/>
              <a:t>C.  </a:t>
            </a:r>
            <a:r>
              <a:rPr lang="en-US" sz="2300" b="1" dirty="0" err="1"/>
              <a:t>Biaya</a:t>
            </a:r>
            <a:r>
              <a:rPr lang="en-US" sz="2300" b="1" dirty="0"/>
              <a:t> Yang </a:t>
            </a:r>
            <a:r>
              <a:rPr lang="en-US" sz="2300" b="1" dirty="0" err="1"/>
              <a:t>Masih</a:t>
            </a:r>
            <a:r>
              <a:rPr lang="en-US" sz="2300" b="1" dirty="0"/>
              <a:t> </a:t>
            </a:r>
            <a:r>
              <a:rPr lang="en-US" sz="2300" b="1" dirty="0" err="1"/>
              <a:t>Harus</a:t>
            </a:r>
            <a:r>
              <a:rPr lang="en-US" sz="2300" b="1" dirty="0"/>
              <a:t> </a:t>
            </a:r>
            <a:r>
              <a:rPr lang="en-US" sz="2300" b="1" dirty="0" err="1"/>
              <a:t>Dibayar</a:t>
            </a:r>
            <a:endParaRPr lang="en-US" sz="2300" b="1" dirty="0"/>
          </a:p>
          <a:p>
            <a:pPr marL="465138" indent="0" algn="just">
              <a:buNone/>
              <a:defRPr/>
            </a:pPr>
            <a:r>
              <a:rPr lang="en-US" sz="2300" dirty="0" err="1"/>
              <a:t>Masih</a:t>
            </a:r>
            <a:r>
              <a:rPr lang="en-US" sz="2300" dirty="0"/>
              <a:t> </a:t>
            </a:r>
            <a:r>
              <a:rPr lang="en-US" sz="2300" dirty="0" err="1"/>
              <a:t>harus</a:t>
            </a:r>
            <a:r>
              <a:rPr lang="en-US" sz="2300" dirty="0"/>
              <a:t> </a:t>
            </a:r>
            <a:r>
              <a:rPr lang="en-US" sz="2300" dirty="0" err="1"/>
              <a:t>dibayar</a:t>
            </a:r>
            <a:r>
              <a:rPr lang="en-US" sz="2300" dirty="0"/>
              <a:t> </a:t>
            </a:r>
            <a:r>
              <a:rPr lang="en-US" sz="2300" dirty="0" err="1"/>
              <a:t>gaji</a:t>
            </a:r>
            <a:r>
              <a:rPr lang="en-US" sz="2300" dirty="0"/>
              <a:t> </a:t>
            </a:r>
            <a:r>
              <a:rPr lang="en-US" sz="2300" dirty="0" err="1"/>
              <a:t>pegawai</a:t>
            </a:r>
            <a:r>
              <a:rPr lang="en-US" sz="2300" dirty="0"/>
              <a:t> </a:t>
            </a:r>
            <a:r>
              <a:rPr lang="en-US" sz="2300" dirty="0" err="1"/>
              <a:t>bln</a:t>
            </a:r>
            <a:r>
              <a:rPr lang="en-US" sz="2300" dirty="0"/>
              <a:t> </a:t>
            </a:r>
            <a:r>
              <a:rPr lang="en-US" sz="2300" dirty="0" err="1"/>
              <a:t>Desember</a:t>
            </a:r>
            <a:r>
              <a:rPr lang="en-US" sz="2300" dirty="0"/>
              <a:t> </a:t>
            </a:r>
            <a:r>
              <a:rPr lang="en-US" sz="2300" dirty="0" err="1"/>
              <a:t>Rp</a:t>
            </a:r>
            <a:r>
              <a:rPr lang="en-US" sz="2300" dirty="0"/>
              <a:t>. 300.000,</a:t>
            </a:r>
          </a:p>
          <a:p>
            <a:pPr marL="609600" indent="-152400" algn="just">
              <a:buNone/>
              <a:defRPr/>
            </a:pPr>
            <a:r>
              <a:rPr lang="en-US" sz="2300" dirty="0"/>
              <a:t>AJP (31/12/20</a:t>
            </a:r>
            <a:r>
              <a:rPr lang="id-ID" sz="2300" dirty="0"/>
              <a:t>11</a:t>
            </a:r>
            <a:r>
              <a:rPr lang="en-US" sz="2300" dirty="0"/>
              <a:t>)</a:t>
            </a:r>
          </a:p>
          <a:p>
            <a:pPr marL="609600" indent="-152400" algn="just">
              <a:lnSpc>
                <a:spcPct val="50000"/>
              </a:lnSpc>
              <a:buNone/>
              <a:defRPr/>
            </a:pPr>
            <a:r>
              <a:rPr lang="en-US" sz="2300" dirty="0" err="1"/>
              <a:t>Biaya</a:t>
            </a:r>
            <a:r>
              <a:rPr lang="en-US" sz="2300" dirty="0"/>
              <a:t> </a:t>
            </a:r>
            <a:r>
              <a:rPr lang="en-US" sz="2300" dirty="0" err="1"/>
              <a:t>gaji</a:t>
            </a:r>
            <a:r>
              <a:rPr lang="en-US" sz="2300" dirty="0"/>
              <a:t>			</a:t>
            </a:r>
            <a:r>
              <a:rPr lang="id-ID" sz="2300" dirty="0"/>
              <a:t>    </a:t>
            </a:r>
            <a:r>
              <a:rPr lang="en-US" sz="2300" dirty="0" err="1"/>
              <a:t>Rp</a:t>
            </a:r>
            <a:r>
              <a:rPr lang="en-US" sz="2300" dirty="0"/>
              <a:t> 300.000	-</a:t>
            </a:r>
          </a:p>
          <a:p>
            <a:pPr marL="609600" indent="-152400" algn="just">
              <a:lnSpc>
                <a:spcPct val="50000"/>
              </a:lnSpc>
              <a:buNone/>
              <a:defRPr/>
            </a:pPr>
            <a:r>
              <a:rPr lang="en-US" sz="2300" b="1" dirty="0">
                <a:latin typeface="Arial Narrow" pitchFamily="34" charset="0"/>
              </a:rPr>
              <a:t>(</a:t>
            </a:r>
            <a:r>
              <a:rPr lang="en-US" sz="2300" b="1" i="1" dirty="0">
                <a:latin typeface="Arial Narrow" pitchFamily="34" charset="0"/>
              </a:rPr>
              <a:t>Salary Expense</a:t>
            </a:r>
            <a:r>
              <a:rPr lang="en-US" sz="2300" b="1" dirty="0">
                <a:latin typeface="Arial Narrow" pitchFamily="34" charset="0"/>
              </a:rPr>
              <a:t>)</a:t>
            </a:r>
          </a:p>
          <a:p>
            <a:pPr marL="609600" indent="-609600" algn="just">
              <a:lnSpc>
                <a:spcPct val="50000"/>
              </a:lnSpc>
              <a:buNone/>
              <a:defRPr/>
            </a:pPr>
            <a:r>
              <a:rPr lang="en-US" sz="2300" dirty="0"/>
              <a:t>	</a:t>
            </a:r>
            <a:r>
              <a:rPr lang="id-ID" sz="2300" dirty="0"/>
              <a:t>		</a:t>
            </a:r>
            <a:r>
              <a:rPr lang="en-US" sz="2300" dirty="0" err="1"/>
              <a:t>Utang</a:t>
            </a:r>
            <a:r>
              <a:rPr lang="en-US" sz="2300" dirty="0"/>
              <a:t> </a:t>
            </a:r>
            <a:r>
              <a:rPr lang="en-US" sz="2300" dirty="0" err="1"/>
              <a:t>gaji</a:t>
            </a:r>
            <a:r>
              <a:rPr lang="en-US" sz="2300" dirty="0"/>
              <a:t>	      	    -	   </a:t>
            </a:r>
            <a:r>
              <a:rPr lang="en-US" sz="2300" dirty="0" err="1"/>
              <a:t>Rp</a:t>
            </a:r>
            <a:r>
              <a:rPr lang="en-US" sz="2300" dirty="0"/>
              <a:t> 300.000</a:t>
            </a:r>
          </a:p>
          <a:p>
            <a:pPr marL="609600" indent="-609600" algn="just">
              <a:lnSpc>
                <a:spcPct val="50000"/>
              </a:lnSpc>
              <a:buNone/>
              <a:defRPr/>
            </a:pPr>
            <a:r>
              <a:rPr lang="en-US" sz="2300" dirty="0"/>
              <a:t>        </a:t>
            </a:r>
            <a:r>
              <a:rPr lang="id-ID" sz="2300" dirty="0"/>
              <a:t>		</a:t>
            </a:r>
            <a:r>
              <a:rPr lang="en-US" sz="2300" b="1" dirty="0">
                <a:latin typeface="Arial Narrow" pitchFamily="34" charset="0"/>
              </a:rPr>
              <a:t>(</a:t>
            </a:r>
            <a:r>
              <a:rPr lang="en-US" sz="2300" b="1" i="1" dirty="0">
                <a:latin typeface="Arial Narrow" pitchFamily="34" charset="0"/>
              </a:rPr>
              <a:t>Salary Payable</a:t>
            </a:r>
            <a:r>
              <a:rPr lang="en-US" sz="2300" b="1" dirty="0">
                <a:latin typeface="Arial Narrow" pitchFamily="34" charset="0"/>
              </a:rPr>
              <a:t>)</a:t>
            </a:r>
          </a:p>
          <a:p>
            <a:pPr marL="609600" indent="-609600" algn="just">
              <a:buNone/>
              <a:defRPr/>
            </a:pPr>
            <a:endParaRPr lang="en-US" sz="2300" b="1" dirty="0">
              <a:latin typeface="Arial Narrow" pitchFamily="34" charset="0"/>
            </a:endParaRPr>
          </a:p>
          <a:p>
            <a:pPr marL="609600" indent="-609600" algn="just">
              <a:buNone/>
              <a:defRPr/>
            </a:pPr>
            <a:r>
              <a:rPr lang="en-US" sz="2300" b="1" dirty="0"/>
              <a:t>D. </a:t>
            </a:r>
            <a:r>
              <a:rPr lang="en-US" sz="2300" b="1" dirty="0" err="1"/>
              <a:t>Pendapatan</a:t>
            </a:r>
            <a:r>
              <a:rPr lang="en-US" sz="2300" b="1" dirty="0"/>
              <a:t> Yang </a:t>
            </a:r>
            <a:r>
              <a:rPr lang="en-US" sz="2300" b="1" dirty="0" err="1"/>
              <a:t>Masih</a:t>
            </a:r>
            <a:r>
              <a:rPr lang="en-US" sz="2300" b="1" dirty="0"/>
              <a:t> </a:t>
            </a:r>
            <a:r>
              <a:rPr lang="en-US" sz="2300" b="1" dirty="0" err="1"/>
              <a:t>Harus</a:t>
            </a:r>
            <a:r>
              <a:rPr lang="en-US" sz="2300" b="1" dirty="0"/>
              <a:t> </a:t>
            </a:r>
            <a:r>
              <a:rPr lang="en-US" sz="2300" b="1" dirty="0" err="1"/>
              <a:t>Diterima</a:t>
            </a:r>
            <a:r>
              <a:rPr lang="en-US" sz="2300" b="1" dirty="0"/>
              <a:t> </a:t>
            </a:r>
            <a:endParaRPr lang="en-US" sz="2300" b="1" dirty="0">
              <a:latin typeface="Arial Narrow" pitchFamily="34" charset="0"/>
            </a:endParaRPr>
          </a:p>
          <a:p>
            <a:pPr marL="457200" indent="0" algn="just">
              <a:buNone/>
              <a:defRPr/>
            </a:pPr>
            <a:r>
              <a:rPr lang="en-US" sz="2300" dirty="0" err="1"/>
              <a:t>Masih</a:t>
            </a:r>
            <a:r>
              <a:rPr lang="en-US" sz="2300" dirty="0"/>
              <a:t> </a:t>
            </a:r>
            <a:r>
              <a:rPr lang="en-US" sz="2300" dirty="0" err="1"/>
              <a:t>harus</a:t>
            </a:r>
            <a:r>
              <a:rPr lang="en-US" sz="2300" dirty="0"/>
              <a:t> </a:t>
            </a:r>
            <a:r>
              <a:rPr lang="en-US" sz="2300" dirty="0" err="1"/>
              <a:t>diterima</a:t>
            </a:r>
            <a:r>
              <a:rPr lang="en-US" sz="2300" dirty="0"/>
              <a:t> </a:t>
            </a:r>
            <a:r>
              <a:rPr lang="en-US" sz="2300" dirty="0" err="1"/>
              <a:t>pendapatan</a:t>
            </a:r>
            <a:r>
              <a:rPr lang="en-US" sz="2300" dirty="0"/>
              <a:t> </a:t>
            </a:r>
            <a:r>
              <a:rPr lang="en-US" sz="2300" dirty="0" err="1"/>
              <a:t>bunga</a:t>
            </a:r>
            <a:r>
              <a:rPr lang="en-US" sz="2300" dirty="0"/>
              <a:t> </a:t>
            </a:r>
            <a:r>
              <a:rPr lang="en-US" sz="2300" dirty="0" err="1"/>
              <a:t>untuk</a:t>
            </a:r>
            <a:r>
              <a:rPr lang="en-US" sz="2300" dirty="0"/>
              <a:t> 2 </a:t>
            </a:r>
            <a:r>
              <a:rPr lang="en-US" sz="2300" dirty="0" err="1"/>
              <a:t>bulan</a:t>
            </a:r>
            <a:r>
              <a:rPr lang="en-US" sz="2300" dirty="0"/>
              <a:t> @ </a:t>
            </a:r>
            <a:r>
              <a:rPr lang="en-US" sz="2300" dirty="0" err="1"/>
              <a:t>Rp</a:t>
            </a:r>
            <a:r>
              <a:rPr lang="en-US" sz="2300" dirty="0"/>
              <a:t>. 120.000</a:t>
            </a:r>
          </a:p>
          <a:p>
            <a:pPr marL="457200" indent="0" algn="just">
              <a:buNone/>
              <a:defRPr/>
            </a:pPr>
            <a:r>
              <a:rPr lang="en-US" sz="2300" dirty="0"/>
              <a:t>AJP (31/12/20</a:t>
            </a:r>
            <a:r>
              <a:rPr lang="id-ID" sz="2300" dirty="0"/>
              <a:t>11</a:t>
            </a:r>
            <a:r>
              <a:rPr lang="en-US" sz="2300" dirty="0"/>
              <a:t>)</a:t>
            </a:r>
          </a:p>
          <a:p>
            <a:pPr marL="609600" indent="-152400" algn="just">
              <a:lnSpc>
                <a:spcPct val="50000"/>
              </a:lnSpc>
              <a:buNone/>
              <a:defRPr/>
            </a:pPr>
            <a:r>
              <a:rPr lang="en-US" sz="2300" dirty="0" err="1"/>
              <a:t>Piutang</a:t>
            </a:r>
            <a:r>
              <a:rPr lang="en-US" sz="2300" dirty="0"/>
              <a:t> </a:t>
            </a:r>
            <a:r>
              <a:rPr lang="en-US" sz="2300" dirty="0" err="1"/>
              <a:t>bunga</a:t>
            </a:r>
            <a:r>
              <a:rPr lang="en-US" sz="2300" dirty="0"/>
              <a:t>	      </a:t>
            </a:r>
            <a:r>
              <a:rPr lang="id-ID" sz="2300" dirty="0"/>
              <a:t>		</a:t>
            </a:r>
            <a:r>
              <a:rPr lang="en-US" sz="2300" dirty="0"/>
              <a:t>    240.000		-</a:t>
            </a:r>
          </a:p>
          <a:p>
            <a:pPr marL="609600" indent="-152400" algn="just">
              <a:lnSpc>
                <a:spcPct val="50000"/>
              </a:lnSpc>
              <a:buNone/>
              <a:defRPr/>
            </a:pPr>
            <a:r>
              <a:rPr lang="en-US" sz="2300" b="1" dirty="0">
                <a:latin typeface="Arial Narrow" pitchFamily="34" charset="0"/>
              </a:rPr>
              <a:t>(</a:t>
            </a:r>
            <a:r>
              <a:rPr lang="en-US" sz="2300" b="1" i="1" dirty="0">
                <a:latin typeface="Arial Narrow" pitchFamily="34" charset="0"/>
              </a:rPr>
              <a:t>Interest Receivable</a:t>
            </a:r>
            <a:r>
              <a:rPr lang="en-US" sz="2300" b="1" dirty="0">
                <a:latin typeface="Arial Narrow" pitchFamily="34" charset="0"/>
              </a:rPr>
              <a:t>)</a:t>
            </a:r>
          </a:p>
          <a:p>
            <a:pPr marL="2286000" lvl="1" indent="-1885950" algn="just">
              <a:lnSpc>
                <a:spcPct val="50000"/>
              </a:lnSpc>
              <a:buNone/>
              <a:defRPr/>
            </a:pPr>
            <a:r>
              <a:rPr lang="en-US" sz="1900" dirty="0"/>
              <a:t>      </a:t>
            </a:r>
            <a:r>
              <a:rPr lang="id-ID" sz="1900" dirty="0"/>
              <a:t>	</a:t>
            </a:r>
            <a:r>
              <a:rPr lang="en-US" sz="2300" dirty="0" err="1"/>
              <a:t>Pendapatan</a:t>
            </a:r>
            <a:r>
              <a:rPr lang="en-US" sz="2300" dirty="0"/>
              <a:t> </a:t>
            </a:r>
            <a:r>
              <a:rPr lang="en-US" sz="2300" dirty="0" err="1"/>
              <a:t>bunga</a:t>
            </a:r>
            <a:r>
              <a:rPr lang="id-ID" sz="2300" dirty="0"/>
              <a:t>        </a:t>
            </a:r>
            <a:r>
              <a:rPr lang="en-US" sz="2300" dirty="0"/>
              <a:t>-	      240.000 </a:t>
            </a:r>
          </a:p>
          <a:p>
            <a:pPr marL="2286000" lvl="1" indent="-1885950" algn="just">
              <a:lnSpc>
                <a:spcPct val="50000"/>
              </a:lnSpc>
              <a:buNone/>
              <a:defRPr/>
            </a:pPr>
            <a:r>
              <a:rPr lang="en-US" sz="2300" b="1" dirty="0">
                <a:latin typeface="Arial Narrow" pitchFamily="34" charset="0"/>
              </a:rPr>
              <a:t>        </a:t>
            </a:r>
            <a:r>
              <a:rPr lang="id-ID" sz="2300" b="1" dirty="0">
                <a:latin typeface="Arial Narrow" pitchFamily="34" charset="0"/>
              </a:rPr>
              <a:t>	</a:t>
            </a:r>
            <a:r>
              <a:rPr lang="en-US" sz="2300" b="1" dirty="0">
                <a:latin typeface="Arial Narrow" pitchFamily="34" charset="0"/>
              </a:rPr>
              <a:t>(</a:t>
            </a:r>
            <a:r>
              <a:rPr lang="en-US" sz="2300" b="1" i="1" dirty="0">
                <a:latin typeface="Arial Narrow" pitchFamily="34" charset="0"/>
              </a:rPr>
              <a:t>Interest Revenue</a:t>
            </a:r>
            <a:r>
              <a:rPr lang="en-US" sz="1900" b="1" dirty="0">
                <a:latin typeface="Arial Narrow" pitchFamily="34" charset="0"/>
              </a:rPr>
              <a:t>)</a:t>
            </a:r>
          </a:p>
        </p:txBody>
      </p:sp>
    </p:spTree>
    <p:extLst>
      <p:ext uri="{BB962C8B-B14F-4D97-AF65-F5344CB8AC3E}">
        <p14:creationId xmlns:p14="http://schemas.microsoft.com/office/powerpoint/2010/main" val="1332170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plus(in)">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plus(in)">
                                      <p:cBhvr>
                                        <p:cTn id="12" dur="500"/>
                                        <p:tgtEl>
                                          <p:spTgt spid="122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2290">
                                            <p:txEl>
                                              <p:pRg st="2" end="2"/>
                                            </p:txEl>
                                          </p:spTgt>
                                        </p:tgtEl>
                                        <p:attrNameLst>
                                          <p:attrName>style.visibility</p:attrName>
                                        </p:attrNameLst>
                                      </p:cBhvr>
                                      <p:to>
                                        <p:strVal val="visible"/>
                                      </p:to>
                                    </p:set>
                                    <p:animEffect transition="in" filter="plus(in)">
                                      <p:cBhvr>
                                        <p:cTn id="17" dur="500"/>
                                        <p:tgtEl>
                                          <p:spTgt spid="122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2290">
                                            <p:txEl>
                                              <p:pRg st="3" end="3"/>
                                            </p:txEl>
                                          </p:spTgt>
                                        </p:tgtEl>
                                        <p:attrNameLst>
                                          <p:attrName>style.visibility</p:attrName>
                                        </p:attrNameLst>
                                      </p:cBhvr>
                                      <p:to>
                                        <p:strVal val="visible"/>
                                      </p:to>
                                    </p:set>
                                    <p:animEffect transition="in" filter="plus(in)">
                                      <p:cBhvr>
                                        <p:cTn id="22" dur="500"/>
                                        <p:tgtEl>
                                          <p:spTgt spid="1229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2290">
                                            <p:txEl>
                                              <p:pRg st="4" end="4"/>
                                            </p:txEl>
                                          </p:spTgt>
                                        </p:tgtEl>
                                        <p:attrNameLst>
                                          <p:attrName>style.visibility</p:attrName>
                                        </p:attrNameLst>
                                      </p:cBhvr>
                                      <p:to>
                                        <p:strVal val="visible"/>
                                      </p:to>
                                    </p:set>
                                    <p:animEffect transition="in" filter="plus(in)">
                                      <p:cBhvr>
                                        <p:cTn id="27" dur="500"/>
                                        <p:tgtEl>
                                          <p:spTgt spid="1229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2290">
                                            <p:txEl>
                                              <p:pRg st="5" end="5"/>
                                            </p:txEl>
                                          </p:spTgt>
                                        </p:tgtEl>
                                        <p:attrNameLst>
                                          <p:attrName>style.visibility</p:attrName>
                                        </p:attrNameLst>
                                      </p:cBhvr>
                                      <p:to>
                                        <p:strVal val="visible"/>
                                      </p:to>
                                    </p:set>
                                    <p:animEffect transition="in" filter="plus(in)">
                                      <p:cBhvr>
                                        <p:cTn id="32" dur="500"/>
                                        <p:tgtEl>
                                          <p:spTgt spid="1229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2290">
                                            <p:txEl>
                                              <p:pRg st="6" end="6"/>
                                            </p:txEl>
                                          </p:spTgt>
                                        </p:tgtEl>
                                        <p:attrNameLst>
                                          <p:attrName>style.visibility</p:attrName>
                                        </p:attrNameLst>
                                      </p:cBhvr>
                                      <p:to>
                                        <p:strVal val="visible"/>
                                      </p:to>
                                    </p:set>
                                    <p:animEffect transition="in" filter="plus(in)">
                                      <p:cBhvr>
                                        <p:cTn id="37" dur="500"/>
                                        <p:tgtEl>
                                          <p:spTgt spid="12290">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2290">
                                            <p:txEl>
                                              <p:pRg st="8" end="8"/>
                                            </p:txEl>
                                          </p:spTgt>
                                        </p:tgtEl>
                                        <p:attrNameLst>
                                          <p:attrName>style.visibility</p:attrName>
                                        </p:attrNameLst>
                                      </p:cBhvr>
                                      <p:to>
                                        <p:strVal val="visible"/>
                                      </p:to>
                                    </p:set>
                                    <p:animEffect transition="in" filter="plus(in)">
                                      <p:cBhvr>
                                        <p:cTn id="42" dur="500"/>
                                        <p:tgtEl>
                                          <p:spTgt spid="12290">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12290">
                                            <p:txEl>
                                              <p:pRg st="9" end="9"/>
                                            </p:txEl>
                                          </p:spTgt>
                                        </p:tgtEl>
                                        <p:attrNameLst>
                                          <p:attrName>style.visibility</p:attrName>
                                        </p:attrNameLst>
                                      </p:cBhvr>
                                      <p:to>
                                        <p:strVal val="visible"/>
                                      </p:to>
                                    </p:set>
                                    <p:animEffect transition="in" filter="plus(in)">
                                      <p:cBhvr>
                                        <p:cTn id="47" dur="500"/>
                                        <p:tgtEl>
                                          <p:spTgt spid="12290">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12290">
                                            <p:txEl>
                                              <p:pRg st="10" end="10"/>
                                            </p:txEl>
                                          </p:spTgt>
                                        </p:tgtEl>
                                        <p:attrNameLst>
                                          <p:attrName>style.visibility</p:attrName>
                                        </p:attrNameLst>
                                      </p:cBhvr>
                                      <p:to>
                                        <p:strVal val="visible"/>
                                      </p:to>
                                    </p:set>
                                    <p:animEffect transition="in" filter="plus(in)">
                                      <p:cBhvr>
                                        <p:cTn id="52" dur="500"/>
                                        <p:tgtEl>
                                          <p:spTgt spid="12290">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12290">
                                            <p:txEl>
                                              <p:pRg st="11" end="11"/>
                                            </p:txEl>
                                          </p:spTgt>
                                        </p:tgtEl>
                                        <p:attrNameLst>
                                          <p:attrName>style.visibility</p:attrName>
                                        </p:attrNameLst>
                                      </p:cBhvr>
                                      <p:to>
                                        <p:strVal val="visible"/>
                                      </p:to>
                                    </p:set>
                                    <p:animEffect transition="in" filter="plus(in)">
                                      <p:cBhvr>
                                        <p:cTn id="57" dur="500"/>
                                        <p:tgtEl>
                                          <p:spTgt spid="12290">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3" presetClass="entr" presetSubtype="16" fill="hold" grpId="0" nodeType="clickEffect">
                                  <p:stCondLst>
                                    <p:cond delay="0"/>
                                  </p:stCondLst>
                                  <p:childTnLst>
                                    <p:set>
                                      <p:cBhvr>
                                        <p:cTn id="61" dur="1" fill="hold">
                                          <p:stCondLst>
                                            <p:cond delay="0"/>
                                          </p:stCondLst>
                                        </p:cTn>
                                        <p:tgtEl>
                                          <p:spTgt spid="12290">
                                            <p:txEl>
                                              <p:pRg st="12" end="12"/>
                                            </p:txEl>
                                          </p:spTgt>
                                        </p:tgtEl>
                                        <p:attrNameLst>
                                          <p:attrName>style.visibility</p:attrName>
                                        </p:attrNameLst>
                                      </p:cBhvr>
                                      <p:to>
                                        <p:strVal val="visible"/>
                                      </p:to>
                                    </p:set>
                                    <p:animEffect transition="in" filter="plus(in)">
                                      <p:cBhvr>
                                        <p:cTn id="62" dur="500"/>
                                        <p:tgtEl>
                                          <p:spTgt spid="12290">
                                            <p:txEl>
                                              <p:pRg st="12" end="12"/>
                                            </p:txEl>
                                          </p:spTgt>
                                        </p:tgtEl>
                                      </p:cBhvr>
                                    </p:animEffect>
                                  </p:childTnLst>
                                </p:cTn>
                              </p:par>
                              <p:par>
                                <p:cTn id="63" presetID="13" presetClass="entr" presetSubtype="16" fill="hold" grpId="0" nodeType="withEffect">
                                  <p:stCondLst>
                                    <p:cond delay="0"/>
                                  </p:stCondLst>
                                  <p:childTnLst>
                                    <p:set>
                                      <p:cBhvr>
                                        <p:cTn id="64" dur="1" fill="hold">
                                          <p:stCondLst>
                                            <p:cond delay="0"/>
                                          </p:stCondLst>
                                        </p:cTn>
                                        <p:tgtEl>
                                          <p:spTgt spid="12290">
                                            <p:txEl>
                                              <p:pRg st="13" end="13"/>
                                            </p:txEl>
                                          </p:spTgt>
                                        </p:tgtEl>
                                        <p:attrNameLst>
                                          <p:attrName>style.visibility</p:attrName>
                                        </p:attrNameLst>
                                      </p:cBhvr>
                                      <p:to>
                                        <p:strVal val="visible"/>
                                      </p:to>
                                    </p:set>
                                    <p:animEffect transition="in" filter="plus(in)">
                                      <p:cBhvr>
                                        <p:cTn id="65" dur="500"/>
                                        <p:tgtEl>
                                          <p:spTgt spid="12290">
                                            <p:txEl>
                                              <p:pRg st="13" end="13"/>
                                            </p:txEl>
                                          </p:spTgt>
                                        </p:tgtEl>
                                      </p:cBhvr>
                                    </p:animEffect>
                                  </p:childTnLst>
                                </p:cTn>
                              </p:par>
                              <p:par>
                                <p:cTn id="66" presetID="13" presetClass="entr" presetSubtype="16" fill="hold" grpId="0" nodeType="withEffect">
                                  <p:stCondLst>
                                    <p:cond delay="0"/>
                                  </p:stCondLst>
                                  <p:childTnLst>
                                    <p:set>
                                      <p:cBhvr>
                                        <p:cTn id="67" dur="1" fill="hold">
                                          <p:stCondLst>
                                            <p:cond delay="0"/>
                                          </p:stCondLst>
                                        </p:cTn>
                                        <p:tgtEl>
                                          <p:spTgt spid="12290">
                                            <p:txEl>
                                              <p:pRg st="14" end="14"/>
                                            </p:txEl>
                                          </p:spTgt>
                                        </p:tgtEl>
                                        <p:attrNameLst>
                                          <p:attrName>style.visibility</p:attrName>
                                        </p:attrNameLst>
                                      </p:cBhvr>
                                      <p:to>
                                        <p:strVal val="visible"/>
                                      </p:to>
                                    </p:set>
                                    <p:animEffect transition="in" filter="plus(in)">
                                      <p:cBhvr>
                                        <p:cTn id="68" dur="500"/>
                                        <p:tgtEl>
                                          <p:spTgt spid="1229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1752600" y="1143000"/>
            <a:ext cx="8915400" cy="5562600"/>
          </a:xfrm>
        </p:spPr>
        <p:txBody>
          <a:bodyPr/>
          <a:lstStyle/>
          <a:p>
            <a:pPr marL="609600" indent="-609600">
              <a:lnSpc>
                <a:spcPct val="80000"/>
              </a:lnSpc>
              <a:buNone/>
              <a:defRPr/>
            </a:pPr>
            <a:r>
              <a:rPr lang="en-US" sz="2300" b="1" dirty="0"/>
              <a:t>E. </a:t>
            </a:r>
            <a:r>
              <a:rPr lang="en-US" sz="2300" b="1" dirty="0" err="1"/>
              <a:t>Penyusutan</a:t>
            </a:r>
            <a:r>
              <a:rPr lang="en-US" sz="2300" b="1" dirty="0"/>
              <a:t> </a:t>
            </a:r>
            <a:r>
              <a:rPr lang="en-US" sz="2300" b="1" dirty="0" err="1"/>
              <a:t>Aktiva</a:t>
            </a:r>
            <a:r>
              <a:rPr lang="en-US" sz="2300" b="1" dirty="0"/>
              <a:t> </a:t>
            </a:r>
            <a:r>
              <a:rPr lang="en-US" sz="2300" b="1" dirty="0" err="1"/>
              <a:t>Tetap</a:t>
            </a:r>
            <a:endParaRPr lang="en-US" sz="2300" b="1" dirty="0"/>
          </a:p>
          <a:p>
            <a:pPr marL="361950" indent="0">
              <a:lnSpc>
                <a:spcPct val="80000"/>
              </a:lnSpc>
              <a:buNone/>
              <a:defRPr/>
            </a:pPr>
            <a:r>
              <a:rPr lang="en-US" sz="2300" dirty="0" err="1"/>
              <a:t>Kendaraan</a:t>
            </a:r>
            <a:r>
              <a:rPr lang="en-US" sz="2300" dirty="0"/>
              <a:t> </a:t>
            </a:r>
            <a:r>
              <a:rPr lang="en-US" sz="2300" dirty="0" err="1"/>
              <a:t>dengan</a:t>
            </a:r>
            <a:r>
              <a:rPr lang="en-US" sz="2300" dirty="0"/>
              <a:t> </a:t>
            </a:r>
            <a:r>
              <a:rPr lang="en-US" sz="2300" dirty="0" err="1"/>
              <a:t>harga</a:t>
            </a:r>
            <a:r>
              <a:rPr lang="en-US" sz="2300" dirty="0"/>
              <a:t> </a:t>
            </a:r>
            <a:r>
              <a:rPr lang="en-US" sz="2300" dirty="0" err="1"/>
              <a:t>perolehan</a:t>
            </a:r>
            <a:r>
              <a:rPr lang="en-US" sz="2300" dirty="0"/>
              <a:t>  Rp.70.000.00 </a:t>
            </a:r>
            <a:r>
              <a:rPr lang="en-US" sz="2300" dirty="0" err="1"/>
              <a:t>disusutkan</a:t>
            </a:r>
            <a:r>
              <a:rPr lang="en-US" sz="2300" dirty="0"/>
              <a:t> </a:t>
            </a:r>
            <a:r>
              <a:rPr lang="en-US" sz="2300" dirty="0" err="1"/>
              <a:t>sebesar</a:t>
            </a:r>
            <a:r>
              <a:rPr lang="en-US" sz="2300" dirty="0"/>
              <a:t> 10%/</a:t>
            </a:r>
            <a:r>
              <a:rPr lang="en-US" sz="2300" dirty="0" err="1"/>
              <a:t>tahun</a:t>
            </a:r>
            <a:endParaRPr lang="en-US" sz="2300" dirty="0"/>
          </a:p>
          <a:p>
            <a:pPr marL="609600" indent="-247650">
              <a:lnSpc>
                <a:spcPct val="80000"/>
              </a:lnSpc>
              <a:buNone/>
              <a:defRPr/>
            </a:pPr>
            <a:r>
              <a:rPr lang="en-US" sz="2300" dirty="0"/>
              <a:t>AJP (31/12/20</a:t>
            </a:r>
            <a:r>
              <a:rPr lang="id-ID" sz="2300" dirty="0"/>
              <a:t>11</a:t>
            </a:r>
            <a:r>
              <a:rPr lang="en-US" sz="2300" dirty="0"/>
              <a:t>)</a:t>
            </a:r>
            <a:r>
              <a:rPr lang="id-ID" sz="2300" dirty="0"/>
              <a:t>	</a:t>
            </a:r>
            <a:endParaRPr lang="en-US" sz="2300" dirty="0"/>
          </a:p>
          <a:p>
            <a:pPr marL="609600" indent="-247650">
              <a:lnSpc>
                <a:spcPct val="50000"/>
              </a:lnSpc>
              <a:buNone/>
              <a:defRPr/>
            </a:pPr>
            <a:r>
              <a:rPr lang="en-US" sz="2300" dirty="0" err="1"/>
              <a:t>Biaya</a:t>
            </a:r>
            <a:r>
              <a:rPr lang="en-US" sz="2300" dirty="0"/>
              <a:t> </a:t>
            </a:r>
            <a:r>
              <a:rPr lang="en-US" sz="2300" dirty="0" err="1"/>
              <a:t>peny</a:t>
            </a:r>
            <a:r>
              <a:rPr lang="en-US" sz="2300" dirty="0"/>
              <a:t> </a:t>
            </a:r>
            <a:r>
              <a:rPr lang="en-US" sz="2300" dirty="0" err="1"/>
              <a:t>kendaraan</a:t>
            </a:r>
            <a:r>
              <a:rPr lang="en-US" sz="2300" dirty="0"/>
              <a:t>	</a:t>
            </a:r>
            <a:r>
              <a:rPr lang="id-ID" sz="2300" dirty="0"/>
              <a:t>		</a:t>
            </a:r>
            <a:r>
              <a:rPr lang="en-US" sz="2300" dirty="0"/>
              <a:t>7.000.000		-</a:t>
            </a:r>
          </a:p>
          <a:p>
            <a:pPr marL="609600" indent="-247650">
              <a:lnSpc>
                <a:spcPct val="50000"/>
              </a:lnSpc>
              <a:buNone/>
              <a:defRPr/>
            </a:pPr>
            <a:r>
              <a:rPr lang="en-US" sz="2300" b="1" dirty="0">
                <a:latin typeface="Arial Narrow" pitchFamily="34" charset="0"/>
              </a:rPr>
              <a:t>(</a:t>
            </a:r>
            <a:r>
              <a:rPr lang="en-US" sz="2300" b="1" i="1" dirty="0">
                <a:latin typeface="Arial Narrow" pitchFamily="34" charset="0"/>
              </a:rPr>
              <a:t>Depreciation Vehicle Expense</a:t>
            </a:r>
            <a:r>
              <a:rPr lang="en-US" sz="2300" b="1" dirty="0">
                <a:latin typeface="Arial Narrow" pitchFamily="34" charset="0"/>
              </a:rPr>
              <a:t>)</a:t>
            </a:r>
          </a:p>
          <a:p>
            <a:pPr marL="609600" indent="-609600">
              <a:lnSpc>
                <a:spcPct val="50000"/>
              </a:lnSpc>
              <a:buNone/>
              <a:defRPr/>
            </a:pPr>
            <a:r>
              <a:rPr lang="en-US" sz="2300" dirty="0"/>
              <a:t>    </a:t>
            </a:r>
            <a:r>
              <a:rPr lang="id-ID" sz="2300" dirty="0"/>
              <a:t>			</a:t>
            </a:r>
            <a:r>
              <a:rPr lang="en-US" sz="2300" dirty="0" err="1"/>
              <a:t>Akumulasi</a:t>
            </a:r>
            <a:r>
              <a:rPr lang="en-US" sz="2300" dirty="0"/>
              <a:t> </a:t>
            </a:r>
            <a:r>
              <a:rPr lang="en-US" sz="2300" dirty="0" err="1"/>
              <a:t>peny</a:t>
            </a:r>
            <a:r>
              <a:rPr lang="en-US" sz="2300" dirty="0"/>
              <a:t> </a:t>
            </a:r>
            <a:r>
              <a:rPr lang="en-US" sz="2300" dirty="0" err="1"/>
              <a:t>kendaraan</a:t>
            </a:r>
            <a:r>
              <a:rPr lang="en-US" sz="2300" dirty="0"/>
              <a:t>	</a:t>
            </a:r>
            <a:r>
              <a:rPr lang="id-ID" sz="2300" dirty="0"/>
              <a:t>	</a:t>
            </a:r>
            <a:r>
              <a:rPr lang="en-US" sz="2300" dirty="0"/>
              <a:t>-	7.000.000</a:t>
            </a:r>
          </a:p>
          <a:p>
            <a:pPr marL="609600" indent="-609600">
              <a:lnSpc>
                <a:spcPct val="50000"/>
              </a:lnSpc>
              <a:buNone/>
              <a:defRPr/>
            </a:pPr>
            <a:r>
              <a:rPr lang="en-US" sz="2300" dirty="0"/>
              <a:t>   </a:t>
            </a:r>
            <a:r>
              <a:rPr lang="id-ID" sz="2300" dirty="0"/>
              <a:t>			</a:t>
            </a:r>
            <a:r>
              <a:rPr lang="en-US" sz="2300" b="1" dirty="0">
                <a:latin typeface="Arial Narrow" pitchFamily="34" charset="0"/>
              </a:rPr>
              <a:t>(</a:t>
            </a:r>
            <a:r>
              <a:rPr lang="en-US" sz="2300" b="1" i="1" dirty="0">
                <a:latin typeface="Arial Narrow" pitchFamily="34" charset="0"/>
              </a:rPr>
              <a:t>Accumulated Depreciation Vehicle</a:t>
            </a:r>
            <a:r>
              <a:rPr lang="en-US" sz="2300" b="1" dirty="0">
                <a:latin typeface="Arial Narrow" pitchFamily="34" charset="0"/>
              </a:rPr>
              <a:t>)</a:t>
            </a:r>
            <a:r>
              <a:rPr lang="en-US" sz="2300" dirty="0"/>
              <a:t> </a:t>
            </a:r>
          </a:p>
          <a:p>
            <a:pPr marL="609600" indent="-609600">
              <a:lnSpc>
                <a:spcPct val="50000"/>
              </a:lnSpc>
              <a:buNone/>
              <a:defRPr/>
            </a:pPr>
            <a:endParaRPr lang="en-US" sz="2300" dirty="0"/>
          </a:p>
          <a:p>
            <a:pPr marL="609600" indent="-609600">
              <a:lnSpc>
                <a:spcPct val="50000"/>
              </a:lnSpc>
              <a:buNone/>
              <a:defRPr/>
            </a:pPr>
            <a:r>
              <a:rPr lang="en-US" sz="2300" b="1" dirty="0"/>
              <a:t>F. </a:t>
            </a:r>
            <a:r>
              <a:rPr lang="en-US" sz="2300" b="1" dirty="0" err="1"/>
              <a:t>Kerugian</a:t>
            </a:r>
            <a:r>
              <a:rPr lang="en-US" sz="2300" b="1" dirty="0"/>
              <a:t> </a:t>
            </a:r>
            <a:r>
              <a:rPr lang="en-US" sz="2300" b="1" dirty="0" err="1"/>
              <a:t>Piutang</a:t>
            </a:r>
            <a:endParaRPr lang="en-US" sz="2300" b="1" dirty="0"/>
          </a:p>
          <a:p>
            <a:pPr marL="361950" indent="0" algn="just">
              <a:lnSpc>
                <a:spcPct val="80000"/>
              </a:lnSpc>
              <a:buNone/>
              <a:defRPr/>
            </a:pPr>
            <a:r>
              <a:rPr lang="en-US" sz="2300" dirty="0" err="1"/>
              <a:t>Saldo</a:t>
            </a:r>
            <a:r>
              <a:rPr lang="en-US" sz="2300" dirty="0"/>
              <a:t> </a:t>
            </a:r>
            <a:r>
              <a:rPr lang="en-US" sz="2300" dirty="0" err="1"/>
              <a:t>piutang</a:t>
            </a:r>
            <a:r>
              <a:rPr lang="en-US" sz="2300" dirty="0"/>
              <a:t> </a:t>
            </a:r>
            <a:r>
              <a:rPr lang="en-US" sz="2300" dirty="0" err="1"/>
              <a:t>perusahaan</a:t>
            </a:r>
            <a:r>
              <a:rPr lang="en-US" sz="2300" dirty="0"/>
              <a:t> </a:t>
            </a:r>
            <a:r>
              <a:rPr lang="en-US" sz="2300" dirty="0" err="1"/>
              <a:t>Rp</a:t>
            </a:r>
            <a:r>
              <a:rPr lang="en-US" sz="2300" dirty="0"/>
              <a:t>. 1.000.000, </a:t>
            </a:r>
            <a:r>
              <a:rPr lang="en-US" sz="2300" dirty="0" err="1"/>
              <a:t>diperkirakan</a:t>
            </a:r>
            <a:r>
              <a:rPr lang="en-US" sz="2300" dirty="0"/>
              <a:t> 10% </a:t>
            </a:r>
            <a:r>
              <a:rPr lang="en-US" sz="2300" dirty="0" err="1"/>
              <a:t>tdk</a:t>
            </a:r>
            <a:r>
              <a:rPr lang="en-US" sz="2300" dirty="0"/>
              <a:t> </a:t>
            </a:r>
            <a:r>
              <a:rPr lang="en-US" sz="2300" dirty="0" err="1"/>
              <a:t>bisa</a:t>
            </a:r>
            <a:r>
              <a:rPr lang="en-US" sz="2300" dirty="0"/>
              <a:t> </a:t>
            </a:r>
            <a:r>
              <a:rPr lang="en-US" sz="2300" dirty="0" err="1"/>
              <a:t>ditagih</a:t>
            </a:r>
            <a:endParaRPr lang="en-US" sz="2300" dirty="0"/>
          </a:p>
          <a:p>
            <a:pPr marL="609600" indent="-247650">
              <a:lnSpc>
                <a:spcPct val="80000"/>
              </a:lnSpc>
              <a:buNone/>
              <a:defRPr/>
            </a:pPr>
            <a:r>
              <a:rPr lang="en-US" sz="2300" dirty="0"/>
              <a:t>AJP (31/12/20</a:t>
            </a:r>
            <a:r>
              <a:rPr lang="id-ID" sz="2300" dirty="0"/>
              <a:t>11</a:t>
            </a:r>
            <a:r>
              <a:rPr lang="en-US" sz="2300" dirty="0"/>
              <a:t>)</a:t>
            </a:r>
          </a:p>
          <a:p>
            <a:pPr marL="1009650" lvl="1" indent="-609600">
              <a:lnSpc>
                <a:spcPct val="50000"/>
              </a:lnSpc>
              <a:buNone/>
              <a:defRPr/>
            </a:pPr>
            <a:r>
              <a:rPr lang="en-US" sz="2300" dirty="0" err="1"/>
              <a:t>Kerugian</a:t>
            </a:r>
            <a:r>
              <a:rPr lang="en-US" sz="2300" dirty="0"/>
              <a:t> </a:t>
            </a:r>
            <a:r>
              <a:rPr lang="en-US" sz="2300" dirty="0" err="1"/>
              <a:t>piutang</a:t>
            </a:r>
            <a:r>
              <a:rPr lang="en-US" sz="2300" dirty="0"/>
              <a:t>			</a:t>
            </a:r>
            <a:r>
              <a:rPr lang="id-ID" sz="2300" dirty="0"/>
              <a:t>	     </a:t>
            </a:r>
            <a:r>
              <a:rPr lang="en-US" sz="2300" dirty="0"/>
              <a:t>100.000	</a:t>
            </a:r>
            <a:r>
              <a:rPr lang="id-ID" sz="2300" dirty="0"/>
              <a:t>      </a:t>
            </a:r>
            <a:r>
              <a:rPr lang="en-US" sz="2300" dirty="0"/>
              <a:t>-</a:t>
            </a:r>
          </a:p>
          <a:p>
            <a:pPr marL="1009650" lvl="1" indent="-609600">
              <a:lnSpc>
                <a:spcPct val="50000"/>
              </a:lnSpc>
              <a:buNone/>
              <a:defRPr/>
            </a:pPr>
            <a:r>
              <a:rPr lang="en-US" sz="2300" b="1" dirty="0">
                <a:latin typeface="Arial Narrow" pitchFamily="34" charset="0"/>
              </a:rPr>
              <a:t>(</a:t>
            </a:r>
            <a:r>
              <a:rPr lang="en-US" sz="2300" b="1" i="1" dirty="0">
                <a:latin typeface="Arial Narrow" pitchFamily="34" charset="0"/>
              </a:rPr>
              <a:t>Bad Debt Expenses</a:t>
            </a:r>
            <a:r>
              <a:rPr lang="en-US" sz="2300" b="1" dirty="0">
                <a:latin typeface="Arial Narrow" pitchFamily="34" charset="0"/>
              </a:rPr>
              <a:t>)</a:t>
            </a:r>
          </a:p>
          <a:p>
            <a:pPr marL="609600" indent="-609600">
              <a:lnSpc>
                <a:spcPct val="50000"/>
              </a:lnSpc>
              <a:buNone/>
              <a:defRPr/>
            </a:pPr>
            <a:r>
              <a:rPr lang="en-US" sz="2300" dirty="0"/>
              <a:t>        </a:t>
            </a:r>
            <a:r>
              <a:rPr lang="id-ID" sz="2300" dirty="0"/>
              <a:t>		</a:t>
            </a:r>
            <a:r>
              <a:rPr lang="en-US" sz="2300" dirty="0" err="1"/>
              <a:t>Cadangan</a:t>
            </a:r>
            <a:r>
              <a:rPr lang="en-US" sz="2300" dirty="0"/>
              <a:t> </a:t>
            </a:r>
            <a:r>
              <a:rPr lang="en-US" sz="2300" dirty="0" err="1"/>
              <a:t>kerugian</a:t>
            </a:r>
            <a:r>
              <a:rPr lang="en-US" sz="2300" dirty="0"/>
              <a:t> </a:t>
            </a:r>
            <a:r>
              <a:rPr lang="en-US" sz="2300" dirty="0" err="1"/>
              <a:t>piutang</a:t>
            </a:r>
            <a:r>
              <a:rPr lang="en-US" sz="2300" dirty="0"/>
              <a:t>		-	100.000</a:t>
            </a:r>
          </a:p>
          <a:p>
            <a:pPr marL="609600" indent="-609600">
              <a:lnSpc>
                <a:spcPct val="50000"/>
              </a:lnSpc>
              <a:buNone/>
              <a:defRPr/>
            </a:pPr>
            <a:r>
              <a:rPr lang="en-US" sz="2300" dirty="0"/>
              <a:t>        </a:t>
            </a:r>
            <a:r>
              <a:rPr lang="id-ID" sz="2300" dirty="0"/>
              <a:t>		</a:t>
            </a:r>
            <a:r>
              <a:rPr lang="en-US" sz="2300" b="1" dirty="0">
                <a:latin typeface="Arial Narrow" pitchFamily="34" charset="0"/>
              </a:rPr>
              <a:t>(</a:t>
            </a:r>
            <a:r>
              <a:rPr lang="en-US" sz="2300" b="1" i="1" dirty="0">
                <a:latin typeface="Arial Narrow" pitchFamily="34" charset="0"/>
              </a:rPr>
              <a:t>Allowance </a:t>
            </a:r>
            <a:r>
              <a:rPr lang="id-ID" sz="2300" b="1" i="1" dirty="0">
                <a:latin typeface="Arial Narrow" pitchFamily="34" charset="0"/>
              </a:rPr>
              <a:t>f</a:t>
            </a:r>
            <a:r>
              <a:rPr lang="en-US" sz="2300" b="1" i="1" dirty="0">
                <a:latin typeface="Arial Narrow" pitchFamily="34" charset="0"/>
              </a:rPr>
              <a:t>or Doubtful Account</a:t>
            </a:r>
            <a:r>
              <a:rPr lang="en-US" sz="2300" b="1" dirty="0">
                <a:latin typeface="Arial Narrow" pitchFamily="34" charset="0"/>
              </a:rPr>
              <a:t>)</a:t>
            </a:r>
          </a:p>
          <a:p>
            <a:pPr marL="609600" indent="-609600">
              <a:lnSpc>
                <a:spcPct val="50000"/>
              </a:lnSpc>
              <a:buNone/>
              <a:defRPr/>
            </a:pPr>
            <a:endParaRPr lang="en-US" sz="2300" b="1" dirty="0">
              <a:latin typeface="Arial Narrow" pitchFamily="34" charset="0"/>
            </a:endParaRPr>
          </a:p>
          <a:p>
            <a:pPr marL="609600" indent="-609600">
              <a:lnSpc>
                <a:spcPct val="50000"/>
              </a:lnSpc>
              <a:buNone/>
              <a:defRPr/>
            </a:pPr>
            <a:endParaRPr lang="en-US" sz="2300" b="1" dirty="0">
              <a:latin typeface="Arial Narrow" pitchFamily="34" charset="0"/>
            </a:endParaRPr>
          </a:p>
        </p:txBody>
      </p:sp>
    </p:spTree>
    <p:extLst>
      <p:ext uri="{BB962C8B-B14F-4D97-AF65-F5344CB8AC3E}">
        <p14:creationId xmlns:p14="http://schemas.microsoft.com/office/powerpoint/2010/main" val="2626735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plus(in)">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plus(in)">
                                      <p:cBhvr>
                                        <p:cTn id="12" dur="500"/>
                                        <p:tgtEl>
                                          <p:spTgt spid="133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plus(in)">
                                      <p:cBhvr>
                                        <p:cTn id="17" dur="500"/>
                                        <p:tgtEl>
                                          <p:spTgt spid="133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plus(in)">
                                      <p:cBhvr>
                                        <p:cTn id="22" dur="500"/>
                                        <p:tgtEl>
                                          <p:spTgt spid="1331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3314">
                                            <p:txEl>
                                              <p:pRg st="4" end="4"/>
                                            </p:txEl>
                                          </p:spTgt>
                                        </p:tgtEl>
                                        <p:attrNameLst>
                                          <p:attrName>style.visibility</p:attrName>
                                        </p:attrNameLst>
                                      </p:cBhvr>
                                      <p:to>
                                        <p:strVal val="visible"/>
                                      </p:to>
                                    </p:set>
                                    <p:animEffect transition="in" filter="plus(in)">
                                      <p:cBhvr>
                                        <p:cTn id="27" dur="500"/>
                                        <p:tgtEl>
                                          <p:spTgt spid="1331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3314">
                                            <p:txEl>
                                              <p:pRg st="5" end="5"/>
                                            </p:txEl>
                                          </p:spTgt>
                                        </p:tgtEl>
                                        <p:attrNameLst>
                                          <p:attrName>style.visibility</p:attrName>
                                        </p:attrNameLst>
                                      </p:cBhvr>
                                      <p:to>
                                        <p:strVal val="visible"/>
                                      </p:to>
                                    </p:set>
                                    <p:animEffect transition="in" filter="plus(in)">
                                      <p:cBhvr>
                                        <p:cTn id="32" dur="500"/>
                                        <p:tgtEl>
                                          <p:spTgt spid="13314">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3314">
                                            <p:txEl>
                                              <p:pRg st="6" end="6"/>
                                            </p:txEl>
                                          </p:spTgt>
                                        </p:tgtEl>
                                        <p:attrNameLst>
                                          <p:attrName>style.visibility</p:attrName>
                                        </p:attrNameLst>
                                      </p:cBhvr>
                                      <p:to>
                                        <p:strVal val="visible"/>
                                      </p:to>
                                    </p:set>
                                    <p:animEffect transition="in" filter="plus(in)">
                                      <p:cBhvr>
                                        <p:cTn id="37" dur="500"/>
                                        <p:tgtEl>
                                          <p:spTgt spid="13314">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3314">
                                            <p:txEl>
                                              <p:pRg st="8" end="8"/>
                                            </p:txEl>
                                          </p:spTgt>
                                        </p:tgtEl>
                                        <p:attrNameLst>
                                          <p:attrName>style.visibility</p:attrName>
                                        </p:attrNameLst>
                                      </p:cBhvr>
                                      <p:to>
                                        <p:strVal val="visible"/>
                                      </p:to>
                                    </p:set>
                                    <p:animEffect transition="in" filter="plus(in)">
                                      <p:cBhvr>
                                        <p:cTn id="42" dur="500"/>
                                        <p:tgtEl>
                                          <p:spTgt spid="13314">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13314">
                                            <p:txEl>
                                              <p:pRg st="9" end="9"/>
                                            </p:txEl>
                                          </p:spTgt>
                                        </p:tgtEl>
                                        <p:attrNameLst>
                                          <p:attrName>style.visibility</p:attrName>
                                        </p:attrNameLst>
                                      </p:cBhvr>
                                      <p:to>
                                        <p:strVal val="visible"/>
                                      </p:to>
                                    </p:set>
                                    <p:animEffect transition="in" filter="plus(in)">
                                      <p:cBhvr>
                                        <p:cTn id="47" dur="500"/>
                                        <p:tgtEl>
                                          <p:spTgt spid="13314">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13314">
                                            <p:txEl>
                                              <p:pRg st="10" end="10"/>
                                            </p:txEl>
                                          </p:spTgt>
                                        </p:tgtEl>
                                        <p:attrNameLst>
                                          <p:attrName>style.visibility</p:attrName>
                                        </p:attrNameLst>
                                      </p:cBhvr>
                                      <p:to>
                                        <p:strVal val="visible"/>
                                      </p:to>
                                    </p:set>
                                    <p:animEffect transition="in" filter="plus(in)">
                                      <p:cBhvr>
                                        <p:cTn id="52" dur="500"/>
                                        <p:tgtEl>
                                          <p:spTgt spid="13314">
                                            <p:txEl>
                                              <p:pRg st="10" end="10"/>
                                            </p:txEl>
                                          </p:spTgt>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13314">
                                            <p:txEl>
                                              <p:pRg st="11" end="11"/>
                                            </p:txEl>
                                          </p:spTgt>
                                        </p:tgtEl>
                                        <p:attrNameLst>
                                          <p:attrName>style.visibility</p:attrName>
                                        </p:attrNameLst>
                                      </p:cBhvr>
                                      <p:to>
                                        <p:strVal val="visible"/>
                                      </p:to>
                                    </p:set>
                                    <p:animEffect transition="in" filter="plus(in)">
                                      <p:cBhvr>
                                        <p:cTn id="55" dur="500"/>
                                        <p:tgtEl>
                                          <p:spTgt spid="13314">
                                            <p:txEl>
                                              <p:pRg st="11" end="11"/>
                                            </p:txEl>
                                          </p:spTgt>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13314">
                                            <p:txEl>
                                              <p:pRg st="12" end="12"/>
                                            </p:txEl>
                                          </p:spTgt>
                                        </p:tgtEl>
                                        <p:attrNameLst>
                                          <p:attrName>style.visibility</p:attrName>
                                        </p:attrNameLst>
                                      </p:cBhvr>
                                      <p:to>
                                        <p:strVal val="visible"/>
                                      </p:to>
                                    </p:set>
                                    <p:animEffect transition="in" filter="plus(in)">
                                      <p:cBhvr>
                                        <p:cTn id="58" dur="500"/>
                                        <p:tgtEl>
                                          <p:spTgt spid="13314">
                                            <p:txEl>
                                              <p:pRg st="12" end="12"/>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3" presetClass="entr" presetSubtype="16" fill="hold" grpId="0" nodeType="clickEffect">
                                  <p:stCondLst>
                                    <p:cond delay="0"/>
                                  </p:stCondLst>
                                  <p:childTnLst>
                                    <p:set>
                                      <p:cBhvr>
                                        <p:cTn id="62" dur="1" fill="hold">
                                          <p:stCondLst>
                                            <p:cond delay="0"/>
                                          </p:stCondLst>
                                        </p:cTn>
                                        <p:tgtEl>
                                          <p:spTgt spid="13314">
                                            <p:txEl>
                                              <p:pRg st="13" end="13"/>
                                            </p:txEl>
                                          </p:spTgt>
                                        </p:tgtEl>
                                        <p:attrNameLst>
                                          <p:attrName>style.visibility</p:attrName>
                                        </p:attrNameLst>
                                      </p:cBhvr>
                                      <p:to>
                                        <p:strVal val="visible"/>
                                      </p:to>
                                    </p:set>
                                    <p:animEffect transition="in" filter="plus(in)">
                                      <p:cBhvr>
                                        <p:cTn id="63" dur="500"/>
                                        <p:tgtEl>
                                          <p:spTgt spid="13314">
                                            <p:txEl>
                                              <p:pRg st="13" end="13"/>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3" presetClass="entr" presetSubtype="16" fill="hold" grpId="0" nodeType="clickEffect">
                                  <p:stCondLst>
                                    <p:cond delay="0"/>
                                  </p:stCondLst>
                                  <p:childTnLst>
                                    <p:set>
                                      <p:cBhvr>
                                        <p:cTn id="67" dur="1" fill="hold">
                                          <p:stCondLst>
                                            <p:cond delay="0"/>
                                          </p:stCondLst>
                                        </p:cTn>
                                        <p:tgtEl>
                                          <p:spTgt spid="13314">
                                            <p:txEl>
                                              <p:pRg st="14" end="14"/>
                                            </p:txEl>
                                          </p:spTgt>
                                        </p:tgtEl>
                                        <p:attrNameLst>
                                          <p:attrName>style.visibility</p:attrName>
                                        </p:attrNameLst>
                                      </p:cBhvr>
                                      <p:to>
                                        <p:strVal val="visible"/>
                                      </p:to>
                                    </p:set>
                                    <p:animEffect transition="in" filter="plus(in)">
                                      <p:cBhvr>
                                        <p:cTn id="68" dur="500"/>
                                        <p:tgtEl>
                                          <p:spTgt spid="1331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1676400" y="1371600"/>
            <a:ext cx="8915400" cy="5562600"/>
          </a:xfrm>
        </p:spPr>
        <p:txBody>
          <a:bodyPr/>
          <a:lstStyle/>
          <a:p>
            <a:pPr marL="465138" indent="-465138">
              <a:spcBef>
                <a:spcPts val="0"/>
              </a:spcBef>
              <a:buNone/>
              <a:defRPr/>
            </a:pPr>
            <a:r>
              <a:rPr lang="en-US" sz="2300" b="1" dirty="0"/>
              <a:t>G. 	</a:t>
            </a:r>
            <a:r>
              <a:rPr lang="en-US" sz="2300" b="1" dirty="0" err="1"/>
              <a:t>Biaya</a:t>
            </a:r>
            <a:r>
              <a:rPr lang="en-US" sz="2300" b="1" dirty="0"/>
              <a:t> </a:t>
            </a:r>
            <a:r>
              <a:rPr lang="en-US" sz="2300" b="1" dirty="0" err="1"/>
              <a:t>Pemakaian</a:t>
            </a:r>
            <a:r>
              <a:rPr lang="en-US" sz="2300" b="1" dirty="0"/>
              <a:t> </a:t>
            </a:r>
            <a:r>
              <a:rPr lang="en-US" sz="2300" b="1" dirty="0" err="1"/>
              <a:t>Perlengkapan</a:t>
            </a:r>
            <a:endParaRPr lang="en-US" sz="2300" b="1" dirty="0"/>
          </a:p>
          <a:p>
            <a:pPr marL="465138" indent="0" algn="just">
              <a:spcBef>
                <a:spcPts val="0"/>
              </a:spcBef>
              <a:buNone/>
              <a:defRPr/>
            </a:pPr>
            <a:r>
              <a:rPr lang="en-US" sz="2300" dirty="0" err="1"/>
              <a:t>Saldo</a:t>
            </a:r>
            <a:r>
              <a:rPr lang="en-US" sz="2300" dirty="0"/>
              <a:t> </a:t>
            </a:r>
            <a:r>
              <a:rPr lang="en-US" sz="2300" dirty="0" err="1"/>
              <a:t>perlengkapan</a:t>
            </a:r>
            <a:r>
              <a:rPr lang="en-US" sz="2300" dirty="0"/>
              <a:t> </a:t>
            </a:r>
            <a:r>
              <a:rPr lang="en-US" sz="2300" dirty="0" err="1"/>
              <a:t>awal</a:t>
            </a:r>
            <a:r>
              <a:rPr lang="en-US" sz="2300" dirty="0"/>
              <a:t> </a:t>
            </a:r>
            <a:r>
              <a:rPr lang="en-US" sz="2300" dirty="0" err="1"/>
              <a:t>tahun</a:t>
            </a:r>
            <a:r>
              <a:rPr lang="en-US" sz="2300" dirty="0"/>
              <a:t> </a:t>
            </a:r>
            <a:r>
              <a:rPr lang="en-US" sz="2300" dirty="0" err="1"/>
              <a:t>sebesar</a:t>
            </a:r>
            <a:r>
              <a:rPr lang="en-US" sz="2300" dirty="0"/>
              <a:t> </a:t>
            </a:r>
            <a:r>
              <a:rPr lang="en-US" sz="2300" dirty="0" err="1"/>
              <a:t>Rp</a:t>
            </a:r>
            <a:r>
              <a:rPr lang="en-US" sz="2300" dirty="0"/>
              <a:t>. 1.000.000, </a:t>
            </a:r>
            <a:r>
              <a:rPr lang="en-US" sz="2300" dirty="0" err="1"/>
              <a:t>ternyata</a:t>
            </a:r>
            <a:r>
              <a:rPr lang="en-US" sz="2300" dirty="0"/>
              <a:t> </a:t>
            </a:r>
            <a:r>
              <a:rPr lang="en-US" sz="2300" dirty="0" err="1"/>
              <a:t>pada</a:t>
            </a:r>
            <a:r>
              <a:rPr lang="en-US" sz="2300" dirty="0"/>
              <a:t> </a:t>
            </a:r>
            <a:r>
              <a:rPr lang="en-US" sz="2300" dirty="0" err="1"/>
              <a:t>akhir</a:t>
            </a:r>
            <a:r>
              <a:rPr lang="en-US" sz="2300" dirty="0"/>
              <a:t> </a:t>
            </a:r>
            <a:r>
              <a:rPr lang="en-US" sz="2300" dirty="0" err="1"/>
              <a:t>tahun</a:t>
            </a:r>
            <a:r>
              <a:rPr lang="en-US" sz="2300" dirty="0"/>
              <a:t> </a:t>
            </a:r>
            <a:r>
              <a:rPr lang="en-US" sz="2300" dirty="0" err="1"/>
              <a:t>Saldo</a:t>
            </a:r>
            <a:r>
              <a:rPr lang="en-US" sz="2300" dirty="0"/>
              <a:t> </a:t>
            </a:r>
            <a:r>
              <a:rPr lang="en-US" sz="2300" dirty="0" err="1"/>
              <a:t>Perlengkapan</a:t>
            </a:r>
            <a:r>
              <a:rPr lang="en-US" sz="2300" dirty="0"/>
              <a:t> </a:t>
            </a:r>
            <a:r>
              <a:rPr lang="en-US" sz="2300" dirty="0" err="1"/>
              <a:t>tinggal</a:t>
            </a:r>
            <a:r>
              <a:rPr lang="en-US" sz="2300" dirty="0"/>
              <a:t> 800.000</a:t>
            </a:r>
            <a:endParaRPr lang="id-ID" sz="2300" dirty="0"/>
          </a:p>
          <a:p>
            <a:pPr marL="465138" indent="0" algn="just">
              <a:spcBef>
                <a:spcPts val="0"/>
              </a:spcBef>
              <a:buNone/>
              <a:defRPr/>
            </a:pPr>
            <a:endParaRPr lang="en-US" sz="2300" dirty="0"/>
          </a:p>
          <a:p>
            <a:pPr marL="609600" indent="-152400">
              <a:spcBef>
                <a:spcPts val="0"/>
              </a:spcBef>
              <a:buNone/>
              <a:defRPr/>
            </a:pPr>
            <a:r>
              <a:rPr lang="en-US" sz="2300" dirty="0"/>
              <a:t>AJP (31/12/20</a:t>
            </a:r>
            <a:r>
              <a:rPr lang="id-ID" sz="2300" dirty="0"/>
              <a:t>11</a:t>
            </a:r>
            <a:r>
              <a:rPr lang="en-US" sz="2300" dirty="0"/>
              <a:t>)</a:t>
            </a:r>
          </a:p>
          <a:p>
            <a:pPr marL="609600" indent="-152400">
              <a:spcBef>
                <a:spcPts val="0"/>
              </a:spcBef>
              <a:buNone/>
              <a:defRPr/>
            </a:pPr>
            <a:r>
              <a:rPr lang="en-US" sz="2300" dirty="0" err="1"/>
              <a:t>Biaya</a:t>
            </a:r>
            <a:r>
              <a:rPr lang="en-US" sz="2300" dirty="0"/>
              <a:t> </a:t>
            </a:r>
            <a:r>
              <a:rPr lang="en-US" sz="2300" dirty="0" err="1"/>
              <a:t>Pemakaian</a:t>
            </a:r>
            <a:r>
              <a:rPr lang="en-US" sz="2300" dirty="0"/>
              <a:t> </a:t>
            </a:r>
            <a:r>
              <a:rPr lang="en-US" sz="2300" dirty="0" err="1"/>
              <a:t>Perlengkapan</a:t>
            </a:r>
            <a:r>
              <a:rPr lang="en-US" sz="2300" b="1" dirty="0">
                <a:latin typeface="Arial Narrow" pitchFamily="34" charset="0"/>
              </a:rPr>
              <a:t> </a:t>
            </a:r>
            <a:r>
              <a:rPr lang="en-US" sz="2300" dirty="0"/>
              <a:t>     200.000	     -</a:t>
            </a:r>
          </a:p>
          <a:p>
            <a:pPr marL="609600" indent="-152400">
              <a:spcBef>
                <a:spcPts val="0"/>
              </a:spcBef>
              <a:buNone/>
              <a:defRPr/>
            </a:pPr>
            <a:r>
              <a:rPr lang="en-US" sz="2300" b="1" dirty="0"/>
              <a:t>(</a:t>
            </a:r>
            <a:r>
              <a:rPr lang="en-US" sz="2300" b="1" i="1" dirty="0"/>
              <a:t>Use </a:t>
            </a:r>
            <a:r>
              <a:rPr lang="id-ID" sz="2300" b="1" i="1" dirty="0"/>
              <a:t>o</a:t>
            </a:r>
            <a:r>
              <a:rPr lang="en-US" sz="2300" b="1" i="1" dirty="0"/>
              <a:t>f Supplies Costs</a:t>
            </a:r>
            <a:r>
              <a:rPr lang="en-US" sz="2300" b="1" dirty="0"/>
              <a:t>)</a:t>
            </a:r>
            <a:endParaRPr lang="en-US" sz="2300" b="1" dirty="0">
              <a:latin typeface="Arial Narrow" pitchFamily="34" charset="0"/>
            </a:endParaRPr>
          </a:p>
          <a:p>
            <a:pPr marL="609600" indent="-609600">
              <a:spcBef>
                <a:spcPts val="0"/>
              </a:spcBef>
              <a:buNone/>
              <a:defRPr/>
            </a:pPr>
            <a:r>
              <a:rPr lang="en-US" sz="2300" dirty="0"/>
              <a:t>        </a:t>
            </a:r>
            <a:r>
              <a:rPr lang="id-ID" sz="2300" dirty="0"/>
              <a:t>		</a:t>
            </a:r>
            <a:r>
              <a:rPr lang="en-US" sz="2300" dirty="0" err="1"/>
              <a:t>Perlengkapan</a:t>
            </a:r>
            <a:r>
              <a:rPr lang="en-US" sz="2300" dirty="0"/>
              <a:t>				-	200.000</a:t>
            </a:r>
          </a:p>
          <a:p>
            <a:pPr marL="609600" indent="-609600">
              <a:spcBef>
                <a:spcPts val="0"/>
              </a:spcBef>
              <a:buNone/>
              <a:defRPr/>
            </a:pPr>
            <a:r>
              <a:rPr lang="en-US" sz="2300" dirty="0"/>
              <a:t>        </a:t>
            </a:r>
            <a:r>
              <a:rPr lang="id-ID" sz="2300" dirty="0"/>
              <a:t>		</a:t>
            </a:r>
            <a:r>
              <a:rPr lang="en-US" sz="2300" b="1" dirty="0">
                <a:latin typeface="Arial Narrow" pitchFamily="34" charset="0"/>
              </a:rPr>
              <a:t>(</a:t>
            </a:r>
            <a:r>
              <a:rPr lang="en-US" sz="2300" b="1" i="1" dirty="0">
                <a:latin typeface="Arial Narrow" pitchFamily="34" charset="0"/>
              </a:rPr>
              <a:t>Supplies</a:t>
            </a:r>
            <a:r>
              <a:rPr lang="en-US" sz="2300" b="1" dirty="0">
                <a:latin typeface="Arial Narrow" pitchFamily="34" charset="0"/>
              </a:rPr>
              <a:t>)</a:t>
            </a:r>
          </a:p>
          <a:p>
            <a:pPr marL="609600" indent="-609600">
              <a:spcBef>
                <a:spcPts val="0"/>
              </a:spcBef>
              <a:buNone/>
              <a:defRPr/>
            </a:pPr>
            <a:endParaRPr lang="en-US" sz="2300" b="1" dirty="0">
              <a:latin typeface="Arial Narrow" pitchFamily="34" charset="0"/>
            </a:endParaRPr>
          </a:p>
          <a:p>
            <a:pPr marL="609600" indent="-609600">
              <a:spcBef>
                <a:spcPts val="0"/>
              </a:spcBef>
              <a:buNone/>
              <a:defRPr/>
            </a:pPr>
            <a:endParaRPr lang="en-US" sz="2300" b="1" dirty="0">
              <a:latin typeface="Arial Narrow" pitchFamily="34" charset="0"/>
            </a:endParaRPr>
          </a:p>
        </p:txBody>
      </p:sp>
    </p:spTree>
    <p:extLst>
      <p:ext uri="{BB962C8B-B14F-4D97-AF65-F5344CB8AC3E}">
        <p14:creationId xmlns:p14="http://schemas.microsoft.com/office/powerpoint/2010/main" val="1394107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plus(in)">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plus(in)">
                                      <p:cBhvr>
                                        <p:cTn id="12" dur="500"/>
                                        <p:tgtEl>
                                          <p:spTgt spid="133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3314">
                                            <p:txEl>
                                              <p:pRg st="3" end="3"/>
                                            </p:txEl>
                                          </p:spTgt>
                                        </p:tgtEl>
                                        <p:attrNameLst>
                                          <p:attrName>style.visibility</p:attrName>
                                        </p:attrNameLst>
                                      </p:cBhvr>
                                      <p:to>
                                        <p:strVal val="visible"/>
                                      </p:to>
                                    </p:set>
                                    <p:animEffect transition="in" filter="plus(in)">
                                      <p:cBhvr>
                                        <p:cTn id="17" dur="500"/>
                                        <p:tgtEl>
                                          <p:spTgt spid="1331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3314">
                                            <p:txEl>
                                              <p:pRg st="4" end="4"/>
                                            </p:txEl>
                                          </p:spTgt>
                                        </p:tgtEl>
                                        <p:attrNameLst>
                                          <p:attrName>style.visibility</p:attrName>
                                        </p:attrNameLst>
                                      </p:cBhvr>
                                      <p:to>
                                        <p:strVal val="visible"/>
                                      </p:to>
                                    </p:set>
                                    <p:animEffect transition="in" filter="plus(in)">
                                      <p:cBhvr>
                                        <p:cTn id="22" dur="500"/>
                                        <p:tgtEl>
                                          <p:spTgt spid="1331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3314">
                                            <p:txEl>
                                              <p:pRg st="5" end="5"/>
                                            </p:txEl>
                                          </p:spTgt>
                                        </p:tgtEl>
                                        <p:attrNameLst>
                                          <p:attrName>style.visibility</p:attrName>
                                        </p:attrNameLst>
                                      </p:cBhvr>
                                      <p:to>
                                        <p:strVal val="visible"/>
                                      </p:to>
                                    </p:set>
                                    <p:animEffect transition="in" filter="plus(in)">
                                      <p:cBhvr>
                                        <p:cTn id="27" dur="500"/>
                                        <p:tgtEl>
                                          <p:spTgt spid="13314">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3314">
                                            <p:txEl>
                                              <p:pRg st="6" end="6"/>
                                            </p:txEl>
                                          </p:spTgt>
                                        </p:tgtEl>
                                        <p:attrNameLst>
                                          <p:attrName>style.visibility</p:attrName>
                                        </p:attrNameLst>
                                      </p:cBhvr>
                                      <p:to>
                                        <p:strVal val="visible"/>
                                      </p:to>
                                    </p:set>
                                    <p:animEffect transition="in" filter="plus(in)">
                                      <p:cBhvr>
                                        <p:cTn id="32" dur="500"/>
                                        <p:tgtEl>
                                          <p:spTgt spid="13314">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3314">
                                            <p:txEl>
                                              <p:pRg st="7" end="7"/>
                                            </p:txEl>
                                          </p:spTgt>
                                        </p:tgtEl>
                                        <p:attrNameLst>
                                          <p:attrName>style.visibility</p:attrName>
                                        </p:attrNameLst>
                                      </p:cBhvr>
                                      <p:to>
                                        <p:strVal val="visible"/>
                                      </p:to>
                                    </p:set>
                                    <p:animEffect transition="in" filter="plus(in)">
                                      <p:cBhvr>
                                        <p:cTn id="37" dur="500"/>
                                        <p:tgtEl>
                                          <p:spTgt spid="133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5281B7-38C5-48EA-A795-B394913B3561}" type="slidenum">
              <a:rPr lang="en-US"/>
              <a:pPr eaLnBrk="1" hangingPunct="1"/>
              <a:t>14</a:t>
            </a:fld>
            <a:endParaRPr lang="en-US"/>
          </a:p>
        </p:txBody>
      </p:sp>
      <p:sp>
        <p:nvSpPr>
          <p:cNvPr id="4099" name="Rectangle 2"/>
          <p:cNvSpPr>
            <a:spLocks noGrp="1" noChangeArrowheads="1"/>
          </p:cNvSpPr>
          <p:nvPr>
            <p:ph type="ctrTitle"/>
          </p:nvPr>
        </p:nvSpPr>
        <p:spPr>
          <a:xfrm>
            <a:off x="2279650" y="549275"/>
            <a:ext cx="7772400" cy="503238"/>
          </a:xfrm>
        </p:spPr>
        <p:txBody>
          <a:bodyPr>
            <a:normAutofit fontScale="90000"/>
          </a:bodyPr>
          <a:lstStyle/>
          <a:p>
            <a:pPr eaLnBrk="1" hangingPunct="1"/>
            <a:r>
              <a:rPr lang="en-US" sz="3600" b="1">
                <a:latin typeface="Times New Roman" panose="02020603050405020304" pitchFamily="18" charset="0"/>
              </a:rPr>
              <a:t>Neraca Lajur</a:t>
            </a:r>
          </a:p>
        </p:txBody>
      </p:sp>
      <p:sp>
        <p:nvSpPr>
          <p:cNvPr id="4100" name="Rectangle 3"/>
          <p:cNvSpPr>
            <a:spLocks noGrp="1" noChangeArrowheads="1"/>
          </p:cNvSpPr>
          <p:nvPr>
            <p:ph type="subTitle" idx="1"/>
          </p:nvPr>
        </p:nvSpPr>
        <p:spPr>
          <a:xfrm>
            <a:off x="2208213" y="1412876"/>
            <a:ext cx="7848600" cy="4968875"/>
          </a:xfrm>
        </p:spPr>
        <p:txBody>
          <a:bodyPr/>
          <a:lstStyle/>
          <a:p>
            <a:pPr marL="990600" lvl="1" indent="-533400" algn="l"/>
            <a:r>
              <a:rPr lang="en-US" sz="2600" b="1">
                <a:latin typeface="Times New Roman" panose="02020603050405020304" pitchFamily="18" charset="0"/>
              </a:rPr>
              <a:t>Definisi :</a:t>
            </a:r>
          </a:p>
          <a:p>
            <a:pPr marL="990600" lvl="1" indent="-533400" algn="l"/>
            <a:r>
              <a:rPr lang="en-US" sz="2600">
                <a:latin typeface="Times New Roman" panose="02020603050405020304" pitchFamily="18" charset="0"/>
              </a:rPr>
              <a:t>“Kertas berkolom-kolom yang dirancang untuk </a:t>
            </a:r>
          </a:p>
          <a:p>
            <a:pPr marL="990600" lvl="1" indent="-533400" algn="l"/>
            <a:r>
              <a:rPr lang="en-US" sz="2600">
                <a:latin typeface="Times New Roman" panose="02020603050405020304" pitchFamily="18" charset="0"/>
              </a:rPr>
              <a:t>menghimpun semua data akuntansi pada saat akan </a:t>
            </a:r>
          </a:p>
          <a:p>
            <a:pPr marL="990600" lvl="1" indent="-533400" algn="l"/>
            <a:r>
              <a:rPr lang="en-US" sz="2600">
                <a:latin typeface="Times New Roman" panose="02020603050405020304" pitchFamily="18" charset="0"/>
              </a:rPr>
              <a:t>menyusun laporan keuangan dengan cara yang </a:t>
            </a:r>
          </a:p>
          <a:p>
            <a:pPr marL="990600" lvl="1" indent="-533400" algn="l"/>
            <a:r>
              <a:rPr lang="en-US" sz="2600">
                <a:latin typeface="Times New Roman" panose="02020603050405020304" pitchFamily="18" charset="0"/>
              </a:rPr>
              <a:t>sistematis”</a:t>
            </a:r>
          </a:p>
          <a:p>
            <a:pPr marL="990600" lvl="1" indent="-533400" algn="l"/>
            <a:endParaRPr lang="en-US" sz="2600" b="1">
              <a:latin typeface="Times New Roman" panose="02020603050405020304" pitchFamily="18" charset="0"/>
            </a:endParaRPr>
          </a:p>
          <a:p>
            <a:pPr marL="990600" lvl="1" indent="-533400" algn="l"/>
            <a:r>
              <a:rPr lang="en-US" sz="2600" b="1">
                <a:latin typeface="Times New Roman" panose="02020603050405020304" pitchFamily="18" charset="0"/>
              </a:rPr>
              <a:t>Tujuan :</a:t>
            </a:r>
            <a:endParaRPr lang="en-US" sz="2600">
              <a:latin typeface="Times New Roman" panose="02020603050405020304" pitchFamily="18" charset="0"/>
            </a:endParaRPr>
          </a:p>
          <a:p>
            <a:pPr marL="990600" lvl="1" indent="-533400" algn="l"/>
            <a:r>
              <a:rPr lang="en-US" sz="2600">
                <a:latin typeface="Times New Roman" panose="02020603050405020304" pitchFamily="18" charset="0"/>
              </a:rPr>
              <a:t>Untuk memudahkan menyusun laporan keuangan dan </a:t>
            </a:r>
          </a:p>
          <a:p>
            <a:pPr marL="990600" lvl="1" indent="-533400" algn="l"/>
            <a:r>
              <a:rPr lang="en-US" sz="2600">
                <a:latin typeface="Times New Roman" panose="02020603050405020304" pitchFamily="18" charset="0"/>
              </a:rPr>
              <a:t>Menemukan kesalahan yang mungkin dilakukan </a:t>
            </a:r>
          </a:p>
          <a:p>
            <a:pPr marL="990600" lvl="1" indent="-533400" algn="l"/>
            <a:endParaRPr lang="en-US" sz="2600">
              <a:latin typeface="Times New Roman" panose="02020603050405020304" pitchFamily="18" charset="0"/>
            </a:endParaRPr>
          </a:p>
          <a:p>
            <a:pPr marL="990600" lvl="1" indent="-533400" algn="l"/>
            <a:endParaRPr lang="en-US" sz="2600">
              <a:latin typeface="Times New Roman" panose="02020603050405020304" pitchFamily="18" charset="0"/>
            </a:endParaRPr>
          </a:p>
        </p:txBody>
      </p:sp>
    </p:spTree>
    <p:extLst>
      <p:ext uri="{BB962C8B-B14F-4D97-AF65-F5344CB8AC3E}">
        <p14:creationId xmlns:p14="http://schemas.microsoft.com/office/powerpoint/2010/main" val="4021970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48F8B0-01F6-429B-A8FB-BBDBB86DE0DF}" type="slidenum">
              <a:rPr lang="en-US"/>
              <a:pPr eaLnBrk="1" hangingPunct="1"/>
              <a:t>15</a:t>
            </a:fld>
            <a:endParaRPr lang="en-US"/>
          </a:p>
        </p:txBody>
      </p:sp>
      <p:sp>
        <p:nvSpPr>
          <p:cNvPr id="5123" name="Rectangle 2"/>
          <p:cNvSpPr>
            <a:spLocks noGrp="1" noChangeArrowheads="1"/>
          </p:cNvSpPr>
          <p:nvPr>
            <p:ph type="title"/>
          </p:nvPr>
        </p:nvSpPr>
        <p:spPr>
          <a:xfrm>
            <a:off x="1981200" y="292101"/>
            <a:ext cx="8229600" cy="2632075"/>
          </a:xfrm>
        </p:spPr>
        <p:txBody>
          <a:bodyPr/>
          <a:lstStyle/>
          <a:p>
            <a:pPr eaLnBrk="1" hangingPunct="1"/>
            <a:r>
              <a:rPr lang="en-US"/>
              <a:t>Bentuk Neraca lajur</a:t>
            </a:r>
            <a:br>
              <a:rPr lang="en-US"/>
            </a:br>
            <a:br>
              <a:rPr lang="en-US"/>
            </a:br>
            <a:r>
              <a:rPr lang="en-US" sz="2000" b="1"/>
              <a:t>PT. ABC</a:t>
            </a:r>
            <a:br>
              <a:rPr lang="en-US" sz="2000" b="1"/>
            </a:br>
            <a:r>
              <a:rPr lang="en-US" sz="2000" b="1"/>
              <a:t>Neraca Lajur</a:t>
            </a:r>
            <a:br>
              <a:rPr lang="en-US" sz="2000" b="1"/>
            </a:br>
            <a:r>
              <a:rPr lang="en-US" sz="2000" b="1"/>
              <a:t>Periode 31 Desember 2000</a:t>
            </a:r>
          </a:p>
        </p:txBody>
      </p:sp>
      <p:graphicFrame>
        <p:nvGraphicFramePr>
          <p:cNvPr id="199683" name="Group 3"/>
          <p:cNvGraphicFramePr>
            <a:graphicFrameLocks noGrp="1"/>
          </p:cNvGraphicFramePr>
          <p:nvPr>
            <p:ph idx="1"/>
          </p:nvPr>
        </p:nvGraphicFramePr>
        <p:xfrm>
          <a:off x="1847850" y="2924175"/>
          <a:ext cx="8642350" cy="2449514"/>
        </p:xfrm>
        <a:graphic>
          <a:graphicData uri="http://schemas.openxmlformats.org/drawingml/2006/table">
            <a:tbl>
              <a:tblPr/>
              <a:tblGrid>
                <a:gridCol w="444500">
                  <a:extLst>
                    <a:ext uri="{9D8B030D-6E8A-4147-A177-3AD203B41FA5}">
                      <a16:colId xmlns:a16="http://schemas.microsoft.com/office/drawing/2014/main" val="20000"/>
                    </a:ext>
                  </a:extLst>
                </a:gridCol>
                <a:gridCol w="1139825">
                  <a:extLst>
                    <a:ext uri="{9D8B030D-6E8A-4147-A177-3AD203B41FA5}">
                      <a16:colId xmlns:a16="http://schemas.microsoft.com/office/drawing/2014/main" val="20001"/>
                    </a:ext>
                  </a:extLst>
                </a:gridCol>
                <a:gridCol w="64928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647700">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22312">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20725">
                  <a:extLst>
                    <a:ext uri="{9D8B030D-6E8A-4147-A177-3AD203B41FA5}">
                      <a16:colId xmlns:a16="http://schemas.microsoft.com/office/drawing/2014/main" val="20009"/>
                    </a:ext>
                  </a:extLst>
                </a:gridCol>
                <a:gridCol w="719137">
                  <a:extLst>
                    <a:ext uri="{9D8B030D-6E8A-4147-A177-3AD203B41FA5}">
                      <a16:colId xmlns:a16="http://schemas.microsoft.com/office/drawing/2014/main" val="20010"/>
                    </a:ext>
                  </a:extLst>
                </a:gridCol>
                <a:gridCol w="720725">
                  <a:extLst>
                    <a:ext uri="{9D8B030D-6E8A-4147-A177-3AD203B41FA5}">
                      <a16:colId xmlns:a16="http://schemas.microsoft.com/office/drawing/2014/main" val="20011"/>
                    </a:ext>
                  </a:extLst>
                </a:gridCol>
              </a:tblGrid>
              <a:tr h="703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Rekening &amp; Keterangan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Neraca Saldo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Penyesuaian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Neraca Saldo Setelah Penyesuaian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Laporan Rugi-Laba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Neraca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Debet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rPr>
                        <a:t>Kredit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2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2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4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pitchFamily="18" charset="0"/>
                        </a:rPr>
                        <a:t>Jumlah</a:t>
                      </a: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07460859"/>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4F9D57-06FB-44F4-8020-FFB2313B1B9A}" type="slidenum">
              <a:rPr lang="en-US"/>
              <a:pPr eaLnBrk="1" hangingPunct="1"/>
              <a:t>16</a:t>
            </a:fld>
            <a:endParaRPr lang="en-US"/>
          </a:p>
        </p:txBody>
      </p:sp>
      <p:sp>
        <p:nvSpPr>
          <p:cNvPr id="6147" name="Rectangle 2"/>
          <p:cNvSpPr>
            <a:spLocks noGrp="1" noChangeArrowheads="1"/>
          </p:cNvSpPr>
          <p:nvPr>
            <p:ph type="title"/>
          </p:nvPr>
        </p:nvSpPr>
        <p:spPr/>
        <p:txBody>
          <a:bodyPr/>
          <a:lstStyle/>
          <a:p>
            <a:pPr eaLnBrk="1" hangingPunct="1"/>
            <a:r>
              <a:rPr lang="en-US" sz="4000"/>
              <a:t>Neraca Saldo Setelah Penyesuaian (NSSP)</a:t>
            </a:r>
          </a:p>
        </p:txBody>
      </p:sp>
      <p:sp>
        <p:nvSpPr>
          <p:cNvPr id="6148" name="Rectangle 3"/>
          <p:cNvSpPr>
            <a:spLocks noGrp="1" noChangeArrowheads="1"/>
          </p:cNvSpPr>
          <p:nvPr>
            <p:ph type="body" idx="1"/>
          </p:nvPr>
        </p:nvSpPr>
        <p:spPr/>
        <p:txBody>
          <a:bodyPr/>
          <a:lstStyle/>
          <a:p>
            <a:pPr eaLnBrk="1" hangingPunct="1">
              <a:buFontTx/>
              <a:buNone/>
            </a:pPr>
            <a:r>
              <a:rPr lang="en-US" b="1" u="sng" dirty="0" err="1"/>
              <a:t>Neraca</a:t>
            </a:r>
            <a:r>
              <a:rPr lang="en-US" b="1" u="sng" dirty="0"/>
              <a:t> </a:t>
            </a:r>
            <a:r>
              <a:rPr lang="en-US" b="1" u="sng" dirty="0" err="1"/>
              <a:t>Saldo</a:t>
            </a:r>
            <a:r>
              <a:rPr lang="en-US" b="1" dirty="0"/>
              <a:t>		</a:t>
            </a:r>
            <a:r>
              <a:rPr lang="en-US" b="1" u="sng" dirty="0" err="1"/>
              <a:t>Penyesuaian</a:t>
            </a:r>
            <a:r>
              <a:rPr lang="en-US" b="1" dirty="0"/>
              <a:t>	</a:t>
            </a:r>
            <a:r>
              <a:rPr lang="en-US" b="1" u="sng" dirty="0"/>
              <a:t>NSSP</a:t>
            </a:r>
          </a:p>
          <a:p>
            <a:pPr eaLnBrk="1" hangingPunct="1">
              <a:buFontTx/>
              <a:buNone/>
            </a:pPr>
            <a:r>
              <a:rPr lang="en-US" dirty="0" err="1"/>
              <a:t>Debet</a:t>
            </a:r>
            <a:r>
              <a:rPr lang="en-US" dirty="0"/>
              <a:t>			</a:t>
            </a:r>
            <a:r>
              <a:rPr lang="id-ID" dirty="0"/>
              <a:t>		</a:t>
            </a:r>
            <a:r>
              <a:rPr lang="en-US" dirty="0" err="1"/>
              <a:t>Debet</a:t>
            </a:r>
            <a:r>
              <a:rPr lang="en-US" dirty="0"/>
              <a:t>		</a:t>
            </a:r>
            <a:r>
              <a:rPr lang="en-US" dirty="0" err="1"/>
              <a:t>Debet</a:t>
            </a:r>
            <a:endParaRPr lang="en-US" dirty="0"/>
          </a:p>
          <a:p>
            <a:pPr eaLnBrk="1" hangingPunct="1">
              <a:buFontTx/>
              <a:buNone/>
            </a:pPr>
            <a:r>
              <a:rPr lang="en-US" dirty="0" err="1"/>
              <a:t>Debet</a:t>
            </a:r>
            <a:r>
              <a:rPr lang="en-US" dirty="0"/>
              <a:t>		&gt;	</a:t>
            </a:r>
            <a:r>
              <a:rPr lang="id-ID" dirty="0"/>
              <a:t>		</a:t>
            </a:r>
            <a:r>
              <a:rPr lang="en-US" dirty="0" err="1"/>
              <a:t>Kredit</a:t>
            </a:r>
            <a:r>
              <a:rPr lang="en-US" dirty="0"/>
              <a:t>		</a:t>
            </a:r>
            <a:r>
              <a:rPr lang="en-US" dirty="0" err="1"/>
              <a:t>Debet</a:t>
            </a:r>
            <a:endParaRPr lang="en-US" dirty="0"/>
          </a:p>
          <a:p>
            <a:pPr eaLnBrk="1" hangingPunct="1">
              <a:buFontTx/>
              <a:buNone/>
            </a:pPr>
            <a:r>
              <a:rPr lang="en-US" dirty="0" err="1"/>
              <a:t>Debet</a:t>
            </a:r>
            <a:r>
              <a:rPr lang="en-US" dirty="0"/>
              <a:t>		&lt;	</a:t>
            </a:r>
            <a:r>
              <a:rPr lang="id-ID" dirty="0"/>
              <a:t>		</a:t>
            </a:r>
            <a:r>
              <a:rPr lang="en-US" dirty="0" err="1"/>
              <a:t>Kredit</a:t>
            </a:r>
            <a:r>
              <a:rPr lang="en-US" dirty="0"/>
              <a:t>		</a:t>
            </a:r>
            <a:r>
              <a:rPr lang="en-US" dirty="0" err="1"/>
              <a:t>Kredit</a:t>
            </a:r>
            <a:endParaRPr lang="en-US" dirty="0"/>
          </a:p>
          <a:p>
            <a:pPr eaLnBrk="1" hangingPunct="1">
              <a:buFontTx/>
              <a:buNone/>
            </a:pPr>
            <a:r>
              <a:rPr lang="en-US" dirty="0" err="1"/>
              <a:t>Kredit</a:t>
            </a:r>
            <a:r>
              <a:rPr lang="en-US" dirty="0"/>
              <a:t>			</a:t>
            </a:r>
            <a:r>
              <a:rPr lang="id-ID" dirty="0"/>
              <a:t>		</a:t>
            </a:r>
            <a:r>
              <a:rPr lang="en-US" dirty="0" err="1"/>
              <a:t>Kredit</a:t>
            </a:r>
            <a:r>
              <a:rPr lang="en-US" dirty="0"/>
              <a:t>		</a:t>
            </a:r>
            <a:r>
              <a:rPr lang="en-US" dirty="0" err="1"/>
              <a:t>Kredit</a:t>
            </a:r>
            <a:endParaRPr lang="en-US" dirty="0"/>
          </a:p>
        </p:txBody>
      </p:sp>
    </p:spTree>
    <p:extLst>
      <p:ext uri="{BB962C8B-B14F-4D97-AF65-F5344CB8AC3E}">
        <p14:creationId xmlns:p14="http://schemas.microsoft.com/office/powerpoint/2010/main" val="3538106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F3733A-4389-4C3A-82D4-467F11F54900}" type="slidenum">
              <a:rPr lang="en-US"/>
              <a:pPr eaLnBrk="1" hangingPunct="1"/>
              <a:t>17</a:t>
            </a:fld>
            <a:endParaRPr lang="en-US"/>
          </a:p>
        </p:txBody>
      </p:sp>
      <p:sp>
        <p:nvSpPr>
          <p:cNvPr id="7171" name="Rectangle 2"/>
          <p:cNvSpPr>
            <a:spLocks noGrp="1" noChangeArrowheads="1"/>
          </p:cNvSpPr>
          <p:nvPr>
            <p:ph type="title"/>
          </p:nvPr>
        </p:nvSpPr>
        <p:spPr>
          <a:xfrm>
            <a:off x="1981200" y="274639"/>
            <a:ext cx="8229600" cy="922337"/>
          </a:xfrm>
        </p:spPr>
        <p:txBody>
          <a:bodyPr/>
          <a:lstStyle/>
          <a:p>
            <a:pPr eaLnBrk="1" hangingPunct="1"/>
            <a:r>
              <a:rPr lang="en-US"/>
              <a:t>Laporan Keuangan</a:t>
            </a:r>
          </a:p>
        </p:txBody>
      </p:sp>
      <p:sp>
        <p:nvSpPr>
          <p:cNvPr id="7172" name="Rectangle 3"/>
          <p:cNvSpPr>
            <a:spLocks noGrp="1" noChangeArrowheads="1"/>
          </p:cNvSpPr>
          <p:nvPr>
            <p:ph type="body" idx="1"/>
          </p:nvPr>
        </p:nvSpPr>
        <p:spPr>
          <a:xfrm>
            <a:off x="1981200" y="1566863"/>
            <a:ext cx="8229600" cy="4525962"/>
          </a:xfrm>
        </p:spPr>
        <p:txBody>
          <a:bodyPr/>
          <a:lstStyle/>
          <a:p>
            <a:pPr marL="609600" indent="-609600">
              <a:buFontTx/>
              <a:buAutoNum type="arabicPeriod"/>
            </a:pPr>
            <a:r>
              <a:rPr lang="en-US"/>
              <a:t>Laporan Laba/Rugi (Income Statement)</a:t>
            </a:r>
          </a:p>
          <a:p>
            <a:pPr marL="609600" indent="-609600">
              <a:buFontTx/>
              <a:buAutoNum type="arabicPeriod"/>
            </a:pPr>
            <a:r>
              <a:rPr lang="en-US"/>
              <a:t>Laporan Perubahan Ekuitas (Owners Equity Statement)</a:t>
            </a:r>
          </a:p>
          <a:p>
            <a:pPr marL="609600" indent="-609600">
              <a:buFontTx/>
              <a:buAutoNum type="arabicPeriod"/>
            </a:pPr>
            <a:r>
              <a:rPr lang="en-US"/>
              <a:t>Laporan Neraca (Statement Of Balance Sheet)</a:t>
            </a:r>
          </a:p>
          <a:p>
            <a:pPr marL="609600" indent="-609600">
              <a:buFontTx/>
              <a:buAutoNum type="arabicPeriod"/>
            </a:pPr>
            <a:r>
              <a:rPr lang="en-US"/>
              <a:t>Laporan Arus Kas (Statement Of Cash Flow)</a:t>
            </a:r>
          </a:p>
          <a:p>
            <a:pPr marL="609600" indent="-609600">
              <a:buNone/>
            </a:pPr>
            <a:endParaRPr lang="en-US"/>
          </a:p>
        </p:txBody>
      </p:sp>
    </p:spTree>
    <p:extLst>
      <p:ext uri="{BB962C8B-B14F-4D97-AF65-F5344CB8AC3E}">
        <p14:creationId xmlns:p14="http://schemas.microsoft.com/office/powerpoint/2010/main" val="543862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2042A1-E987-4174-BFC9-A37E50005AEB}" type="slidenum">
              <a:rPr lang="en-US"/>
              <a:pPr eaLnBrk="1" hangingPunct="1"/>
              <a:t>18</a:t>
            </a:fld>
            <a:endParaRPr lang="en-US"/>
          </a:p>
        </p:txBody>
      </p:sp>
      <p:sp>
        <p:nvSpPr>
          <p:cNvPr id="8195" name="Rectangle 2"/>
          <p:cNvSpPr>
            <a:spLocks noGrp="1" noChangeArrowheads="1"/>
          </p:cNvSpPr>
          <p:nvPr>
            <p:ph type="title"/>
          </p:nvPr>
        </p:nvSpPr>
        <p:spPr>
          <a:xfrm>
            <a:off x="1981200" y="274639"/>
            <a:ext cx="8229600" cy="1570037"/>
          </a:xfrm>
        </p:spPr>
        <p:txBody>
          <a:bodyPr/>
          <a:lstStyle/>
          <a:p>
            <a:pPr eaLnBrk="1" hangingPunct="1"/>
            <a:r>
              <a:rPr lang="en-US" sz="3600"/>
              <a:t>Laporan Laba/Rugi </a:t>
            </a:r>
            <a:br>
              <a:rPr lang="en-US" sz="3600"/>
            </a:br>
            <a:r>
              <a:rPr lang="en-US" sz="3600"/>
              <a:t>(Income Statement)</a:t>
            </a:r>
          </a:p>
        </p:txBody>
      </p:sp>
      <p:sp>
        <p:nvSpPr>
          <p:cNvPr id="8196" name="Rectangle 3"/>
          <p:cNvSpPr>
            <a:spLocks noGrp="1" noChangeArrowheads="1"/>
          </p:cNvSpPr>
          <p:nvPr>
            <p:ph type="body" idx="1"/>
          </p:nvPr>
        </p:nvSpPr>
        <p:spPr>
          <a:xfrm>
            <a:off x="1981200" y="1692275"/>
            <a:ext cx="8229600" cy="4433888"/>
          </a:xfrm>
        </p:spPr>
        <p:txBody>
          <a:bodyPr/>
          <a:lstStyle/>
          <a:p>
            <a:pPr marL="609600" indent="-609600">
              <a:buNone/>
            </a:pPr>
            <a:r>
              <a:rPr lang="en-US"/>
              <a:t>Pendapatan (Revenue)</a:t>
            </a:r>
          </a:p>
          <a:p>
            <a:pPr marL="609600" indent="-609600">
              <a:buNone/>
            </a:pPr>
            <a:r>
              <a:rPr lang="en-US"/>
              <a:t>Beban (Expenses)</a:t>
            </a:r>
          </a:p>
          <a:p>
            <a:pPr marL="609600" indent="-609600">
              <a:buNone/>
            </a:pPr>
            <a:r>
              <a:rPr lang="en-US"/>
              <a:t>Penghasilan Bersih (Net Income)</a:t>
            </a:r>
          </a:p>
          <a:p>
            <a:pPr marL="609600" indent="-609600"/>
            <a:r>
              <a:rPr lang="en-US" sz="2000"/>
              <a:t>Selisih antara pendapatan (revenue) dengan beban (expenses)</a:t>
            </a:r>
          </a:p>
          <a:p>
            <a:pPr marL="609600" indent="-609600"/>
            <a:r>
              <a:rPr lang="en-US" sz="2000"/>
              <a:t>Laba (Profit/Gain)</a:t>
            </a:r>
          </a:p>
          <a:p>
            <a:pPr marL="609600" indent="-609600"/>
            <a:r>
              <a:rPr lang="en-US" sz="2000"/>
              <a:t>Rugi (Loss)</a:t>
            </a:r>
          </a:p>
          <a:p>
            <a:pPr marL="609600" indent="-609600">
              <a:buNone/>
            </a:pPr>
            <a:endParaRPr lang="en-US"/>
          </a:p>
        </p:txBody>
      </p:sp>
    </p:spTree>
    <p:extLst>
      <p:ext uri="{BB962C8B-B14F-4D97-AF65-F5344CB8AC3E}">
        <p14:creationId xmlns:p14="http://schemas.microsoft.com/office/powerpoint/2010/main" val="3147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729F26-8BBA-4566-BD43-84B776D56E85}" type="slidenum">
              <a:rPr lang="en-US"/>
              <a:pPr eaLnBrk="1" hangingPunct="1"/>
              <a:t>19</a:t>
            </a:fld>
            <a:endParaRPr lang="en-US"/>
          </a:p>
        </p:txBody>
      </p:sp>
      <p:sp>
        <p:nvSpPr>
          <p:cNvPr id="9219" name="Rectangle 2"/>
          <p:cNvSpPr>
            <a:spLocks noGrp="1" noChangeArrowheads="1"/>
          </p:cNvSpPr>
          <p:nvPr>
            <p:ph type="title"/>
          </p:nvPr>
        </p:nvSpPr>
        <p:spPr>
          <a:xfrm>
            <a:off x="1981200" y="274638"/>
            <a:ext cx="8229600" cy="1858962"/>
          </a:xfrm>
        </p:spPr>
        <p:txBody>
          <a:bodyPr/>
          <a:lstStyle/>
          <a:p>
            <a:pPr eaLnBrk="1" hangingPunct="1"/>
            <a:r>
              <a:rPr lang="en-US" sz="3600"/>
              <a:t>Laporan Laba/Rugi </a:t>
            </a:r>
            <a:br>
              <a:rPr lang="en-US" sz="3600"/>
            </a:br>
            <a:r>
              <a:rPr lang="en-US" sz="3600"/>
              <a:t>(Income Statement)</a:t>
            </a:r>
          </a:p>
        </p:txBody>
      </p:sp>
      <p:sp>
        <p:nvSpPr>
          <p:cNvPr id="9220" name="Rectangle 3"/>
          <p:cNvSpPr>
            <a:spLocks noGrp="1" noChangeArrowheads="1"/>
          </p:cNvSpPr>
          <p:nvPr>
            <p:ph type="body" idx="1"/>
          </p:nvPr>
        </p:nvSpPr>
        <p:spPr>
          <a:xfrm>
            <a:off x="1981200" y="2276475"/>
            <a:ext cx="8229600" cy="3849688"/>
          </a:xfrm>
        </p:spPr>
        <p:txBody>
          <a:bodyPr/>
          <a:lstStyle/>
          <a:p>
            <a:pPr eaLnBrk="1" hangingPunct="1">
              <a:buFontTx/>
              <a:buNone/>
            </a:pPr>
            <a:r>
              <a:rPr lang="en-US"/>
              <a:t>Penghasilan Bersih (Net Income)</a:t>
            </a:r>
          </a:p>
          <a:p>
            <a:pPr eaLnBrk="1" hangingPunct="1"/>
            <a:r>
              <a:rPr lang="en-US" sz="2400"/>
              <a:t>Selisih antara pendapatan (revenue) dengan beban (expenses)</a:t>
            </a:r>
          </a:p>
          <a:p>
            <a:pPr eaLnBrk="1" hangingPunct="1"/>
            <a:r>
              <a:rPr lang="en-US" sz="2400"/>
              <a:t>Laba (Profit/Gain)</a:t>
            </a:r>
          </a:p>
          <a:p>
            <a:pPr eaLnBrk="1" hangingPunct="1"/>
            <a:r>
              <a:rPr lang="en-US" sz="2400"/>
              <a:t>Rugi (Loss)</a:t>
            </a:r>
          </a:p>
        </p:txBody>
      </p:sp>
    </p:spTree>
    <p:extLst>
      <p:ext uri="{BB962C8B-B14F-4D97-AF65-F5344CB8AC3E}">
        <p14:creationId xmlns:p14="http://schemas.microsoft.com/office/powerpoint/2010/main" val="141197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itle 4">
            <a:extLst>
              <a:ext uri="{FF2B5EF4-FFF2-40B4-BE49-F238E27FC236}">
                <a16:creationId xmlns:a16="http://schemas.microsoft.com/office/drawing/2014/main" id="{F194E06B-7E9C-45E9-AB98-42292B0BD451}"/>
              </a:ext>
            </a:extLst>
          </p:cNvPr>
          <p:cNvSpPr>
            <a:spLocks noGrp="1"/>
          </p:cNvSpPr>
          <p:nvPr>
            <p:ph type="title"/>
          </p:nvPr>
        </p:nvSpPr>
        <p:spPr>
          <a:xfrm>
            <a:off x="1014141" y="1450655"/>
            <a:ext cx="3932030" cy="3956690"/>
          </a:xfrm>
        </p:spPr>
        <p:txBody>
          <a:bodyPr anchor="ctr">
            <a:normAutofit/>
          </a:bodyPr>
          <a:lstStyle/>
          <a:p>
            <a:r>
              <a:rPr lang="en-US" sz="5600">
                <a:solidFill>
                  <a:schemeClr val="bg1"/>
                </a:solidFill>
              </a:rPr>
              <a:t>PENGERTIAN</a:t>
            </a:r>
          </a:p>
        </p:txBody>
      </p:sp>
      <p:cxnSp>
        <p:nvCxnSpPr>
          <p:cNvPr id="13" name="Straight Connector 12">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7C2C51E7-B8A1-4598-901D-F5157F23B967}"/>
              </a:ext>
            </a:extLst>
          </p:cNvPr>
          <p:cNvSpPr>
            <a:spLocks noGrp="1"/>
          </p:cNvSpPr>
          <p:nvPr>
            <p:ph idx="1"/>
          </p:nvPr>
        </p:nvSpPr>
        <p:spPr>
          <a:xfrm>
            <a:off x="6096000" y="1108061"/>
            <a:ext cx="5008901" cy="4571972"/>
          </a:xfrm>
        </p:spPr>
        <p:txBody>
          <a:bodyPr anchor="ctr">
            <a:normAutofit/>
          </a:bodyPr>
          <a:lstStyle/>
          <a:p>
            <a:pPr marL="812800" indent="-812800" eaLnBrk="1" hangingPunct="1">
              <a:buFontTx/>
              <a:buNone/>
              <a:defRPr/>
            </a:pPr>
            <a:r>
              <a:rPr lang="en-US" sz="2000" b="1">
                <a:solidFill>
                  <a:schemeClr val="bg1"/>
                </a:solidFill>
              </a:rPr>
              <a:t>Ayat Jurnal Penyesuaian (</a:t>
            </a:r>
            <a:r>
              <a:rPr lang="en-US" sz="2000" b="1" i="1">
                <a:solidFill>
                  <a:schemeClr val="bg1"/>
                </a:solidFill>
              </a:rPr>
              <a:t>Adjusting Journal Entry</a:t>
            </a:r>
            <a:r>
              <a:rPr lang="en-US" sz="2000" b="1">
                <a:solidFill>
                  <a:schemeClr val="bg1"/>
                </a:solidFill>
              </a:rPr>
              <a:t>)</a:t>
            </a:r>
            <a:endParaRPr lang="en-US" sz="2000">
              <a:solidFill>
                <a:schemeClr val="bg1"/>
              </a:solidFill>
            </a:endParaRPr>
          </a:p>
          <a:p>
            <a:pPr marL="0" indent="0" eaLnBrk="1" hangingPunct="1">
              <a:buFontTx/>
              <a:buNone/>
              <a:defRPr/>
            </a:pPr>
            <a:r>
              <a:rPr lang="en-US" sz="2000">
                <a:solidFill>
                  <a:schemeClr val="bg1"/>
                </a:solidFill>
              </a:rPr>
              <a:t>Yaitu ayat jurnal yang dibuat untuk menyesuaikan saldo-saldo rekening yang ada di Neraca Saldo menjadi yang saldo yang “sebenarnya” sampai dengan akhir periode akuntansi</a:t>
            </a:r>
          </a:p>
          <a:p>
            <a:pPr marL="812800" indent="-812800" eaLnBrk="1" hangingPunct="1">
              <a:buFontTx/>
              <a:buNone/>
              <a:defRPr/>
            </a:pPr>
            <a:endParaRPr lang="en-US" sz="2000">
              <a:solidFill>
                <a:schemeClr val="bg1"/>
              </a:solidFill>
            </a:endParaRPr>
          </a:p>
          <a:p>
            <a:pPr eaLnBrk="1" hangingPunct="1">
              <a:buFontTx/>
              <a:buNone/>
              <a:defRPr/>
            </a:pPr>
            <a:r>
              <a:rPr lang="en-US" sz="2000" b="1">
                <a:solidFill>
                  <a:schemeClr val="bg1"/>
                </a:solidFill>
              </a:rPr>
              <a:t>Tujuan</a:t>
            </a:r>
            <a:endParaRPr lang="en-US" sz="2000">
              <a:solidFill>
                <a:schemeClr val="bg1"/>
              </a:solidFill>
            </a:endParaRPr>
          </a:p>
          <a:p>
            <a:pPr marL="0" indent="0" eaLnBrk="1" hangingPunct="1">
              <a:buFontTx/>
              <a:buNone/>
              <a:defRPr/>
            </a:pPr>
            <a:r>
              <a:rPr lang="en-US" sz="2000">
                <a:solidFill>
                  <a:schemeClr val="bg1"/>
                </a:solidFill>
              </a:rPr>
              <a:t>Untuk mengoreksi perkiraan-perkiraan yg ada shg mencermin- kan keadaan </a:t>
            </a:r>
            <a:r>
              <a:rPr lang="id-ID" sz="2000">
                <a:solidFill>
                  <a:schemeClr val="bg1"/>
                </a:solidFill>
              </a:rPr>
              <a:t>aktiva</a:t>
            </a:r>
            <a:r>
              <a:rPr lang="en-US" sz="2000">
                <a:solidFill>
                  <a:schemeClr val="bg1"/>
                </a:solidFill>
              </a:rPr>
              <a:t>, utang, modal, pendapatan, dan biaya yang sebenarnya.</a:t>
            </a:r>
            <a:endParaRPr lang="en-US" sz="2000" b="1">
              <a:solidFill>
                <a:schemeClr val="bg1"/>
              </a:solidFill>
            </a:endParaRPr>
          </a:p>
          <a:p>
            <a:endParaRPr lang="en-US" sz="2000">
              <a:solidFill>
                <a:schemeClr val="bg1"/>
              </a:solidFill>
            </a:endParaRPr>
          </a:p>
        </p:txBody>
      </p:sp>
    </p:spTree>
    <p:extLst>
      <p:ext uri="{BB962C8B-B14F-4D97-AF65-F5344CB8AC3E}">
        <p14:creationId xmlns:p14="http://schemas.microsoft.com/office/powerpoint/2010/main" val="3782503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48E218-0783-4ABD-A5F6-39EDA8B5732B}" type="slidenum">
              <a:rPr lang="en-US"/>
              <a:pPr eaLnBrk="1" hangingPunct="1"/>
              <a:t>20</a:t>
            </a:fld>
            <a:endParaRPr lang="en-US"/>
          </a:p>
        </p:txBody>
      </p:sp>
      <p:sp>
        <p:nvSpPr>
          <p:cNvPr id="10243" name="Rectangle 2"/>
          <p:cNvSpPr>
            <a:spLocks noGrp="1" noChangeArrowheads="1"/>
          </p:cNvSpPr>
          <p:nvPr>
            <p:ph type="title"/>
          </p:nvPr>
        </p:nvSpPr>
        <p:spPr>
          <a:xfrm>
            <a:off x="1992313" y="692150"/>
            <a:ext cx="8229600" cy="1143000"/>
          </a:xfrm>
        </p:spPr>
        <p:txBody>
          <a:bodyPr/>
          <a:lstStyle/>
          <a:p>
            <a:pPr eaLnBrk="1" hangingPunct="1"/>
            <a:r>
              <a:rPr lang="en-US" sz="3200" b="1"/>
              <a:t>Laporan Perubahan Modal (Owners Equity Statement)</a:t>
            </a:r>
          </a:p>
        </p:txBody>
      </p:sp>
      <p:sp>
        <p:nvSpPr>
          <p:cNvPr id="10244" name="Rectangle 3"/>
          <p:cNvSpPr>
            <a:spLocks noGrp="1" noChangeArrowheads="1"/>
          </p:cNvSpPr>
          <p:nvPr>
            <p:ph type="body" idx="1"/>
          </p:nvPr>
        </p:nvSpPr>
        <p:spPr>
          <a:xfrm>
            <a:off x="1981200" y="2060575"/>
            <a:ext cx="8229600" cy="4065588"/>
          </a:xfrm>
        </p:spPr>
        <p:txBody>
          <a:bodyPr/>
          <a:lstStyle/>
          <a:p>
            <a:pPr eaLnBrk="1" hangingPunct="1"/>
            <a:r>
              <a:rPr lang="en-US"/>
              <a:t>Modal Awal Periode</a:t>
            </a:r>
          </a:p>
          <a:p>
            <a:pPr eaLnBrk="1" hangingPunct="1"/>
            <a:r>
              <a:rPr lang="en-US"/>
              <a:t>Tambahan Modal</a:t>
            </a:r>
          </a:p>
          <a:p>
            <a:pPr eaLnBrk="1" hangingPunct="1"/>
            <a:r>
              <a:rPr lang="en-US"/>
              <a:t>Pengurangan Modal</a:t>
            </a:r>
          </a:p>
          <a:p>
            <a:pPr eaLnBrk="1" hangingPunct="1"/>
            <a:r>
              <a:rPr lang="en-US"/>
              <a:t>Modal Akhir Periode</a:t>
            </a:r>
          </a:p>
          <a:p>
            <a:pPr eaLnBrk="1" hangingPunct="1"/>
            <a:endParaRPr lang="en-US"/>
          </a:p>
        </p:txBody>
      </p:sp>
    </p:spTree>
    <p:extLst>
      <p:ext uri="{BB962C8B-B14F-4D97-AF65-F5344CB8AC3E}">
        <p14:creationId xmlns:p14="http://schemas.microsoft.com/office/powerpoint/2010/main" val="2760404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99BFEB-433B-4F7B-A0C3-BF4FA6FFFA35}" type="slidenum">
              <a:rPr lang="en-US"/>
              <a:pPr eaLnBrk="1" hangingPunct="1"/>
              <a:t>21</a:t>
            </a:fld>
            <a:endParaRPr lang="en-US"/>
          </a:p>
        </p:txBody>
      </p:sp>
      <p:sp>
        <p:nvSpPr>
          <p:cNvPr id="11267" name="Rectangle 2"/>
          <p:cNvSpPr>
            <a:spLocks noGrp="1" noChangeArrowheads="1"/>
          </p:cNvSpPr>
          <p:nvPr>
            <p:ph type="title"/>
          </p:nvPr>
        </p:nvSpPr>
        <p:spPr/>
        <p:txBody>
          <a:bodyPr/>
          <a:lstStyle/>
          <a:p>
            <a:pPr marL="838200" indent="-838200"/>
            <a:r>
              <a:rPr lang="en-US" sz="3200" b="1"/>
              <a:t>Laporan Perubahan Modal (Owners Equity Statement)</a:t>
            </a:r>
          </a:p>
        </p:txBody>
      </p:sp>
      <p:sp>
        <p:nvSpPr>
          <p:cNvPr id="11268" name="Rectangle 3"/>
          <p:cNvSpPr>
            <a:spLocks noGrp="1" noChangeArrowheads="1"/>
          </p:cNvSpPr>
          <p:nvPr>
            <p:ph type="body" idx="1"/>
          </p:nvPr>
        </p:nvSpPr>
        <p:spPr>
          <a:xfrm>
            <a:off x="1981200" y="1844675"/>
            <a:ext cx="8229600" cy="4281488"/>
          </a:xfrm>
        </p:spPr>
        <p:txBody>
          <a:bodyPr/>
          <a:lstStyle/>
          <a:p>
            <a:pPr eaLnBrk="1" hangingPunct="1">
              <a:buFontTx/>
              <a:buNone/>
            </a:pPr>
            <a:r>
              <a:rPr lang="en-US" sz="2000" dirty="0"/>
              <a:t>					</a:t>
            </a:r>
            <a:r>
              <a:rPr lang="en-US" sz="2400" dirty="0"/>
              <a:t>PT. X</a:t>
            </a:r>
          </a:p>
          <a:p>
            <a:pPr eaLnBrk="1" hangingPunct="1">
              <a:buFontTx/>
              <a:buNone/>
            </a:pPr>
            <a:r>
              <a:rPr lang="en-US" sz="2400" dirty="0"/>
              <a:t>			</a:t>
            </a:r>
            <a:r>
              <a:rPr lang="en-US" sz="2400" dirty="0" err="1"/>
              <a:t>Laporan</a:t>
            </a:r>
            <a:r>
              <a:rPr lang="en-US" sz="2400" dirty="0"/>
              <a:t> </a:t>
            </a:r>
            <a:r>
              <a:rPr lang="en-US" sz="2400" dirty="0" err="1"/>
              <a:t>Perubahan</a:t>
            </a:r>
            <a:r>
              <a:rPr lang="en-US" sz="2400" dirty="0"/>
              <a:t> Modal</a:t>
            </a:r>
          </a:p>
          <a:p>
            <a:pPr eaLnBrk="1" hangingPunct="1">
              <a:buFontTx/>
              <a:buNone/>
            </a:pPr>
            <a:r>
              <a:rPr lang="en-US" sz="2400" dirty="0"/>
              <a:t>		</a:t>
            </a:r>
            <a:r>
              <a:rPr lang="en-US" sz="2400" u="sng" dirty="0" err="1"/>
              <a:t>Periode</a:t>
            </a:r>
            <a:r>
              <a:rPr lang="en-US" sz="2400" u="sng" dirty="0"/>
              <a:t> </a:t>
            </a:r>
            <a:r>
              <a:rPr lang="en-US" sz="2400" u="sng" dirty="0" err="1"/>
              <a:t>Sampai</a:t>
            </a:r>
            <a:r>
              <a:rPr lang="en-US" sz="2400" u="sng" dirty="0"/>
              <a:t> </a:t>
            </a:r>
            <a:r>
              <a:rPr lang="en-US" sz="2400" u="sng" dirty="0" err="1"/>
              <a:t>Dengan</a:t>
            </a:r>
            <a:r>
              <a:rPr lang="en-US" sz="2400" u="sng" dirty="0"/>
              <a:t> 31 </a:t>
            </a:r>
            <a:r>
              <a:rPr lang="en-US" sz="2400" u="sng" dirty="0" err="1"/>
              <a:t>Desember</a:t>
            </a:r>
            <a:r>
              <a:rPr lang="en-US" sz="2400" u="sng" dirty="0"/>
              <a:t> 20xx</a:t>
            </a:r>
          </a:p>
          <a:p>
            <a:pPr eaLnBrk="1" hangingPunct="1">
              <a:buFontTx/>
              <a:buNone/>
            </a:pPr>
            <a:r>
              <a:rPr lang="en-US" sz="2400" dirty="0"/>
              <a:t>			Modal  (1 </a:t>
            </a:r>
            <a:r>
              <a:rPr lang="en-US" sz="2400" dirty="0" err="1"/>
              <a:t>Januari</a:t>
            </a:r>
            <a:r>
              <a:rPr lang="en-US" sz="2400" dirty="0"/>
              <a:t>)    	Rp. </a:t>
            </a:r>
            <a:r>
              <a:rPr lang="en-US" sz="2400" dirty="0" err="1"/>
              <a:t>xxxx</a:t>
            </a:r>
            <a:r>
              <a:rPr lang="en-US" sz="2400" dirty="0"/>
              <a:t>	</a:t>
            </a:r>
          </a:p>
          <a:p>
            <a:pPr eaLnBrk="1" hangingPunct="1">
              <a:buFontTx/>
              <a:buNone/>
            </a:pPr>
            <a:r>
              <a:rPr lang="en-US" sz="2400" dirty="0"/>
              <a:t>			</a:t>
            </a:r>
            <a:r>
              <a:rPr lang="en-US" sz="2400" dirty="0" err="1"/>
              <a:t>Tambahan</a:t>
            </a:r>
            <a:r>
              <a:rPr lang="en-US" sz="2400" dirty="0"/>
              <a:t> Modal		Rp. </a:t>
            </a:r>
            <a:r>
              <a:rPr lang="en-US" sz="2400" dirty="0" err="1"/>
              <a:t>xxxx</a:t>
            </a:r>
            <a:endParaRPr lang="en-US" sz="2400" dirty="0"/>
          </a:p>
          <a:p>
            <a:pPr eaLnBrk="1" hangingPunct="1">
              <a:buFontTx/>
              <a:buNone/>
            </a:pPr>
            <a:r>
              <a:rPr lang="en-US" sz="2400" dirty="0"/>
              <a:t>			</a:t>
            </a:r>
            <a:r>
              <a:rPr lang="en-US" sz="2400" dirty="0" err="1"/>
              <a:t>Pengurangan</a:t>
            </a:r>
            <a:r>
              <a:rPr lang="en-US" sz="2400" dirty="0"/>
              <a:t> Modal	</a:t>
            </a:r>
            <a:r>
              <a:rPr lang="en-US" sz="2400" u="sng"/>
              <a:t>Rp.(xxxx</a:t>
            </a:r>
            <a:r>
              <a:rPr lang="en-US" sz="2400" u="sng" dirty="0"/>
              <a:t>)</a:t>
            </a:r>
            <a:r>
              <a:rPr lang="en-US" sz="2400" dirty="0"/>
              <a:t>	</a:t>
            </a:r>
          </a:p>
          <a:p>
            <a:pPr eaLnBrk="1" hangingPunct="1">
              <a:buFontTx/>
              <a:buNone/>
            </a:pPr>
            <a:r>
              <a:rPr lang="en-US" sz="2400" dirty="0"/>
              <a:t>			Modal  (31 </a:t>
            </a:r>
            <a:r>
              <a:rPr lang="en-US" sz="2400" dirty="0" err="1"/>
              <a:t>Desember</a:t>
            </a:r>
            <a:r>
              <a:rPr lang="en-US" sz="2400" dirty="0"/>
              <a:t>)	</a:t>
            </a:r>
            <a:r>
              <a:rPr lang="en-US" sz="2400" u="sng" dirty="0"/>
              <a:t>Rp. </a:t>
            </a:r>
            <a:r>
              <a:rPr lang="en-US" sz="2400" u="sng" dirty="0" err="1"/>
              <a:t>xxxx</a:t>
            </a:r>
            <a:endParaRPr lang="en-US" sz="2400" u="sng" dirty="0"/>
          </a:p>
        </p:txBody>
      </p:sp>
    </p:spTree>
    <p:extLst>
      <p:ext uri="{BB962C8B-B14F-4D97-AF65-F5344CB8AC3E}">
        <p14:creationId xmlns:p14="http://schemas.microsoft.com/office/powerpoint/2010/main" val="4135954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911DB5-84E4-4D3A-B3FA-11B93938220A}" type="slidenum">
              <a:rPr lang="en-US"/>
              <a:pPr eaLnBrk="1" hangingPunct="1"/>
              <a:t>22</a:t>
            </a:fld>
            <a:endParaRPr lang="en-US"/>
          </a:p>
        </p:txBody>
      </p:sp>
      <p:sp>
        <p:nvSpPr>
          <p:cNvPr id="12291" name="Rectangle 2"/>
          <p:cNvSpPr>
            <a:spLocks noGrp="1" noChangeArrowheads="1"/>
          </p:cNvSpPr>
          <p:nvPr>
            <p:ph type="title"/>
          </p:nvPr>
        </p:nvSpPr>
        <p:spPr/>
        <p:txBody>
          <a:bodyPr/>
          <a:lstStyle/>
          <a:p>
            <a:pPr eaLnBrk="1" hangingPunct="1"/>
            <a:r>
              <a:rPr lang="en-US" sz="3200" b="1"/>
              <a:t>Laporan Neraca (Statement Of Balance Sheet)</a:t>
            </a:r>
          </a:p>
        </p:txBody>
      </p:sp>
      <p:sp>
        <p:nvSpPr>
          <p:cNvPr id="12292" name="Rectangle 3"/>
          <p:cNvSpPr>
            <a:spLocks noGrp="1" noChangeArrowheads="1"/>
          </p:cNvSpPr>
          <p:nvPr>
            <p:ph type="body" idx="1"/>
          </p:nvPr>
        </p:nvSpPr>
        <p:spPr/>
        <p:txBody>
          <a:bodyPr/>
          <a:lstStyle/>
          <a:p>
            <a:pPr eaLnBrk="1" hangingPunct="1">
              <a:lnSpc>
                <a:spcPct val="90000"/>
              </a:lnSpc>
            </a:pPr>
            <a:r>
              <a:rPr lang="en-US"/>
              <a:t>Aktiva (Asset)</a:t>
            </a:r>
          </a:p>
          <a:p>
            <a:pPr eaLnBrk="1" hangingPunct="1">
              <a:lnSpc>
                <a:spcPct val="90000"/>
              </a:lnSpc>
            </a:pPr>
            <a:r>
              <a:rPr lang="en-US"/>
              <a:t>Hutang (Liabilities)</a:t>
            </a:r>
          </a:p>
          <a:p>
            <a:pPr eaLnBrk="1" hangingPunct="1">
              <a:lnSpc>
                <a:spcPct val="90000"/>
              </a:lnSpc>
            </a:pPr>
            <a:r>
              <a:rPr lang="en-US"/>
              <a:t>Modal (Ekuitas)</a:t>
            </a:r>
          </a:p>
          <a:p>
            <a:pPr eaLnBrk="1" hangingPunct="1">
              <a:lnSpc>
                <a:spcPct val="90000"/>
              </a:lnSpc>
              <a:buFontTx/>
              <a:buNone/>
            </a:pPr>
            <a:endParaRPr lang="en-US"/>
          </a:p>
        </p:txBody>
      </p:sp>
    </p:spTree>
    <p:extLst>
      <p:ext uri="{BB962C8B-B14F-4D97-AF65-F5344CB8AC3E}">
        <p14:creationId xmlns:p14="http://schemas.microsoft.com/office/powerpoint/2010/main" val="3361241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044702-2755-4DE8-BCA9-C19B0FD0C6D0}" type="slidenum">
              <a:rPr lang="en-US"/>
              <a:pPr eaLnBrk="1" hangingPunct="1"/>
              <a:t>23</a:t>
            </a:fld>
            <a:endParaRPr lang="en-US"/>
          </a:p>
        </p:txBody>
      </p:sp>
      <p:sp>
        <p:nvSpPr>
          <p:cNvPr id="13315" name="Rectangle 2"/>
          <p:cNvSpPr>
            <a:spLocks noGrp="1" noChangeArrowheads="1"/>
          </p:cNvSpPr>
          <p:nvPr>
            <p:ph type="title"/>
          </p:nvPr>
        </p:nvSpPr>
        <p:spPr/>
        <p:txBody>
          <a:bodyPr/>
          <a:lstStyle/>
          <a:p>
            <a:pPr eaLnBrk="1" hangingPunct="1"/>
            <a:r>
              <a:rPr lang="en-US"/>
              <a:t>Bentuk Laporan Neraca</a:t>
            </a:r>
          </a:p>
        </p:txBody>
      </p:sp>
      <p:sp>
        <p:nvSpPr>
          <p:cNvPr id="13316" name="Rectangle 3"/>
          <p:cNvSpPr>
            <a:spLocks noGrp="1" noChangeArrowheads="1"/>
          </p:cNvSpPr>
          <p:nvPr>
            <p:ph type="body" idx="1"/>
          </p:nvPr>
        </p:nvSpPr>
        <p:spPr/>
        <p:txBody>
          <a:bodyPr/>
          <a:lstStyle/>
          <a:p>
            <a:pPr eaLnBrk="1" hangingPunct="1"/>
            <a:r>
              <a:rPr lang="en-US"/>
              <a:t>Neraca Bentuk T</a:t>
            </a:r>
          </a:p>
          <a:p>
            <a:pPr eaLnBrk="1" hangingPunct="1">
              <a:buFontTx/>
              <a:buNone/>
            </a:pPr>
            <a:r>
              <a:rPr lang="en-US" sz="2400"/>
              <a:t>					PT. X</a:t>
            </a:r>
          </a:p>
          <a:p>
            <a:pPr eaLnBrk="1" hangingPunct="1">
              <a:buFontTx/>
              <a:buNone/>
            </a:pPr>
            <a:r>
              <a:rPr lang="en-US" sz="2400"/>
              <a:t>					Neraca   </a:t>
            </a:r>
          </a:p>
          <a:p>
            <a:pPr eaLnBrk="1" hangingPunct="1">
              <a:buFontTx/>
              <a:buNone/>
            </a:pPr>
            <a:r>
              <a:rPr lang="en-US" sz="2400"/>
              <a:t>				31 Desember 20xx</a:t>
            </a:r>
          </a:p>
          <a:p>
            <a:pPr eaLnBrk="1" hangingPunct="1">
              <a:buFontTx/>
              <a:buNone/>
            </a:pPr>
            <a:endParaRPr lang="en-US" sz="2400"/>
          </a:p>
          <a:p>
            <a:pPr eaLnBrk="1" hangingPunct="1">
              <a:buFontTx/>
              <a:buNone/>
            </a:pPr>
            <a:r>
              <a:rPr lang="en-US" sz="2400"/>
              <a:t>Aktiva			Rp.Xxxx	Hutang	Rp. Xxx</a:t>
            </a:r>
          </a:p>
          <a:p>
            <a:pPr eaLnBrk="1" hangingPunct="1">
              <a:buFontTx/>
              <a:buNone/>
            </a:pPr>
            <a:r>
              <a:rPr lang="en-US" sz="2400"/>
              <a:t>				</a:t>
            </a:r>
            <a:r>
              <a:rPr lang="en-US" sz="2400" u="sng"/>
              <a:t>	</a:t>
            </a:r>
            <a:r>
              <a:rPr lang="en-US" sz="2400"/>
              <a:t>	Modal		</a:t>
            </a:r>
            <a:r>
              <a:rPr lang="en-US" sz="2400" u="sng"/>
              <a:t>Rp. xxx</a:t>
            </a:r>
          </a:p>
          <a:p>
            <a:pPr eaLnBrk="1" hangingPunct="1">
              <a:buFontTx/>
              <a:buNone/>
            </a:pPr>
            <a:r>
              <a:rPr lang="en-US" sz="2400"/>
              <a:t>Total 			</a:t>
            </a:r>
            <a:r>
              <a:rPr lang="en-US" sz="2400" b="1" u="sng"/>
              <a:t>Rp. Xxxx</a:t>
            </a:r>
            <a:r>
              <a:rPr lang="en-US" sz="2400"/>
              <a:t>	Total 		</a:t>
            </a:r>
            <a:r>
              <a:rPr lang="en-US" sz="2400" b="1" u="sng"/>
              <a:t>Rp. xxx</a:t>
            </a:r>
          </a:p>
        </p:txBody>
      </p:sp>
      <p:sp>
        <p:nvSpPr>
          <p:cNvPr id="13317" name="Line 4"/>
          <p:cNvSpPr>
            <a:spLocks noChangeShapeType="1"/>
          </p:cNvSpPr>
          <p:nvPr/>
        </p:nvSpPr>
        <p:spPr bwMode="auto">
          <a:xfrm>
            <a:off x="2063751" y="3933825"/>
            <a:ext cx="7775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id-ID"/>
          </a:p>
        </p:txBody>
      </p:sp>
      <p:sp>
        <p:nvSpPr>
          <p:cNvPr id="13318" name="Line 5"/>
          <p:cNvSpPr>
            <a:spLocks noChangeShapeType="1"/>
          </p:cNvSpPr>
          <p:nvPr/>
        </p:nvSpPr>
        <p:spPr bwMode="auto">
          <a:xfrm>
            <a:off x="6311900" y="3933826"/>
            <a:ext cx="0" cy="2016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id-ID"/>
          </a:p>
        </p:txBody>
      </p:sp>
    </p:spTree>
    <p:extLst>
      <p:ext uri="{BB962C8B-B14F-4D97-AF65-F5344CB8AC3E}">
        <p14:creationId xmlns:p14="http://schemas.microsoft.com/office/powerpoint/2010/main" val="711848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001CE4-6B5D-4064-9FEF-FB8E9682E8EB}" type="slidenum">
              <a:rPr lang="en-US"/>
              <a:pPr eaLnBrk="1" hangingPunct="1"/>
              <a:t>24</a:t>
            </a:fld>
            <a:endParaRPr lang="en-US"/>
          </a:p>
        </p:txBody>
      </p:sp>
      <p:sp>
        <p:nvSpPr>
          <p:cNvPr id="14339" name="Rectangle 2"/>
          <p:cNvSpPr>
            <a:spLocks noGrp="1" noChangeArrowheads="1"/>
          </p:cNvSpPr>
          <p:nvPr>
            <p:ph type="title"/>
          </p:nvPr>
        </p:nvSpPr>
        <p:spPr/>
        <p:txBody>
          <a:bodyPr/>
          <a:lstStyle/>
          <a:p>
            <a:pPr eaLnBrk="1" hangingPunct="1"/>
            <a:r>
              <a:rPr lang="en-US"/>
              <a:t>Bentuk Laporan Neraca</a:t>
            </a:r>
          </a:p>
        </p:txBody>
      </p:sp>
      <p:sp>
        <p:nvSpPr>
          <p:cNvPr id="14340" name="Rectangle 3"/>
          <p:cNvSpPr>
            <a:spLocks noGrp="1" noChangeArrowheads="1"/>
          </p:cNvSpPr>
          <p:nvPr>
            <p:ph type="body" idx="1"/>
          </p:nvPr>
        </p:nvSpPr>
        <p:spPr/>
        <p:txBody>
          <a:bodyPr/>
          <a:lstStyle/>
          <a:p>
            <a:pPr eaLnBrk="1" hangingPunct="1"/>
            <a:r>
              <a:rPr lang="en-US"/>
              <a:t>Neraca Bentuk Laporan</a:t>
            </a:r>
          </a:p>
          <a:p>
            <a:pPr eaLnBrk="1" hangingPunct="1">
              <a:buFontTx/>
              <a:buNone/>
            </a:pPr>
            <a:r>
              <a:rPr lang="en-US" sz="2400"/>
              <a:t>					PT. X</a:t>
            </a:r>
          </a:p>
          <a:p>
            <a:pPr eaLnBrk="1" hangingPunct="1">
              <a:buFontTx/>
              <a:buNone/>
            </a:pPr>
            <a:r>
              <a:rPr lang="en-US" sz="2400"/>
              <a:t>					Neraca   </a:t>
            </a:r>
          </a:p>
          <a:p>
            <a:pPr eaLnBrk="1" hangingPunct="1">
              <a:buFontTx/>
              <a:buNone/>
            </a:pPr>
            <a:r>
              <a:rPr lang="en-US" sz="2400"/>
              <a:t>				</a:t>
            </a:r>
            <a:r>
              <a:rPr lang="en-US" sz="2400" u="sng"/>
              <a:t>31 Desember 20xx</a:t>
            </a:r>
          </a:p>
          <a:p>
            <a:pPr eaLnBrk="1" hangingPunct="1">
              <a:buFontTx/>
              <a:buNone/>
            </a:pPr>
            <a:r>
              <a:rPr lang="en-US" sz="2400"/>
              <a:t>	Aktiva				</a:t>
            </a:r>
            <a:r>
              <a:rPr lang="en-US" sz="2400" u="sng"/>
              <a:t>Rp.xxxx</a:t>
            </a:r>
          </a:p>
          <a:p>
            <a:pPr eaLnBrk="1" hangingPunct="1">
              <a:buFontTx/>
              <a:buNone/>
            </a:pPr>
            <a:r>
              <a:rPr lang="en-US" sz="2400"/>
              <a:t> 		Total Aktiva			</a:t>
            </a:r>
            <a:r>
              <a:rPr lang="en-US" sz="2400" b="1" u="sng"/>
              <a:t>Rp.xxxx</a:t>
            </a:r>
            <a:r>
              <a:rPr lang="en-US" sz="2400"/>
              <a:t>			</a:t>
            </a:r>
          </a:p>
          <a:p>
            <a:pPr eaLnBrk="1" hangingPunct="1">
              <a:buFontTx/>
              <a:buNone/>
            </a:pPr>
            <a:r>
              <a:rPr lang="en-US" sz="2400"/>
              <a:t>	Hutang				Rp. xxxx</a:t>
            </a:r>
          </a:p>
          <a:p>
            <a:pPr eaLnBrk="1" hangingPunct="1">
              <a:buFontTx/>
              <a:buNone/>
            </a:pPr>
            <a:r>
              <a:rPr lang="en-US" sz="2400"/>
              <a:t>	Modal				</a:t>
            </a:r>
            <a:r>
              <a:rPr lang="en-US" sz="2400" u="sng"/>
              <a:t>Rp. xxxx</a:t>
            </a:r>
          </a:p>
          <a:p>
            <a:pPr eaLnBrk="1" hangingPunct="1">
              <a:buFontTx/>
              <a:buNone/>
            </a:pPr>
            <a:r>
              <a:rPr lang="en-US" sz="2400"/>
              <a:t>		Total Hutang &amp; Modal	</a:t>
            </a:r>
            <a:r>
              <a:rPr lang="en-US" sz="2400" b="1" u="sng"/>
              <a:t>Rp. xxxx</a:t>
            </a:r>
          </a:p>
        </p:txBody>
      </p:sp>
    </p:spTree>
    <p:extLst>
      <p:ext uri="{BB962C8B-B14F-4D97-AF65-F5344CB8AC3E}">
        <p14:creationId xmlns:p14="http://schemas.microsoft.com/office/powerpoint/2010/main" val="1203616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F52885-BE85-4B8F-A4FE-F69C674FDDE8}" type="slidenum">
              <a:rPr lang="en-US"/>
              <a:pPr eaLnBrk="1" hangingPunct="1"/>
              <a:t>25</a:t>
            </a:fld>
            <a:endParaRPr lang="en-US"/>
          </a:p>
        </p:txBody>
      </p:sp>
      <p:sp>
        <p:nvSpPr>
          <p:cNvPr id="30724" name="Rectangle 2"/>
          <p:cNvSpPr>
            <a:spLocks noGrp="1" noChangeArrowheads="1"/>
          </p:cNvSpPr>
          <p:nvPr>
            <p:ph type="title"/>
          </p:nvPr>
        </p:nvSpPr>
        <p:spPr/>
        <p:txBody>
          <a:bodyPr/>
          <a:lstStyle/>
          <a:p>
            <a:pPr eaLnBrk="1" hangingPunct="1"/>
            <a:r>
              <a:rPr lang="en-US" sz="3600">
                <a:latin typeface="Times New Roman" panose="02020603050405020304" pitchFamily="18" charset="0"/>
              </a:rPr>
              <a:t>Penutupan Pembukuan</a:t>
            </a:r>
          </a:p>
        </p:txBody>
      </p:sp>
      <p:sp>
        <p:nvSpPr>
          <p:cNvPr id="30725" name="Rectangle 3"/>
          <p:cNvSpPr>
            <a:spLocks noGrp="1" noChangeArrowheads="1"/>
          </p:cNvSpPr>
          <p:nvPr>
            <p:ph type="body" idx="4294967295"/>
          </p:nvPr>
        </p:nvSpPr>
        <p:spPr>
          <a:xfrm>
            <a:off x="2135188" y="1628775"/>
            <a:ext cx="8229600" cy="4114800"/>
          </a:xfrm>
        </p:spPr>
        <p:txBody>
          <a:bodyPr>
            <a:normAutofit lnSpcReduction="10000"/>
          </a:bodyPr>
          <a:lstStyle/>
          <a:p>
            <a:pPr eaLnBrk="1" hangingPunct="1"/>
            <a:r>
              <a:rPr lang="en-US">
                <a:latin typeface="Times New Roman" panose="02020603050405020304" pitchFamily="18" charset="0"/>
              </a:rPr>
              <a:t>Definisi</a:t>
            </a:r>
            <a:endParaRPr lang="en-US" sz="2400">
              <a:latin typeface="Times New Roman" panose="02020603050405020304" pitchFamily="18" charset="0"/>
            </a:endParaRPr>
          </a:p>
          <a:p>
            <a:pPr eaLnBrk="1" hangingPunct="1">
              <a:buFontTx/>
              <a:buNone/>
            </a:pPr>
            <a:r>
              <a:rPr lang="en-US" sz="2400">
                <a:latin typeface="Times New Roman" panose="02020603050405020304" pitchFamily="18" charset="0"/>
              </a:rPr>
              <a:t>	Proses mengurangi saldo rekening nominal (rekening rugi laba) sehingga menjadi “nol”, serta memindahkan laba (rugi) dan prive ke rekening modal sehingga saldo rekening modal menunjukkan jumlah yang sesuai dengan keadaan pada akhir periode.</a:t>
            </a:r>
          </a:p>
          <a:p>
            <a:pPr eaLnBrk="1" hangingPunct="1">
              <a:buFontTx/>
              <a:buNone/>
            </a:pPr>
            <a:endParaRPr lang="en-US">
              <a:latin typeface="Times New Roman" panose="02020603050405020304" pitchFamily="18" charset="0"/>
            </a:endParaRPr>
          </a:p>
          <a:p>
            <a:pPr eaLnBrk="1" hangingPunct="1"/>
            <a:r>
              <a:rPr lang="en-US">
                <a:latin typeface="Times New Roman" panose="02020603050405020304" pitchFamily="18" charset="0"/>
              </a:rPr>
              <a:t>Alat yang digunakan</a:t>
            </a:r>
          </a:p>
          <a:p>
            <a:pPr eaLnBrk="1" hangingPunct="1">
              <a:buFontTx/>
              <a:buNone/>
            </a:pPr>
            <a:r>
              <a:rPr lang="en-US">
                <a:latin typeface="Times New Roman" panose="02020603050405020304" pitchFamily="18" charset="0"/>
              </a:rPr>
              <a:t>	</a:t>
            </a:r>
            <a:r>
              <a:rPr lang="en-US" sz="2400">
                <a:latin typeface="Times New Roman" panose="02020603050405020304" pitchFamily="18" charset="0"/>
              </a:rPr>
              <a:t>1. Rekening Ikhtisar Rugi-Laba</a:t>
            </a:r>
          </a:p>
          <a:p>
            <a:pPr eaLnBrk="1" hangingPunct="1">
              <a:buFontTx/>
              <a:buNone/>
            </a:pPr>
            <a:r>
              <a:rPr lang="en-US" sz="2400">
                <a:latin typeface="Times New Roman" panose="02020603050405020304" pitchFamily="18" charset="0"/>
              </a:rPr>
              <a:t>	2. Jurnal Penutup</a:t>
            </a:r>
          </a:p>
        </p:txBody>
      </p:sp>
    </p:spTree>
    <p:extLst>
      <p:ext uri="{BB962C8B-B14F-4D97-AF65-F5344CB8AC3E}">
        <p14:creationId xmlns:p14="http://schemas.microsoft.com/office/powerpoint/2010/main" val="2255529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3072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0725">
                                            <p:txEl>
                                              <p:pRg st="0" end="0"/>
                                            </p:txEl>
                                          </p:spTgt>
                                        </p:tgtEl>
                                        <p:attrNameLst>
                                          <p:attrName>style.visibility</p:attrName>
                                        </p:attrNameLst>
                                      </p:cBhvr>
                                      <p:to>
                                        <p:strVal val="visible"/>
                                      </p:to>
                                    </p:set>
                                    <p:animEffect transition="in" filter="fade">
                                      <p:cBhvr>
                                        <p:cTn id="11" dur="1000">
                                          <p:stCondLst>
                                            <p:cond delay="0"/>
                                          </p:stCondLst>
                                        </p:cTn>
                                        <p:tgtEl>
                                          <p:spTgt spid="3072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0725">
                                            <p:txEl>
                                              <p:pRg st="1" end="1"/>
                                            </p:txEl>
                                          </p:spTgt>
                                        </p:tgtEl>
                                        <p:attrNameLst>
                                          <p:attrName>style.visibility</p:attrName>
                                        </p:attrNameLst>
                                      </p:cBhvr>
                                      <p:to>
                                        <p:strVal val="visible"/>
                                      </p:to>
                                    </p:set>
                                    <p:animEffect transition="in" filter="fade">
                                      <p:cBhvr>
                                        <p:cTn id="16" dur="1000">
                                          <p:stCondLst>
                                            <p:cond delay="0"/>
                                          </p:stCondLst>
                                        </p:cTn>
                                        <p:tgtEl>
                                          <p:spTgt spid="3072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725">
                                            <p:txEl>
                                              <p:pRg st="3" end="3"/>
                                            </p:txEl>
                                          </p:spTgt>
                                        </p:tgtEl>
                                        <p:attrNameLst>
                                          <p:attrName>style.visibility</p:attrName>
                                        </p:attrNameLst>
                                      </p:cBhvr>
                                      <p:to>
                                        <p:strVal val="visible"/>
                                      </p:to>
                                    </p:set>
                                    <p:animEffect transition="in" filter="fade">
                                      <p:cBhvr>
                                        <p:cTn id="21" dur="1000">
                                          <p:stCondLst>
                                            <p:cond delay="0"/>
                                          </p:stCondLst>
                                        </p:cTn>
                                        <p:tgtEl>
                                          <p:spTgt spid="30725">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0725">
                                            <p:txEl>
                                              <p:pRg st="4" end="4"/>
                                            </p:txEl>
                                          </p:spTgt>
                                        </p:tgtEl>
                                        <p:attrNameLst>
                                          <p:attrName>style.visibility</p:attrName>
                                        </p:attrNameLst>
                                      </p:cBhvr>
                                      <p:to>
                                        <p:strVal val="visible"/>
                                      </p:to>
                                    </p:set>
                                    <p:animEffect transition="in" filter="fade">
                                      <p:cBhvr>
                                        <p:cTn id="26" dur="1000">
                                          <p:stCondLst>
                                            <p:cond delay="0"/>
                                          </p:stCondLst>
                                        </p:cTn>
                                        <p:tgtEl>
                                          <p:spTgt spid="30725">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725">
                                            <p:txEl>
                                              <p:pRg st="5" end="5"/>
                                            </p:txEl>
                                          </p:spTgt>
                                        </p:tgtEl>
                                        <p:attrNameLst>
                                          <p:attrName>style.visibility</p:attrName>
                                        </p:attrNameLst>
                                      </p:cBhvr>
                                      <p:to>
                                        <p:strVal val="visible"/>
                                      </p:to>
                                    </p:set>
                                    <p:animEffect transition="in" filter="fade">
                                      <p:cBhvr>
                                        <p:cTn id="31" dur="1000">
                                          <p:stCondLst>
                                            <p:cond delay="0"/>
                                          </p:stCondLst>
                                        </p:cTn>
                                        <p:tgtEl>
                                          <p:spTgt spid="307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2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460D52-DEAB-4B69-B404-2BBB5972D7DC}" type="slidenum">
              <a:rPr lang="en-US"/>
              <a:pPr eaLnBrk="1" hangingPunct="1"/>
              <a:t>26</a:t>
            </a:fld>
            <a:endParaRPr lang="en-US"/>
          </a:p>
        </p:txBody>
      </p:sp>
      <p:sp>
        <p:nvSpPr>
          <p:cNvPr id="16387" name="Rectangle 2"/>
          <p:cNvSpPr>
            <a:spLocks noGrp="1" noChangeArrowheads="1"/>
          </p:cNvSpPr>
          <p:nvPr>
            <p:ph type="title"/>
          </p:nvPr>
        </p:nvSpPr>
        <p:spPr/>
        <p:txBody>
          <a:bodyPr/>
          <a:lstStyle/>
          <a:p>
            <a:pPr eaLnBrk="1" hangingPunct="1"/>
            <a:r>
              <a:rPr lang="en-US" sz="2800" b="1">
                <a:latin typeface="Times New Roman" panose="02020603050405020304" pitchFamily="18" charset="0"/>
              </a:rPr>
              <a:t>Proses Penutupan Pembukuan</a:t>
            </a:r>
          </a:p>
        </p:txBody>
      </p:sp>
      <p:sp>
        <p:nvSpPr>
          <p:cNvPr id="16388" name="Rectangle 3"/>
          <p:cNvSpPr>
            <a:spLocks noGrp="1" noChangeArrowheads="1"/>
          </p:cNvSpPr>
          <p:nvPr>
            <p:ph type="body" sz="half" idx="1"/>
          </p:nvPr>
        </p:nvSpPr>
        <p:spPr>
          <a:xfrm>
            <a:off x="2063750" y="1557339"/>
            <a:ext cx="4248150" cy="4530725"/>
          </a:xfrm>
        </p:spPr>
        <p:txBody>
          <a:bodyPr>
            <a:normAutofit fontScale="92500" lnSpcReduction="20000"/>
          </a:bodyPr>
          <a:lstStyle/>
          <a:p>
            <a:pPr eaLnBrk="1" hangingPunct="1">
              <a:lnSpc>
                <a:spcPct val="90000"/>
              </a:lnSpc>
            </a:pPr>
            <a:r>
              <a:rPr lang="en-US" sz="2000" b="1">
                <a:latin typeface="Times New Roman" panose="02020603050405020304" pitchFamily="18" charset="0"/>
              </a:rPr>
              <a:t>Menutup Semua Rekening</a:t>
            </a:r>
          </a:p>
          <a:p>
            <a:pPr eaLnBrk="1" hangingPunct="1">
              <a:lnSpc>
                <a:spcPct val="90000"/>
              </a:lnSpc>
              <a:buFontTx/>
              <a:buNone/>
            </a:pPr>
            <a:r>
              <a:rPr lang="en-US" sz="2000">
                <a:latin typeface="Times New Roman" panose="02020603050405020304" pitchFamily="18" charset="0"/>
              </a:rPr>
              <a:t>	</a:t>
            </a:r>
            <a:r>
              <a:rPr lang="en-US" sz="2000" b="1">
                <a:latin typeface="Times New Roman" panose="02020603050405020304" pitchFamily="18" charset="0"/>
              </a:rPr>
              <a:t>Pendapatan</a:t>
            </a:r>
          </a:p>
          <a:p>
            <a:pPr eaLnBrk="1" hangingPunct="1">
              <a:lnSpc>
                <a:spcPct val="90000"/>
              </a:lnSpc>
              <a:buFontTx/>
              <a:buNone/>
            </a:pPr>
            <a:r>
              <a:rPr lang="en-US" sz="2000">
                <a:latin typeface="Times New Roman" panose="02020603050405020304" pitchFamily="18" charset="0"/>
              </a:rPr>
              <a:t>	Dr. Pendapatan      Rp. xxx</a:t>
            </a:r>
          </a:p>
          <a:p>
            <a:pPr eaLnBrk="1" hangingPunct="1">
              <a:lnSpc>
                <a:spcPct val="90000"/>
              </a:lnSpc>
              <a:buFontTx/>
              <a:buNone/>
            </a:pPr>
            <a:r>
              <a:rPr lang="en-US" sz="2000">
                <a:latin typeface="Times New Roman" panose="02020603050405020304" pitchFamily="18" charset="0"/>
              </a:rPr>
              <a:t>	     Cr. Ikhtisar Rugi-Laba    Rp. xxx</a:t>
            </a:r>
          </a:p>
          <a:p>
            <a:pPr eaLnBrk="1" hangingPunct="1">
              <a:lnSpc>
                <a:spcPct val="90000"/>
              </a:lnSpc>
              <a:buFontTx/>
              <a:buNone/>
            </a:pPr>
            <a:endParaRPr lang="en-US" sz="2000">
              <a:latin typeface="Times New Roman" panose="02020603050405020304" pitchFamily="18" charset="0"/>
            </a:endParaRPr>
          </a:p>
          <a:p>
            <a:pPr eaLnBrk="1" hangingPunct="1">
              <a:lnSpc>
                <a:spcPct val="90000"/>
              </a:lnSpc>
            </a:pPr>
            <a:r>
              <a:rPr lang="en-US" sz="2000" b="1">
                <a:latin typeface="Times New Roman" panose="02020603050405020304" pitchFamily="18" charset="0"/>
              </a:rPr>
              <a:t>Menutup Semua Rekening Biaya</a:t>
            </a:r>
          </a:p>
          <a:p>
            <a:pPr eaLnBrk="1" hangingPunct="1">
              <a:lnSpc>
                <a:spcPct val="90000"/>
              </a:lnSpc>
              <a:buFontTx/>
              <a:buNone/>
            </a:pPr>
            <a:r>
              <a:rPr lang="en-US" sz="2000">
                <a:latin typeface="Times New Roman" panose="02020603050405020304" pitchFamily="18" charset="0"/>
              </a:rPr>
              <a:t>	Dr. Ikhtisar Rugi-Laba	Rp. xxx</a:t>
            </a:r>
          </a:p>
          <a:p>
            <a:pPr eaLnBrk="1" hangingPunct="1">
              <a:lnSpc>
                <a:spcPct val="90000"/>
              </a:lnSpc>
              <a:buFontTx/>
              <a:buNone/>
            </a:pPr>
            <a:r>
              <a:rPr lang="en-US" sz="2000">
                <a:latin typeface="Times New Roman" panose="02020603050405020304" pitchFamily="18" charset="0"/>
              </a:rPr>
              <a:t>		Cr. Biaya-Biaya	       Rp. xxx</a:t>
            </a:r>
          </a:p>
          <a:p>
            <a:pPr eaLnBrk="1" hangingPunct="1">
              <a:lnSpc>
                <a:spcPct val="90000"/>
              </a:lnSpc>
              <a:buFontTx/>
              <a:buNone/>
            </a:pPr>
            <a:endParaRPr lang="en-US" sz="2000">
              <a:latin typeface="Times New Roman" panose="02020603050405020304" pitchFamily="18" charset="0"/>
            </a:endParaRPr>
          </a:p>
          <a:p>
            <a:pPr eaLnBrk="1" hangingPunct="1">
              <a:lnSpc>
                <a:spcPct val="90000"/>
              </a:lnSpc>
            </a:pPr>
            <a:r>
              <a:rPr lang="en-US" sz="2000" b="1">
                <a:latin typeface="Times New Roman" panose="02020603050405020304" pitchFamily="18" charset="0"/>
              </a:rPr>
              <a:t>Menutup Laba atau Rugi</a:t>
            </a:r>
          </a:p>
          <a:p>
            <a:pPr eaLnBrk="1" hangingPunct="1">
              <a:lnSpc>
                <a:spcPct val="90000"/>
              </a:lnSpc>
              <a:buFontTx/>
              <a:buNone/>
            </a:pPr>
            <a:r>
              <a:rPr lang="en-US" sz="2000">
                <a:latin typeface="Times New Roman" panose="02020603050405020304" pitchFamily="18" charset="0"/>
              </a:rPr>
              <a:t>	</a:t>
            </a:r>
            <a:r>
              <a:rPr lang="en-US" sz="2000" b="1" u="sng">
                <a:latin typeface="Times New Roman" panose="02020603050405020304" pitchFamily="18" charset="0"/>
              </a:rPr>
              <a:t>Laba :</a:t>
            </a:r>
            <a:endParaRPr lang="en-US" sz="2000" u="sng">
              <a:latin typeface="Times New Roman" panose="02020603050405020304" pitchFamily="18" charset="0"/>
            </a:endParaRPr>
          </a:p>
          <a:p>
            <a:pPr eaLnBrk="1" hangingPunct="1">
              <a:lnSpc>
                <a:spcPct val="90000"/>
              </a:lnSpc>
              <a:buFontTx/>
              <a:buNone/>
            </a:pPr>
            <a:r>
              <a:rPr lang="en-US" sz="2000">
                <a:latin typeface="Times New Roman" panose="02020603050405020304" pitchFamily="18" charset="0"/>
              </a:rPr>
              <a:t>	Dr. Ikhtisar Rugi-Laba	Rp. xxx</a:t>
            </a:r>
          </a:p>
          <a:p>
            <a:pPr eaLnBrk="1" hangingPunct="1">
              <a:lnSpc>
                <a:spcPct val="90000"/>
              </a:lnSpc>
              <a:buFontTx/>
              <a:buNone/>
            </a:pPr>
            <a:r>
              <a:rPr lang="en-US" sz="2000">
                <a:latin typeface="Times New Roman" panose="02020603050405020304" pitchFamily="18" charset="0"/>
              </a:rPr>
              <a:t>		Cr. Modal	       Rp. xxx</a:t>
            </a:r>
          </a:p>
          <a:p>
            <a:pPr eaLnBrk="1" hangingPunct="1">
              <a:lnSpc>
                <a:spcPct val="90000"/>
              </a:lnSpc>
              <a:buFontTx/>
              <a:buNone/>
            </a:pPr>
            <a:endParaRPr lang="en-US" sz="2000" b="1">
              <a:latin typeface="Times New Roman" panose="02020603050405020304" pitchFamily="18" charset="0"/>
            </a:endParaRPr>
          </a:p>
        </p:txBody>
      </p:sp>
      <p:sp>
        <p:nvSpPr>
          <p:cNvPr id="16389" name="Rectangle 4"/>
          <p:cNvSpPr>
            <a:spLocks noGrp="1" noChangeArrowheads="1"/>
          </p:cNvSpPr>
          <p:nvPr>
            <p:ph type="body" sz="half" idx="2"/>
          </p:nvPr>
        </p:nvSpPr>
        <p:spPr/>
        <p:txBody>
          <a:bodyPr/>
          <a:lstStyle/>
          <a:p>
            <a:pPr eaLnBrk="1" hangingPunct="1">
              <a:lnSpc>
                <a:spcPct val="80000"/>
              </a:lnSpc>
            </a:pPr>
            <a:r>
              <a:rPr lang="en-US" sz="2400">
                <a:latin typeface="Times New Roman" panose="02020603050405020304" pitchFamily="18" charset="0"/>
              </a:rPr>
              <a:t>Menutup Laba atau Rugi</a:t>
            </a:r>
          </a:p>
          <a:p>
            <a:pPr eaLnBrk="1" hangingPunct="1">
              <a:lnSpc>
                <a:spcPct val="80000"/>
              </a:lnSpc>
              <a:buFontTx/>
              <a:buNone/>
            </a:pPr>
            <a:r>
              <a:rPr lang="en-US" sz="1800">
                <a:latin typeface="Times New Roman" panose="02020603050405020304" pitchFamily="18" charset="0"/>
              </a:rPr>
              <a:t>	</a:t>
            </a:r>
            <a:r>
              <a:rPr lang="en-US" sz="1800" b="1" u="sng">
                <a:latin typeface="Times New Roman" panose="02020603050405020304" pitchFamily="18" charset="0"/>
              </a:rPr>
              <a:t>Rugi</a:t>
            </a:r>
            <a:r>
              <a:rPr lang="en-US" sz="1800" b="1">
                <a:latin typeface="Times New Roman" panose="02020603050405020304" pitchFamily="18" charset="0"/>
              </a:rPr>
              <a:t> :</a:t>
            </a:r>
          </a:p>
          <a:p>
            <a:pPr eaLnBrk="1" hangingPunct="1">
              <a:lnSpc>
                <a:spcPct val="80000"/>
              </a:lnSpc>
              <a:buFontTx/>
              <a:buNone/>
            </a:pPr>
            <a:r>
              <a:rPr lang="en-US" sz="1800" b="1">
                <a:latin typeface="Times New Roman" panose="02020603050405020304" pitchFamily="18" charset="0"/>
              </a:rPr>
              <a:t>	D</a:t>
            </a:r>
            <a:r>
              <a:rPr lang="en-US" sz="1800">
                <a:latin typeface="Times New Roman" panose="02020603050405020304" pitchFamily="18" charset="0"/>
              </a:rPr>
              <a:t>r. Modal		Rp. xxx</a:t>
            </a:r>
          </a:p>
          <a:p>
            <a:pPr eaLnBrk="1" hangingPunct="1">
              <a:lnSpc>
                <a:spcPct val="80000"/>
              </a:lnSpc>
              <a:buFontTx/>
              <a:buNone/>
            </a:pPr>
            <a:r>
              <a:rPr lang="en-US" sz="1800">
                <a:latin typeface="Times New Roman" panose="02020603050405020304" pitchFamily="18" charset="0"/>
              </a:rPr>
              <a:t>	     Cr. Ikhtisar Rugi-Laba       Rp.xxx</a:t>
            </a:r>
          </a:p>
          <a:p>
            <a:pPr eaLnBrk="1" hangingPunct="1">
              <a:lnSpc>
                <a:spcPct val="80000"/>
              </a:lnSpc>
              <a:buFontTx/>
              <a:buNone/>
            </a:pPr>
            <a:endParaRPr lang="en-US" sz="1800">
              <a:latin typeface="Times New Roman" panose="02020603050405020304" pitchFamily="18" charset="0"/>
            </a:endParaRPr>
          </a:p>
          <a:p>
            <a:pPr eaLnBrk="1" hangingPunct="1">
              <a:lnSpc>
                <a:spcPct val="80000"/>
              </a:lnSpc>
            </a:pPr>
            <a:r>
              <a:rPr lang="en-US" sz="2400">
                <a:latin typeface="Times New Roman" panose="02020603050405020304" pitchFamily="18" charset="0"/>
              </a:rPr>
              <a:t>Menutup Rekening Prive</a:t>
            </a:r>
          </a:p>
          <a:p>
            <a:pPr eaLnBrk="1" hangingPunct="1">
              <a:lnSpc>
                <a:spcPct val="80000"/>
              </a:lnSpc>
              <a:buFontTx/>
              <a:buNone/>
            </a:pPr>
            <a:r>
              <a:rPr lang="en-US" sz="1800">
                <a:latin typeface="Times New Roman" panose="02020603050405020304" pitchFamily="18" charset="0"/>
              </a:rPr>
              <a:t>	Dr. Modal	Rp. xxx</a:t>
            </a:r>
          </a:p>
          <a:p>
            <a:pPr eaLnBrk="1" hangingPunct="1">
              <a:lnSpc>
                <a:spcPct val="80000"/>
              </a:lnSpc>
              <a:buFontTx/>
              <a:buNone/>
            </a:pPr>
            <a:r>
              <a:rPr lang="en-US" sz="1800">
                <a:latin typeface="Times New Roman" panose="02020603050405020304" pitchFamily="18" charset="0"/>
              </a:rPr>
              <a:t>		Cr. Prive		Rp. xxx</a:t>
            </a:r>
          </a:p>
          <a:p>
            <a:pPr eaLnBrk="1" hangingPunct="1">
              <a:lnSpc>
                <a:spcPct val="80000"/>
              </a:lnSpc>
              <a:buFontTx/>
              <a:buNone/>
            </a:pPr>
            <a:endParaRPr lang="en-US" sz="1800">
              <a:latin typeface="Times New Roman" panose="02020603050405020304" pitchFamily="18" charset="0"/>
            </a:endParaRPr>
          </a:p>
        </p:txBody>
      </p:sp>
    </p:spTree>
    <p:extLst>
      <p:ext uri="{BB962C8B-B14F-4D97-AF65-F5344CB8AC3E}">
        <p14:creationId xmlns:p14="http://schemas.microsoft.com/office/powerpoint/2010/main" val="320169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F6ED247E-EF2E-4302-BF5B-AD3A0C3EC370}"/>
              </a:ext>
            </a:extLst>
          </p:cNvPr>
          <p:cNvSpPr>
            <a:spLocks noGrp="1"/>
          </p:cNvSpPr>
          <p:nvPr>
            <p:ph type="title"/>
          </p:nvPr>
        </p:nvSpPr>
        <p:spPr>
          <a:xfrm>
            <a:off x="1014141" y="1450655"/>
            <a:ext cx="3932030" cy="3956690"/>
          </a:xfrm>
        </p:spPr>
        <p:txBody>
          <a:bodyPr rtlCol="0" anchor="ctr">
            <a:normAutofit/>
          </a:bodyPr>
          <a:lstStyle/>
          <a:p>
            <a:pPr>
              <a:defRPr/>
            </a:pPr>
            <a:br>
              <a:rPr lang="en-US" b="1">
                <a:solidFill>
                  <a:schemeClr val="bg1"/>
                </a:solidFill>
              </a:rPr>
            </a:br>
            <a:r>
              <a:rPr lang="en-US" b="1">
                <a:solidFill>
                  <a:schemeClr val="bg1"/>
                </a:solidFill>
                <a:latin typeface="Berlin Sans FB Demi" pitchFamily="34" charset="0"/>
              </a:rPr>
              <a:t>JURNAL PENYESUAIAN </a:t>
            </a:r>
            <a:br>
              <a:rPr lang="en-US" b="1">
                <a:solidFill>
                  <a:schemeClr val="bg1"/>
                </a:solidFill>
                <a:latin typeface="Berlin Sans FB Demi" pitchFamily="34" charset="0"/>
              </a:rPr>
            </a:br>
            <a:r>
              <a:rPr lang="en-US" b="1">
                <a:solidFill>
                  <a:schemeClr val="bg1"/>
                </a:solidFill>
                <a:latin typeface="Berlin Sans FB Demi" pitchFamily="34" charset="0"/>
              </a:rPr>
              <a:t>(ADJUSTMENT JOURNAL)</a:t>
            </a:r>
            <a:br>
              <a:rPr lang="en-US">
                <a:solidFill>
                  <a:schemeClr val="bg1"/>
                </a:solidFill>
              </a:rPr>
            </a:br>
            <a:endParaRPr lang="en-US">
              <a:solidFill>
                <a:schemeClr val="bg1"/>
              </a:solidFill>
            </a:endParaRP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5E9E1D0-BB68-4F4B-9E81-E26F2E7A3093}"/>
              </a:ext>
            </a:extLst>
          </p:cNvPr>
          <p:cNvSpPr>
            <a:spLocks noGrp="1"/>
          </p:cNvSpPr>
          <p:nvPr>
            <p:ph idx="1"/>
          </p:nvPr>
        </p:nvSpPr>
        <p:spPr>
          <a:xfrm>
            <a:off x="6096000" y="1108061"/>
            <a:ext cx="5008901" cy="4571972"/>
          </a:xfrm>
        </p:spPr>
        <p:txBody>
          <a:bodyPr rtlCol="0" anchor="ctr">
            <a:normAutofit/>
          </a:bodyPr>
          <a:lstStyle/>
          <a:p>
            <a:pPr>
              <a:buNone/>
              <a:defRPr/>
            </a:pPr>
            <a:r>
              <a:rPr lang="en-US" sz="1600" b="1" dirty="0">
                <a:solidFill>
                  <a:schemeClr val="bg1"/>
                </a:solidFill>
              </a:rPr>
              <a:t>Pada </a:t>
            </a:r>
            <a:r>
              <a:rPr lang="en-US" sz="1600" b="1" dirty="0" err="1">
                <a:solidFill>
                  <a:schemeClr val="bg1"/>
                </a:solidFill>
              </a:rPr>
              <a:t>akhir</a:t>
            </a:r>
            <a:r>
              <a:rPr lang="en-US" sz="1600" b="1" dirty="0">
                <a:solidFill>
                  <a:schemeClr val="bg1"/>
                </a:solidFill>
              </a:rPr>
              <a:t> </a:t>
            </a:r>
            <a:r>
              <a:rPr lang="en-US" sz="1600" b="1" dirty="0" err="1">
                <a:solidFill>
                  <a:schemeClr val="bg1"/>
                </a:solidFill>
              </a:rPr>
              <a:t>periode</a:t>
            </a:r>
            <a:r>
              <a:rPr lang="en-US" sz="1600" b="1" dirty="0">
                <a:solidFill>
                  <a:schemeClr val="bg1"/>
                </a:solidFill>
              </a:rPr>
              <a:t> </a:t>
            </a:r>
            <a:r>
              <a:rPr lang="en-US" sz="1600" b="1" dirty="0" err="1">
                <a:solidFill>
                  <a:schemeClr val="bg1"/>
                </a:solidFill>
              </a:rPr>
              <a:t>akuntansi</a:t>
            </a:r>
            <a:r>
              <a:rPr lang="en-US" sz="1600" b="1" dirty="0">
                <a:solidFill>
                  <a:schemeClr val="bg1"/>
                </a:solidFill>
              </a:rPr>
              <a:t>, </a:t>
            </a:r>
            <a:r>
              <a:rPr lang="en-US" sz="1600" b="1" dirty="0" err="1">
                <a:solidFill>
                  <a:schemeClr val="bg1"/>
                </a:solidFill>
              </a:rPr>
              <a:t>seringkali</a:t>
            </a:r>
            <a:r>
              <a:rPr lang="en-US" sz="1600" b="1" dirty="0">
                <a:solidFill>
                  <a:schemeClr val="bg1"/>
                </a:solidFill>
              </a:rPr>
              <a:t> </a:t>
            </a:r>
            <a:r>
              <a:rPr lang="en-US" sz="1600" b="1" dirty="0" err="1">
                <a:solidFill>
                  <a:schemeClr val="bg1"/>
                </a:solidFill>
              </a:rPr>
              <a:t>saldo</a:t>
            </a:r>
            <a:r>
              <a:rPr lang="en-US" sz="1600" b="1" dirty="0">
                <a:solidFill>
                  <a:schemeClr val="bg1"/>
                </a:solidFill>
              </a:rPr>
              <a:t> </a:t>
            </a:r>
            <a:r>
              <a:rPr lang="en-US" sz="1600" b="1" dirty="0" err="1">
                <a:solidFill>
                  <a:schemeClr val="bg1"/>
                </a:solidFill>
              </a:rPr>
              <a:t>tercatat</a:t>
            </a:r>
            <a:r>
              <a:rPr lang="en-US" sz="1600" b="1" dirty="0">
                <a:solidFill>
                  <a:schemeClr val="bg1"/>
                </a:solidFill>
              </a:rPr>
              <a:t> di </a:t>
            </a:r>
            <a:r>
              <a:rPr lang="en-US" sz="1600" b="1" dirty="0" err="1">
                <a:solidFill>
                  <a:schemeClr val="bg1"/>
                </a:solidFill>
              </a:rPr>
              <a:t>perusahaan</a:t>
            </a:r>
            <a:r>
              <a:rPr lang="en-US" sz="1600" b="1" dirty="0">
                <a:solidFill>
                  <a:schemeClr val="bg1"/>
                </a:solidFill>
              </a:rPr>
              <a:t> (</a:t>
            </a:r>
            <a:r>
              <a:rPr lang="en-US" sz="1600" b="1" dirty="0" err="1">
                <a:solidFill>
                  <a:schemeClr val="bg1"/>
                </a:solidFill>
              </a:rPr>
              <a:t>entitas</a:t>
            </a:r>
            <a:r>
              <a:rPr lang="en-US" sz="1600" b="1" dirty="0">
                <a:solidFill>
                  <a:schemeClr val="bg1"/>
                </a:solidFill>
              </a:rPr>
              <a:t> </a:t>
            </a:r>
            <a:r>
              <a:rPr lang="en-US" sz="1600" b="1" dirty="0" err="1">
                <a:solidFill>
                  <a:schemeClr val="bg1"/>
                </a:solidFill>
              </a:rPr>
              <a:t>ekonomi</a:t>
            </a:r>
            <a:r>
              <a:rPr lang="en-US" sz="1600" b="1" dirty="0">
                <a:solidFill>
                  <a:schemeClr val="bg1"/>
                </a:solidFill>
              </a:rPr>
              <a:t>) </a:t>
            </a:r>
            <a:r>
              <a:rPr lang="en-US" sz="1600" b="1" dirty="0" err="1">
                <a:solidFill>
                  <a:schemeClr val="bg1"/>
                </a:solidFill>
              </a:rPr>
              <a:t>tidak</a:t>
            </a:r>
            <a:r>
              <a:rPr lang="en-US" sz="1600" b="1" dirty="0">
                <a:solidFill>
                  <a:schemeClr val="bg1"/>
                </a:solidFill>
              </a:rPr>
              <a:t> </a:t>
            </a:r>
            <a:r>
              <a:rPr lang="en-US" sz="1600" b="1" dirty="0" err="1">
                <a:solidFill>
                  <a:schemeClr val="bg1"/>
                </a:solidFill>
              </a:rPr>
              <a:t>dapat</a:t>
            </a:r>
            <a:r>
              <a:rPr lang="en-US" sz="1600" b="1" dirty="0">
                <a:solidFill>
                  <a:schemeClr val="bg1"/>
                </a:solidFill>
              </a:rPr>
              <a:t> </a:t>
            </a:r>
            <a:r>
              <a:rPr lang="en-US" sz="1600" b="1" dirty="0" err="1">
                <a:solidFill>
                  <a:schemeClr val="bg1"/>
                </a:solidFill>
              </a:rPr>
              <a:t>menunjukkan</a:t>
            </a:r>
            <a:r>
              <a:rPr lang="en-US" sz="1600" b="1" dirty="0">
                <a:solidFill>
                  <a:schemeClr val="bg1"/>
                </a:solidFill>
              </a:rPr>
              <a:t> </a:t>
            </a:r>
            <a:r>
              <a:rPr lang="en-US" sz="1600" b="1" dirty="0" err="1">
                <a:solidFill>
                  <a:schemeClr val="bg1"/>
                </a:solidFill>
              </a:rPr>
              <a:t>keadaan</a:t>
            </a:r>
            <a:r>
              <a:rPr lang="en-US" sz="1600" b="1" dirty="0">
                <a:solidFill>
                  <a:schemeClr val="bg1"/>
                </a:solidFill>
              </a:rPr>
              <a:t> yang </a:t>
            </a:r>
            <a:r>
              <a:rPr lang="en-US" sz="1600" b="1" dirty="0" err="1">
                <a:solidFill>
                  <a:schemeClr val="bg1"/>
                </a:solidFill>
              </a:rPr>
              <a:t>sebenarnya</a:t>
            </a:r>
            <a:r>
              <a:rPr lang="en-US" sz="1600" b="1" dirty="0">
                <a:solidFill>
                  <a:schemeClr val="bg1"/>
                </a:solidFill>
              </a:rPr>
              <a:t>. Hal </a:t>
            </a:r>
            <a:r>
              <a:rPr lang="en-US" sz="1600" b="1" dirty="0" err="1">
                <a:solidFill>
                  <a:schemeClr val="bg1"/>
                </a:solidFill>
              </a:rPr>
              <a:t>ini</a:t>
            </a:r>
            <a:r>
              <a:rPr lang="en-US" sz="1600" b="1" dirty="0">
                <a:solidFill>
                  <a:schemeClr val="bg1"/>
                </a:solidFill>
              </a:rPr>
              <a:t> </a:t>
            </a:r>
            <a:r>
              <a:rPr lang="en-US" sz="1600" b="1" dirty="0" err="1">
                <a:solidFill>
                  <a:schemeClr val="bg1"/>
                </a:solidFill>
              </a:rPr>
              <a:t>karena</a:t>
            </a:r>
            <a:r>
              <a:rPr lang="en-US" sz="1600" b="1" dirty="0">
                <a:solidFill>
                  <a:schemeClr val="bg1"/>
                </a:solidFill>
              </a:rPr>
              <a:t> </a:t>
            </a:r>
            <a:r>
              <a:rPr lang="en-US" sz="1600" b="1" dirty="0" err="1">
                <a:solidFill>
                  <a:schemeClr val="bg1"/>
                </a:solidFill>
              </a:rPr>
              <a:t>bebagai</a:t>
            </a:r>
            <a:r>
              <a:rPr lang="en-US" sz="1600" b="1" dirty="0">
                <a:solidFill>
                  <a:schemeClr val="bg1"/>
                </a:solidFill>
              </a:rPr>
              <a:t> </a:t>
            </a:r>
            <a:r>
              <a:rPr lang="en-US" sz="1600" b="1" dirty="0" err="1">
                <a:solidFill>
                  <a:schemeClr val="bg1"/>
                </a:solidFill>
              </a:rPr>
              <a:t>sebab</a:t>
            </a:r>
            <a:r>
              <a:rPr lang="en-US" sz="1600" b="1" dirty="0">
                <a:solidFill>
                  <a:schemeClr val="bg1"/>
                </a:solidFill>
              </a:rPr>
              <a:t>, </a:t>
            </a:r>
            <a:r>
              <a:rPr lang="en-US" sz="1600" b="1" dirty="0" err="1">
                <a:solidFill>
                  <a:schemeClr val="bg1"/>
                </a:solidFill>
              </a:rPr>
              <a:t>antara</a:t>
            </a:r>
            <a:r>
              <a:rPr lang="en-US" sz="1600" b="1" dirty="0">
                <a:solidFill>
                  <a:schemeClr val="bg1"/>
                </a:solidFill>
              </a:rPr>
              <a:t> lain :</a:t>
            </a:r>
          </a:p>
          <a:p>
            <a:pPr marL="514350" indent="-514350">
              <a:buFont typeface="+mj-lt"/>
              <a:buAutoNum type="arabicPeriod"/>
              <a:defRPr/>
            </a:pPr>
            <a:r>
              <a:rPr lang="en-US" sz="1600" dirty="0" err="1">
                <a:solidFill>
                  <a:schemeClr val="bg1"/>
                </a:solidFill>
              </a:rPr>
              <a:t>Munculnya</a:t>
            </a:r>
            <a:r>
              <a:rPr lang="en-US" sz="1600" dirty="0">
                <a:solidFill>
                  <a:schemeClr val="bg1"/>
                </a:solidFill>
              </a:rPr>
              <a:t> </a:t>
            </a:r>
            <a:r>
              <a:rPr lang="en-US" sz="1600" dirty="0" err="1">
                <a:solidFill>
                  <a:schemeClr val="bg1"/>
                </a:solidFill>
              </a:rPr>
              <a:t>hak</a:t>
            </a:r>
            <a:r>
              <a:rPr lang="en-US" sz="1600" dirty="0">
                <a:solidFill>
                  <a:schemeClr val="bg1"/>
                </a:solidFill>
              </a:rPr>
              <a:t> dan </a:t>
            </a:r>
            <a:r>
              <a:rPr lang="en-US" sz="1600" dirty="0" err="1">
                <a:solidFill>
                  <a:schemeClr val="bg1"/>
                </a:solidFill>
              </a:rPr>
              <a:t>kewajiban</a:t>
            </a:r>
            <a:r>
              <a:rPr lang="en-US" sz="1600" dirty="0">
                <a:solidFill>
                  <a:schemeClr val="bg1"/>
                </a:solidFill>
              </a:rPr>
              <a:t> </a:t>
            </a:r>
            <a:r>
              <a:rPr lang="en-US" sz="1600" dirty="0" err="1">
                <a:solidFill>
                  <a:schemeClr val="bg1"/>
                </a:solidFill>
              </a:rPr>
              <a:t>akibat</a:t>
            </a:r>
            <a:r>
              <a:rPr lang="en-US" sz="1600" dirty="0">
                <a:solidFill>
                  <a:schemeClr val="bg1"/>
                </a:solidFill>
              </a:rPr>
              <a:t> </a:t>
            </a:r>
            <a:r>
              <a:rPr lang="en-US" sz="1600" dirty="0" err="1">
                <a:solidFill>
                  <a:schemeClr val="bg1"/>
                </a:solidFill>
              </a:rPr>
              <a:t>transaksi</a:t>
            </a:r>
            <a:r>
              <a:rPr lang="en-US" sz="1600" dirty="0">
                <a:solidFill>
                  <a:schemeClr val="bg1"/>
                </a:solidFill>
              </a:rPr>
              <a:t> yang </a:t>
            </a:r>
            <a:r>
              <a:rPr lang="en-US" sz="1600" dirty="0" err="1">
                <a:solidFill>
                  <a:schemeClr val="bg1"/>
                </a:solidFill>
              </a:rPr>
              <a:t>telah</a:t>
            </a:r>
            <a:r>
              <a:rPr lang="en-US" sz="1600" dirty="0">
                <a:solidFill>
                  <a:schemeClr val="bg1"/>
                </a:solidFill>
              </a:rPr>
              <a:t> </a:t>
            </a:r>
            <a:r>
              <a:rPr lang="en-US" sz="1600" dirty="0" err="1">
                <a:solidFill>
                  <a:schemeClr val="bg1"/>
                </a:solidFill>
              </a:rPr>
              <a:t>dilakukan</a:t>
            </a:r>
            <a:r>
              <a:rPr lang="en-US" sz="1600" dirty="0">
                <a:solidFill>
                  <a:schemeClr val="bg1"/>
                </a:solidFill>
              </a:rPr>
              <a:t> (</a:t>
            </a:r>
            <a:r>
              <a:rPr lang="en-US" sz="1600" dirty="0" err="1">
                <a:solidFill>
                  <a:schemeClr val="bg1"/>
                </a:solidFill>
              </a:rPr>
              <a:t>misal</a:t>
            </a:r>
            <a:r>
              <a:rPr lang="en-US" sz="1600" dirty="0">
                <a:solidFill>
                  <a:schemeClr val="bg1"/>
                </a:solidFill>
              </a:rPr>
              <a:t> : </a:t>
            </a:r>
            <a:r>
              <a:rPr lang="en-US" sz="1600" dirty="0" err="1">
                <a:solidFill>
                  <a:schemeClr val="bg1"/>
                </a:solidFill>
              </a:rPr>
              <a:t>hak</a:t>
            </a:r>
            <a:r>
              <a:rPr lang="en-US" sz="1600" dirty="0">
                <a:solidFill>
                  <a:schemeClr val="bg1"/>
                </a:solidFill>
              </a:rPr>
              <a:t> dan </a:t>
            </a:r>
            <a:r>
              <a:rPr lang="en-US" sz="1600" dirty="0" err="1">
                <a:solidFill>
                  <a:schemeClr val="bg1"/>
                </a:solidFill>
              </a:rPr>
              <a:t>kewajiban</a:t>
            </a:r>
            <a:r>
              <a:rPr lang="en-US" sz="1600" dirty="0">
                <a:solidFill>
                  <a:schemeClr val="bg1"/>
                </a:solidFill>
              </a:rPr>
              <a:t> </a:t>
            </a:r>
            <a:r>
              <a:rPr lang="en-US" sz="1600" dirty="0" err="1">
                <a:solidFill>
                  <a:schemeClr val="bg1"/>
                </a:solidFill>
              </a:rPr>
              <a:t>atas</a:t>
            </a:r>
            <a:r>
              <a:rPr lang="en-US" sz="1600" dirty="0">
                <a:solidFill>
                  <a:schemeClr val="bg1"/>
                </a:solidFill>
              </a:rPr>
              <a:t> </a:t>
            </a:r>
            <a:r>
              <a:rPr lang="en-US" sz="1600" dirty="0" err="1">
                <a:solidFill>
                  <a:schemeClr val="bg1"/>
                </a:solidFill>
              </a:rPr>
              <a:t>bunga</a:t>
            </a:r>
            <a:r>
              <a:rPr lang="en-US" sz="1600" dirty="0">
                <a:solidFill>
                  <a:schemeClr val="bg1"/>
                </a:solidFill>
              </a:rPr>
              <a:t>, </a:t>
            </a:r>
            <a:r>
              <a:rPr lang="en-US" sz="1600" dirty="0" err="1">
                <a:solidFill>
                  <a:schemeClr val="bg1"/>
                </a:solidFill>
              </a:rPr>
              <a:t>kewajiban</a:t>
            </a:r>
            <a:r>
              <a:rPr lang="en-US" sz="1600" dirty="0">
                <a:solidFill>
                  <a:schemeClr val="bg1"/>
                </a:solidFill>
              </a:rPr>
              <a:t> </a:t>
            </a:r>
            <a:r>
              <a:rPr lang="en-US" sz="1600" dirty="0" err="1">
                <a:solidFill>
                  <a:schemeClr val="bg1"/>
                </a:solidFill>
              </a:rPr>
              <a:t>gaji</a:t>
            </a:r>
            <a:r>
              <a:rPr lang="en-US" sz="1600" dirty="0">
                <a:solidFill>
                  <a:schemeClr val="bg1"/>
                </a:solidFill>
              </a:rPr>
              <a:t>, </a:t>
            </a:r>
            <a:r>
              <a:rPr lang="en-US" sz="1600" dirty="0" err="1">
                <a:solidFill>
                  <a:schemeClr val="bg1"/>
                </a:solidFill>
              </a:rPr>
              <a:t>dsb</a:t>
            </a:r>
            <a:r>
              <a:rPr lang="en-US" sz="1600" dirty="0">
                <a:solidFill>
                  <a:schemeClr val="bg1"/>
                </a:solidFill>
              </a:rPr>
              <a:t>.).</a:t>
            </a:r>
          </a:p>
          <a:p>
            <a:pPr marL="514350" indent="-514350">
              <a:buFont typeface="+mj-lt"/>
              <a:buAutoNum type="arabicPeriod"/>
              <a:defRPr/>
            </a:pPr>
            <a:r>
              <a:rPr lang="en-US" sz="1600" dirty="0" err="1">
                <a:solidFill>
                  <a:schemeClr val="bg1"/>
                </a:solidFill>
              </a:rPr>
              <a:t>Terjadinya</a:t>
            </a:r>
            <a:r>
              <a:rPr lang="en-US" sz="1600" dirty="0">
                <a:solidFill>
                  <a:schemeClr val="bg1"/>
                </a:solidFill>
              </a:rPr>
              <a:t> </a:t>
            </a:r>
            <a:r>
              <a:rPr lang="en-US" sz="1600" dirty="0" err="1">
                <a:solidFill>
                  <a:schemeClr val="bg1"/>
                </a:solidFill>
              </a:rPr>
              <a:t>pemakaian</a:t>
            </a:r>
            <a:r>
              <a:rPr lang="en-US" sz="1600" dirty="0">
                <a:solidFill>
                  <a:schemeClr val="bg1"/>
                </a:solidFill>
              </a:rPr>
              <a:t> </a:t>
            </a:r>
            <a:r>
              <a:rPr lang="en-US" sz="1600" dirty="0" err="1">
                <a:solidFill>
                  <a:schemeClr val="bg1"/>
                </a:solidFill>
              </a:rPr>
              <a:t>atas</a:t>
            </a:r>
            <a:r>
              <a:rPr lang="en-US" sz="1600" dirty="0">
                <a:solidFill>
                  <a:schemeClr val="bg1"/>
                </a:solidFill>
              </a:rPr>
              <a:t> asset </a:t>
            </a:r>
            <a:r>
              <a:rPr lang="en-US" sz="1600" dirty="0" err="1">
                <a:solidFill>
                  <a:schemeClr val="bg1"/>
                </a:solidFill>
              </a:rPr>
              <a:t>lancar</a:t>
            </a:r>
            <a:r>
              <a:rPr lang="en-US" sz="1600" dirty="0">
                <a:solidFill>
                  <a:schemeClr val="bg1"/>
                </a:solidFill>
              </a:rPr>
              <a:t> yang </a:t>
            </a:r>
            <a:r>
              <a:rPr lang="en-US" sz="1600" dirty="0" err="1">
                <a:solidFill>
                  <a:schemeClr val="bg1"/>
                </a:solidFill>
              </a:rPr>
              <a:t>tidak</a:t>
            </a:r>
            <a:r>
              <a:rPr lang="en-US" sz="1600" dirty="0">
                <a:solidFill>
                  <a:schemeClr val="bg1"/>
                </a:solidFill>
              </a:rPr>
              <a:t> </a:t>
            </a:r>
            <a:r>
              <a:rPr lang="en-US" sz="1600" dirty="0" err="1">
                <a:solidFill>
                  <a:schemeClr val="bg1"/>
                </a:solidFill>
              </a:rPr>
              <a:t>langsung</a:t>
            </a:r>
            <a:r>
              <a:rPr lang="en-US" sz="1600" dirty="0">
                <a:solidFill>
                  <a:schemeClr val="bg1"/>
                </a:solidFill>
              </a:rPr>
              <a:t> </a:t>
            </a:r>
            <a:r>
              <a:rPr lang="en-US" sz="1600" dirty="0" err="1">
                <a:solidFill>
                  <a:schemeClr val="bg1"/>
                </a:solidFill>
              </a:rPr>
              <a:t>dicatat</a:t>
            </a:r>
            <a:r>
              <a:rPr lang="en-US" sz="1600" dirty="0">
                <a:solidFill>
                  <a:schemeClr val="bg1"/>
                </a:solidFill>
              </a:rPr>
              <a:t> </a:t>
            </a:r>
            <a:r>
              <a:rPr lang="en-US" sz="1600" dirty="0" err="1">
                <a:solidFill>
                  <a:schemeClr val="bg1"/>
                </a:solidFill>
              </a:rPr>
              <a:t>karena</a:t>
            </a:r>
            <a:r>
              <a:rPr lang="en-US" sz="1600" dirty="0">
                <a:solidFill>
                  <a:schemeClr val="bg1"/>
                </a:solidFill>
              </a:rPr>
              <a:t> </a:t>
            </a:r>
            <a:r>
              <a:rPr lang="en-US" sz="1600" dirty="0" err="1">
                <a:solidFill>
                  <a:schemeClr val="bg1"/>
                </a:solidFill>
              </a:rPr>
              <a:t>keinginan</a:t>
            </a:r>
            <a:r>
              <a:rPr lang="en-US" sz="1600" dirty="0">
                <a:solidFill>
                  <a:schemeClr val="bg1"/>
                </a:solidFill>
              </a:rPr>
              <a:t> simple </a:t>
            </a:r>
            <a:r>
              <a:rPr lang="en-US" sz="1600" dirty="0" err="1">
                <a:solidFill>
                  <a:schemeClr val="bg1"/>
                </a:solidFill>
              </a:rPr>
              <a:t>dalam</a:t>
            </a:r>
            <a:r>
              <a:rPr lang="en-US" sz="1600" dirty="0">
                <a:solidFill>
                  <a:schemeClr val="bg1"/>
                </a:solidFill>
              </a:rPr>
              <a:t> </a:t>
            </a:r>
            <a:r>
              <a:rPr lang="en-US" sz="1600" dirty="0" err="1">
                <a:solidFill>
                  <a:schemeClr val="bg1"/>
                </a:solidFill>
              </a:rPr>
              <a:t>pencatatan</a:t>
            </a:r>
            <a:r>
              <a:rPr lang="en-US" sz="1600" dirty="0">
                <a:solidFill>
                  <a:schemeClr val="bg1"/>
                </a:solidFill>
              </a:rPr>
              <a:t> (</a:t>
            </a:r>
            <a:r>
              <a:rPr lang="en-US" sz="1600" dirty="0" err="1">
                <a:solidFill>
                  <a:schemeClr val="bg1"/>
                </a:solidFill>
              </a:rPr>
              <a:t>perlengkapan</a:t>
            </a:r>
            <a:r>
              <a:rPr lang="en-US" sz="1600" dirty="0">
                <a:solidFill>
                  <a:schemeClr val="bg1"/>
                </a:solidFill>
              </a:rPr>
              <a:t>, </a:t>
            </a:r>
            <a:r>
              <a:rPr lang="en-US" sz="1600" dirty="0" err="1">
                <a:solidFill>
                  <a:schemeClr val="bg1"/>
                </a:solidFill>
              </a:rPr>
              <a:t>bahan</a:t>
            </a:r>
            <a:r>
              <a:rPr lang="en-US" sz="1600" dirty="0">
                <a:solidFill>
                  <a:schemeClr val="bg1"/>
                </a:solidFill>
              </a:rPr>
              <a:t> </a:t>
            </a:r>
            <a:r>
              <a:rPr lang="en-US" sz="1600" dirty="0" err="1">
                <a:solidFill>
                  <a:schemeClr val="bg1"/>
                </a:solidFill>
              </a:rPr>
              <a:t>habis</a:t>
            </a:r>
            <a:r>
              <a:rPr lang="en-US" sz="1600" dirty="0">
                <a:solidFill>
                  <a:schemeClr val="bg1"/>
                </a:solidFill>
              </a:rPr>
              <a:t> </a:t>
            </a:r>
            <a:r>
              <a:rPr lang="en-US" sz="1600" dirty="0" err="1">
                <a:solidFill>
                  <a:schemeClr val="bg1"/>
                </a:solidFill>
              </a:rPr>
              <a:t>pakai</a:t>
            </a:r>
            <a:r>
              <a:rPr lang="en-US" sz="1600" dirty="0">
                <a:solidFill>
                  <a:schemeClr val="bg1"/>
                </a:solidFill>
              </a:rPr>
              <a:t>).</a:t>
            </a:r>
          </a:p>
          <a:p>
            <a:pPr marL="514350" indent="-514350">
              <a:buFont typeface="+mj-lt"/>
              <a:buAutoNum type="arabicPeriod"/>
              <a:defRPr/>
            </a:pPr>
            <a:r>
              <a:rPr lang="en-US" sz="1600" dirty="0" err="1">
                <a:solidFill>
                  <a:schemeClr val="bg1"/>
                </a:solidFill>
              </a:rPr>
              <a:t>Terjadinya</a:t>
            </a:r>
            <a:r>
              <a:rPr lang="en-US" sz="1600" dirty="0">
                <a:solidFill>
                  <a:schemeClr val="bg1"/>
                </a:solidFill>
              </a:rPr>
              <a:t> </a:t>
            </a:r>
            <a:r>
              <a:rPr lang="en-US" sz="1600" dirty="0" err="1">
                <a:solidFill>
                  <a:schemeClr val="bg1"/>
                </a:solidFill>
              </a:rPr>
              <a:t>kerugian</a:t>
            </a:r>
            <a:r>
              <a:rPr lang="en-US" sz="1600" dirty="0">
                <a:solidFill>
                  <a:schemeClr val="bg1"/>
                </a:solidFill>
              </a:rPr>
              <a:t> asset (</a:t>
            </a:r>
            <a:r>
              <a:rPr lang="en-US" sz="1600" dirty="0" err="1">
                <a:solidFill>
                  <a:schemeClr val="bg1"/>
                </a:solidFill>
              </a:rPr>
              <a:t>kekurangan</a:t>
            </a:r>
            <a:r>
              <a:rPr lang="en-US" sz="1600" dirty="0">
                <a:solidFill>
                  <a:schemeClr val="bg1"/>
                </a:solidFill>
              </a:rPr>
              <a:t> kas </a:t>
            </a:r>
            <a:r>
              <a:rPr lang="en-US" sz="1600" dirty="0" err="1">
                <a:solidFill>
                  <a:schemeClr val="bg1"/>
                </a:solidFill>
              </a:rPr>
              <a:t>setelah</a:t>
            </a:r>
            <a:r>
              <a:rPr lang="en-US" sz="1600" dirty="0">
                <a:solidFill>
                  <a:schemeClr val="bg1"/>
                </a:solidFill>
              </a:rPr>
              <a:t> </a:t>
            </a:r>
            <a:r>
              <a:rPr lang="en-US" sz="1600" dirty="0" err="1">
                <a:solidFill>
                  <a:schemeClr val="bg1"/>
                </a:solidFill>
              </a:rPr>
              <a:t>dilakukan</a:t>
            </a:r>
            <a:r>
              <a:rPr lang="en-US" sz="1600" dirty="0">
                <a:solidFill>
                  <a:schemeClr val="bg1"/>
                </a:solidFill>
              </a:rPr>
              <a:t> </a:t>
            </a:r>
            <a:r>
              <a:rPr lang="en-US" sz="1600" dirty="0" err="1">
                <a:solidFill>
                  <a:schemeClr val="bg1"/>
                </a:solidFill>
              </a:rPr>
              <a:t>pengecekan</a:t>
            </a:r>
            <a:r>
              <a:rPr lang="en-US" sz="1600" dirty="0">
                <a:solidFill>
                  <a:schemeClr val="bg1"/>
                </a:solidFill>
              </a:rPr>
              <a:t> </a:t>
            </a:r>
            <a:r>
              <a:rPr lang="en-US" sz="1600" dirty="0" err="1">
                <a:solidFill>
                  <a:schemeClr val="bg1"/>
                </a:solidFill>
              </a:rPr>
              <a:t>akhir</a:t>
            </a:r>
            <a:r>
              <a:rPr lang="en-US" sz="1600" dirty="0">
                <a:solidFill>
                  <a:schemeClr val="bg1"/>
                </a:solidFill>
              </a:rPr>
              <a:t> </a:t>
            </a:r>
            <a:r>
              <a:rPr lang="en-US" sz="1600" dirty="0" err="1">
                <a:solidFill>
                  <a:schemeClr val="bg1"/>
                </a:solidFill>
              </a:rPr>
              <a:t>jumlah</a:t>
            </a:r>
            <a:r>
              <a:rPr lang="en-US" sz="1600" dirty="0">
                <a:solidFill>
                  <a:schemeClr val="bg1"/>
                </a:solidFill>
              </a:rPr>
              <a:t> uang </a:t>
            </a:r>
            <a:r>
              <a:rPr lang="en-US" sz="1600" dirty="0" err="1">
                <a:solidFill>
                  <a:schemeClr val="bg1"/>
                </a:solidFill>
              </a:rPr>
              <a:t>tersimpan</a:t>
            </a:r>
            <a:r>
              <a:rPr lang="en-US" sz="1600" dirty="0">
                <a:solidFill>
                  <a:schemeClr val="bg1"/>
                </a:solidFill>
              </a:rPr>
              <a:t>, </a:t>
            </a:r>
            <a:r>
              <a:rPr lang="en-US" sz="1600" dirty="0" err="1">
                <a:solidFill>
                  <a:schemeClr val="bg1"/>
                </a:solidFill>
              </a:rPr>
              <a:t>risiko</a:t>
            </a:r>
            <a:r>
              <a:rPr lang="en-US" sz="1600" dirty="0">
                <a:solidFill>
                  <a:schemeClr val="bg1"/>
                </a:solidFill>
              </a:rPr>
              <a:t> uang </a:t>
            </a:r>
            <a:r>
              <a:rPr lang="en-US" sz="1600" dirty="0" err="1">
                <a:solidFill>
                  <a:schemeClr val="bg1"/>
                </a:solidFill>
              </a:rPr>
              <a:t>palsu</a:t>
            </a:r>
            <a:r>
              <a:rPr lang="en-US" sz="1600" dirty="0">
                <a:solidFill>
                  <a:schemeClr val="bg1"/>
                </a:solidFill>
              </a:rPr>
              <a:t>, </a:t>
            </a:r>
            <a:r>
              <a:rPr lang="en-US" sz="1600" dirty="0" err="1">
                <a:solidFill>
                  <a:schemeClr val="bg1"/>
                </a:solidFill>
              </a:rPr>
              <a:t>dsb</a:t>
            </a:r>
            <a:r>
              <a:rPr lang="en-US" sz="1600" dirty="0">
                <a:solidFill>
                  <a:schemeClr val="bg1"/>
                </a:solidFill>
              </a:rPr>
              <a:t>.)</a:t>
            </a:r>
          </a:p>
          <a:p>
            <a:pPr marL="514350" indent="-514350">
              <a:buFont typeface="+mj-lt"/>
              <a:buAutoNum type="arabicPeriod"/>
              <a:defRPr/>
            </a:pPr>
            <a:r>
              <a:rPr lang="en-US" sz="1600" dirty="0" err="1">
                <a:solidFill>
                  <a:schemeClr val="bg1"/>
                </a:solidFill>
              </a:rPr>
              <a:t>Adanya</a:t>
            </a:r>
            <a:r>
              <a:rPr lang="en-US" sz="1600" dirty="0">
                <a:solidFill>
                  <a:schemeClr val="bg1"/>
                </a:solidFill>
              </a:rPr>
              <a:t> </a:t>
            </a:r>
            <a:r>
              <a:rPr lang="en-US" sz="1600" dirty="0" err="1">
                <a:solidFill>
                  <a:schemeClr val="bg1"/>
                </a:solidFill>
              </a:rPr>
              <a:t>pengurangan</a:t>
            </a:r>
            <a:r>
              <a:rPr lang="en-US" sz="1600" dirty="0">
                <a:solidFill>
                  <a:schemeClr val="bg1"/>
                </a:solidFill>
              </a:rPr>
              <a:t> masa </a:t>
            </a:r>
            <a:r>
              <a:rPr lang="en-US" sz="1600" dirty="0" err="1">
                <a:solidFill>
                  <a:schemeClr val="bg1"/>
                </a:solidFill>
              </a:rPr>
              <a:t>manfaat</a:t>
            </a:r>
            <a:r>
              <a:rPr lang="en-US" sz="1600" dirty="0">
                <a:solidFill>
                  <a:schemeClr val="bg1"/>
                </a:solidFill>
              </a:rPr>
              <a:t> asset, </a:t>
            </a:r>
            <a:r>
              <a:rPr lang="en-US" sz="1600" dirty="0" err="1">
                <a:solidFill>
                  <a:schemeClr val="bg1"/>
                </a:solidFill>
              </a:rPr>
              <a:t>karena</a:t>
            </a:r>
            <a:r>
              <a:rPr lang="en-US" sz="1600" dirty="0">
                <a:solidFill>
                  <a:schemeClr val="bg1"/>
                </a:solidFill>
              </a:rPr>
              <a:t> </a:t>
            </a:r>
            <a:r>
              <a:rPr lang="en-US" sz="1600" dirty="0" err="1">
                <a:solidFill>
                  <a:schemeClr val="bg1"/>
                </a:solidFill>
              </a:rPr>
              <a:t>pemanfaatan</a:t>
            </a:r>
            <a:r>
              <a:rPr lang="en-US" sz="1600" dirty="0">
                <a:solidFill>
                  <a:schemeClr val="bg1"/>
                </a:solidFill>
              </a:rPr>
              <a:t> pada </a:t>
            </a:r>
            <a:r>
              <a:rPr lang="en-US" sz="1600" dirty="0" err="1">
                <a:solidFill>
                  <a:schemeClr val="bg1"/>
                </a:solidFill>
              </a:rPr>
              <a:t>periode</a:t>
            </a:r>
            <a:r>
              <a:rPr lang="en-US" sz="1600" dirty="0">
                <a:solidFill>
                  <a:schemeClr val="bg1"/>
                </a:solidFill>
              </a:rPr>
              <a:t> yang </a:t>
            </a:r>
            <a:r>
              <a:rPr lang="en-US" sz="1600" dirty="0" err="1">
                <a:solidFill>
                  <a:schemeClr val="bg1"/>
                </a:solidFill>
              </a:rPr>
              <a:t>bersangkutan</a:t>
            </a:r>
            <a:r>
              <a:rPr lang="en-US" sz="1600" dirty="0">
                <a:solidFill>
                  <a:schemeClr val="bg1"/>
                </a:solidFill>
              </a:rPr>
              <a:t> (</a:t>
            </a:r>
            <a:r>
              <a:rPr lang="en-US" sz="1600" dirty="0" err="1">
                <a:solidFill>
                  <a:schemeClr val="bg1"/>
                </a:solidFill>
              </a:rPr>
              <a:t>Pengalokasian</a:t>
            </a:r>
            <a:r>
              <a:rPr lang="en-US" sz="1600" dirty="0">
                <a:solidFill>
                  <a:schemeClr val="bg1"/>
                </a:solidFill>
              </a:rPr>
              <a:t> </a:t>
            </a:r>
            <a:r>
              <a:rPr lang="en-US" sz="1600" dirty="0" err="1">
                <a:solidFill>
                  <a:schemeClr val="bg1"/>
                </a:solidFill>
              </a:rPr>
              <a:t>harga</a:t>
            </a:r>
            <a:r>
              <a:rPr lang="en-US" sz="1600" dirty="0">
                <a:solidFill>
                  <a:schemeClr val="bg1"/>
                </a:solidFill>
              </a:rPr>
              <a:t> </a:t>
            </a:r>
            <a:r>
              <a:rPr lang="en-US" sz="1600" dirty="0" err="1">
                <a:solidFill>
                  <a:schemeClr val="bg1"/>
                </a:solidFill>
              </a:rPr>
              <a:t>perolehan</a:t>
            </a:r>
            <a:r>
              <a:rPr lang="en-US" sz="1600" dirty="0">
                <a:solidFill>
                  <a:schemeClr val="bg1"/>
                </a:solidFill>
              </a:rPr>
              <a:t> </a:t>
            </a:r>
            <a:r>
              <a:rPr lang="en-US" sz="1600" dirty="0" err="1">
                <a:solidFill>
                  <a:schemeClr val="bg1"/>
                </a:solidFill>
              </a:rPr>
              <a:t>dari</a:t>
            </a:r>
            <a:r>
              <a:rPr lang="en-US" sz="1600" dirty="0">
                <a:solidFill>
                  <a:schemeClr val="bg1"/>
                </a:solidFill>
              </a:rPr>
              <a:t> </a:t>
            </a:r>
            <a:r>
              <a:rPr lang="en-US" sz="1600" dirty="0" err="1">
                <a:solidFill>
                  <a:schemeClr val="bg1"/>
                </a:solidFill>
              </a:rPr>
              <a:t>periode</a:t>
            </a:r>
            <a:r>
              <a:rPr lang="en-US" sz="1600" dirty="0">
                <a:solidFill>
                  <a:schemeClr val="bg1"/>
                </a:solidFill>
              </a:rPr>
              <a:t> yang </a:t>
            </a:r>
            <a:r>
              <a:rPr lang="en-US" sz="1600" dirty="0" err="1">
                <a:solidFill>
                  <a:schemeClr val="bg1"/>
                </a:solidFill>
              </a:rPr>
              <a:t>memperoleh</a:t>
            </a:r>
            <a:r>
              <a:rPr lang="en-US" sz="1600" dirty="0">
                <a:solidFill>
                  <a:schemeClr val="bg1"/>
                </a:solidFill>
              </a:rPr>
              <a:t> </a:t>
            </a:r>
            <a:r>
              <a:rPr lang="en-US" sz="1600" dirty="0" err="1">
                <a:solidFill>
                  <a:schemeClr val="bg1"/>
                </a:solidFill>
              </a:rPr>
              <a:t>manfaat</a:t>
            </a:r>
            <a:r>
              <a:rPr lang="en-US" sz="1600" dirty="0">
                <a:solidFill>
                  <a:schemeClr val="bg1"/>
                </a:solidFill>
              </a:rPr>
              <a:t> </a:t>
            </a:r>
            <a:r>
              <a:rPr lang="en-US" sz="1600" dirty="0" err="1">
                <a:solidFill>
                  <a:schemeClr val="bg1"/>
                </a:solidFill>
              </a:rPr>
              <a:t>aktiva</a:t>
            </a:r>
            <a:r>
              <a:rPr lang="en-US" sz="1600" dirty="0">
                <a:solidFill>
                  <a:schemeClr val="bg1"/>
                </a:solidFill>
              </a:rPr>
              <a:t> </a:t>
            </a:r>
            <a:r>
              <a:rPr lang="en-US" sz="1600" dirty="0" err="1">
                <a:solidFill>
                  <a:schemeClr val="bg1"/>
                </a:solidFill>
              </a:rPr>
              <a:t>tetap</a:t>
            </a:r>
            <a:r>
              <a:rPr lang="en-US" sz="1600" dirty="0">
                <a:solidFill>
                  <a:schemeClr val="bg1"/>
                </a:solidFill>
              </a:rPr>
              <a:t>)</a:t>
            </a:r>
          </a:p>
          <a:p>
            <a:pPr>
              <a:buNone/>
              <a:defRPr/>
            </a:pPr>
            <a:endParaRPr lang="en-US" sz="1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3ABFDA1A-D37A-4F05-B711-69F38B83F53A}"/>
              </a:ext>
            </a:extLst>
          </p:cNvPr>
          <p:cNvSpPr>
            <a:spLocks noGrp="1"/>
          </p:cNvSpPr>
          <p:nvPr>
            <p:ph type="title"/>
          </p:nvPr>
        </p:nvSpPr>
        <p:spPr>
          <a:xfrm>
            <a:off x="1014141" y="1450655"/>
            <a:ext cx="3932030" cy="3956690"/>
          </a:xfrm>
        </p:spPr>
        <p:txBody>
          <a:bodyPr rtlCol="0" anchor="ctr">
            <a:normAutofit/>
          </a:bodyPr>
          <a:lstStyle/>
          <a:p>
            <a:pPr>
              <a:defRPr/>
            </a:pPr>
            <a:r>
              <a:rPr lang="en-US" sz="3200">
                <a:solidFill>
                  <a:schemeClr val="bg1"/>
                </a:solidFill>
                <a:latin typeface="Berlin Sans FB Demi" pitchFamily="34" charset="0"/>
              </a:rPr>
              <a:t>PENGELOMPOKAN</a:t>
            </a:r>
            <a:br>
              <a:rPr lang="en-US" sz="3200">
                <a:solidFill>
                  <a:schemeClr val="bg1"/>
                </a:solidFill>
                <a:latin typeface="Berlin Sans FB Demi" pitchFamily="34" charset="0"/>
              </a:rPr>
            </a:br>
            <a:r>
              <a:rPr lang="en-US" sz="3200">
                <a:solidFill>
                  <a:schemeClr val="bg1"/>
                </a:solidFill>
                <a:latin typeface="Berlin Sans FB Demi" pitchFamily="34" charset="0"/>
              </a:rPr>
              <a:t>AYAT JURNAL PENYESUAIAN</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A5C6CA-10F2-4835-B92C-2716D400C579}"/>
              </a:ext>
            </a:extLst>
          </p:cNvPr>
          <p:cNvSpPr>
            <a:spLocks noGrp="1"/>
          </p:cNvSpPr>
          <p:nvPr>
            <p:ph idx="1"/>
          </p:nvPr>
        </p:nvSpPr>
        <p:spPr>
          <a:xfrm>
            <a:off x="6096000" y="1108061"/>
            <a:ext cx="5008901" cy="4571972"/>
          </a:xfrm>
        </p:spPr>
        <p:txBody>
          <a:bodyPr rtlCol="0" anchor="ctr">
            <a:normAutofit/>
          </a:bodyPr>
          <a:lstStyle/>
          <a:p>
            <a:pPr marL="514350" indent="-514350">
              <a:buFont typeface="+mj-lt"/>
              <a:buAutoNum type="arabicPeriod"/>
              <a:defRPr/>
            </a:pPr>
            <a:r>
              <a:rPr lang="en-US" sz="1700" b="1">
                <a:solidFill>
                  <a:schemeClr val="bg1"/>
                </a:solidFill>
              </a:rPr>
              <a:t>Pos Penangguhan </a:t>
            </a:r>
            <a:r>
              <a:rPr lang="en-US" sz="1700" b="1" i="1">
                <a:solidFill>
                  <a:schemeClr val="bg1"/>
                </a:solidFill>
              </a:rPr>
              <a:t>(defferal)</a:t>
            </a:r>
            <a:r>
              <a:rPr lang="en-US" sz="1700" b="1">
                <a:solidFill>
                  <a:schemeClr val="bg1"/>
                </a:solidFill>
              </a:rPr>
              <a:t>,</a:t>
            </a:r>
            <a:r>
              <a:rPr lang="en-US" sz="1700">
                <a:solidFill>
                  <a:schemeClr val="bg1"/>
                </a:solidFill>
              </a:rPr>
              <a:t> dilakukan dengan mencatat transaksi sedemikian rupa sehingga menunda pengakuan beban dan pendapatan.</a:t>
            </a:r>
          </a:p>
          <a:p>
            <a:pPr marL="514350" indent="-514350">
              <a:buFont typeface="+mj-lt"/>
              <a:buAutoNum type="alphaLcPeriod"/>
              <a:defRPr/>
            </a:pPr>
            <a:r>
              <a:rPr lang="en-US" sz="1700">
                <a:solidFill>
                  <a:schemeClr val="bg1"/>
                </a:solidFill>
              </a:rPr>
              <a:t>Beban ditangguhkan atau beban dibayar dimuka, merupakan pos yang sejak awal dicatat dalam rek. Aktiva tetapi pada saat akhir periode harus dibebankan sebagai beban atas sejumlah yang terpakai selama operasi normal usaha entitas ekonomi. Misal : Sewa dibayar dimuka, assuransi dibayar dimuka, dll.</a:t>
            </a:r>
          </a:p>
          <a:p>
            <a:pPr marL="514350" indent="-514350">
              <a:buFont typeface="+mj-lt"/>
              <a:buAutoNum type="alphaLcPeriod"/>
              <a:defRPr/>
            </a:pPr>
            <a:r>
              <a:rPr lang="en-US" sz="1700">
                <a:solidFill>
                  <a:schemeClr val="bg1"/>
                </a:solidFill>
              </a:rPr>
              <a:t>Pendapatan yang ditangguhkan atau pendapatan diterima dimuka, pada masa awal dicatat dalam pos aktiva sehingga pada akhir periode akuntansi memerlukan pembebenan atas manfaat yang telah diberikan. Contoh : Pendapatan sewa diterima dimuka, Pembayaran majalah diterima dimuka, dll.</a:t>
            </a:r>
          </a:p>
          <a:p>
            <a:pPr>
              <a:buNone/>
              <a:defRPr/>
            </a:pPr>
            <a:endParaRPr lang="en-US" sz="170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98" name="Title 1">
            <a:extLst>
              <a:ext uri="{FF2B5EF4-FFF2-40B4-BE49-F238E27FC236}">
                <a16:creationId xmlns:a16="http://schemas.microsoft.com/office/drawing/2014/main" id="{CA73D0B4-2861-4AA9-BC3C-31720043746E}"/>
              </a:ext>
            </a:extLst>
          </p:cNvPr>
          <p:cNvSpPr>
            <a:spLocks noGrp="1"/>
          </p:cNvSpPr>
          <p:nvPr>
            <p:ph type="title"/>
          </p:nvPr>
        </p:nvSpPr>
        <p:spPr>
          <a:xfrm>
            <a:off x="838200" y="669925"/>
            <a:ext cx="4508946" cy="1325563"/>
          </a:xfrm>
        </p:spPr>
        <p:txBody>
          <a:bodyPr anchor="b">
            <a:normAutofit/>
          </a:bodyPr>
          <a:lstStyle/>
          <a:p>
            <a:pPr algn="r"/>
            <a:r>
              <a:rPr lang="en-US" altLang="en-US" sz="3100">
                <a:solidFill>
                  <a:schemeClr val="bg1"/>
                </a:solidFill>
                <a:latin typeface="Berlin Sans FB Demi" panose="020E0802020502020306" pitchFamily="34" charset="0"/>
              </a:rPr>
              <a:t>LANJUTAN……………….</a:t>
            </a:r>
          </a:p>
        </p:txBody>
      </p:sp>
      <p:cxnSp>
        <p:nvCxnSpPr>
          <p:cNvPr id="73" name="Straight Connector 72">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6D2CA38-AA68-49BB-B1C2-8AA7E75A3638}"/>
              </a:ext>
            </a:extLst>
          </p:cNvPr>
          <p:cNvSpPr>
            <a:spLocks noGrp="1"/>
          </p:cNvSpPr>
          <p:nvPr>
            <p:ph idx="1"/>
          </p:nvPr>
        </p:nvSpPr>
        <p:spPr>
          <a:xfrm>
            <a:off x="1392667" y="2398957"/>
            <a:ext cx="9406666" cy="3526144"/>
          </a:xfrm>
        </p:spPr>
        <p:txBody>
          <a:bodyPr rtlCol="0">
            <a:normAutofit/>
          </a:bodyPr>
          <a:lstStyle/>
          <a:p>
            <a:pPr>
              <a:buNone/>
              <a:defRPr/>
            </a:pPr>
            <a:r>
              <a:rPr lang="en-US" sz="2000" b="1">
                <a:solidFill>
                  <a:schemeClr val="bg1"/>
                </a:solidFill>
              </a:rPr>
              <a:t>2. Pos Akrual</a:t>
            </a:r>
            <a:r>
              <a:rPr lang="en-US" sz="2000">
                <a:solidFill>
                  <a:schemeClr val="bg1"/>
                </a:solidFill>
              </a:rPr>
              <a:t> </a:t>
            </a:r>
            <a:r>
              <a:rPr lang="en-US" sz="2000" i="1">
                <a:solidFill>
                  <a:schemeClr val="bg1"/>
                </a:solidFill>
              </a:rPr>
              <a:t>(Accruals)</a:t>
            </a:r>
            <a:r>
              <a:rPr lang="en-US" sz="2000">
                <a:solidFill>
                  <a:schemeClr val="bg1"/>
                </a:solidFill>
              </a:rPr>
              <a:t>, timbul tidak adanya pencatatan beban yang terjadi atau pendapatan yang dihasilkan.</a:t>
            </a:r>
          </a:p>
          <a:p>
            <a:pPr marL="514350" indent="-514350">
              <a:buFont typeface="+mj-lt"/>
              <a:buAutoNum type="alphaLcPeriod"/>
              <a:defRPr/>
            </a:pPr>
            <a:r>
              <a:rPr lang="en-US" sz="2000">
                <a:solidFill>
                  <a:schemeClr val="bg1"/>
                </a:solidFill>
              </a:rPr>
              <a:t>Beban yang terjadi tetapi belum dicatat. Contoh : Beban Gaji dan Upah yang belum dibayar, Beban Bunga yang belum dibayar.</a:t>
            </a:r>
          </a:p>
          <a:p>
            <a:pPr marL="514350" indent="-514350">
              <a:buFont typeface="+mj-lt"/>
              <a:buAutoNum type="alphaLcPeriod"/>
              <a:defRPr/>
            </a:pPr>
            <a:r>
              <a:rPr lang="en-US" sz="2000">
                <a:solidFill>
                  <a:schemeClr val="bg1"/>
                </a:solidFill>
              </a:rPr>
              <a:t>Pendapatan yang telah dihasilkan tetapi belum dicatat dalam rekening. Contoh dari rekening ini  adalah Jasanya telah diberikan, akan tetapi belum ditagih sehingga belum dilakukan pencatatan.</a:t>
            </a:r>
          </a:p>
          <a:p>
            <a:pPr>
              <a:buNone/>
              <a:defRPr/>
            </a:pPr>
            <a:endParaRPr lang="en-US" sz="2000">
              <a:solidFill>
                <a:schemeClr val="bg1"/>
              </a:solidFill>
            </a:endParaRPr>
          </a:p>
        </p:txBody>
      </p:sp>
      <p:sp>
        <p:nvSpPr>
          <p:cNvPr id="75" name="Rectangle 74">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2" name="Rectangle 3">
            <a:extLst>
              <a:ext uri="{FF2B5EF4-FFF2-40B4-BE49-F238E27FC236}">
                <a16:creationId xmlns:a16="http://schemas.microsoft.com/office/drawing/2014/main" id="{402F8E83-D485-4836-A613-F2185F1E8A56}"/>
              </a:ext>
            </a:extLst>
          </p:cNvPr>
          <p:cNvGraphicFramePr/>
          <p:nvPr/>
        </p:nvGraphicFramePr>
        <p:xfrm>
          <a:off x="2133600" y="533400"/>
          <a:ext cx="8458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sz="half" idx="1"/>
          </p:nvPr>
        </p:nvSpPr>
        <p:spPr>
          <a:xfrm>
            <a:off x="1905000" y="1066800"/>
            <a:ext cx="8458200" cy="5410200"/>
          </a:xfrm>
        </p:spPr>
        <p:txBody>
          <a:bodyPr>
            <a:normAutofit fontScale="92500" lnSpcReduction="20000"/>
          </a:bodyPr>
          <a:lstStyle/>
          <a:p>
            <a:pPr algn="just" eaLnBrk="1" hangingPunct="1">
              <a:buFontTx/>
              <a:buNone/>
              <a:defRPr/>
            </a:pPr>
            <a:r>
              <a:rPr lang="en-US" sz="2300" b="1" dirty="0"/>
              <a:t>CONTOH SOAL AJP </a:t>
            </a:r>
            <a:r>
              <a:rPr lang="en-US" sz="2300" b="1" dirty="0" err="1"/>
              <a:t>untuk</a:t>
            </a:r>
            <a:r>
              <a:rPr lang="en-US" sz="2300" b="1" dirty="0"/>
              <a:t> Perusahaan </a:t>
            </a:r>
            <a:r>
              <a:rPr lang="en-US" sz="2300" b="1" dirty="0" err="1"/>
              <a:t>Jasa</a:t>
            </a:r>
            <a:endParaRPr lang="en-US" sz="2300" dirty="0"/>
          </a:p>
          <a:p>
            <a:pPr algn="just" eaLnBrk="1" hangingPunct="1">
              <a:buFontTx/>
              <a:buNone/>
              <a:defRPr/>
            </a:pPr>
            <a:endParaRPr lang="en-US" sz="2300" dirty="0"/>
          </a:p>
          <a:p>
            <a:pPr marL="457200" indent="-457200" algn="just">
              <a:buFontTx/>
              <a:buAutoNum type="alphaUcPeriod"/>
              <a:defRPr/>
            </a:pPr>
            <a:r>
              <a:rPr lang="en-US" sz="2300" b="1" dirty="0" err="1"/>
              <a:t>Biaya</a:t>
            </a:r>
            <a:r>
              <a:rPr lang="en-US" sz="2300" b="1" dirty="0"/>
              <a:t> </a:t>
            </a:r>
            <a:r>
              <a:rPr lang="en-US" sz="2300" b="1" dirty="0" err="1"/>
              <a:t>Dibayar</a:t>
            </a:r>
            <a:r>
              <a:rPr lang="en-US" sz="2300" b="1" dirty="0"/>
              <a:t> </a:t>
            </a:r>
            <a:r>
              <a:rPr lang="en-US" sz="2300" b="1" dirty="0" err="1"/>
              <a:t>Dimuka</a:t>
            </a:r>
            <a:endParaRPr lang="en-US" sz="2300" b="1" dirty="0"/>
          </a:p>
          <a:p>
            <a:pPr marL="457200" indent="0" algn="just">
              <a:buNone/>
              <a:defRPr/>
            </a:pPr>
            <a:r>
              <a:rPr lang="en-US" sz="2300" dirty="0" err="1"/>
              <a:t>Membayar</a:t>
            </a:r>
            <a:r>
              <a:rPr lang="en-US" sz="2300" dirty="0"/>
              <a:t> </a:t>
            </a:r>
            <a:r>
              <a:rPr lang="en-US" sz="2300" dirty="0" err="1"/>
              <a:t>premi</a:t>
            </a:r>
            <a:r>
              <a:rPr lang="en-US" sz="2300" dirty="0"/>
              <a:t> </a:t>
            </a:r>
            <a:r>
              <a:rPr lang="en-US" sz="2300" dirty="0" err="1"/>
              <a:t>asuransi</a:t>
            </a:r>
            <a:r>
              <a:rPr lang="en-US" sz="2300" dirty="0"/>
              <a:t> (</a:t>
            </a:r>
            <a:r>
              <a:rPr lang="id-ID" sz="2300" i="1" dirty="0"/>
              <a:t>Prepaid </a:t>
            </a:r>
            <a:r>
              <a:rPr lang="en-US" sz="2300" i="1" dirty="0"/>
              <a:t>Insurance</a:t>
            </a:r>
            <a:r>
              <a:rPr lang="en-US" sz="2300" dirty="0"/>
              <a:t>) Rp.1200.000, </a:t>
            </a:r>
            <a:r>
              <a:rPr lang="en-US" sz="2300" dirty="0" err="1"/>
              <a:t>untuk</a:t>
            </a:r>
            <a:r>
              <a:rPr lang="en-US" sz="2300" dirty="0"/>
              <a:t> </a:t>
            </a:r>
            <a:r>
              <a:rPr lang="en-US" sz="2300" dirty="0" err="1"/>
              <a:t>periode</a:t>
            </a:r>
            <a:r>
              <a:rPr lang="en-US" sz="2300" dirty="0"/>
              <a:t> 2 </a:t>
            </a:r>
            <a:r>
              <a:rPr lang="id-ID" sz="2300" dirty="0"/>
              <a:t>P</a:t>
            </a:r>
            <a:r>
              <a:rPr lang="en-US" sz="2300" dirty="0" err="1"/>
              <a:t>ebruari</a:t>
            </a:r>
            <a:r>
              <a:rPr lang="en-US" sz="2300" dirty="0"/>
              <a:t> 20</a:t>
            </a:r>
            <a:r>
              <a:rPr lang="id-ID" sz="2300" dirty="0"/>
              <a:t>11</a:t>
            </a:r>
            <a:r>
              <a:rPr lang="en-US" sz="2300" dirty="0"/>
              <a:t> s/d 2 </a:t>
            </a:r>
            <a:r>
              <a:rPr lang="id-ID" sz="2300" dirty="0"/>
              <a:t>P</a:t>
            </a:r>
            <a:r>
              <a:rPr lang="en-US" sz="2300" dirty="0" err="1"/>
              <a:t>ebruari</a:t>
            </a:r>
            <a:r>
              <a:rPr lang="en-US" sz="2300" dirty="0"/>
              <a:t> 20</a:t>
            </a:r>
            <a:r>
              <a:rPr lang="id-ID" sz="2300" dirty="0"/>
              <a:t>12</a:t>
            </a:r>
            <a:r>
              <a:rPr lang="en-US" sz="2300" dirty="0"/>
              <a:t>. Ada 2 </a:t>
            </a:r>
            <a:r>
              <a:rPr lang="en-US" sz="2300" dirty="0" err="1"/>
              <a:t>metode</a:t>
            </a:r>
            <a:r>
              <a:rPr lang="en-US" sz="2300" dirty="0"/>
              <a:t> </a:t>
            </a:r>
            <a:r>
              <a:rPr lang="en-US" sz="2300" dirty="0" err="1"/>
              <a:t>penyelesaiannya</a:t>
            </a:r>
            <a:r>
              <a:rPr lang="en-US" sz="2300" dirty="0"/>
              <a:t>, </a:t>
            </a:r>
            <a:r>
              <a:rPr lang="en-US" sz="2300" dirty="0" err="1"/>
              <a:t>yaitu</a:t>
            </a:r>
            <a:r>
              <a:rPr lang="en-US" sz="2300" dirty="0"/>
              <a:t> </a:t>
            </a:r>
            <a:r>
              <a:rPr lang="id-ID" sz="2300" dirty="0"/>
              <a:t>:</a:t>
            </a:r>
          </a:p>
          <a:p>
            <a:pPr marL="457200" indent="0" algn="just">
              <a:buNone/>
              <a:defRPr/>
            </a:pPr>
            <a:r>
              <a:rPr lang="id-ID" sz="2300" b="1" dirty="0"/>
              <a:t>1. </a:t>
            </a:r>
            <a:r>
              <a:rPr lang="en-US" sz="2300" b="1" dirty="0" err="1"/>
              <a:t>Dicatat</a:t>
            </a:r>
            <a:r>
              <a:rPr lang="en-US" sz="2300" b="1" dirty="0"/>
              <a:t> </a:t>
            </a:r>
            <a:r>
              <a:rPr lang="en-US" sz="2300" b="1" dirty="0" err="1"/>
              <a:t>sbg</a:t>
            </a:r>
            <a:r>
              <a:rPr lang="en-US" sz="2300" b="1" dirty="0"/>
              <a:t> </a:t>
            </a:r>
            <a:r>
              <a:rPr lang="en-US" sz="2300" b="1" dirty="0" err="1"/>
              <a:t>persekot</a:t>
            </a:r>
            <a:r>
              <a:rPr lang="en-US" sz="2300" b="1" dirty="0"/>
              <a:t> </a:t>
            </a:r>
            <a:r>
              <a:rPr lang="en-US" sz="2300" b="1" dirty="0" err="1"/>
              <a:t>biaya</a:t>
            </a:r>
            <a:r>
              <a:rPr lang="en-US" sz="2300" b="1" dirty="0"/>
              <a:t> (</a:t>
            </a:r>
            <a:r>
              <a:rPr lang="en-US" sz="2300" b="1" dirty="0" err="1"/>
              <a:t>Pendekatan</a:t>
            </a:r>
            <a:r>
              <a:rPr lang="en-US" sz="2300" b="1" dirty="0"/>
              <a:t> </a:t>
            </a:r>
            <a:r>
              <a:rPr lang="en-US" sz="2300" b="1" dirty="0" err="1"/>
              <a:t>Neraca</a:t>
            </a:r>
            <a:r>
              <a:rPr lang="en-US" sz="2300" b="1" dirty="0"/>
              <a:t>)</a:t>
            </a:r>
          </a:p>
          <a:p>
            <a:pPr marL="723900" indent="1588" algn="just">
              <a:buNone/>
              <a:defRPr/>
            </a:pPr>
            <a:r>
              <a:rPr lang="en-US" sz="2300" dirty="0" err="1"/>
              <a:t>Jurnal</a:t>
            </a:r>
            <a:r>
              <a:rPr lang="en-US" sz="2300" dirty="0"/>
              <a:t> </a:t>
            </a:r>
            <a:r>
              <a:rPr lang="en-US" sz="2300" dirty="0" err="1"/>
              <a:t>tgl</a:t>
            </a:r>
            <a:r>
              <a:rPr lang="en-US" sz="2300" dirty="0"/>
              <a:t> 2/2/20</a:t>
            </a:r>
            <a:r>
              <a:rPr lang="id-ID" sz="2300" dirty="0"/>
              <a:t>11</a:t>
            </a:r>
            <a:r>
              <a:rPr lang="en-US" sz="2300" dirty="0"/>
              <a:t> </a:t>
            </a:r>
            <a:r>
              <a:rPr lang="en-US" sz="2300" dirty="0" err="1"/>
              <a:t>sbb</a:t>
            </a:r>
            <a:r>
              <a:rPr lang="en-US" sz="2300" dirty="0"/>
              <a:t> :</a:t>
            </a:r>
          </a:p>
          <a:p>
            <a:pPr algn="just" eaLnBrk="1" hangingPunct="1">
              <a:lnSpc>
                <a:spcPct val="50000"/>
              </a:lnSpc>
              <a:buFontTx/>
              <a:buNone/>
              <a:defRPr/>
            </a:pPr>
            <a:r>
              <a:rPr lang="id-ID" sz="2300" dirty="0"/>
              <a:t>		</a:t>
            </a:r>
            <a:r>
              <a:rPr lang="en-US" sz="2300" dirty="0" err="1"/>
              <a:t>Asuransi</a:t>
            </a:r>
            <a:r>
              <a:rPr lang="en-US" sz="2300" dirty="0"/>
              <a:t> </a:t>
            </a:r>
            <a:r>
              <a:rPr lang="en-US" sz="2300" dirty="0" err="1"/>
              <a:t>dibayar</a:t>
            </a:r>
            <a:r>
              <a:rPr lang="en-US" sz="2300" dirty="0"/>
              <a:t> </a:t>
            </a:r>
            <a:r>
              <a:rPr lang="en-US" sz="2300" dirty="0" err="1"/>
              <a:t>dimuka</a:t>
            </a:r>
            <a:r>
              <a:rPr lang="en-US" sz="2300" dirty="0"/>
              <a:t>	</a:t>
            </a:r>
            <a:r>
              <a:rPr lang="en-US" sz="2300" dirty="0" err="1"/>
              <a:t>Rp</a:t>
            </a:r>
            <a:r>
              <a:rPr lang="en-US" sz="2300" dirty="0"/>
              <a:t> 1.200.000	</a:t>
            </a:r>
            <a:r>
              <a:rPr lang="id-ID" sz="2300" dirty="0"/>
              <a:t>	</a:t>
            </a:r>
            <a:r>
              <a:rPr lang="en-US" sz="2300" dirty="0"/>
              <a:t>-</a:t>
            </a:r>
          </a:p>
          <a:p>
            <a:pPr algn="just" eaLnBrk="1" hangingPunct="1">
              <a:lnSpc>
                <a:spcPct val="50000"/>
              </a:lnSpc>
              <a:buFontTx/>
              <a:buNone/>
              <a:defRPr/>
            </a:pPr>
            <a:r>
              <a:rPr lang="en-US" sz="2300" dirty="0"/>
              <a:t> </a:t>
            </a:r>
            <a:r>
              <a:rPr lang="id-ID" sz="2300" dirty="0"/>
              <a:t>		</a:t>
            </a:r>
            <a:r>
              <a:rPr lang="en-US" sz="2300" b="1" dirty="0"/>
              <a:t>(</a:t>
            </a:r>
            <a:r>
              <a:rPr lang="en-US" sz="2300" b="1" i="1" dirty="0"/>
              <a:t>Prepaid Insurance</a:t>
            </a:r>
            <a:r>
              <a:rPr lang="en-US" sz="2300" b="1" dirty="0"/>
              <a:t>)</a:t>
            </a:r>
            <a:r>
              <a:rPr lang="en-US" sz="2300" dirty="0"/>
              <a:t>     </a:t>
            </a:r>
          </a:p>
          <a:p>
            <a:pPr algn="just" eaLnBrk="1" hangingPunct="1">
              <a:lnSpc>
                <a:spcPct val="50000"/>
              </a:lnSpc>
              <a:buFontTx/>
              <a:buNone/>
              <a:defRPr/>
            </a:pPr>
            <a:endParaRPr lang="en-US" sz="2300" dirty="0"/>
          </a:p>
          <a:p>
            <a:pPr algn="just" eaLnBrk="1" hangingPunct="1">
              <a:lnSpc>
                <a:spcPct val="50000"/>
              </a:lnSpc>
              <a:buFontTx/>
              <a:buNone/>
              <a:defRPr/>
            </a:pPr>
            <a:r>
              <a:rPr lang="en-US" sz="2300" dirty="0"/>
              <a:t>                           </a:t>
            </a:r>
            <a:r>
              <a:rPr lang="en-US" sz="2300" dirty="0" err="1"/>
              <a:t>Kas</a:t>
            </a:r>
            <a:r>
              <a:rPr lang="en-US" sz="2300" dirty="0"/>
              <a:t> </a:t>
            </a:r>
            <a:r>
              <a:rPr lang="en-US" sz="2300" b="1" dirty="0"/>
              <a:t>(</a:t>
            </a:r>
            <a:r>
              <a:rPr lang="en-US" sz="2300" b="1" i="1" dirty="0"/>
              <a:t>Cash</a:t>
            </a:r>
            <a:r>
              <a:rPr lang="en-US" sz="2300" b="1" dirty="0"/>
              <a:t>)</a:t>
            </a:r>
            <a:r>
              <a:rPr lang="en-US" sz="2300" dirty="0"/>
              <a:t>	          -	  </a:t>
            </a:r>
            <a:r>
              <a:rPr lang="id-ID" sz="2300" dirty="0"/>
              <a:t>	</a:t>
            </a:r>
            <a:r>
              <a:rPr lang="en-US" sz="2300" dirty="0"/>
              <a:t> </a:t>
            </a:r>
            <a:r>
              <a:rPr lang="en-US" sz="2300" dirty="0" err="1"/>
              <a:t>Rp</a:t>
            </a:r>
            <a:r>
              <a:rPr lang="en-US" sz="2300" dirty="0"/>
              <a:t> 1.200.000</a:t>
            </a:r>
            <a:endParaRPr lang="id-ID" sz="2300" dirty="0"/>
          </a:p>
          <a:p>
            <a:pPr algn="just" eaLnBrk="1" hangingPunct="1">
              <a:lnSpc>
                <a:spcPct val="50000"/>
              </a:lnSpc>
              <a:buFontTx/>
              <a:buNone/>
              <a:defRPr/>
            </a:pPr>
            <a:endParaRPr lang="en-US" sz="2300" dirty="0"/>
          </a:p>
          <a:p>
            <a:pPr marL="609600" indent="-609600" algn="just">
              <a:buNone/>
            </a:pPr>
            <a:r>
              <a:rPr lang="id-ID" sz="2300" dirty="0"/>
              <a:t>	</a:t>
            </a:r>
            <a:r>
              <a:rPr lang="en-US" sz="2300" dirty="0"/>
              <a:t>AJP (31/12/20</a:t>
            </a:r>
            <a:r>
              <a:rPr lang="id-ID" sz="2300" dirty="0"/>
              <a:t>11</a:t>
            </a:r>
            <a:r>
              <a:rPr lang="en-US" sz="2300" dirty="0"/>
              <a:t>) </a:t>
            </a:r>
            <a:r>
              <a:rPr lang="en-US" sz="2300" dirty="0" err="1"/>
              <a:t>sbb</a:t>
            </a:r>
            <a:r>
              <a:rPr lang="en-US" sz="2300" dirty="0"/>
              <a:t> :</a:t>
            </a:r>
          </a:p>
          <a:p>
            <a:pPr marL="609600" indent="-609600" algn="just">
              <a:lnSpc>
                <a:spcPct val="50000"/>
              </a:lnSpc>
              <a:buNone/>
            </a:pPr>
            <a:r>
              <a:rPr lang="id-ID" sz="2300" dirty="0"/>
              <a:t>	</a:t>
            </a:r>
            <a:r>
              <a:rPr lang="en-US" sz="2300" dirty="0" err="1"/>
              <a:t>Biaya</a:t>
            </a:r>
            <a:r>
              <a:rPr lang="en-US" sz="2300" dirty="0"/>
              <a:t> </a:t>
            </a:r>
            <a:r>
              <a:rPr lang="en-US" sz="2300" dirty="0" err="1"/>
              <a:t>asuransi</a:t>
            </a:r>
            <a:r>
              <a:rPr lang="en-US" sz="2300" dirty="0"/>
              <a:t>		     </a:t>
            </a:r>
            <a:r>
              <a:rPr lang="en-US" sz="2300" dirty="0" err="1"/>
              <a:t>Rp</a:t>
            </a:r>
            <a:r>
              <a:rPr lang="en-US" sz="2300" dirty="0"/>
              <a:t> 1.100.000	</a:t>
            </a:r>
            <a:r>
              <a:rPr lang="id-ID" sz="2300" dirty="0"/>
              <a:t>	</a:t>
            </a:r>
            <a:r>
              <a:rPr lang="en-US" sz="2300" dirty="0"/>
              <a:t>-</a:t>
            </a:r>
          </a:p>
          <a:p>
            <a:pPr marL="609600" indent="-609600" algn="just">
              <a:lnSpc>
                <a:spcPct val="50000"/>
              </a:lnSpc>
              <a:buNone/>
            </a:pPr>
            <a:r>
              <a:rPr lang="id-ID" sz="2300" b="1" dirty="0">
                <a:latin typeface="Arial Narrow" panose="020B0606020202030204" pitchFamily="34" charset="0"/>
              </a:rPr>
              <a:t>	</a:t>
            </a:r>
            <a:r>
              <a:rPr lang="en-US" sz="2300" b="1" dirty="0">
                <a:latin typeface="Arial Narrow" panose="020B0606020202030204" pitchFamily="34" charset="0"/>
              </a:rPr>
              <a:t>(</a:t>
            </a:r>
            <a:r>
              <a:rPr lang="en-US" sz="2300" b="1" i="1" dirty="0">
                <a:latin typeface="Arial Narrow" panose="020B0606020202030204" pitchFamily="34" charset="0"/>
              </a:rPr>
              <a:t>Insurance Expense</a:t>
            </a:r>
            <a:r>
              <a:rPr lang="en-US" sz="2300" b="1" dirty="0">
                <a:latin typeface="Arial Narrow" panose="020B0606020202030204" pitchFamily="34" charset="0"/>
              </a:rPr>
              <a:t>)</a:t>
            </a:r>
          </a:p>
          <a:p>
            <a:pPr marL="609600" indent="-609600" algn="just">
              <a:lnSpc>
                <a:spcPct val="50000"/>
              </a:lnSpc>
              <a:buNone/>
            </a:pPr>
            <a:endParaRPr lang="en-US" sz="2300" b="1" dirty="0">
              <a:latin typeface="Arial Narrow" panose="020B0606020202030204" pitchFamily="34" charset="0"/>
            </a:endParaRPr>
          </a:p>
          <a:p>
            <a:pPr marL="609600" indent="-609600" algn="just">
              <a:lnSpc>
                <a:spcPct val="50000"/>
              </a:lnSpc>
              <a:buNone/>
            </a:pPr>
            <a:r>
              <a:rPr lang="en-US" sz="2300" dirty="0"/>
              <a:t>	</a:t>
            </a:r>
            <a:r>
              <a:rPr lang="id-ID" sz="2300" dirty="0"/>
              <a:t>		</a:t>
            </a:r>
            <a:r>
              <a:rPr lang="en-US" sz="2300" dirty="0" err="1"/>
              <a:t>Asuransi</a:t>
            </a:r>
            <a:r>
              <a:rPr lang="en-US" sz="2300" dirty="0"/>
              <a:t> </a:t>
            </a:r>
            <a:r>
              <a:rPr lang="en-US" sz="2300" dirty="0" err="1"/>
              <a:t>dibayar</a:t>
            </a:r>
            <a:r>
              <a:rPr lang="en-US" sz="2300" dirty="0"/>
              <a:t> </a:t>
            </a:r>
            <a:r>
              <a:rPr lang="en-US" sz="2300" dirty="0" err="1"/>
              <a:t>dimuka</a:t>
            </a:r>
            <a:r>
              <a:rPr lang="en-US" sz="2300" dirty="0"/>
              <a:t>           -       </a:t>
            </a:r>
            <a:r>
              <a:rPr lang="id-ID" sz="2300" dirty="0"/>
              <a:t>  </a:t>
            </a:r>
            <a:r>
              <a:rPr lang="en-US" sz="2300" dirty="0" err="1"/>
              <a:t>Rp</a:t>
            </a:r>
            <a:r>
              <a:rPr lang="en-US" sz="2300" dirty="0"/>
              <a:t>  1.100.000</a:t>
            </a:r>
          </a:p>
          <a:p>
            <a:pPr marL="609600" indent="-609600" algn="just">
              <a:lnSpc>
                <a:spcPct val="50000"/>
              </a:lnSpc>
              <a:buNone/>
            </a:pPr>
            <a:r>
              <a:rPr lang="en-US" sz="2300" b="1" dirty="0">
                <a:latin typeface="Arial Narrow" panose="020B0606020202030204" pitchFamily="34" charset="0"/>
              </a:rPr>
              <a:t>          </a:t>
            </a:r>
            <a:r>
              <a:rPr lang="id-ID" sz="2300" b="1" dirty="0">
                <a:latin typeface="Arial Narrow" panose="020B0606020202030204" pitchFamily="34" charset="0"/>
              </a:rPr>
              <a:t>	</a:t>
            </a:r>
            <a:r>
              <a:rPr lang="en-US" sz="2300" b="1" dirty="0">
                <a:latin typeface="Arial Narrow" panose="020B0606020202030204" pitchFamily="34" charset="0"/>
              </a:rPr>
              <a:t> </a:t>
            </a:r>
            <a:r>
              <a:rPr lang="id-ID" sz="2300" b="1" dirty="0">
                <a:latin typeface="Arial Narrow" panose="020B0606020202030204" pitchFamily="34" charset="0"/>
              </a:rPr>
              <a:t>		</a:t>
            </a:r>
            <a:r>
              <a:rPr lang="en-US" sz="2300" b="1" dirty="0">
                <a:latin typeface="Arial Narrow" panose="020B0606020202030204" pitchFamily="34" charset="0"/>
              </a:rPr>
              <a:t>(</a:t>
            </a:r>
            <a:r>
              <a:rPr lang="en-US" sz="2300" b="1" i="1" dirty="0">
                <a:latin typeface="Arial Narrow" panose="020B0606020202030204" pitchFamily="34" charset="0"/>
              </a:rPr>
              <a:t>Prepaid Insurance</a:t>
            </a:r>
            <a:r>
              <a:rPr lang="en-US" sz="2300" b="1" dirty="0">
                <a:latin typeface="Arial Narrow" panose="020B0606020202030204" pitchFamily="34" charset="0"/>
              </a:rPr>
              <a:t>)</a:t>
            </a:r>
            <a:endParaRPr lang="en-US" sz="2300" dirty="0"/>
          </a:p>
          <a:p>
            <a:pPr algn="just" eaLnBrk="1" hangingPunct="1">
              <a:buFontTx/>
              <a:buNone/>
              <a:defRPr/>
            </a:pPr>
            <a:endParaRPr lang="en-US" sz="2300" dirty="0"/>
          </a:p>
          <a:p>
            <a:pPr algn="just" eaLnBrk="1" hangingPunct="1">
              <a:buFontTx/>
              <a:buNone/>
              <a:defRPr/>
            </a:pPr>
            <a:endParaRPr lang="en-US" sz="2300" dirty="0"/>
          </a:p>
          <a:p>
            <a:pPr algn="just" eaLnBrk="1" hangingPunct="1">
              <a:buFontTx/>
              <a:buNone/>
              <a:defRPr/>
            </a:pPr>
            <a:endParaRPr lang="en-US" sz="2300" dirty="0"/>
          </a:p>
        </p:txBody>
      </p:sp>
    </p:spTree>
    <p:extLst>
      <p:ext uri="{BB962C8B-B14F-4D97-AF65-F5344CB8AC3E}">
        <p14:creationId xmlns:p14="http://schemas.microsoft.com/office/powerpoint/2010/main" val="2070826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12" dur="500"/>
                                        <p:tgtEl>
                                          <p:spTgt spid="8195">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animEffect transition="in" filter="checkerboard(across)">
                                      <p:cBhvr>
                                        <p:cTn id="15" dur="500"/>
                                        <p:tgtEl>
                                          <p:spTgt spid="8195">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18" dur="500"/>
                                        <p:tgtEl>
                                          <p:spTgt spid="8195">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21" dur="500"/>
                                        <p:tgtEl>
                                          <p:spTgt spid="8195">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8195">
                                            <p:txEl>
                                              <p:pRg st="6" end="6"/>
                                            </p:txEl>
                                          </p:spTgt>
                                        </p:tgtEl>
                                        <p:attrNameLst>
                                          <p:attrName>style.visibility</p:attrName>
                                        </p:attrNameLst>
                                      </p:cBhvr>
                                      <p:to>
                                        <p:strVal val="visible"/>
                                      </p:to>
                                    </p:set>
                                    <p:animEffect transition="in" filter="checkerboard(across)">
                                      <p:cBhvr>
                                        <p:cTn id="24" dur="500"/>
                                        <p:tgtEl>
                                          <p:spTgt spid="8195">
                                            <p:txEl>
                                              <p:pRg st="6" end="6"/>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8195">
                                            <p:txEl>
                                              <p:pRg st="7" end="7"/>
                                            </p:txEl>
                                          </p:spTgt>
                                        </p:tgtEl>
                                        <p:attrNameLst>
                                          <p:attrName>style.visibility</p:attrName>
                                        </p:attrNameLst>
                                      </p:cBhvr>
                                      <p:to>
                                        <p:strVal val="visible"/>
                                      </p:to>
                                    </p:set>
                                    <p:animEffect transition="in" filter="checkerboard(across)">
                                      <p:cBhvr>
                                        <p:cTn id="27" dur="500"/>
                                        <p:tgtEl>
                                          <p:spTgt spid="8195">
                                            <p:txEl>
                                              <p:pRg st="7" end="7"/>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8195">
                                            <p:txEl>
                                              <p:pRg st="9" end="9"/>
                                            </p:txEl>
                                          </p:spTgt>
                                        </p:tgtEl>
                                        <p:attrNameLst>
                                          <p:attrName>style.visibility</p:attrName>
                                        </p:attrNameLst>
                                      </p:cBhvr>
                                      <p:to>
                                        <p:strVal val="visible"/>
                                      </p:to>
                                    </p:set>
                                    <p:animEffect transition="in" filter="checkerboard(across)">
                                      <p:cBhvr>
                                        <p:cTn id="30" dur="500"/>
                                        <p:tgtEl>
                                          <p:spTgt spid="8195">
                                            <p:txEl>
                                              <p:pRg st="9" end="9"/>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8195">
                                            <p:txEl>
                                              <p:pRg st="11" end="11"/>
                                            </p:txEl>
                                          </p:spTgt>
                                        </p:tgtEl>
                                        <p:attrNameLst>
                                          <p:attrName>style.visibility</p:attrName>
                                        </p:attrNameLst>
                                      </p:cBhvr>
                                      <p:to>
                                        <p:strVal val="visible"/>
                                      </p:to>
                                    </p:set>
                                    <p:animEffect transition="in" filter="checkerboard(across)">
                                      <p:cBhvr>
                                        <p:cTn id="33" dur="500"/>
                                        <p:tgtEl>
                                          <p:spTgt spid="8195">
                                            <p:txEl>
                                              <p:pRg st="11" end="11"/>
                                            </p:txEl>
                                          </p:spTgt>
                                        </p:tgtEl>
                                      </p:cBhvr>
                                    </p:animEffect>
                                  </p:childTnLst>
                                </p:cTn>
                              </p:par>
                              <p:par>
                                <p:cTn id="34" presetID="5" presetClass="entr" presetSubtype="10" fill="hold" nodeType="withEffect">
                                  <p:stCondLst>
                                    <p:cond delay="0"/>
                                  </p:stCondLst>
                                  <p:childTnLst>
                                    <p:set>
                                      <p:cBhvr>
                                        <p:cTn id="35" dur="1" fill="hold">
                                          <p:stCondLst>
                                            <p:cond delay="0"/>
                                          </p:stCondLst>
                                        </p:cTn>
                                        <p:tgtEl>
                                          <p:spTgt spid="8195">
                                            <p:txEl>
                                              <p:pRg st="12" end="12"/>
                                            </p:txEl>
                                          </p:spTgt>
                                        </p:tgtEl>
                                        <p:attrNameLst>
                                          <p:attrName>style.visibility</p:attrName>
                                        </p:attrNameLst>
                                      </p:cBhvr>
                                      <p:to>
                                        <p:strVal val="visible"/>
                                      </p:to>
                                    </p:set>
                                    <p:animEffect transition="in" filter="checkerboard(across)">
                                      <p:cBhvr>
                                        <p:cTn id="36" dur="500"/>
                                        <p:tgtEl>
                                          <p:spTgt spid="8195">
                                            <p:txEl>
                                              <p:pRg st="12" end="12"/>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8195">
                                            <p:txEl>
                                              <p:pRg st="13" end="13"/>
                                            </p:txEl>
                                          </p:spTgt>
                                        </p:tgtEl>
                                        <p:attrNameLst>
                                          <p:attrName>style.visibility</p:attrName>
                                        </p:attrNameLst>
                                      </p:cBhvr>
                                      <p:to>
                                        <p:strVal val="visible"/>
                                      </p:to>
                                    </p:set>
                                    <p:animEffect transition="in" filter="checkerboard(across)">
                                      <p:cBhvr>
                                        <p:cTn id="39" dur="500"/>
                                        <p:tgtEl>
                                          <p:spTgt spid="8195">
                                            <p:txEl>
                                              <p:pRg st="13" end="13"/>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8195">
                                            <p:txEl>
                                              <p:pRg st="15" end="15"/>
                                            </p:txEl>
                                          </p:spTgt>
                                        </p:tgtEl>
                                        <p:attrNameLst>
                                          <p:attrName>style.visibility</p:attrName>
                                        </p:attrNameLst>
                                      </p:cBhvr>
                                      <p:to>
                                        <p:strVal val="visible"/>
                                      </p:to>
                                    </p:set>
                                    <p:animEffect transition="in" filter="checkerboard(across)">
                                      <p:cBhvr>
                                        <p:cTn id="42" dur="500"/>
                                        <p:tgtEl>
                                          <p:spTgt spid="8195">
                                            <p:txEl>
                                              <p:pRg st="15" end="15"/>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8195">
                                            <p:txEl>
                                              <p:pRg st="16" end="16"/>
                                            </p:txEl>
                                          </p:spTgt>
                                        </p:tgtEl>
                                        <p:attrNameLst>
                                          <p:attrName>style.visibility</p:attrName>
                                        </p:attrNameLst>
                                      </p:cBhvr>
                                      <p:to>
                                        <p:strVal val="visible"/>
                                      </p:to>
                                    </p:set>
                                    <p:animEffect transition="in" filter="checkerboard(across)">
                                      <p:cBhvr>
                                        <p:cTn id="45" dur="500"/>
                                        <p:tgtEl>
                                          <p:spTgt spid="819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sz="half" idx="1"/>
          </p:nvPr>
        </p:nvSpPr>
        <p:spPr>
          <a:xfrm>
            <a:off x="1981200" y="609600"/>
            <a:ext cx="8458200" cy="5715000"/>
          </a:xfrm>
        </p:spPr>
        <p:txBody>
          <a:bodyPr>
            <a:normAutofit/>
          </a:bodyPr>
          <a:lstStyle/>
          <a:p>
            <a:pPr marL="609600" indent="-609600" algn="just">
              <a:buNone/>
            </a:pPr>
            <a:r>
              <a:rPr lang="id-ID" sz="2300" dirty="0"/>
              <a:t>	</a:t>
            </a:r>
            <a:endParaRPr lang="en-US" sz="2300" dirty="0"/>
          </a:p>
          <a:p>
            <a:pPr marL="609600" indent="-609600" algn="just">
              <a:buNone/>
            </a:pPr>
            <a:r>
              <a:rPr lang="en-US" sz="2300" b="1" dirty="0"/>
              <a:t>2. </a:t>
            </a:r>
            <a:r>
              <a:rPr lang="en-US" sz="2300" b="1" dirty="0" err="1"/>
              <a:t>Dicatat</a:t>
            </a:r>
            <a:r>
              <a:rPr lang="en-US" sz="2300" b="1" dirty="0"/>
              <a:t> </a:t>
            </a:r>
            <a:r>
              <a:rPr lang="en-US" sz="2300" b="1" dirty="0" err="1"/>
              <a:t>sebagai</a:t>
            </a:r>
            <a:r>
              <a:rPr lang="en-US" sz="2300" b="1" dirty="0"/>
              <a:t> </a:t>
            </a:r>
            <a:r>
              <a:rPr lang="en-US" sz="2300" b="1" dirty="0" err="1"/>
              <a:t>biaya</a:t>
            </a:r>
            <a:r>
              <a:rPr lang="en-US" sz="2300" b="1" dirty="0"/>
              <a:t> (</a:t>
            </a:r>
            <a:r>
              <a:rPr lang="en-US" sz="2300" b="1" dirty="0" err="1"/>
              <a:t>Pendekatan</a:t>
            </a:r>
            <a:r>
              <a:rPr lang="en-US" sz="2300" b="1" dirty="0"/>
              <a:t> </a:t>
            </a:r>
            <a:r>
              <a:rPr lang="en-US" sz="2300" b="1" dirty="0" err="1"/>
              <a:t>Laba</a:t>
            </a:r>
            <a:r>
              <a:rPr lang="en-US" sz="2300" b="1" dirty="0"/>
              <a:t> </a:t>
            </a:r>
            <a:r>
              <a:rPr lang="en-US" sz="2300" b="1" dirty="0" err="1"/>
              <a:t>Rugi</a:t>
            </a:r>
            <a:r>
              <a:rPr lang="en-US" sz="2300" b="1" dirty="0"/>
              <a:t>)</a:t>
            </a:r>
          </a:p>
          <a:p>
            <a:pPr marL="609600" indent="-609600" algn="just">
              <a:buNone/>
            </a:pPr>
            <a:r>
              <a:rPr lang="id-ID" sz="2300" dirty="0"/>
              <a:t>	</a:t>
            </a:r>
            <a:r>
              <a:rPr lang="en-US" sz="2300" dirty="0" err="1"/>
              <a:t>Jurnal</a:t>
            </a:r>
            <a:r>
              <a:rPr lang="en-US" sz="2300" dirty="0"/>
              <a:t> </a:t>
            </a:r>
            <a:r>
              <a:rPr lang="en-US" sz="2300" dirty="0" err="1"/>
              <a:t>tgl</a:t>
            </a:r>
            <a:r>
              <a:rPr lang="en-US" sz="2300" dirty="0"/>
              <a:t> 2/2/20</a:t>
            </a:r>
            <a:r>
              <a:rPr lang="id-ID" sz="2300" dirty="0"/>
              <a:t>11</a:t>
            </a:r>
            <a:r>
              <a:rPr lang="en-US" sz="2300" dirty="0"/>
              <a:t> :</a:t>
            </a:r>
          </a:p>
          <a:p>
            <a:pPr marL="609600" indent="-609600" algn="just">
              <a:lnSpc>
                <a:spcPct val="50000"/>
              </a:lnSpc>
              <a:buNone/>
            </a:pPr>
            <a:r>
              <a:rPr lang="id-ID" sz="2300" dirty="0"/>
              <a:t>	</a:t>
            </a:r>
            <a:r>
              <a:rPr lang="en-US" sz="2300" dirty="0" err="1"/>
              <a:t>Biaya</a:t>
            </a:r>
            <a:r>
              <a:rPr lang="en-US" sz="2300" dirty="0"/>
              <a:t> </a:t>
            </a:r>
            <a:r>
              <a:rPr lang="en-US" sz="2300" dirty="0" err="1"/>
              <a:t>asuransi</a:t>
            </a:r>
            <a:r>
              <a:rPr lang="en-US" sz="2300" dirty="0"/>
              <a:t>	     </a:t>
            </a:r>
            <a:r>
              <a:rPr lang="en-US" sz="2300" dirty="0" err="1"/>
              <a:t>Rp</a:t>
            </a:r>
            <a:r>
              <a:rPr lang="en-US" sz="2300" dirty="0"/>
              <a:t> 1.200.000	    -</a:t>
            </a:r>
          </a:p>
          <a:p>
            <a:pPr marL="609600" indent="-609600" algn="just">
              <a:lnSpc>
                <a:spcPct val="50000"/>
              </a:lnSpc>
              <a:buNone/>
            </a:pPr>
            <a:r>
              <a:rPr lang="id-ID" sz="2300" b="1" dirty="0">
                <a:latin typeface="Arial Narrow" panose="020B0606020202030204" pitchFamily="34" charset="0"/>
              </a:rPr>
              <a:t>	</a:t>
            </a:r>
            <a:r>
              <a:rPr lang="en-US" sz="2300" b="1" dirty="0">
                <a:latin typeface="Arial Narrow" panose="020B0606020202030204" pitchFamily="34" charset="0"/>
              </a:rPr>
              <a:t>(</a:t>
            </a:r>
            <a:r>
              <a:rPr lang="en-US" sz="2300" b="1" i="1" dirty="0">
                <a:latin typeface="Arial Narrow" panose="020B0606020202030204" pitchFamily="34" charset="0"/>
              </a:rPr>
              <a:t>Insurance Expense</a:t>
            </a:r>
            <a:r>
              <a:rPr lang="en-US" sz="2300" b="1" dirty="0">
                <a:latin typeface="Arial Narrow" panose="020B0606020202030204" pitchFamily="34" charset="0"/>
              </a:rPr>
              <a:t>)</a:t>
            </a:r>
            <a:endParaRPr lang="en-US" sz="2300" dirty="0"/>
          </a:p>
          <a:p>
            <a:pPr marL="609600" indent="-609600" algn="just">
              <a:buNone/>
            </a:pPr>
            <a:r>
              <a:rPr lang="en-US" sz="2300" dirty="0"/>
              <a:t>	          </a:t>
            </a:r>
            <a:r>
              <a:rPr lang="en-US" sz="2300" dirty="0" err="1"/>
              <a:t>Kas</a:t>
            </a:r>
            <a:r>
              <a:rPr lang="en-US" sz="2300" dirty="0"/>
              <a:t> </a:t>
            </a:r>
            <a:r>
              <a:rPr lang="en-US" sz="2300" b="1" dirty="0">
                <a:latin typeface="Arial Narrow" panose="020B0606020202030204" pitchFamily="34" charset="0"/>
              </a:rPr>
              <a:t>(</a:t>
            </a:r>
            <a:r>
              <a:rPr lang="en-US" sz="2300" b="1" i="1" dirty="0">
                <a:latin typeface="Arial Narrow" panose="020B0606020202030204" pitchFamily="34" charset="0"/>
              </a:rPr>
              <a:t>Cash</a:t>
            </a:r>
            <a:r>
              <a:rPr lang="en-US" sz="2300" b="1" dirty="0">
                <a:latin typeface="Arial Narrow" panose="020B0606020202030204" pitchFamily="34" charset="0"/>
              </a:rPr>
              <a:t>)</a:t>
            </a:r>
            <a:r>
              <a:rPr lang="en-US" sz="2300" dirty="0"/>
              <a:t>                            -       </a:t>
            </a:r>
            <a:r>
              <a:rPr lang="id-ID" sz="2300" dirty="0"/>
              <a:t>   </a:t>
            </a:r>
            <a:r>
              <a:rPr lang="en-US" sz="2300" dirty="0" err="1"/>
              <a:t>Rp</a:t>
            </a:r>
            <a:r>
              <a:rPr lang="en-US" sz="2300" dirty="0"/>
              <a:t> 1.200.000</a:t>
            </a:r>
          </a:p>
          <a:p>
            <a:pPr marL="609600" indent="-609600" algn="just">
              <a:buNone/>
            </a:pPr>
            <a:endParaRPr lang="en-US" sz="2300" dirty="0"/>
          </a:p>
          <a:p>
            <a:pPr marL="609600" indent="-609600" algn="just">
              <a:buNone/>
            </a:pPr>
            <a:r>
              <a:rPr lang="en-US" sz="2300" dirty="0"/>
              <a:t>AJP (31/12/20</a:t>
            </a:r>
            <a:r>
              <a:rPr lang="id-ID" sz="2300" dirty="0"/>
              <a:t>11</a:t>
            </a:r>
            <a:r>
              <a:rPr lang="en-US" sz="2300" dirty="0"/>
              <a:t>)</a:t>
            </a:r>
          </a:p>
          <a:p>
            <a:pPr marL="609600" indent="-609600" algn="just">
              <a:buNone/>
            </a:pPr>
            <a:r>
              <a:rPr lang="id-ID" sz="2300" dirty="0"/>
              <a:t>	</a:t>
            </a:r>
            <a:r>
              <a:rPr lang="en-US" sz="2300" dirty="0" err="1"/>
              <a:t>Asuransi</a:t>
            </a:r>
            <a:r>
              <a:rPr lang="en-US" sz="2300" dirty="0"/>
              <a:t> </a:t>
            </a:r>
            <a:r>
              <a:rPr lang="en-US" sz="2300" dirty="0" err="1"/>
              <a:t>dibayar</a:t>
            </a:r>
            <a:r>
              <a:rPr lang="en-US" sz="2300" dirty="0"/>
              <a:t> </a:t>
            </a:r>
            <a:r>
              <a:rPr lang="en-US" sz="2300" dirty="0" err="1"/>
              <a:t>dimuk</a:t>
            </a:r>
            <a:r>
              <a:rPr lang="id-ID" sz="2300" dirty="0"/>
              <a:t>a   </a:t>
            </a:r>
            <a:r>
              <a:rPr lang="en-US" sz="2300" dirty="0"/>
              <a:t> </a:t>
            </a:r>
            <a:r>
              <a:rPr lang="en-US" sz="2300" dirty="0" err="1"/>
              <a:t>Rp</a:t>
            </a:r>
            <a:r>
              <a:rPr lang="en-US" sz="2300" dirty="0"/>
              <a:t>    100.000	    -</a:t>
            </a:r>
          </a:p>
          <a:p>
            <a:pPr marL="609600" indent="-609600" algn="just">
              <a:lnSpc>
                <a:spcPct val="50000"/>
              </a:lnSpc>
              <a:buNone/>
            </a:pPr>
            <a:r>
              <a:rPr lang="id-ID" sz="2300" b="1" dirty="0">
                <a:latin typeface="Arial Narrow" panose="020B0606020202030204" pitchFamily="34" charset="0"/>
              </a:rPr>
              <a:t>	</a:t>
            </a:r>
            <a:r>
              <a:rPr lang="en-US" sz="2300" b="1" dirty="0">
                <a:latin typeface="Arial Narrow" panose="020B0606020202030204" pitchFamily="34" charset="0"/>
              </a:rPr>
              <a:t>(</a:t>
            </a:r>
            <a:r>
              <a:rPr lang="en-US" sz="2300" b="1" i="1" dirty="0">
                <a:latin typeface="Arial Narrow" panose="020B0606020202030204" pitchFamily="34" charset="0"/>
              </a:rPr>
              <a:t>Prepaid Insurance</a:t>
            </a:r>
            <a:r>
              <a:rPr lang="en-US" sz="2300" b="1" dirty="0">
                <a:latin typeface="Arial Narrow" panose="020B0606020202030204" pitchFamily="34" charset="0"/>
              </a:rPr>
              <a:t>)</a:t>
            </a:r>
          </a:p>
          <a:p>
            <a:pPr marL="609600" indent="-609600" algn="just">
              <a:lnSpc>
                <a:spcPct val="50000"/>
              </a:lnSpc>
              <a:buNone/>
            </a:pPr>
            <a:endParaRPr lang="en-US" sz="2300" dirty="0"/>
          </a:p>
          <a:p>
            <a:pPr marL="609600" indent="-609600" algn="just">
              <a:lnSpc>
                <a:spcPct val="50000"/>
              </a:lnSpc>
              <a:buNone/>
            </a:pPr>
            <a:r>
              <a:rPr lang="en-US" sz="2300" dirty="0"/>
              <a:t>	</a:t>
            </a:r>
            <a:r>
              <a:rPr lang="id-ID" sz="2300" dirty="0"/>
              <a:t>	</a:t>
            </a:r>
            <a:r>
              <a:rPr lang="en-US" sz="2300" dirty="0" err="1"/>
              <a:t>Biaya</a:t>
            </a:r>
            <a:r>
              <a:rPr lang="en-US" sz="2300" dirty="0"/>
              <a:t> </a:t>
            </a:r>
            <a:r>
              <a:rPr lang="en-US" sz="2300" dirty="0" err="1"/>
              <a:t>asuransi</a:t>
            </a:r>
            <a:r>
              <a:rPr lang="en-US" sz="2300" dirty="0"/>
              <a:t>                     -        </a:t>
            </a:r>
            <a:r>
              <a:rPr lang="id-ID" sz="2300" dirty="0"/>
              <a:t>  </a:t>
            </a:r>
            <a:r>
              <a:rPr lang="en-US" sz="2300" dirty="0" err="1"/>
              <a:t>Rp</a:t>
            </a:r>
            <a:r>
              <a:rPr lang="en-US" sz="2300" dirty="0"/>
              <a:t>    100.000</a:t>
            </a:r>
          </a:p>
          <a:p>
            <a:pPr marL="609600" indent="-609600" algn="just">
              <a:lnSpc>
                <a:spcPct val="50000"/>
              </a:lnSpc>
              <a:buNone/>
            </a:pPr>
            <a:r>
              <a:rPr lang="en-US" sz="2300" b="1" dirty="0">
                <a:latin typeface="Arial Narrow" panose="020B0606020202030204" pitchFamily="34" charset="0"/>
              </a:rPr>
              <a:t>           </a:t>
            </a:r>
            <a:r>
              <a:rPr lang="id-ID" sz="2300" b="1" dirty="0">
                <a:latin typeface="Arial Narrow" panose="020B0606020202030204" pitchFamily="34" charset="0"/>
              </a:rPr>
              <a:t>	</a:t>
            </a:r>
            <a:r>
              <a:rPr lang="en-US" sz="2300" b="1" dirty="0">
                <a:latin typeface="Arial Narrow" panose="020B0606020202030204" pitchFamily="34" charset="0"/>
              </a:rPr>
              <a:t>(</a:t>
            </a:r>
            <a:r>
              <a:rPr lang="en-US" sz="2300" b="1" i="1" dirty="0">
                <a:latin typeface="Arial Narrow" panose="020B0606020202030204" pitchFamily="34" charset="0"/>
              </a:rPr>
              <a:t>Insurance Expense</a:t>
            </a:r>
            <a:r>
              <a:rPr lang="en-US" sz="2300" b="1" dirty="0">
                <a:latin typeface="Arial Narrow" panose="020B0606020202030204" pitchFamily="34" charset="0"/>
              </a:rPr>
              <a:t>)</a:t>
            </a:r>
          </a:p>
        </p:txBody>
      </p:sp>
    </p:spTree>
    <p:extLst>
      <p:ext uri="{BB962C8B-B14F-4D97-AF65-F5344CB8AC3E}">
        <p14:creationId xmlns:p14="http://schemas.microsoft.com/office/powerpoint/2010/main" val="4084505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slide(fromBottom)">
                                      <p:cBhvr>
                                        <p:cTn id="10" dur="500"/>
                                        <p:tgtEl>
                                          <p:spTgt spid="9219">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slide(fromBottom)">
                                      <p:cBhvr>
                                        <p:cTn id="13" dur="500"/>
                                        <p:tgtEl>
                                          <p:spTgt spid="9219">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slide(fromBottom)">
                                      <p:cBhvr>
                                        <p:cTn id="16" dur="500"/>
                                        <p:tgtEl>
                                          <p:spTgt spid="9219">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Effect transition="in" filter="slide(fromBottom)">
                                      <p:cBhvr>
                                        <p:cTn id="19" dur="500"/>
                                        <p:tgtEl>
                                          <p:spTgt spid="9219">
                                            <p:txEl>
                                              <p:pRg st="4" end="4"/>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9219">
                                            <p:txEl>
                                              <p:pRg st="5" end="5"/>
                                            </p:txEl>
                                          </p:spTgt>
                                        </p:tgtEl>
                                        <p:attrNameLst>
                                          <p:attrName>style.visibility</p:attrName>
                                        </p:attrNameLst>
                                      </p:cBhvr>
                                      <p:to>
                                        <p:strVal val="visible"/>
                                      </p:to>
                                    </p:set>
                                    <p:animEffect transition="in" filter="slide(fromBottom)">
                                      <p:cBhvr>
                                        <p:cTn id="22" dur="500"/>
                                        <p:tgtEl>
                                          <p:spTgt spid="9219">
                                            <p:txEl>
                                              <p:pRg st="5" end="5"/>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9219">
                                            <p:txEl>
                                              <p:pRg st="7" end="7"/>
                                            </p:txEl>
                                          </p:spTgt>
                                        </p:tgtEl>
                                        <p:attrNameLst>
                                          <p:attrName>style.visibility</p:attrName>
                                        </p:attrNameLst>
                                      </p:cBhvr>
                                      <p:to>
                                        <p:strVal val="visible"/>
                                      </p:to>
                                    </p:set>
                                    <p:animEffect transition="in" filter="slide(fromBottom)">
                                      <p:cBhvr>
                                        <p:cTn id="25" dur="500"/>
                                        <p:tgtEl>
                                          <p:spTgt spid="9219">
                                            <p:txEl>
                                              <p:pRg st="7" end="7"/>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9219">
                                            <p:txEl>
                                              <p:pRg st="8" end="8"/>
                                            </p:txEl>
                                          </p:spTgt>
                                        </p:tgtEl>
                                        <p:attrNameLst>
                                          <p:attrName>style.visibility</p:attrName>
                                        </p:attrNameLst>
                                      </p:cBhvr>
                                      <p:to>
                                        <p:strVal val="visible"/>
                                      </p:to>
                                    </p:set>
                                    <p:animEffect transition="in" filter="slide(fromBottom)">
                                      <p:cBhvr>
                                        <p:cTn id="28" dur="500"/>
                                        <p:tgtEl>
                                          <p:spTgt spid="9219">
                                            <p:txEl>
                                              <p:pRg st="8" end="8"/>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9219">
                                            <p:txEl>
                                              <p:pRg st="9" end="9"/>
                                            </p:txEl>
                                          </p:spTgt>
                                        </p:tgtEl>
                                        <p:attrNameLst>
                                          <p:attrName>style.visibility</p:attrName>
                                        </p:attrNameLst>
                                      </p:cBhvr>
                                      <p:to>
                                        <p:strVal val="visible"/>
                                      </p:to>
                                    </p:set>
                                    <p:animEffect transition="in" filter="slide(fromBottom)">
                                      <p:cBhvr>
                                        <p:cTn id="31" dur="500"/>
                                        <p:tgtEl>
                                          <p:spTgt spid="9219">
                                            <p:txEl>
                                              <p:pRg st="9" end="9"/>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9219">
                                            <p:txEl>
                                              <p:pRg st="11" end="11"/>
                                            </p:txEl>
                                          </p:spTgt>
                                        </p:tgtEl>
                                        <p:attrNameLst>
                                          <p:attrName>style.visibility</p:attrName>
                                        </p:attrNameLst>
                                      </p:cBhvr>
                                      <p:to>
                                        <p:strVal val="visible"/>
                                      </p:to>
                                    </p:set>
                                    <p:animEffect transition="in" filter="slide(fromBottom)">
                                      <p:cBhvr>
                                        <p:cTn id="34" dur="500"/>
                                        <p:tgtEl>
                                          <p:spTgt spid="9219">
                                            <p:txEl>
                                              <p:pRg st="11" end="11"/>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9219">
                                            <p:txEl>
                                              <p:pRg st="12" end="12"/>
                                            </p:txEl>
                                          </p:spTgt>
                                        </p:tgtEl>
                                        <p:attrNameLst>
                                          <p:attrName>style.visibility</p:attrName>
                                        </p:attrNameLst>
                                      </p:cBhvr>
                                      <p:to>
                                        <p:strVal val="visible"/>
                                      </p:to>
                                    </p:set>
                                    <p:animEffect transition="in" filter="slide(fromBottom)">
                                      <p:cBhvr>
                                        <p:cTn id="37" dur="500"/>
                                        <p:tgtEl>
                                          <p:spTgt spid="92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a:xfrm>
            <a:off x="1981200" y="914400"/>
            <a:ext cx="8382000" cy="5257800"/>
          </a:xfrm>
        </p:spPr>
        <p:txBody>
          <a:bodyPr/>
          <a:lstStyle/>
          <a:p>
            <a:pPr marL="609600" indent="-609600" algn="just">
              <a:buNone/>
              <a:defRPr/>
            </a:pPr>
            <a:r>
              <a:rPr lang="en-US" sz="2300" b="1" dirty="0"/>
              <a:t>B. </a:t>
            </a:r>
            <a:r>
              <a:rPr lang="en-US" sz="2300" b="1" dirty="0" err="1"/>
              <a:t>Pendapatan</a:t>
            </a:r>
            <a:r>
              <a:rPr lang="en-US" sz="2300" b="1" dirty="0"/>
              <a:t> </a:t>
            </a:r>
            <a:r>
              <a:rPr lang="en-US" sz="2300" b="1" dirty="0" err="1"/>
              <a:t>Diterima</a:t>
            </a:r>
            <a:r>
              <a:rPr lang="en-US" sz="2300" b="1" dirty="0"/>
              <a:t> </a:t>
            </a:r>
            <a:r>
              <a:rPr lang="en-US" sz="2300" b="1" dirty="0" err="1"/>
              <a:t>Dimuka</a:t>
            </a:r>
            <a:endParaRPr lang="en-US" sz="2300" b="1" dirty="0"/>
          </a:p>
          <a:p>
            <a:pPr marL="0" indent="0" algn="just">
              <a:buNone/>
              <a:defRPr/>
            </a:pPr>
            <a:r>
              <a:rPr lang="en-US" sz="2300" dirty="0" err="1"/>
              <a:t>Menerima</a:t>
            </a:r>
            <a:r>
              <a:rPr lang="en-US" sz="2300" dirty="0"/>
              <a:t> </a:t>
            </a:r>
            <a:r>
              <a:rPr lang="en-US" sz="2300" dirty="0" err="1"/>
              <a:t>pendapatan</a:t>
            </a:r>
            <a:r>
              <a:rPr lang="en-US" sz="2300" dirty="0"/>
              <a:t> </a:t>
            </a:r>
            <a:r>
              <a:rPr lang="en-US" sz="2300" dirty="0" err="1"/>
              <a:t>sewa</a:t>
            </a:r>
            <a:r>
              <a:rPr lang="en-US" sz="2300" dirty="0"/>
              <a:t> </a:t>
            </a:r>
            <a:r>
              <a:rPr lang="en-US" sz="2300" dirty="0" err="1"/>
              <a:t>untuk</a:t>
            </a:r>
            <a:r>
              <a:rPr lang="en-US" sz="2300" dirty="0"/>
              <a:t> 2 </a:t>
            </a:r>
            <a:r>
              <a:rPr lang="en-US" sz="2300" dirty="0" err="1"/>
              <a:t>tahun</a:t>
            </a:r>
            <a:r>
              <a:rPr lang="en-US" sz="2300" dirty="0"/>
              <a:t> </a:t>
            </a:r>
            <a:r>
              <a:rPr lang="en-US" sz="2300" dirty="0" err="1"/>
              <a:t>Rp</a:t>
            </a:r>
            <a:r>
              <a:rPr lang="en-US" sz="2300" dirty="0"/>
              <a:t>. 3.000.000,-diterima </a:t>
            </a:r>
            <a:r>
              <a:rPr lang="en-US" sz="2300" dirty="0" err="1"/>
              <a:t>tgl</a:t>
            </a:r>
            <a:r>
              <a:rPr lang="en-US" sz="2300" dirty="0"/>
              <a:t> 30 </a:t>
            </a:r>
            <a:r>
              <a:rPr lang="en-US" sz="2300" dirty="0" err="1"/>
              <a:t>Juni</a:t>
            </a:r>
            <a:r>
              <a:rPr lang="en-US" sz="2300" dirty="0"/>
              <a:t> 20</a:t>
            </a:r>
            <a:r>
              <a:rPr lang="id-ID" sz="2300" dirty="0"/>
              <a:t>11</a:t>
            </a:r>
            <a:r>
              <a:rPr lang="en-US" sz="2300" dirty="0"/>
              <a:t>. </a:t>
            </a:r>
            <a:r>
              <a:rPr lang="en-US" sz="2300" dirty="0" err="1"/>
              <a:t>Ada</a:t>
            </a:r>
            <a:r>
              <a:rPr lang="en-US" sz="2300" dirty="0"/>
              <a:t> 2 </a:t>
            </a:r>
            <a:r>
              <a:rPr lang="en-US" sz="2300" dirty="0" err="1"/>
              <a:t>metode</a:t>
            </a:r>
            <a:r>
              <a:rPr lang="en-US" sz="2300" dirty="0"/>
              <a:t> </a:t>
            </a:r>
            <a:r>
              <a:rPr lang="en-US" sz="2300" dirty="0" err="1"/>
              <a:t>penyelesaiannya</a:t>
            </a:r>
            <a:r>
              <a:rPr lang="en-US" sz="2300" dirty="0"/>
              <a:t>, </a:t>
            </a:r>
            <a:r>
              <a:rPr lang="en-US" sz="2300" dirty="0" err="1"/>
              <a:t>yaitu</a:t>
            </a:r>
            <a:r>
              <a:rPr lang="en-US" sz="2300" dirty="0"/>
              <a:t>:</a:t>
            </a:r>
            <a:endParaRPr lang="id-ID" sz="2300" dirty="0"/>
          </a:p>
          <a:p>
            <a:pPr marL="609600" indent="-609600" algn="just">
              <a:buNone/>
              <a:defRPr/>
            </a:pPr>
            <a:r>
              <a:rPr lang="id-ID" sz="2300" b="1" dirty="0"/>
              <a:t>1. </a:t>
            </a:r>
            <a:r>
              <a:rPr lang="en-US" sz="2300" b="1" dirty="0" err="1"/>
              <a:t>Dicatat</a:t>
            </a:r>
            <a:r>
              <a:rPr lang="en-US" sz="2300" b="1" dirty="0"/>
              <a:t> </a:t>
            </a:r>
            <a:r>
              <a:rPr lang="en-US" sz="2300" b="1" dirty="0" err="1"/>
              <a:t>sebagai</a:t>
            </a:r>
            <a:r>
              <a:rPr lang="en-US" sz="2300" b="1" dirty="0"/>
              <a:t> </a:t>
            </a:r>
            <a:r>
              <a:rPr lang="en-US" sz="2300" b="1" dirty="0" err="1"/>
              <a:t>Utang</a:t>
            </a:r>
            <a:r>
              <a:rPr lang="en-US" sz="2300" b="1" dirty="0"/>
              <a:t> </a:t>
            </a:r>
            <a:r>
              <a:rPr lang="en-US" sz="2300" b="1" dirty="0" err="1"/>
              <a:t>Pendapatan</a:t>
            </a:r>
            <a:r>
              <a:rPr lang="en-US" sz="2300" b="1" dirty="0"/>
              <a:t> (</a:t>
            </a:r>
            <a:r>
              <a:rPr lang="en-US" sz="2300" b="1" dirty="0" err="1"/>
              <a:t>Pendekatan</a:t>
            </a:r>
            <a:r>
              <a:rPr lang="en-US" sz="2300" b="1" dirty="0"/>
              <a:t> </a:t>
            </a:r>
            <a:r>
              <a:rPr lang="en-US" sz="2300" b="1" dirty="0" err="1"/>
              <a:t>Neraca</a:t>
            </a:r>
            <a:r>
              <a:rPr lang="en-US" sz="2300" b="1" dirty="0"/>
              <a:t>)</a:t>
            </a:r>
          </a:p>
          <a:p>
            <a:pPr marL="609600" indent="-609600" algn="just">
              <a:buNone/>
              <a:defRPr/>
            </a:pPr>
            <a:r>
              <a:rPr lang="id-ID" sz="2300" dirty="0"/>
              <a:t>	</a:t>
            </a:r>
            <a:r>
              <a:rPr lang="en-US" sz="2300" dirty="0" err="1"/>
              <a:t>Jurnal</a:t>
            </a:r>
            <a:r>
              <a:rPr lang="en-US" sz="2300" dirty="0"/>
              <a:t> </a:t>
            </a:r>
            <a:r>
              <a:rPr lang="en-US" sz="2300" dirty="0" err="1"/>
              <a:t>tgl</a:t>
            </a:r>
            <a:r>
              <a:rPr lang="en-US" sz="2300" dirty="0"/>
              <a:t> 30 </a:t>
            </a:r>
            <a:r>
              <a:rPr lang="en-US" sz="2300" dirty="0" err="1"/>
              <a:t>Juni</a:t>
            </a:r>
            <a:r>
              <a:rPr lang="en-US" sz="2300" dirty="0"/>
              <a:t> 20</a:t>
            </a:r>
            <a:r>
              <a:rPr lang="id-ID" sz="2300" dirty="0"/>
              <a:t>11</a:t>
            </a:r>
            <a:endParaRPr lang="en-US" sz="2300" dirty="0"/>
          </a:p>
          <a:p>
            <a:pPr marL="609600" indent="-609600" algn="just">
              <a:lnSpc>
                <a:spcPct val="70000"/>
              </a:lnSpc>
              <a:buNone/>
              <a:defRPr/>
            </a:pPr>
            <a:r>
              <a:rPr lang="id-ID" sz="2300" dirty="0"/>
              <a:t>	</a:t>
            </a:r>
            <a:r>
              <a:rPr lang="en-US" sz="2300" dirty="0" err="1"/>
              <a:t>Kas</a:t>
            </a:r>
            <a:r>
              <a:rPr lang="en-US" sz="2300" dirty="0"/>
              <a:t> </a:t>
            </a:r>
            <a:r>
              <a:rPr lang="en-US" sz="2300" b="1" dirty="0">
                <a:latin typeface="Arial Narrow" pitchFamily="34" charset="0"/>
              </a:rPr>
              <a:t>(</a:t>
            </a:r>
            <a:r>
              <a:rPr lang="id-ID" sz="2300" b="1" i="1" dirty="0">
                <a:latin typeface="Arial Narrow" pitchFamily="34" charset="0"/>
              </a:rPr>
              <a:t>C</a:t>
            </a:r>
            <a:r>
              <a:rPr lang="en-US" sz="2300" b="1" i="1" dirty="0">
                <a:latin typeface="Arial Narrow" pitchFamily="34" charset="0"/>
              </a:rPr>
              <a:t>ash</a:t>
            </a:r>
            <a:r>
              <a:rPr lang="en-US" sz="2300" b="1" dirty="0">
                <a:latin typeface="Arial Narrow" pitchFamily="34" charset="0"/>
              </a:rPr>
              <a:t>)</a:t>
            </a:r>
            <a:r>
              <a:rPr lang="en-US" sz="2300" dirty="0"/>
              <a:t>	                    </a:t>
            </a:r>
            <a:r>
              <a:rPr lang="id-ID" sz="2300" dirty="0"/>
              <a:t>    </a:t>
            </a:r>
            <a:r>
              <a:rPr lang="en-US" sz="2300" dirty="0" err="1"/>
              <a:t>Rp</a:t>
            </a:r>
            <a:r>
              <a:rPr lang="en-US" sz="2300" dirty="0"/>
              <a:t> 3.000.00</a:t>
            </a:r>
            <a:r>
              <a:rPr lang="id-ID" sz="2300" dirty="0"/>
              <a:t>0        </a:t>
            </a:r>
            <a:r>
              <a:rPr lang="en-US" sz="2300" dirty="0"/>
              <a:t>  - </a:t>
            </a:r>
          </a:p>
          <a:p>
            <a:pPr marL="609600" indent="-609600" algn="just">
              <a:lnSpc>
                <a:spcPct val="50000"/>
              </a:lnSpc>
              <a:buNone/>
              <a:defRPr/>
            </a:pPr>
            <a:r>
              <a:rPr lang="en-US" sz="2300" dirty="0"/>
              <a:t>       </a:t>
            </a:r>
            <a:r>
              <a:rPr lang="id-ID" sz="2300" dirty="0"/>
              <a:t>		</a:t>
            </a:r>
            <a:r>
              <a:rPr lang="en-US" sz="2300" dirty="0"/>
              <a:t> </a:t>
            </a:r>
            <a:r>
              <a:rPr lang="en-US" sz="2300" dirty="0" err="1"/>
              <a:t>Sewa</a:t>
            </a:r>
            <a:r>
              <a:rPr lang="en-US" sz="2300" dirty="0"/>
              <a:t> </a:t>
            </a:r>
            <a:r>
              <a:rPr lang="en-US" sz="2300" dirty="0" err="1"/>
              <a:t>diterima</a:t>
            </a:r>
            <a:r>
              <a:rPr lang="en-US" sz="2300" dirty="0"/>
              <a:t> </a:t>
            </a:r>
            <a:r>
              <a:rPr lang="en-US" sz="2300" dirty="0" err="1"/>
              <a:t>dimuka</a:t>
            </a:r>
            <a:r>
              <a:rPr lang="en-US" sz="2300" dirty="0"/>
              <a:t>         -        </a:t>
            </a:r>
            <a:r>
              <a:rPr lang="id-ID" sz="2300" dirty="0"/>
              <a:t> </a:t>
            </a:r>
            <a:r>
              <a:rPr lang="en-US" sz="2300" dirty="0"/>
              <a:t> </a:t>
            </a:r>
            <a:r>
              <a:rPr lang="en-US" sz="2300" dirty="0" err="1"/>
              <a:t>Rp</a:t>
            </a:r>
            <a:r>
              <a:rPr lang="en-US" sz="2300" dirty="0"/>
              <a:t> 3.000.000</a:t>
            </a:r>
          </a:p>
          <a:p>
            <a:pPr marL="609600" indent="-609600" algn="just">
              <a:lnSpc>
                <a:spcPct val="50000"/>
              </a:lnSpc>
              <a:buNone/>
              <a:defRPr/>
            </a:pPr>
            <a:r>
              <a:rPr lang="en-US" sz="2300" dirty="0"/>
              <a:t>        </a:t>
            </a:r>
            <a:r>
              <a:rPr lang="id-ID" sz="2300" dirty="0"/>
              <a:t>		   </a:t>
            </a:r>
            <a:r>
              <a:rPr lang="en-US" sz="2300" dirty="0">
                <a:latin typeface="Arial Narrow" pitchFamily="34" charset="0"/>
              </a:rPr>
              <a:t>(</a:t>
            </a:r>
            <a:r>
              <a:rPr lang="id-ID" sz="2300" b="1" i="1" dirty="0">
                <a:latin typeface="Arial Narrow" pitchFamily="34" charset="0"/>
              </a:rPr>
              <a:t>U</a:t>
            </a:r>
            <a:r>
              <a:rPr lang="en-US" sz="2300" b="1" i="1" dirty="0" err="1">
                <a:latin typeface="Arial Narrow" pitchFamily="34" charset="0"/>
              </a:rPr>
              <a:t>nearned</a:t>
            </a:r>
            <a:r>
              <a:rPr lang="en-US" sz="2300" b="1" i="1" dirty="0">
                <a:latin typeface="Arial Narrow" pitchFamily="34" charset="0"/>
              </a:rPr>
              <a:t> </a:t>
            </a:r>
            <a:r>
              <a:rPr lang="id-ID" sz="2300" b="1" i="1" dirty="0">
                <a:latin typeface="Arial Narrow" pitchFamily="34" charset="0"/>
              </a:rPr>
              <a:t>R</a:t>
            </a:r>
            <a:r>
              <a:rPr lang="en-US" sz="2300" b="1" i="1" dirty="0" err="1">
                <a:latin typeface="Arial Narrow" pitchFamily="34" charset="0"/>
              </a:rPr>
              <a:t>ent</a:t>
            </a:r>
            <a:r>
              <a:rPr lang="en-US" sz="2300" b="1" dirty="0">
                <a:latin typeface="Arial Narrow" pitchFamily="34" charset="0"/>
              </a:rPr>
              <a:t>)</a:t>
            </a:r>
          </a:p>
          <a:p>
            <a:pPr marL="609600" indent="-609600" algn="just">
              <a:buNone/>
              <a:defRPr/>
            </a:pPr>
            <a:endParaRPr lang="en-US" sz="2300" b="1" dirty="0">
              <a:latin typeface="Arial Narrow" pitchFamily="34" charset="0"/>
            </a:endParaRPr>
          </a:p>
          <a:p>
            <a:pPr marL="609600" indent="-609600" algn="just">
              <a:buNone/>
              <a:defRPr/>
            </a:pPr>
            <a:r>
              <a:rPr lang="en-US" sz="2300" dirty="0"/>
              <a:t>AJP (31/12/20</a:t>
            </a:r>
            <a:r>
              <a:rPr lang="id-ID" sz="2300" dirty="0"/>
              <a:t>11</a:t>
            </a:r>
            <a:r>
              <a:rPr lang="en-US" sz="2300" dirty="0"/>
              <a:t>)</a:t>
            </a:r>
          </a:p>
          <a:p>
            <a:pPr marL="609600" indent="-609600" algn="just">
              <a:lnSpc>
                <a:spcPct val="50000"/>
              </a:lnSpc>
              <a:buNone/>
              <a:defRPr/>
            </a:pPr>
            <a:r>
              <a:rPr lang="en-US" sz="2300" dirty="0" err="1"/>
              <a:t>Sewa</a:t>
            </a:r>
            <a:r>
              <a:rPr lang="en-US" sz="2300" dirty="0"/>
              <a:t> </a:t>
            </a:r>
            <a:r>
              <a:rPr lang="en-US" sz="2300" dirty="0" err="1"/>
              <a:t>diterima</a:t>
            </a:r>
            <a:r>
              <a:rPr lang="en-US" sz="2300" dirty="0"/>
              <a:t> </a:t>
            </a:r>
            <a:r>
              <a:rPr lang="en-US" sz="2300" dirty="0" err="1"/>
              <a:t>dimuka</a:t>
            </a:r>
            <a:r>
              <a:rPr lang="en-US" sz="2300" dirty="0"/>
              <a:t>	</a:t>
            </a:r>
            <a:r>
              <a:rPr lang="id-ID" sz="2300" dirty="0"/>
              <a:t>	</a:t>
            </a:r>
            <a:r>
              <a:rPr lang="en-US" sz="2300" dirty="0" err="1"/>
              <a:t>Rp</a:t>
            </a:r>
            <a:r>
              <a:rPr lang="en-US" sz="2300" dirty="0"/>
              <a:t>   750.000            -</a:t>
            </a:r>
          </a:p>
          <a:p>
            <a:pPr marL="609600" indent="-609600" algn="just">
              <a:lnSpc>
                <a:spcPct val="50000"/>
              </a:lnSpc>
              <a:buNone/>
              <a:defRPr/>
            </a:pPr>
            <a:r>
              <a:rPr lang="en-US" sz="2300" dirty="0"/>
              <a:t>(</a:t>
            </a:r>
            <a:r>
              <a:rPr lang="id-ID" sz="2300" b="1" i="1" dirty="0">
                <a:latin typeface="Arial Narrow" pitchFamily="34" charset="0"/>
              </a:rPr>
              <a:t>U</a:t>
            </a:r>
            <a:r>
              <a:rPr lang="en-US" sz="2300" b="1" i="1" dirty="0" err="1">
                <a:latin typeface="Arial Narrow" pitchFamily="34" charset="0"/>
              </a:rPr>
              <a:t>nearned</a:t>
            </a:r>
            <a:r>
              <a:rPr lang="en-US" sz="2300" b="1" i="1" dirty="0">
                <a:latin typeface="Arial Narrow" pitchFamily="34" charset="0"/>
              </a:rPr>
              <a:t> </a:t>
            </a:r>
            <a:r>
              <a:rPr lang="id-ID" sz="2300" b="1" i="1" dirty="0">
                <a:latin typeface="Arial Narrow" pitchFamily="34" charset="0"/>
              </a:rPr>
              <a:t>R</a:t>
            </a:r>
            <a:r>
              <a:rPr lang="en-US" sz="2300" b="1" i="1" dirty="0" err="1">
                <a:latin typeface="Arial Narrow" pitchFamily="34" charset="0"/>
              </a:rPr>
              <a:t>ent</a:t>
            </a:r>
            <a:r>
              <a:rPr lang="en-US" sz="2300" b="1" dirty="0">
                <a:latin typeface="Arial Narrow" pitchFamily="34" charset="0"/>
              </a:rPr>
              <a:t>)</a:t>
            </a:r>
          </a:p>
          <a:p>
            <a:pPr marL="609600" indent="-609600" algn="just">
              <a:lnSpc>
                <a:spcPct val="50000"/>
              </a:lnSpc>
              <a:buNone/>
              <a:defRPr/>
            </a:pPr>
            <a:r>
              <a:rPr lang="en-US" sz="2300" dirty="0"/>
              <a:t>       </a:t>
            </a:r>
            <a:r>
              <a:rPr lang="id-ID" sz="2300" dirty="0"/>
              <a:t>			</a:t>
            </a:r>
            <a:r>
              <a:rPr lang="en-US" sz="2300" dirty="0"/>
              <a:t>  </a:t>
            </a:r>
            <a:r>
              <a:rPr lang="en-US" sz="2300" dirty="0" err="1"/>
              <a:t>Pendapatan</a:t>
            </a:r>
            <a:r>
              <a:rPr lang="en-US" sz="2300" dirty="0"/>
              <a:t> </a:t>
            </a:r>
            <a:r>
              <a:rPr lang="en-US" sz="2300" dirty="0" err="1"/>
              <a:t>sewa</a:t>
            </a:r>
            <a:r>
              <a:rPr lang="en-US" sz="2300" dirty="0"/>
              <a:t>	          -          </a:t>
            </a:r>
            <a:r>
              <a:rPr lang="en-US" sz="2300" dirty="0" err="1"/>
              <a:t>Rp</a:t>
            </a:r>
            <a:r>
              <a:rPr lang="en-US" sz="2300" dirty="0"/>
              <a:t>     750.000</a:t>
            </a:r>
          </a:p>
          <a:p>
            <a:pPr marL="609600" indent="-609600" algn="just">
              <a:lnSpc>
                <a:spcPct val="50000"/>
              </a:lnSpc>
              <a:buNone/>
              <a:defRPr/>
            </a:pPr>
            <a:r>
              <a:rPr lang="en-US" sz="2300" dirty="0"/>
              <a:t>          </a:t>
            </a:r>
            <a:r>
              <a:rPr lang="id-ID" sz="2300" dirty="0"/>
              <a:t>		  </a:t>
            </a:r>
            <a:r>
              <a:rPr lang="en-US" sz="2300" b="1" dirty="0">
                <a:latin typeface="Arial Narrow" pitchFamily="34" charset="0"/>
              </a:rPr>
              <a:t>(</a:t>
            </a:r>
            <a:r>
              <a:rPr lang="id-ID" sz="2300" b="1" i="1" dirty="0">
                <a:latin typeface="Arial Narrow" pitchFamily="34" charset="0"/>
              </a:rPr>
              <a:t>R</a:t>
            </a:r>
            <a:r>
              <a:rPr lang="en-US" sz="2300" b="1" i="1" dirty="0" err="1">
                <a:latin typeface="Arial Narrow" pitchFamily="34" charset="0"/>
              </a:rPr>
              <a:t>ent</a:t>
            </a:r>
            <a:r>
              <a:rPr lang="en-US" sz="2300" b="1" i="1" dirty="0">
                <a:latin typeface="Arial Narrow" pitchFamily="34" charset="0"/>
              </a:rPr>
              <a:t> </a:t>
            </a:r>
            <a:r>
              <a:rPr lang="id-ID" sz="2300" b="1" i="1" dirty="0">
                <a:latin typeface="Arial Narrow" pitchFamily="34" charset="0"/>
              </a:rPr>
              <a:t>R</a:t>
            </a:r>
            <a:r>
              <a:rPr lang="en-US" sz="2300" b="1" i="1" dirty="0" err="1">
                <a:latin typeface="Arial Narrow" pitchFamily="34" charset="0"/>
              </a:rPr>
              <a:t>evenue</a:t>
            </a:r>
            <a:r>
              <a:rPr lang="en-US" sz="2300" b="1" dirty="0">
                <a:latin typeface="Arial Narrow" pitchFamily="34" charset="0"/>
              </a:rPr>
              <a:t>)</a:t>
            </a:r>
          </a:p>
        </p:txBody>
      </p:sp>
    </p:spTree>
    <p:extLst>
      <p:ext uri="{BB962C8B-B14F-4D97-AF65-F5344CB8AC3E}">
        <p14:creationId xmlns:p14="http://schemas.microsoft.com/office/powerpoint/2010/main" val="1176711999"/>
      </p:ext>
    </p:extLst>
  </p:cSld>
  <p:clrMapOvr>
    <a:masterClrMapping/>
  </p:clrMapOvr>
  <p:transition spd="med">
    <p:comb/>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1893</Words>
  <Application>Microsoft Office PowerPoint</Application>
  <PresentationFormat>Widescreen</PresentationFormat>
  <Paragraphs>280</Paragraphs>
  <Slides>26</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Narrow</vt:lpstr>
      <vt:lpstr>Berlin Sans FB Demi</vt:lpstr>
      <vt:lpstr>Calibri</vt:lpstr>
      <vt:lpstr>Calibri Light</vt:lpstr>
      <vt:lpstr>Times New Roman</vt:lpstr>
      <vt:lpstr>Office Theme</vt:lpstr>
      <vt:lpstr>AKUNTANSI PERUSAHAAN JASA AYAT JURNAL PENYESUAIAN (ADJUSTMENT JOURNAL)</vt:lpstr>
      <vt:lpstr>PENGERTIAN</vt:lpstr>
      <vt:lpstr> JURNAL PENYESUAIAN  (ADJUSTMENT JOURNAL) </vt:lpstr>
      <vt:lpstr>PENGELOMPOKAN AYAT JURNAL PENYESUAIAN</vt:lpstr>
      <vt:lpstr>LANJUTAN……………….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Neraca Lajur</vt:lpstr>
      <vt:lpstr>Bentuk Neraca lajur  PT. ABC Neraca Lajur Periode 31 Desember 2000</vt:lpstr>
      <vt:lpstr>Neraca Saldo Setelah Penyesuaian (NSSP)</vt:lpstr>
      <vt:lpstr>Laporan Keuangan</vt:lpstr>
      <vt:lpstr>Laporan Laba/Rugi  (Income Statement)</vt:lpstr>
      <vt:lpstr>Laporan Laba/Rugi  (Income Statement)</vt:lpstr>
      <vt:lpstr>Laporan Perubahan Modal (Owners Equity Statement)</vt:lpstr>
      <vt:lpstr>Laporan Perubahan Modal (Owners Equity Statement)</vt:lpstr>
      <vt:lpstr>Laporan Neraca (Statement Of Balance Sheet)</vt:lpstr>
      <vt:lpstr>Bentuk Laporan Neraca</vt:lpstr>
      <vt:lpstr>Bentuk Laporan Neraca</vt:lpstr>
      <vt:lpstr>Penutupan Pembukuan</vt:lpstr>
      <vt:lpstr>Proses Penutupan Pembukuan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PERUSAHAAN JASA AYAT JURNAL PENYESUAIAN (ADJUSTMENT JOURNAL)</dc:title>
  <dc:creator>hendri mulyadi</dc:creator>
  <cp:lastModifiedBy>hendri mulyadi</cp:lastModifiedBy>
  <cp:revision>1</cp:revision>
  <dcterms:created xsi:type="dcterms:W3CDTF">2020-11-09T06:39:28Z</dcterms:created>
  <dcterms:modified xsi:type="dcterms:W3CDTF">2020-11-09T06:39:40Z</dcterms:modified>
</cp:coreProperties>
</file>