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99" r:id="rId3"/>
    <p:sldId id="300" r:id="rId4"/>
    <p:sldId id="282" r:id="rId5"/>
    <p:sldId id="258" r:id="rId6"/>
    <p:sldId id="283" r:id="rId7"/>
    <p:sldId id="259" r:id="rId8"/>
    <p:sldId id="260" r:id="rId9"/>
    <p:sldId id="272" r:id="rId10"/>
    <p:sldId id="273" r:id="rId11"/>
    <p:sldId id="274" r:id="rId12"/>
    <p:sldId id="261" r:id="rId13"/>
    <p:sldId id="276" r:id="rId14"/>
    <p:sldId id="277" r:id="rId15"/>
    <p:sldId id="278" r:id="rId16"/>
    <p:sldId id="279" r:id="rId17"/>
    <p:sldId id="280" r:id="rId18"/>
    <p:sldId id="291" r:id="rId19"/>
    <p:sldId id="292" r:id="rId20"/>
    <p:sldId id="286" r:id="rId21"/>
    <p:sldId id="301" r:id="rId22"/>
    <p:sldId id="30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99845-09EC-47E3-A789-788DC6BA384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52778D6-287C-41E0-992F-B74A0713A614}">
      <dgm:prSet/>
      <dgm:spPr/>
      <dgm:t>
        <a:bodyPr/>
        <a:lstStyle/>
        <a:p>
          <a:r>
            <a:rPr lang="id-ID"/>
            <a:t>Me</a:t>
          </a:r>
          <a:r>
            <a:rPr lang="en-US"/>
            <a:t>nyusun anggaran BOP per departemen.</a:t>
          </a:r>
        </a:p>
      </dgm:t>
    </dgm:pt>
    <dgm:pt modelId="{5A41D542-EAC0-463F-8B81-617906A5A9C8}" type="parTrans" cxnId="{631CCAF4-2ACC-422E-B857-74C984A897DE}">
      <dgm:prSet/>
      <dgm:spPr/>
      <dgm:t>
        <a:bodyPr/>
        <a:lstStyle/>
        <a:p>
          <a:endParaRPr lang="en-US"/>
        </a:p>
      </dgm:t>
    </dgm:pt>
    <dgm:pt modelId="{276A796A-F46F-44C6-A5B5-9123BE57B3A9}" type="sibTrans" cxnId="{631CCAF4-2ACC-422E-B857-74C984A897DE}">
      <dgm:prSet/>
      <dgm:spPr/>
      <dgm:t>
        <a:bodyPr/>
        <a:lstStyle/>
        <a:p>
          <a:endParaRPr lang="en-US"/>
        </a:p>
      </dgm:t>
    </dgm:pt>
    <dgm:pt modelId="{AB2F69C9-CFF0-48CF-8D4E-1B239B7CFFA0}">
      <dgm:prSet/>
      <dgm:spPr/>
      <dgm:t>
        <a:bodyPr/>
        <a:lstStyle/>
        <a:p>
          <a:r>
            <a:rPr lang="id-ID"/>
            <a:t>Menyiapkan Laporan survei Pabrik untuk pembagian BOP tidak langsung</a:t>
          </a:r>
          <a:endParaRPr lang="en-US"/>
        </a:p>
      </dgm:t>
    </dgm:pt>
    <dgm:pt modelId="{465E613B-191F-4E2C-ADF7-6823349CC29E}" type="parTrans" cxnId="{7F1394BC-0EAD-4EB6-9885-112AC15B110E}">
      <dgm:prSet/>
      <dgm:spPr/>
      <dgm:t>
        <a:bodyPr/>
        <a:lstStyle/>
        <a:p>
          <a:endParaRPr lang="en-US"/>
        </a:p>
      </dgm:t>
    </dgm:pt>
    <dgm:pt modelId="{82577E12-F2D5-4A3D-B6C2-056F74882435}" type="sibTrans" cxnId="{7F1394BC-0EAD-4EB6-9885-112AC15B110E}">
      <dgm:prSet/>
      <dgm:spPr/>
      <dgm:t>
        <a:bodyPr/>
        <a:lstStyle/>
        <a:p>
          <a:endParaRPr lang="en-US"/>
        </a:p>
      </dgm:t>
    </dgm:pt>
    <dgm:pt modelId="{C66B726B-8FA2-4C55-8B8D-3FBBC7861FB0}">
      <dgm:prSet/>
      <dgm:spPr/>
      <dgm:t>
        <a:bodyPr/>
        <a:lstStyle/>
        <a:p>
          <a:r>
            <a:rPr lang="id-ID"/>
            <a:t>Menyusun </a:t>
          </a:r>
          <a:r>
            <a:rPr lang="en-US"/>
            <a:t>anggaran </a:t>
          </a:r>
          <a:r>
            <a:rPr lang="id-ID"/>
            <a:t>BOP tidak langsung</a:t>
          </a:r>
          <a:r>
            <a:rPr lang="en-US"/>
            <a:t> </a:t>
          </a:r>
        </a:p>
      </dgm:t>
    </dgm:pt>
    <dgm:pt modelId="{E3C803BF-D36D-48A9-BF92-7DA953257428}" type="parTrans" cxnId="{12086A14-B617-4DF9-93F7-F89B7C159AE1}">
      <dgm:prSet/>
      <dgm:spPr/>
      <dgm:t>
        <a:bodyPr/>
        <a:lstStyle/>
        <a:p>
          <a:endParaRPr lang="en-US"/>
        </a:p>
      </dgm:t>
    </dgm:pt>
    <dgm:pt modelId="{CDF95D38-49D5-4A94-92F7-C92154C2BD6C}" type="sibTrans" cxnId="{12086A14-B617-4DF9-93F7-F89B7C159AE1}">
      <dgm:prSet/>
      <dgm:spPr/>
      <dgm:t>
        <a:bodyPr/>
        <a:lstStyle/>
        <a:p>
          <a:endParaRPr lang="en-US"/>
        </a:p>
      </dgm:t>
    </dgm:pt>
    <dgm:pt modelId="{3B1FF75F-8FF5-4F22-ADC2-6EF79AFF78B5}">
      <dgm:prSet/>
      <dgm:spPr/>
      <dgm:t>
        <a:bodyPr/>
        <a:lstStyle/>
        <a:p>
          <a:r>
            <a:rPr lang="en-US"/>
            <a:t>Alokasi BOP departemen pembantu ke departemen produksi.</a:t>
          </a:r>
        </a:p>
      </dgm:t>
    </dgm:pt>
    <dgm:pt modelId="{B25B34F4-595F-4129-9F74-D93272E744E1}" type="parTrans" cxnId="{F59F39AB-9423-4F81-9329-6E7102111FE5}">
      <dgm:prSet/>
      <dgm:spPr/>
      <dgm:t>
        <a:bodyPr/>
        <a:lstStyle/>
        <a:p>
          <a:endParaRPr lang="en-US"/>
        </a:p>
      </dgm:t>
    </dgm:pt>
    <dgm:pt modelId="{3CF15BDE-48C8-4AB8-ACD0-D6BDF3A218A9}" type="sibTrans" cxnId="{F59F39AB-9423-4F81-9329-6E7102111FE5}">
      <dgm:prSet/>
      <dgm:spPr/>
      <dgm:t>
        <a:bodyPr/>
        <a:lstStyle/>
        <a:p>
          <a:endParaRPr lang="en-US"/>
        </a:p>
      </dgm:t>
    </dgm:pt>
    <dgm:pt modelId="{5ACA4B3F-3530-465F-A3FC-975510184CE1}">
      <dgm:prSet/>
      <dgm:spPr/>
      <dgm:t>
        <a:bodyPr/>
        <a:lstStyle/>
        <a:p>
          <a:r>
            <a:rPr lang="en-US"/>
            <a:t>Perhitungan tarif pembebanan BOP per departemen.</a:t>
          </a:r>
        </a:p>
      </dgm:t>
    </dgm:pt>
    <dgm:pt modelId="{B160F82B-942C-4928-ACEB-FE2024164FB2}" type="parTrans" cxnId="{D4C435F5-17CB-4446-8853-1429D58ACC9F}">
      <dgm:prSet/>
      <dgm:spPr/>
      <dgm:t>
        <a:bodyPr/>
        <a:lstStyle/>
        <a:p>
          <a:endParaRPr lang="en-US"/>
        </a:p>
      </dgm:t>
    </dgm:pt>
    <dgm:pt modelId="{3B9AEE8C-2CE4-46A7-ABC6-763FA23476B0}" type="sibTrans" cxnId="{D4C435F5-17CB-4446-8853-1429D58ACC9F}">
      <dgm:prSet/>
      <dgm:spPr/>
      <dgm:t>
        <a:bodyPr/>
        <a:lstStyle/>
        <a:p>
          <a:endParaRPr lang="en-US"/>
        </a:p>
      </dgm:t>
    </dgm:pt>
    <dgm:pt modelId="{B8617DFE-B67D-4ABA-8974-E8E33794A7D6}" type="pres">
      <dgm:prSet presAssocID="{98199845-09EC-47E3-A789-788DC6BA3843}" presName="linear" presStyleCnt="0">
        <dgm:presLayoutVars>
          <dgm:animLvl val="lvl"/>
          <dgm:resizeHandles val="exact"/>
        </dgm:presLayoutVars>
      </dgm:prSet>
      <dgm:spPr/>
    </dgm:pt>
    <dgm:pt modelId="{1C61EA4D-13A9-4FA0-BA66-BB1D980CDCA3}" type="pres">
      <dgm:prSet presAssocID="{B52778D6-287C-41E0-992F-B74A0713A61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2438191-B09E-4E82-A1F0-8C37100D43D0}" type="pres">
      <dgm:prSet presAssocID="{276A796A-F46F-44C6-A5B5-9123BE57B3A9}" presName="spacer" presStyleCnt="0"/>
      <dgm:spPr/>
    </dgm:pt>
    <dgm:pt modelId="{A22C8AE9-4BF8-4AC2-B56C-74BDFC19C85A}" type="pres">
      <dgm:prSet presAssocID="{AB2F69C9-CFF0-48CF-8D4E-1B239B7CFFA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2158DB9-D7AA-4837-95E0-823964C5D65C}" type="pres">
      <dgm:prSet presAssocID="{82577E12-F2D5-4A3D-B6C2-056F74882435}" presName="spacer" presStyleCnt="0"/>
      <dgm:spPr/>
    </dgm:pt>
    <dgm:pt modelId="{6A48F306-D7AC-4E78-A4EF-D2DC1EACA613}" type="pres">
      <dgm:prSet presAssocID="{C66B726B-8FA2-4C55-8B8D-3FBBC7861FB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AED2641-E8CA-47CF-BFBC-657E74F28771}" type="pres">
      <dgm:prSet presAssocID="{CDF95D38-49D5-4A94-92F7-C92154C2BD6C}" presName="spacer" presStyleCnt="0"/>
      <dgm:spPr/>
    </dgm:pt>
    <dgm:pt modelId="{6D46F36E-C418-4A02-AADB-7B3368E9C295}" type="pres">
      <dgm:prSet presAssocID="{3B1FF75F-8FF5-4F22-ADC2-6EF79AFF78B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2F79E2D-9E6C-4400-9E80-FAA1B2FAD06A}" type="pres">
      <dgm:prSet presAssocID="{3CF15BDE-48C8-4AB8-ACD0-D6BDF3A218A9}" presName="spacer" presStyleCnt="0"/>
      <dgm:spPr/>
    </dgm:pt>
    <dgm:pt modelId="{6D8A3814-CA79-4C59-90FB-44F8B1D23C4C}" type="pres">
      <dgm:prSet presAssocID="{5ACA4B3F-3530-465F-A3FC-975510184CE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557C512-F336-4FD0-960E-6C2CB75B2BB2}" type="presOf" srcId="{B52778D6-287C-41E0-992F-B74A0713A614}" destId="{1C61EA4D-13A9-4FA0-BA66-BB1D980CDCA3}" srcOrd="0" destOrd="0" presId="urn:microsoft.com/office/officeart/2005/8/layout/vList2"/>
    <dgm:cxn modelId="{12086A14-B617-4DF9-93F7-F89B7C159AE1}" srcId="{98199845-09EC-47E3-A789-788DC6BA3843}" destId="{C66B726B-8FA2-4C55-8B8D-3FBBC7861FB0}" srcOrd="2" destOrd="0" parTransId="{E3C803BF-D36D-48A9-BF92-7DA953257428}" sibTransId="{CDF95D38-49D5-4A94-92F7-C92154C2BD6C}"/>
    <dgm:cxn modelId="{DB95F43C-8771-4E87-94B6-97CED4537313}" type="presOf" srcId="{98199845-09EC-47E3-A789-788DC6BA3843}" destId="{B8617DFE-B67D-4ABA-8974-E8E33794A7D6}" srcOrd="0" destOrd="0" presId="urn:microsoft.com/office/officeart/2005/8/layout/vList2"/>
    <dgm:cxn modelId="{5917B56A-8419-45BE-9FD1-0539D95FD99F}" type="presOf" srcId="{C66B726B-8FA2-4C55-8B8D-3FBBC7861FB0}" destId="{6A48F306-D7AC-4E78-A4EF-D2DC1EACA613}" srcOrd="0" destOrd="0" presId="urn:microsoft.com/office/officeart/2005/8/layout/vList2"/>
    <dgm:cxn modelId="{5F932786-73A6-491A-B205-01CD3C99B065}" type="presOf" srcId="{5ACA4B3F-3530-465F-A3FC-975510184CE1}" destId="{6D8A3814-CA79-4C59-90FB-44F8B1D23C4C}" srcOrd="0" destOrd="0" presId="urn:microsoft.com/office/officeart/2005/8/layout/vList2"/>
    <dgm:cxn modelId="{70CB1BAA-0D9F-49B2-BBD9-51F8DAE058BB}" type="presOf" srcId="{AB2F69C9-CFF0-48CF-8D4E-1B239B7CFFA0}" destId="{A22C8AE9-4BF8-4AC2-B56C-74BDFC19C85A}" srcOrd="0" destOrd="0" presId="urn:microsoft.com/office/officeart/2005/8/layout/vList2"/>
    <dgm:cxn modelId="{F59F39AB-9423-4F81-9329-6E7102111FE5}" srcId="{98199845-09EC-47E3-A789-788DC6BA3843}" destId="{3B1FF75F-8FF5-4F22-ADC2-6EF79AFF78B5}" srcOrd="3" destOrd="0" parTransId="{B25B34F4-595F-4129-9F74-D93272E744E1}" sibTransId="{3CF15BDE-48C8-4AB8-ACD0-D6BDF3A218A9}"/>
    <dgm:cxn modelId="{C8CC64BA-3B15-42C4-B3B3-02B0DA99295B}" type="presOf" srcId="{3B1FF75F-8FF5-4F22-ADC2-6EF79AFF78B5}" destId="{6D46F36E-C418-4A02-AADB-7B3368E9C295}" srcOrd="0" destOrd="0" presId="urn:microsoft.com/office/officeart/2005/8/layout/vList2"/>
    <dgm:cxn modelId="{7F1394BC-0EAD-4EB6-9885-112AC15B110E}" srcId="{98199845-09EC-47E3-A789-788DC6BA3843}" destId="{AB2F69C9-CFF0-48CF-8D4E-1B239B7CFFA0}" srcOrd="1" destOrd="0" parTransId="{465E613B-191F-4E2C-ADF7-6823349CC29E}" sibTransId="{82577E12-F2D5-4A3D-B6C2-056F74882435}"/>
    <dgm:cxn modelId="{631CCAF4-2ACC-422E-B857-74C984A897DE}" srcId="{98199845-09EC-47E3-A789-788DC6BA3843}" destId="{B52778D6-287C-41E0-992F-B74A0713A614}" srcOrd="0" destOrd="0" parTransId="{5A41D542-EAC0-463F-8B81-617906A5A9C8}" sibTransId="{276A796A-F46F-44C6-A5B5-9123BE57B3A9}"/>
    <dgm:cxn modelId="{D4C435F5-17CB-4446-8853-1429D58ACC9F}" srcId="{98199845-09EC-47E3-A789-788DC6BA3843}" destId="{5ACA4B3F-3530-465F-A3FC-975510184CE1}" srcOrd="4" destOrd="0" parTransId="{B160F82B-942C-4928-ACEB-FE2024164FB2}" sibTransId="{3B9AEE8C-2CE4-46A7-ABC6-763FA23476B0}"/>
    <dgm:cxn modelId="{FB190B05-DAE5-49C8-872D-DEA15596782B}" type="presParOf" srcId="{B8617DFE-B67D-4ABA-8974-E8E33794A7D6}" destId="{1C61EA4D-13A9-4FA0-BA66-BB1D980CDCA3}" srcOrd="0" destOrd="0" presId="urn:microsoft.com/office/officeart/2005/8/layout/vList2"/>
    <dgm:cxn modelId="{55A22E65-C0F5-40D1-AAD4-FAD1928B4D79}" type="presParOf" srcId="{B8617DFE-B67D-4ABA-8974-E8E33794A7D6}" destId="{62438191-B09E-4E82-A1F0-8C37100D43D0}" srcOrd="1" destOrd="0" presId="urn:microsoft.com/office/officeart/2005/8/layout/vList2"/>
    <dgm:cxn modelId="{9405562F-5974-4324-B5D6-74DD93D83C80}" type="presParOf" srcId="{B8617DFE-B67D-4ABA-8974-E8E33794A7D6}" destId="{A22C8AE9-4BF8-4AC2-B56C-74BDFC19C85A}" srcOrd="2" destOrd="0" presId="urn:microsoft.com/office/officeart/2005/8/layout/vList2"/>
    <dgm:cxn modelId="{A02DB41E-57E5-4228-941B-43528B6AA753}" type="presParOf" srcId="{B8617DFE-B67D-4ABA-8974-E8E33794A7D6}" destId="{42158DB9-D7AA-4837-95E0-823964C5D65C}" srcOrd="3" destOrd="0" presId="urn:microsoft.com/office/officeart/2005/8/layout/vList2"/>
    <dgm:cxn modelId="{A54A2E47-1C10-4E9A-B3EC-DDE99D243C83}" type="presParOf" srcId="{B8617DFE-B67D-4ABA-8974-E8E33794A7D6}" destId="{6A48F306-D7AC-4E78-A4EF-D2DC1EACA613}" srcOrd="4" destOrd="0" presId="urn:microsoft.com/office/officeart/2005/8/layout/vList2"/>
    <dgm:cxn modelId="{52B34F74-6B83-44DC-963F-18F5D4027AB5}" type="presParOf" srcId="{B8617DFE-B67D-4ABA-8974-E8E33794A7D6}" destId="{FAED2641-E8CA-47CF-BFBC-657E74F28771}" srcOrd="5" destOrd="0" presId="urn:microsoft.com/office/officeart/2005/8/layout/vList2"/>
    <dgm:cxn modelId="{F58A9987-E571-4344-BAEF-941258778430}" type="presParOf" srcId="{B8617DFE-B67D-4ABA-8974-E8E33794A7D6}" destId="{6D46F36E-C418-4A02-AADB-7B3368E9C295}" srcOrd="6" destOrd="0" presId="urn:microsoft.com/office/officeart/2005/8/layout/vList2"/>
    <dgm:cxn modelId="{983CF181-0C9A-48E7-B27A-4DCF340FF929}" type="presParOf" srcId="{B8617DFE-B67D-4ABA-8974-E8E33794A7D6}" destId="{32F79E2D-9E6C-4400-9E80-FAA1B2FAD06A}" srcOrd="7" destOrd="0" presId="urn:microsoft.com/office/officeart/2005/8/layout/vList2"/>
    <dgm:cxn modelId="{097B1339-8A96-485E-BB99-FF4C0CF58FAC}" type="presParOf" srcId="{B8617DFE-B67D-4ABA-8974-E8E33794A7D6}" destId="{6D8A3814-CA79-4C59-90FB-44F8B1D23C4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1EA4D-13A9-4FA0-BA66-BB1D980CDCA3}">
      <dsp:nvSpPr>
        <dsp:cNvPr id="0" name=""/>
        <dsp:cNvSpPr/>
      </dsp:nvSpPr>
      <dsp:spPr>
        <a:xfrm>
          <a:off x="0" y="122093"/>
          <a:ext cx="5257800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500" kern="1200"/>
            <a:t>Me</a:t>
          </a:r>
          <a:r>
            <a:rPr lang="en-US" sz="2500" kern="1200"/>
            <a:t>nyusun anggaran BOP per departemen.</a:t>
          </a:r>
        </a:p>
      </dsp:txBody>
      <dsp:txXfrm>
        <a:off x="48547" y="170640"/>
        <a:ext cx="5160706" cy="897406"/>
      </dsp:txXfrm>
    </dsp:sp>
    <dsp:sp modelId="{A22C8AE9-4BF8-4AC2-B56C-74BDFC19C85A}">
      <dsp:nvSpPr>
        <dsp:cNvPr id="0" name=""/>
        <dsp:cNvSpPr/>
      </dsp:nvSpPr>
      <dsp:spPr>
        <a:xfrm>
          <a:off x="0" y="1188593"/>
          <a:ext cx="5257800" cy="99450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500" kern="1200"/>
            <a:t>Menyiapkan Laporan survei Pabrik untuk pembagian BOP tidak langsung</a:t>
          </a:r>
          <a:endParaRPr lang="en-US" sz="2500" kern="1200"/>
        </a:p>
      </dsp:txBody>
      <dsp:txXfrm>
        <a:off x="48547" y="1237140"/>
        <a:ext cx="5160706" cy="897406"/>
      </dsp:txXfrm>
    </dsp:sp>
    <dsp:sp modelId="{6A48F306-D7AC-4E78-A4EF-D2DC1EACA613}">
      <dsp:nvSpPr>
        <dsp:cNvPr id="0" name=""/>
        <dsp:cNvSpPr/>
      </dsp:nvSpPr>
      <dsp:spPr>
        <a:xfrm>
          <a:off x="0" y="2255093"/>
          <a:ext cx="5257800" cy="9945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500" kern="1200"/>
            <a:t>Menyusun </a:t>
          </a:r>
          <a:r>
            <a:rPr lang="en-US" sz="2500" kern="1200"/>
            <a:t>anggaran </a:t>
          </a:r>
          <a:r>
            <a:rPr lang="id-ID" sz="2500" kern="1200"/>
            <a:t>BOP tidak langsung</a:t>
          </a:r>
          <a:r>
            <a:rPr lang="en-US" sz="2500" kern="1200"/>
            <a:t> </a:t>
          </a:r>
        </a:p>
      </dsp:txBody>
      <dsp:txXfrm>
        <a:off x="48547" y="2303640"/>
        <a:ext cx="5160706" cy="897406"/>
      </dsp:txXfrm>
    </dsp:sp>
    <dsp:sp modelId="{6D46F36E-C418-4A02-AADB-7B3368E9C295}">
      <dsp:nvSpPr>
        <dsp:cNvPr id="0" name=""/>
        <dsp:cNvSpPr/>
      </dsp:nvSpPr>
      <dsp:spPr>
        <a:xfrm>
          <a:off x="0" y="3321593"/>
          <a:ext cx="5257800" cy="99450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Alokasi BOP departemen pembantu ke departemen produksi.</a:t>
          </a:r>
        </a:p>
      </dsp:txBody>
      <dsp:txXfrm>
        <a:off x="48547" y="3370140"/>
        <a:ext cx="5160706" cy="897406"/>
      </dsp:txXfrm>
    </dsp:sp>
    <dsp:sp modelId="{6D8A3814-CA79-4C59-90FB-44F8B1D23C4C}">
      <dsp:nvSpPr>
        <dsp:cNvPr id="0" name=""/>
        <dsp:cNvSpPr/>
      </dsp:nvSpPr>
      <dsp:spPr>
        <a:xfrm>
          <a:off x="0" y="4388094"/>
          <a:ext cx="5257800" cy="9945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Perhitungan tarif pembebanan BOP per departemen.</a:t>
          </a:r>
        </a:p>
      </dsp:txBody>
      <dsp:txXfrm>
        <a:off x="48547" y="4436641"/>
        <a:ext cx="5160706" cy="897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6944F-2EB4-4AB8-ADFF-FE8A9A2E39D9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F81D0-5044-43D6-947C-CF5298EC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4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5C76D450-0C48-4B54-8A01-B05C230AE8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E0488D-1249-474A-BB86-181DE04C96FA}" type="slidenum">
              <a:rPr lang="id-ID" altLang="en-US"/>
              <a:pPr eaLnBrk="1" hangingPunct="1"/>
              <a:t>9</a:t>
            </a:fld>
            <a:endParaRPr lang="id-ID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E0C4A3CE-64F0-4900-A64F-95D4EF8A52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32A36BAA-7792-4A7D-9F82-4C7AD749C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5627F56F-E9CA-4469-90C6-C485266053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8ED03D-E3E0-4C3B-A763-FE1196A688EA}" type="slidenum">
              <a:rPr lang="id-ID" altLang="en-US"/>
              <a:pPr eaLnBrk="1" hangingPunct="1"/>
              <a:t>10</a:t>
            </a:fld>
            <a:endParaRPr lang="id-ID" altLang="en-US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E4850BC8-4ECB-4887-886A-58A7CD0C9D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420BDB0B-23E9-4763-822A-BF3829B4E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7553D49F-2526-4DEA-B454-F5BA394FAF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C8D398-CA99-4CBD-9309-CC4866CB0AC3}" type="slidenum">
              <a:rPr lang="id-ID" altLang="en-US"/>
              <a:pPr eaLnBrk="1" hangingPunct="1"/>
              <a:t>11</a:t>
            </a:fld>
            <a:endParaRPr lang="id-ID" altLang="en-US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8CCC75FC-7A37-4D8C-B818-69A2BF8B6E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D43A70B8-9682-4866-9DA9-32612628C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31DEC500-5E58-4FD6-ABB9-60685DE653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56B310-14EB-48F4-900D-52475BAC8BB5}" type="slidenum">
              <a:rPr lang="id-ID" altLang="en-US"/>
              <a:pPr eaLnBrk="1" hangingPunct="1"/>
              <a:t>13</a:t>
            </a:fld>
            <a:endParaRPr lang="id-ID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44EBD35A-0E5B-47D0-9E1A-A175BB659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CEDCFD62-C206-47DB-9A55-7E260022C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E37F8B4E-9D1E-4906-A5A0-F5747FDFD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54FAB7-4C04-468C-AE46-8AFAC898D2BC}" type="slidenum">
              <a:rPr lang="id-ID" altLang="en-US"/>
              <a:pPr eaLnBrk="1" hangingPunct="1"/>
              <a:t>14</a:t>
            </a:fld>
            <a:endParaRPr lang="id-ID" altLang="en-US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F2C425BC-9C96-4294-82E7-252A67F975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E1CC27FC-CB32-471D-96C6-1E9001EF2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37B33128-288A-4B95-A4C5-F1DC72AF54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B02D80-C44D-4C5E-B0D1-8BEEE14F15F6}" type="slidenum">
              <a:rPr lang="id-ID" altLang="en-US"/>
              <a:pPr eaLnBrk="1" hangingPunct="1"/>
              <a:t>15</a:t>
            </a:fld>
            <a:endParaRPr lang="id-ID" altLang="en-U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C42F84E6-E7E2-446F-B5C5-2C6104F689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2199C812-1B35-492D-B298-A098D3EAE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6023253C-2DFF-43EF-816C-A29535FFE9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855949-4564-4DDF-8167-9CB3D8639F74}" type="slidenum">
              <a:rPr lang="id-ID" altLang="en-US"/>
              <a:pPr eaLnBrk="1" hangingPunct="1"/>
              <a:t>16</a:t>
            </a:fld>
            <a:endParaRPr lang="id-ID" altLang="en-US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BAE7B350-DD9D-4A86-B4CC-18909D1491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8A0BBFE0-0FBF-4018-88E4-C26DB8635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E6823273-8D7E-4EF8-AE48-F8729A74C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D589E8-F850-489A-B425-FE3AB00BE279}" type="slidenum">
              <a:rPr lang="id-ID" altLang="en-US"/>
              <a:pPr eaLnBrk="1" hangingPunct="1"/>
              <a:t>17</a:t>
            </a:fld>
            <a:endParaRPr lang="id-ID" altLang="en-US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99694883-A06B-4070-A4AF-5D20CF7DE8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9C5D57BB-742B-41F3-B48C-FCBC30499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109D4A8D-9B2D-449E-8507-74A6C8EB80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1E3737-B980-4909-B0C9-86324EF6B386}" type="slidenum">
              <a:rPr lang="id-ID" altLang="en-US"/>
              <a:pPr eaLnBrk="1" hangingPunct="1"/>
              <a:t>22</a:t>
            </a:fld>
            <a:endParaRPr lang="id-ID" altLang="en-US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4C7C3133-3067-460E-82DF-3164520619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E8982EF3-CE7B-419F-A11E-1121E51E9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39B78-49E8-43E5-8CD5-B7A79F277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E85AB-FA52-4136-ABAC-22A7D5760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F688A-E3EA-434E-8463-5EA035F4A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7A668-EAE5-4F59-9EB5-96B279D7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A3A1B-3ADE-4CBF-BD0B-8A93F594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1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3E71-03E4-4E52-B997-5958B8BD3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F943A-7DD2-45F3-9F22-3D2C19AF6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20A80-1F51-446E-A05F-BE7E9D899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BE910-9E3A-418F-85EB-34B830A3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9A685-7EE1-4800-92C1-F75C5DC0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7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D58DA-3C48-44B9-8528-D0B649CEF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600E5-61B7-47A4-AD8C-A513C4612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5DE8D-3663-41DA-9378-48E644F2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0DA8D-F48F-447E-8BB9-276CC10B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983D1-DCC8-425D-8E1D-87DDF4738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37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7EFBD2E-96FC-4474-BAC5-E423274268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2FC8171-ED7A-40CF-B145-6EED68076E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1BF58CB-AB41-4D2E-9784-969860FADC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0F831-F47B-4EC5-906F-E498502B39B6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885562584"/>
      </p:ext>
    </p:extLst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0F392BE-B1FA-499F-A316-88219FB5B6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CE27958-31CB-4D71-94A9-A70013CFF2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8469BD2-C0A9-4C27-AE53-16348CA2A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833B5-D1B0-496D-AD6F-AC87220D2098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784300315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D2796-4470-4781-AF7D-54384A91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9C4D1-1C46-4FBE-B53B-B7BE51A07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A9B22-5610-4329-B46C-8224F42F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6E2BC-DA79-4B93-A218-88A09C45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39064-74BC-4760-AA77-934E6AD1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68110-8284-4DE7-809C-2E66C6962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F58A7-666D-471B-BB4C-7726CB881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09DB0-6CF7-4876-8252-B4BDE7C0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F95BC-F478-4C43-8422-F9F2F345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540DD-CEEF-453C-BAAB-9B0C82E7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4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ED786-915C-4BBB-838B-478819AD0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B11A8-3821-4DAD-AFEE-B0E5CD39B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4D951-DBB1-4768-88CE-2AA2739A7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6BCF4-147F-4B58-9036-38C60167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D5258-91FF-40A3-803D-90F8031E8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74D1E-67EE-4EC4-B19F-D6306896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5C30D-EC32-49C8-A721-48250AF6E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6F885-27FF-458B-BEC0-231D8C2A9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6329D-C8D3-49F8-954A-E69CA4408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3CED6-2D2F-492D-9A5C-69E06BDB6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4FFFA6-2731-4C78-8168-389A2EA37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ABF792-69A3-41B1-B1C3-D0645BBE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E9DE02-5ECF-4E4E-8AB4-9DEBA7885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33C77E-257E-46FD-B84E-59F5616D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4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2AFB9-890D-4C3D-B678-2CD0EB52A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1B1591-A35F-4FB9-AF91-CF37FEED4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245794-428D-422F-AE11-0797A921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97FBA-7972-4804-AA6B-9CBD3422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1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2ACF8C-AA80-4418-A13E-6863A68E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773AE-57CD-42EF-96B5-F999253B6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48252-BBA1-4372-933C-256D7479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8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4E2D-F1CE-415E-B589-F7FB2B9D5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8DBCE-ED8F-49FD-BE5C-EF2A9517C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D2C4F-A4C8-43AC-9501-8A55FB74F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63F79-BB4E-4B37-A6E9-D2D6A003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1CD89-91B2-4453-AD5E-8761E6D0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B96D3-F563-4D9C-ADF5-ACA65AE49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4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1215-57AF-4E4D-9790-87791DFEB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91E17-F554-4AED-B771-61B545DD1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3E32E-4172-4480-92FC-3D684A8E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E91EB-EE38-4521-A286-899EB74B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C2D07-5EEC-46B4-B203-8FAF7E2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86294-A609-42F5-B248-B63DD022A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8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E82BD-20CF-4685-A9F9-4D689E26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572CA-882B-4448-ABE6-81DE81CBE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02D82-6964-45B1-8D2A-A05FC2513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85A9-D450-4C85-ABFE-39DDBB5B13CC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EB7F6-AFA9-450A-9701-00BFE98BF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758C4-F598-45A8-B390-72B47E37F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23AE-FA9E-4DB9-9C73-51B21241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581D3A-CB89-4679-86C7-5AFED75D4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sz="5400" b="1" i="1">
                <a:solidFill>
                  <a:schemeClr val="bg1">
                    <a:lumMod val="95000"/>
                    <a:lumOff val="5000"/>
                  </a:schemeClr>
                </a:solidFill>
              </a:rPr>
              <a:t>AKUNTANSI</a:t>
            </a:r>
            <a:br>
              <a:rPr lang="en-US" sz="5400" b="1" i="1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b="1" i="1">
                <a:solidFill>
                  <a:schemeClr val="bg1">
                    <a:lumMod val="95000"/>
                    <a:lumOff val="5000"/>
                  </a:schemeClr>
                </a:solidFill>
              </a:rPr>
              <a:t>Departementalisasi</a:t>
            </a:r>
            <a:br>
              <a:rPr lang="en-US" sz="5400" b="1" i="1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b="1" i="1">
                <a:solidFill>
                  <a:schemeClr val="bg1">
                    <a:lumMod val="95000"/>
                    <a:lumOff val="5000"/>
                  </a:schemeClr>
                </a:solidFill>
              </a:rPr>
              <a:t>Biaya Overhead Pabrik</a:t>
            </a:r>
            <a:br>
              <a:rPr lang="en-US" sz="5400" b="1" i="1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 sz="5400" b="1" i="1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42D5341-FD90-4901-98E9-84BEEB675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Metode Alokasi Bertahap</a:t>
            </a:r>
            <a:endParaRPr lang="id-ID" altLang="en-US" b="1">
              <a:solidFill>
                <a:schemeClr val="tx1"/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100F4CC-0094-492B-ABC1-816868E82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95438" y="1500189"/>
            <a:ext cx="9144000" cy="4911725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Metode pengalokasian biaya dari departemen jasa ke departemen produksi secara bertahap</a:t>
            </a:r>
          </a:p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Jasa pada Dept Pembantu akan dialokasikan ke Departemen Pembantu &amp; Produksi tetapi jika alokasi ke Dept Pembantu tidak material akan diabaikan</a:t>
            </a:r>
          </a:p>
          <a:p>
            <a:pPr eaLnBrk="1" hangingPunct="1"/>
            <a:r>
              <a:rPr lang="en-US" altLang="en-US" sz="2000" u="sng">
                <a:latin typeface="Comic Sans MS" panose="030F0702030302020204" pitchFamily="66" charset="0"/>
              </a:rPr>
              <a:t>Dep Prod I</a:t>
            </a:r>
            <a:r>
              <a:rPr lang="en-US" altLang="en-US" sz="2000">
                <a:latin typeface="Comic Sans MS" panose="030F0702030302020204" pitchFamily="66" charset="0"/>
              </a:rPr>
              <a:t>	      </a:t>
            </a:r>
            <a:r>
              <a:rPr lang="en-US" altLang="en-US" sz="2000" u="sng">
                <a:latin typeface="Comic Sans MS" panose="030F0702030302020204" pitchFamily="66" charset="0"/>
              </a:rPr>
              <a:t>Dept Prod II</a:t>
            </a:r>
            <a:r>
              <a:rPr lang="en-US" altLang="en-US" sz="2000">
                <a:latin typeface="Comic Sans MS" panose="030F0702030302020204" pitchFamily="66" charset="0"/>
              </a:rPr>
              <a:t>      </a:t>
            </a:r>
            <a:r>
              <a:rPr lang="en-US" altLang="en-US" sz="2000" u="sng">
                <a:latin typeface="Comic Sans MS" panose="030F0702030302020204" pitchFamily="66" charset="0"/>
              </a:rPr>
              <a:t>Dept Pembantu A</a:t>
            </a:r>
            <a:r>
              <a:rPr lang="en-US" altLang="en-US" sz="2000">
                <a:latin typeface="Comic Sans MS" panose="030F0702030302020204" pitchFamily="66" charset="0"/>
              </a:rPr>
              <a:t>	   </a:t>
            </a:r>
            <a:r>
              <a:rPr lang="en-US" altLang="en-US" sz="2000" u="sng">
                <a:latin typeface="Comic Sans MS" panose="030F0702030302020204" pitchFamily="66" charset="0"/>
              </a:rPr>
              <a:t>Dept Pembantu B</a:t>
            </a:r>
            <a:endParaRPr lang="id-ID" altLang="en-US" sz="2000" u="sng">
              <a:latin typeface="Comic Sans MS" panose="030F0702030302020204" pitchFamily="66" charset="0"/>
            </a:endParaRPr>
          </a:p>
          <a:p>
            <a:pPr eaLnBrk="1" hangingPunct="1"/>
            <a:endParaRPr lang="id-ID" altLang="en-US" sz="2400">
              <a:latin typeface="Trebuchet MS" panose="020B0603020202020204" pitchFamily="34" charset="0"/>
            </a:endParaRPr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B7A5AE7D-C0C5-4614-8A13-86BD2595A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3429000"/>
            <a:ext cx="0" cy="25923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AutoShape 5">
            <a:extLst>
              <a:ext uri="{FF2B5EF4-FFF2-40B4-BE49-F238E27FC236}">
                <a16:creationId xmlns:a16="http://schemas.microsoft.com/office/drawing/2014/main" id="{B1F4A0AE-6580-4F5C-9B1A-EC2611C3132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28457" y="2864644"/>
            <a:ext cx="431800" cy="2697163"/>
          </a:xfrm>
          <a:prstGeom prst="curvedLeftArrow">
            <a:avLst>
              <a:gd name="adj1" fmla="val 124926"/>
              <a:gd name="adj2" fmla="val 2498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6" name="AutoShape 6">
            <a:extLst>
              <a:ext uri="{FF2B5EF4-FFF2-40B4-BE49-F238E27FC236}">
                <a16:creationId xmlns:a16="http://schemas.microsoft.com/office/drawing/2014/main" id="{5F44F2D8-1325-47B1-9725-9E2E030F3A9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58494" y="1853407"/>
            <a:ext cx="792163" cy="5073650"/>
          </a:xfrm>
          <a:prstGeom prst="curvedLeftArrow">
            <a:avLst>
              <a:gd name="adj1" fmla="val 41631"/>
              <a:gd name="adj2" fmla="val 16273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F1B7B065-A18D-47C4-A775-9514977DE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5500688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id="{2EEE101D-BFA8-4C20-8EE0-76FFF84CE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4421188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>
            <a:extLst>
              <a:ext uri="{FF2B5EF4-FFF2-40B4-BE49-F238E27FC236}">
                <a16:creationId xmlns:a16="http://schemas.microsoft.com/office/drawing/2014/main" id="{4FF481C7-A713-4A05-BDB6-4BF35331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0188" y="4060826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145CDC10-A837-464E-8AE2-65F7B2D26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3984626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>
            <a:extLst>
              <a:ext uri="{FF2B5EF4-FFF2-40B4-BE49-F238E27FC236}">
                <a16:creationId xmlns:a16="http://schemas.microsoft.com/office/drawing/2014/main" id="{4165A709-A65F-4DF6-9EB1-24C8763A82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66989" y="6000750"/>
            <a:ext cx="6842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id="{1EDAAF37-953B-44DF-A7B4-7ADDF2A41A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8" y="4416426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>
            <a:extLst>
              <a:ext uri="{FF2B5EF4-FFF2-40B4-BE49-F238E27FC236}">
                <a16:creationId xmlns:a16="http://schemas.microsoft.com/office/drawing/2014/main" id="{0424E07B-1580-4A73-A196-33FE4DE2B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2850" y="4064001"/>
            <a:ext cx="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>
            <a:extLst>
              <a:ext uri="{FF2B5EF4-FFF2-40B4-BE49-F238E27FC236}">
                <a16:creationId xmlns:a16="http://schemas.microsoft.com/office/drawing/2014/main" id="{91494C1A-97F5-4448-A915-1970AF8C2D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8163" y="5072063"/>
            <a:ext cx="1943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FBEBD5F2-1A58-44DC-A301-0812FA9FA1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8163" y="4713289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09FEE48-07CD-4184-8CF1-0BB5E84E5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Metode Alokasi </a:t>
            </a:r>
            <a:r>
              <a:rPr lang="id-ID" altLang="en-US" b="1">
                <a:solidFill>
                  <a:schemeClr val="tx1"/>
                </a:solidFill>
              </a:rPr>
              <a:t>Aljabar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4A66889-D5FD-490B-8377-B63C0EE64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Biaya Departemen Pembantu akan dialokasikan ke Departemen Pembantu yang lain dan ke Departemen Produksi.</a:t>
            </a:r>
          </a:p>
          <a:p>
            <a:pPr eaLnBrk="1" hangingPunct="1"/>
            <a:endParaRPr lang="en-US" altLang="en-US" sz="240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sz="2000" u="sng">
                <a:latin typeface="Comic Sans MS" panose="030F0702030302020204" pitchFamily="66" charset="0"/>
              </a:rPr>
              <a:t>Dep Prod I</a:t>
            </a:r>
            <a:r>
              <a:rPr lang="en-US" altLang="en-US" sz="2000">
                <a:latin typeface="Comic Sans MS" panose="030F0702030302020204" pitchFamily="66" charset="0"/>
              </a:rPr>
              <a:t>	      </a:t>
            </a:r>
            <a:r>
              <a:rPr lang="en-US" altLang="en-US" sz="2000" u="sng">
                <a:latin typeface="Comic Sans MS" panose="030F0702030302020204" pitchFamily="66" charset="0"/>
              </a:rPr>
              <a:t>Dept Prod II</a:t>
            </a:r>
            <a:r>
              <a:rPr lang="en-US" altLang="en-US" sz="2000">
                <a:latin typeface="Comic Sans MS" panose="030F0702030302020204" pitchFamily="66" charset="0"/>
              </a:rPr>
              <a:t>      </a:t>
            </a:r>
            <a:r>
              <a:rPr lang="en-US" altLang="en-US" sz="2000" u="sng">
                <a:latin typeface="Comic Sans MS" panose="030F0702030302020204" pitchFamily="66" charset="0"/>
              </a:rPr>
              <a:t>Dept Pembantu A</a:t>
            </a:r>
            <a:r>
              <a:rPr lang="en-US" altLang="en-US" sz="2000">
                <a:latin typeface="Comic Sans MS" panose="030F0702030302020204" pitchFamily="66" charset="0"/>
              </a:rPr>
              <a:t>	   </a:t>
            </a:r>
            <a:r>
              <a:rPr lang="en-US" altLang="en-US" sz="2000" u="sng">
                <a:latin typeface="Comic Sans MS" panose="030F0702030302020204" pitchFamily="66" charset="0"/>
              </a:rPr>
              <a:t>Dept Pembantu B</a:t>
            </a:r>
            <a:endParaRPr lang="id-ID" altLang="en-US" sz="2000" u="sng">
              <a:latin typeface="Comic Sans MS" panose="030F0702030302020204" pitchFamily="66" charset="0"/>
            </a:endParaRPr>
          </a:p>
          <a:p>
            <a:pPr eaLnBrk="1" hangingPunct="1"/>
            <a:endParaRPr lang="id-ID" altLang="en-US" sz="2400">
              <a:latin typeface="Trebuchet MS" panose="020B0603020202020204" pitchFamily="34" charset="0"/>
            </a:endParaRP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C7BDA00F-35DA-4ED3-AEDA-EC5254E53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3141664"/>
            <a:ext cx="0" cy="25923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id="{F1DDB4F6-19C1-4277-AEB2-CBB91526086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068094" y="2585244"/>
            <a:ext cx="431800" cy="2697162"/>
          </a:xfrm>
          <a:prstGeom prst="curvedLeftArrow">
            <a:avLst>
              <a:gd name="adj1" fmla="val 124926"/>
              <a:gd name="adj2" fmla="val 2498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0" name="AutoShape 6">
            <a:extLst>
              <a:ext uri="{FF2B5EF4-FFF2-40B4-BE49-F238E27FC236}">
                <a16:creationId xmlns:a16="http://schemas.microsoft.com/office/drawing/2014/main" id="{3213A812-DA25-47C5-8F3B-85963F64080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33057" y="1575594"/>
            <a:ext cx="792162" cy="5073650"/>
          </a:xfrm>
          <a:prstGeom prst="curvedLeftArrow">
            <a:avLst>
              <a:gd name="adj1" fmla="val 41631"/>
              <a:gd name="adj2" fmla="val 16273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39C5CF52-A166-4FF9-8A60-5A920DA8EC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5157788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59060B7A-9D28-4010-87CC-36AF18A13A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429260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ACD0B4B2-80FE-4137-B50A-9E5BD7619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0188" y="4149726"/>
            <a:ext cx="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E6D761E3-EE8E-434E-BC70-792EC87CEA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4149725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46D1EFF6-36E7-4327-AA7D-964C4D9D64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66989" y="5661025"/>
            <a:ext cx="6842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712F5D9D-01E6-4D03-A5F9-2B2C4D7F49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8" y="4292601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>
            <a:extLst>
              <a:ext uri="{FF2B5EF4-FFF2-40B4-BE49-F238E27FC236}">
                <a16:creationId xmlns:a16="http://schemas.microsoft.com/office/drawing/2014/main" id="{40C100D2-B6E0-4C0B-B96C-0C21E9B2B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2850" y="4149726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7707E74A-58EC-47E6-A7D4-8EA0A86E0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8163" y="4724400"/>
            <a:ext cx="1943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ACD5CE74-28CC-440B-BDD3-BE59C08E71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8163" y="4365626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AutoShape 17">
            <a:extLst>
              <a:ext uri="{FF2B5EF4-FFF2-40B4-BE49-F238E27FC236}">
                <a16:creationId xmlns:a16="http://schemas.microsoft.com/office/drawing/2014/main" id="{CE485DCF-A253-4043-A142-319CAD2D1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3716338"/>
            <a:ext cx="2881313" cy="360362"/>
          </a:xfrm>
          <a:prstGeom prst="curvedUpArrow">
            <a:avLst>
              <a:gd name="adj1" fmla="val 159912"/>
              <a:gd name="adj2" fmla="val 31982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E20EA44B-DB2B-434B-8CCA-94AAFD921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66938" y="1714501"/>
            <a:ext cx="7772400" cy="42148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None/>
            </a:pPr>
            <a:r>
              <a:rPr lang="en-US" altLang="en-US" sz="4000"/>
              <a:t>Tarif pembebanan BOP dihitung dengan cara membagi total BOP departemen produksi setelah menerima alokasi BOP dari departemen pembantu, dengan dasar pembebanan yang digunakan.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00611333-83EE-4B16-97B6-7741A57D6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66939" y="71438"/>
            <a:ext cx="8072437" cy="12954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2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dirty="0" err="1"/>
              <a:t>Perhitungan</a:t>
            </a:r>
            <a:r>
              <a:rPr lang="en-US" sz="4000" b="1" dirty="0"/>
              <a:t> </a:t>
            </a:r>
            <a:r>
              <a:rPr lang="en-US" sz="4000" b="1" dirty="0" err="1"/>
              <a:t>Tarif</a:t>
            </a:r>
            <a:r>
              <a:rPr lang="en-US" sz="4000" b="1" dirty="0"/>
              <a:t> </a:t>
            </a:r>
            <a:r>
              <a:rPr lang="en-US" sz="4000" b="1" dirty="0" err="1"/>
              <a:t>Pembebanan</a:t>
            </a:r>
            <a:r>
              <a:rPr lang="en-US" sz="4000" b="1" dirty="0"/>
              <a:t> BOP</a:t>
            </a:r>
          </a:p>
        </p:txBody>
      </p:sp>
      <p:grpSp>
        <p:nvGrpSpPr>
          <p:cNvPr id="22532" name="Group 5">
            <a:extLst>
              <a:ext uri="{FF2B5EF4-FFF2-40B4-BE49-F238E27FC236}">
                <a16:creationId xmlns:a16="http://schemas.microsoft.com/office/drawing/2014/main" id="{3DB863C1-B937-4626-A0D8-32EF0605053E}"/>
              </a:ext>
            </a:extLst>
          </p:cNvPr>
          <p:cNvGrpSpPr>
            <a:grpSpLocks/>
          </p:cNvGrpSpPr>
          <p:nvPr/>
        </p:nvGrpSpPr>
        <p:grpSpPr bwMode="auto">
          <a:xfrm>
            <a:off x="6167439" y="5500689"/>
            <a:ext cx="2103437" cy="1214437"/>
            <a:chOff x="1436" y="1202"/>
            <a:chExt cx="2868" cy="1916"/>
          </a:xfrm>
        </p:grpSpPr>
        <p:sp>
          <p:nvSpPr>
            <p:cNvPr id="22533" name="Freeform 6">
              <a:extLst>
                <a:ext uri="{FF2B5EF4-FFF2-40B4-BE49-F238E27FC236}">
                  <a16:creationId xmlns:a16="http://schemas.microsoft.com/office/drawing/2014/main" id="{6502CBA6-3605-414A-B38E-AC6FE3A60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" y="2473"/>
              <a:ext cx="2519" cy="625"/>
            </a:xfrm>
            <a:custGeom>
              <a:avLst/>
              <a:gdLst>
                <a:gd name="T0" fmla="*/ 1 w 5036"/>
                <a:gd name="T1" fmla="*/ 0 h 1251"/>
                <a:gd name="T2" fmla="*/ 1 w 5036"/>
                <a:gd name="T3" fmla="*/ 0 h 1251"/>
                <a:gd name="T4" fmla="*/ 1 w 5036"/>
                <a:gd name="T5" fmla="*/ 0 h 1251"/>
                <a:gd name="T6" fmla="*/ 1 w 5036"/>
                <a:gd name="T7" fmla="*/ 0 h 1251"/>
                <a:gd name="T8" fmla="*/ 1 w 5036"/>
                <a:gd name="T9" fmla="*/ 0 h 1251"/>
                <a:gd name="T10" fmla="*/ 1 w 5036"/>
                <a:gd name="T11" fmla="*/ 0 h 1251"/>
                <a:gd name="T12" fmla="*/ 1 w 5036"/>
                <a:gd name="T13" fmla="*/ 0 h 1251"/>
                <a:gd name="T14" fmla="*/ 1 w 5036"/>
                <a:gd name="T15" fmla="*/ 0 h 1251"/>
                <a:gd name="T16" fmla="*/ 1 w 5036"/>
                <a:gd name="T17" fmla="*/ 0 h 1251"/>
                <a:gd name="T18" fmla="*/ 1 w 5036"/>
                <a:gd name="T19" fmla="*/ 0 h 1251"/>
                <a:gd name="T20" fmla="*/ 1 w 5036"/>
                <a:gd name="T21" fmla="*/ 0 h 1251"/>
                <a:gd name="T22" fmla="*/ 0 w 5036"/>
                <a:gd name="T23" fmla="*/ 0 h 1251"/>
                <a:gd name="T24" fmla="*/ 1 w 5036"/>
                <a:gd name="T25" fmla="*/ 0 h 1251"/>
                <a:gd name="T26" fmla="*/ 1 w 5036"/>
                <a:gd name="T27" fmla="*/ 0 h 1251"/>
                <a:gd name="T28" fmla="*/ 1 w 5036"/>
                <a:gd name="T29" fmla="*/ 0 h 1251"/>
                <a:gd name="T30" fmla="*/ 1 w 5036"/>
                <a:gd name="T31" fmla="*/ 0 h 1251"/>
                <a:gd name="T32" fmla="*/ 1 w 5036"/>
                <a:gd name="T33" fmla="*/ 0 h 1251"/>
                <a:gd name="T34" fmla="*/ 1 w 5036"/>
                <a:gd name="T35" fmla="*/ 0 h 1251"/>
                <a:gd name="T36" fmla="*/ 1 w 5036"/>
                <a:gd name="T37" fmla="*/ 0 h 1251"/>
                <a:gd name="T38" fmla="*/ 1 w 5036"/>
                <a:gd name="T39" fmla="*/ 0 h 1251"/>
                <a:gd name="T40" fmla="*/ 1 w 5036"/>
                <a:gd name="T41" fmla="*/ 0 h 1251"/>
                <a:gd name="T42" fmla="*/ 1 w 5036"/>
                <a:gd name="T43" fmla="*/ 0 h 1251"/>
                <a:gd name="T44" fmla="*/ 1 w 5036"/>
                <a:gd name="T45" fmla="*/ 0 h 1251"/>
                <a:gd name="T46" fmla="*/ 1 w 5036"/>
                <a:gd name="T47" fmla="*/ 0 h 1251"/>
                <a:gd name="T48" fmla="*/ 1 w 5036"/>
                <a:gd name="T49" fmla="*/ 0 h 1251"/>
                <a:gd name="T50" fmla="*/ 1 w 5036"/>
                <a:gd name="T51" fmla="*/ 0 h 1251"/>
                <a:gd name="T52" fmla="*/ 1 w 5036"/>
                <a:gd name="T53" fmla="*/ 0 h 1251"/>
                <a:gd name="T54" fmla="*/ 1 w 5036"/>
                <a:gd name="T55" fmla="*/ 0 h 1251"/>
                <a:gd name="T56" fmla="*/ 1 w 5036"/>
                <a:gd name="T57" fmla="*/ 0 h 1251"/>
                <a:gd name="T58" fmla="*/ 1 w 5036"/>
                <a:gd name="T59" fmla="*/ 0 h 1251"/>
                <a:gd name="T60" fmla="*/ 1 w 5036"/>
                <a:gd name="T61" fmla="*/ 0 h 1251"/>
                <a:gd name="T62" fmla="*/ 1 w 5036"/>
                <a:gd name="T63" fmla="*/ 0 h 12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036"/>
                <a:gd name="T97" fmla="*/ 0 h 1251"/>
                <a:gd name="T98" fmla="*/ 5036 w 5036"/>
                <a:gd name="T99" fmla="*/ 1251 h 125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036" h="1251">
                  <a:moveTo>
                    <a:pt x="4960" y="517"/>
                  </a:moveTo>
                  <a:lnTo>
                    <a:pt x="3445" y="247"/>
                  </a:lnTo>
                  <a:lnTo>
                    <a:pt x="3377" y="234"/>
                  </a:lnTo>
                  <a:lnTo>
                    <a:pt x="3295" y="247"/>
                  </a:lnTo>
                  <a:lnTo>
                    <a:pt x="3253" y="259"/>
                  </a:lnTo>
                  <a:lnTo>
                    <a:pt x="3173" y="221"/>
                  </a:lnTo>
                  <a:lnTo>
                    <a:pt x="3032" y="183"/>
                  </a:lnTo>
                  <a:lnTo>
                    <a:pt x="2371" y="92"/>
                  </a:lnTo>
                  <a:lnTo>
                    <a:pt x="1977" y="92"/>
                  </a:lnTo>
                  <a:lnTo>
                    <a:pt x="867" y="0"/>
                  </a:lnTo>
                  <a:lnTo>
                    <a:pt x="251" y="130"/>
                  </a:lnTo>
                  <a:lnTo>
                    <a:pt x="0" y="221"/>
                  </a:lnTo>
                  <a:lnTo>
                    <a:pt x="224" y="221"/>
                  </a:lnTo>
                  <a:lnTo>
                    <a:pt x="574" y="285"/>
                  </a:lnTo>
                  <a:lnTo>
                    <a:pt x="916" y="310"/>
                  </a:lnTo>
                  <a:lnTo>
                    <a:pt x="1207" y="310"/>
                  </a:lnTo>
                  <a:lnTo>
                    <a:pt x="1025" y="350"/>
                  </a:lnTo>
                  <a:lnTo>
                    <a:pt x="846" y="428"/>
                  </a:lnTo>
                  <a:lnTo>
                    <a:pt x="846" y="582"/>
                  </a:lnTo>
                  <a:lnTo>
                    <a:pt x="954" y="582"/>
                  </a:lnTo>
                  <a:lnTo>
                    <a:pt x="1247" y="620"/>
                  </a:lnTo>
                  <a:lnTo>
                    <a:pt x="1797" y="749"/>
                  </a:lnTo>
                  <a:lnTo>
                    <a:pt x="2183" y="801"/>
                  </a:lnTo>
                  <a:lnTo>
                    <a:pt x="2460" y="825"/>
                  </a:lnTo>
                  <a:lnTo>
                    <a:pt x="2563" y="814"/>
                  </a:lnTo>
                  <a:lnTo>
                    <a:pt x="2762" y="609"/>
                  </a:lnTo>
                  <a:lnTo>
                    <a:pt x="3194" y="671"/>
                  </a:lnTo>
                  <a:lnTo>
                    <a:pt x="3848" y="825"/>
                  </a:lnTo>
                  <a:lnTo>
                    <a:pt x="4540" y="1046"/>
                  </a:lnTo>
                  <a:lnTo>
                    <a:pt x="5036" y="1251"/>
                  </a:lnTo>
                  <a:lnTo>
                    <a:pt x="4960" y="517"/>
                  </a:lnTo>
                  <a:close/>
                </a:path>
              </a:pathLst>
            </a:custGeom>
            <a:solidFill>
              <a:srgbClr val="F5F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34" name="Freeform 7">
              <a:extLst>
                <a:ext uri="{FF2B5EF4-FFF2-40B4-BE49-F238E27FC236}">
                  <a16:creationId xmlns:a16="http://schemas.microsoft.com/office/drawing/2014/main" id="{351A0415-35C6-4D6D-8848-698CD6F6B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2" y="1794"/>
              <a:ext cx="802" cy="943"/>
            </a:xfrm>
            <a:custGeom>
              <a:avLst/>
              <a:gdLst>
                <a:gd name="T0" fmla="*/ 0 w 1605"/>
                <a:gd name="T1" fmla="*/ 1 h 1886"/>
                <a:gd name="T2" fmla="*/ 0 w 1605"/>
                <a:gd name="T3" fmla="*/ 1 h 1886"/>
                <a:gd name="T4" fmla="*/ 0 w 1605"/>
                <a:gd name="T5" fmla="*/ 1 h 1886"/>
                <a:gd name="T6" fmla="*/ 0 w 1605"/>
                <a:gd name="T7" fmla="*/ 1 h 1886"/>
                <a:gd name="T8" fmla="*/ 0 w 1605"/>
                <a:gd name="T9" fmla="*/ 0 h 1886"/>
                <a:gd name="T10" fmla="*/ 0 w 1605"/>
                <a:gd name="T11" fmla="*/ 0 h 1886"/>
                <a:gd name="T12" fmla="*/ 0 w 1605"/>
                <a:gd name="T13" fmla="*/ 1 h 1886"/>
                <a:gd name="T14" fmla="*/ 0 w 1605"/>
                <a:gd name="T15" fmla="*/ 1 h 1886"/>
                <a:gd name="T16" fmla="*/ 0 w 1605"/>
                <a:gd name="T17" fmla="*/ 1 h 1886"/>
                <a:gd name="T18" fmla="*/ 0 w 1605"/>
                <a:gd name="T19" fmla="*/ 1 h 1886"/>
                <a:gd name="T20" fmla="*/ 0 w 1605"/>
                <a:gd name="T21" fmla="*/ 1 h 1886"/>
                <a:gd name="T22" fmla="*/ 0 w 1605"/>
                <a:gd name="T23" fmla="*/ 1 h 1886"/>
                <a:gd name="T24" fmla="*/ 0 w 1605"/>
                <a:gd name="T25" fmla="*/ 1 h 1886"/>
                <a:gd name="T26" fmla="*/ 0 w 1605"/>
                <a:gd name="T27" fmla="*/ 1 h 1886"/>
                <a:gd name="T28" fmla="*/ 0 w 1605"/>
                <a:gd name="T29" fmla="*/ 1 h 18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05"/>
                <a:gd name="T46" fmla="*/ 0 h 1886"/>
                <a:gd name="T47" fmla="*/ 1605 w 1605"/>
                <a:gd name="T48" fmla="*/ 1886 h 188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05" h="1886">
                  <a:moveTo>
                    <a:pt x="1369" y="1886"/>
                  </a:moveTo>
                  <a:lnTo>
                    <a:pt x="896" y="1815"/>
                  </a:lnTo>
                  <a:lnTo>
                    <a:pt x="0" y="46"/>
                  </a:lnTo>
                  <a:lnTo>
                    <a:pt x="78" y="23"/>
                  </a:lnTo>
                  <a:lnTo>
                    <a:pt x="343" y="0"/>
                  </a:lnTo>
                  <a:lnTo>
                    <a:pt x="746" y="0"/>
                  </a:lnTo>
                  <a:lnTo>
                    <a:pt x="1052" y="40"/>
                  </a:lnTo>
                  <a:lnTo>
                    <a:pt x="1537" y="150"/>
                  </a:lnTo>
                  <a:lnTo>
                    <a:pt x="1582" y="196"/>
                  </a:lnTo>
                  <a:lnTo>
                    <a:pt x="1605" y="272"/>
                  </a:lnTo>
                  <a:lnTo>
                    <a:pt x="1552" y="1008"/>
                  </a:lnTo>
                  <a:lnTo>
                    <a:pt x="1516" y="1257"/>
                  </a:lnTo>
                  <a:lnTo>
                    <a:pt x="1451" y="1614"/>
                  </a:lnTo>
                  <a:lnTo>
                    <a:pt x="1369" y="1886"/>
                  </a:lnTo>
                  <a:close/>
                </a:path>
              </a:pathLst>
            </a:custGeom>
            <a:solidFill>
              <a:srgbClr val="B15C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35" name="Freeform 8">
              <a:extLst>
                <a:ext uri="{FF2B5EF4-FFF2-40B4-BE49-F238E27FC236}">
                  <a16:creationId xmlns:a16="http://schemas.microsoft.com/office/drawing/2014/main" id="{4F02A70A-7554-4837-ACF7-29953ADE2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1695"/>
              <a:ext cx="1831" cy="1050"/>
            </a:xfrm>
            <a:custGeom>
              <a:avLst/>
              <a:gdLst>
                <a:gd name="T0" fmla="*/ 1 w 3661"/>
                <a:gd name="T1" fmla="*/ 1 h 2100"/>
                <a:gd name="T2" fmla="*/ 1 w 3661"/>
                <a:gd name="T3" fmla="*/ 1 h 2100"/>
                <a:gd name="T4" fmla="*/ 1 w 3661"/>
                <a:gd name="T5" fmla="*/ 1 h 2100"/>
                <a:gd name="T6" fmla="*/ 1 w 3661"/>
                <a:gd name="T7" fmla="*/ 1 h 2100"/>
                <a:gd name="T8" fmla="*/ 1 w 3661"/>
                <a:gd name="T9" fmla="*/ 1 h 2100"/>
                <a:gd name="T10" fmla="*/ 1 w 3661"/>
                <a:gd name="T11" fmla="*/ 1 h 2100"/>
                <a:gd name="T12" fmla="*/ 1 w 3661"/>
                <a:gd name="T13" fmla="*/ 1 h 2100"/>
                <a:gd name="T14" fmla="*/ 1 w 3661"/>
                <a:gd name="T15" fmla="*/ 1 h 2100"/>
                <a:gd name="T16" fmla="*/ 1 w 3661"/>
                <a:gd name="T17" fmla="*/ 1 h 2100"/>
                <a:gd name="T18" fmla="*/ 1 w 3661"/>
                <a:gd name="T19" fmla="*/ 1 h 2100"/>
                <a:gd name="T20" fmla="*/ 1 w 3661"/>
                <a:gd name="T21" fmla="*/ 1 h 2100"/>
                <a:gd name="T22" fmla="*/ 1 w 3661"/>
                <a:gd name="T23" fmla="*/ 1 h 2100"/>
                <a:gd name="T24" fmla="*/ 1 w 3661"/>
                <a:gd name="T25" fmla="*/ 1 h 2100"/>
                <a:gd name="T26" fmla="*/ 1 w 3661"/>
                <a:gd name="T27" fmla="*/ 1 h 2100"/>
                <a:gd name="T28" fmla="*/ 1 w 3661"/>
                <a:gd name="T29" fmla="*/ 1 h 2100"/>
                <a:gd name="T30" fmla="*/ 1 w 3661"/>
                <a:gd name="T31" fmla="*/ 1 h 2100"/>
                <a:gd name="T32" fmla="*/ 1 w 3661"/>
                <a:gd name="T33" fmla="*/ 1 h 2100"/>
                <a:gd name="T34" fmla="*/ 1 w 3661"/>
                <a:gd name="T35" fmla="*/ 1 h 2100"/>
                <a:gd name="T36" fmla="*/ 1 w 3661"/>
                <a:gd name="T37" fmla="*/ 1 h 2100"/>
                <a:gd name="T38" fmla="*/ 1 w 3661"/>
                <a:gd name="T39" fmla="*/ 1 h 2100"/>
                <a:gd name="T40" fmla="*/ 1 w 3661"/>
                <a:gd name="T41" fmla="*/ 1 h 2100"/>
                <a:gd name="T42" fmla="*/ 1 w 3661"/>
                <a:gd name="T43" fmla="*/ 1 h 2100"/>
                <a:gd name="T44" fmla="*/ 1 w 3661"/>
                <a:gd name="T45" fmla="*/ 1 h 2100"/>
                <a:gd name="T46" fmla="*/ 1 w 3661"/>
                <a:gd name="T47" fmla="*/ 1 h 2100"/>
                <a:gd name="T48" fmla="*/ 1 w 3661"/>
                <a:gd name="T49" fmla="*/ 1 h 2100"/>
                <a:gd name="T50" fmla="*/ 1 w 3661"/>
                <a:gd name="T51" fmla="*/ 1 h 2100"/>
                <a:gd name="T52" fmla="*/ 1 w 3661"/>
                <a:gd name="T53" fmla="*/ 0 h 2100"/>
                <a:gd name="T54" fmla="*/ 1 w 3661"/>
                <a:gd name="T55" fmla="*/ 1 h 2100"/>
                <a:gd name="T56" fmla="*/ 1 w 3661"/>
                <a:gd name="T57" fmla="*/ 1 h 2100"/>
                <a:gd name="T58" fmla="*/ 1 w 3661"/>
                <a:gd name="T59" fmla="*/ 1 h 2100"/>
                <a:gd name="T60" fmla="*/ 1 w 3661"/>
                <a:gd name="T61" fmla="*/ 1 h 2100"/>
                <a:gd name="T62" fmla="*/ 1 w 3661"/>
                <a:gd name="T63" fmla="*/ 1 h 2100"/>
                <a:gd name="T64" fmla="*/ 1 w 3661"/>
                <a:gd name="T65" fmla="*/ 1 h 2100"/>
                <a:gd name="T66" fmla="*/ 1 w 3661"/>
                <a:gd name="T67" fmla="*/ 1 h 2100"/>
                <a:gd name="T68" fmla="*/ 1 w 3661"/>
                <a:gd name="T69" fmla="*/ 1 h 2100"/>
                <a:gd name="T70" fmla="*/ 1 w 3661"/>
                <a:gd name="T71" fmla="*/ 1 h 2100"/>
                <a:gd name="T72" fmla="*/ 1 w 3661"/>
                <a:gd name="T73" fmla="*/ 1 h 2100"/>
                <a:gd name="T74" fmla="*/ 1 w 3661"/>
                <a:gd name="T75" fmla="*/ 1 h 2100"/>
                <a:gd name="T76" fmla="*/ 1 w 3661"/>
                <a:gd name="T77" fmla="*/ 1 h 2100"/>
                <a:gd name="T78" fmla="*/ 1 w 3661"/>
                <a:gd name="T79" fmla="*/ 1 h 2100"/>
                <a:gd name="T80" fmla="*/ 1 w 3661"/>
                <a:gd name="T81" fmla="*/ 1 h 2100"/>
                <a:gd name="T82" fmla="*/ 1 w 3661"/>
                <a:gd name="T83" fmla="*/ 1 h 2100"/>
                <a:gd name="T84" fmla="*/ 0 w 3661"/>
                <a:gd name="T85" fmla="*/ 1 h 2100"/>
                <a:gd name="T86" fmla="*/ 1 w 3661"/>
                <a:gd name="T87" fmla="*/ 1 h 2100"/>
                <a:gd name="T88" fmla="*/ 1 w 3661"/>
                <a:gd name="T89" fmla="*/ 1 h 2100"/>
                <a:gd name="T90" fmla="*/ 1 w 3661"/>
                <a:gd name="T91" fmla="*/ 1 h 2100"/>
                <a:gd name="T92" fmla="*/ 1 w 3661"/>
                <a:gd name="T93" fmla="*/ 1 h 2100"/>
                <a:gd name="T94" fmla="*/ 1 w 3661"/>
                <a:gd name="T95" fmla="*/ 1 h 2100"/>
                <a:gd name="T96" fmla="*/ 1 w 3661"/>
                <a:gd name="T97" fmla="*/ 1 h 2100"/>
                <a:gd name="T98" fmla="*/ 1 w 3661"/>
                <a:gd name="T99" fmla="*/ 1 h 210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61"/>
                <a:gd name="T151" fmla="*/ 0 h 2100"/>
                <a:gd name="T152" fmla="*/ 3661 w 3661"/>
                <a:gd name="T153" fmla="*/ 2100 h 210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61" h="2100">
                  <a:moveTo>
                    <a:pt x="1935" y="1720"/>
                  </a:moveTo>
                  <a:lnTo>
                    <a:pt x="2053" y="1741"/>
                  </a:lnTo>
                  <a:lnTo>
                    <a:pt x="2095" y="1811"/>
                  </a:lnTo>
                  <a:lnTo>
                    <a:pt x="3340" y="2100"/>
                  </a:lnTo>
                  <a:lnTo>
                    <a:pt x="3492" y="2071"/>
                  </a:lnTo>
                  <a:lnTo>
                    <a:pt x="3601" y="1982"/>
                  </a:lnTo>
                  <a:lnTo>
                    <a:pt x="3661" y="1834"/>
                  </a:lnTo>
                  <a:lnTo>
                    <a:pt x="3639" y="1693"/>
                  </a:lnTo>
                  <a:lnTo>
                    <a:pt x="3639" y="1511"/>
                  </a:lnTo>
                  <a:lnTo>
                    <a:pt x="3591" y="1427"/>
                  </a:lnTo>
                  <a:lnTo>
                    <a:pt x="3523" y="1378"/>
                  </a:lnTo>
                  <a:lnTo>
                    <a:pt x="3378" y="1214"/>
                  </a:lnTo>
                  <a:lnTo>
                    <a:pt x="3378" y="1085"/>
                  </a:lnTo>
                  <a:lnTo>
                    <a:pt x="3279" y="975"/>
                  </a:lnTo>
                  <a:lnTo>
                    <a:pt x="3194" y="881"/>
                  </a:lnTo>
                  <a:lnTo>
                    <a:pt x="3131" y="836"/>
                  </a:lnTo>
                  <a:lnTo>
                    <a:pt x="3142" y="745"/>
                  </a:lnTo>
                  <a:lnTo>
                    <a:pt x="3112" y="674"/>
                  </a:lnTo>
                  <a:lnTo>
                    <a:pt x="3057" y="642"/>
                  </a:lnTo>
                  <a:lnTo>
                    <a:pt x="3034" y="420"/>
                  </a:lnTo>
                  <a:lnTo>
                    <a:pt x="2958" y="311"/>
                  </a:lnTo>
                  <a:lnTo>
                    <a:pt x="2737" y="241"/>
                  </a:lnTo>
                  <a:lnTo>
                    <a:pt x="2519" y="182"/>
                  </a:lnTo>
                  <a:lnTo>
                    <a:pt x="2298" y="148"/>
                  </a:lnTo>
                  <a:lnTo>
                    <a:pt x="2196" y="100"/>
                  </a:lnTo>
                  <a:lnTo>
                    <a:pt x="2112" y="9"/>
                  </a:lnTo>
                  <a:lnTo>
                    <a:pt x="2053" y="0"/>
                  </a:lnTo>
                  <a:lnTo>
                    <a:pt x="1312" y="199"/>
                  </a:lnTo>
                  <a:lnTo>
                    <a:pt x="1270" y="249"/>
                  </a:lnTo>
                  <a:lnTo>
                    <a:pt x="1224" y="279"/>
                  </a:lnTo>
                  <a:lnTo>
                    <a:pt x="986" y="351"/>
                  </a:lnTo>
                  <a:lnTo>
                    <a:pt x="922" y="412"/>
                  </a:lnTo>
                  <a:lnTo>
                    <a:pt x="819" y="714"/>
                  </a:lnTo>
                  <a:lnTo>
                    <a:pt x="743" y="813"/>
                  </a:lnTo>
                  <a:lnTo>
                    <a:pt x="650" y="874"/>
                  </a:lnTo>
                  <a:lnTo>
                    <a:pt x="620" y="914"/>
                  </a:lnTo>
                  <a:lnTo>
                    <a:pt x="471" y="986"/>
                  </a:lnTo>
                  <a:lnTo>
                    <a:pt x="439" y="1106"/>
                  </a:lnTo>
                  <a:lnTo>
                    <a:pt x="374" y="1035"/>
                  </a:lnTo>
                  <a:lnTo>
                    <a:pt x="266" y="1035"/>
                  </a:lnTo>
                  <a:lnTo>
                    <a:pt x="203" y="1085"/>
                  </a:lnTo>
                  <a:lnTo>
                    <a:pt x="80" y="1235"/>
                  </a:lnTo>
                  <a:lnTo>
                    <a:pt x="0" y="1267"/>
                  </a:lnTo>
                  <a:lnTo>
                    <a:pt x="9" y="1619"/>
                  </a:lnTo>
                  <a:lnTo>
                    <a:pt x="74" y="1632"/>
                  </a:lnTo>
                  <a:lnTo>
                    <a:pt x="439" y="1608"/>
                  </a:lnTo>
                  <a:lnTo>
                    <a:pt x="910" y="1378"/>
                  </a:lnTo>
                  <a:lnTo>
                    <a:pt x="1829" y="1703"/>
                  </a:lnTo>
                  <a:lnTo>
                    <a:pt x="1935" y="1720"/>
                  </a:lnTo>
                  <a:close/>
                </a:path>
              </a:pathLst>
            </a:custGeom>
            <a:solidFill>
              <a:srgbClr val="1947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36" name="Freeform 9">
              <a:extLst>
                <a:ext uri="{FF2B5EF4-FFF2-40B4-BE49-F238E27FC236}">
                  <a16:creationId xmlns:a16="http://schemas.microsoft.com/office/drawing/2014/main" id="{AB3733C3-EBA8-4303-810E-0BF551B0D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1681"/>
              <a:ext cx="292" cy="600"/>
            </a:xfrm>
            <a:custGeom>
              <a:avLst/>
              <a:gdLst>
                <a:gd name="T0" fmla="*/ 1 w 584"/>
                <a:gd name="T1" fmla="*/ 1 h 1199"/>
                <a:gd name="T2" fmla="*/ 1 w 584"/>
                <a:gd name="T3" fmla="*/ 1 h 1199"/>
                <a:gd name="T4" fmla="*/ 1 w 584"/>
                <a:gd name="T5" fmla="*/ 1 h 1199"/>
                <a:gd name="T6" fmla="*/ 1 w 584"/>
                <a:gd name="T7" fmla="*/ 1 h 1199"/>
                <a:gd name="T8" fmla="*/ 1 w 584"/>
                <a:gd name="T9" fmla="*/ 1 h 1199"/>
                <a:gd name="T10" fmla="*/ 0 w 584"/>
                <a:gd name="T11" fmla="*/ 1 h 1199"/>
                <a:gd name="T12" fmla="*/ 1 w 584"/>
                <a:gd name="T13" fmla="*/ 0 h 1199"/>
                <a:gd name="T14" fmla="*/ 1 w 584"/>
                <a:gd name="T15" fmla="*/ 1 h 1199"/>
                <a:gd name="T16" fmla="*/ 1 w 584"/>
                <a:gd name="T17" fmla="*/ 1 h 1199"/>
                <a:gd name="T18" fmla="*/ 1 w 584"/>
                <a:gd name="T19" fmla="*/ 1 h 1199"/>
                <a:gd name="T20" fmla="*/ 1 w 584"/>
                <a:gd name="T21" fmla="*/ 1 h 1199"/>
                <a:gd name="T22" fmla="*/ 1 w 584"/>
                <a:gd name="T23" fmla="*/ 1 h 1199"/>
                <a:gd name="T24" fmla="*/ 1 w 584"/>
                <a:gd name="T25" fmla="*/ 1 h 1199"/>
                <a:gd name="T26" fmla="*/ 1 w 584"/>
                <a:gd name="T27" fmla="*/ 1 h 119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4"/>
                <a:gd name="T43" fmla="*/ 0 h 1199"/>
                <a:gd name="T44" fmla="*/ 584 w 584"/>
                <a:gd name="T45" fmla="*/ 1199 h 119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4" h="1199">
                  <a:moveTo>
                    <a:pt x="28" y="1199"/>
                  </a:moveTo>
                  <a:lnTo>
                    <a:pt x="28" y="1053"/>
                  </a:lnTo>
                  <a:lnTo>
                    <a:pt x="46" y="912"/>
                  </a:lnTo>
                  <a:lnTo>
                    <a:pt x="49" y="808"/>
                  </a:lnTo>
                  <a:lnTo>
                    <a:pt x="49" y="677"/>
                  </a:lnTo>
                  <a:lnTo>
                    <a:pt x="0" y="458"/>
                  </a:lnTo>
                  <a:lnTo>
                    <a:pt x="542" y="0"/>
                  </a:lnTo>
                  <a:lnTo>
                    <a:pt x="584" y="51"/>
                  </a:lnTo>
                  <a:lnTo>
                    <a:pt x="584" y="162"/>
                  </a:lnTo>
                  <a:lnTo>
                    <a:pt x="553" y="308"/>
                  </a:lnTo>
                  <a:lnTo>
                    <a:pt x="382" y="741"/>
                  </a:lnTo>
                  <a:lnTo>
                    <a:pt x="207" y="1118"/>
                  </a:lnTo>
                  <a:lnTo>
                    <a:pt x="28" y="11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37" name="Freeform 10">
              <a:extLst>
                <a:ext uri="{FF2B5EF4-FFF2-40B4-BE49-F238E27FC236}">
                  <a16:creationId xmlns:a16="http://schemas.microsoft.com/office/drawing/2014/main" id="{3D7CD4E4-3DA6-451A-85C9-EBABD1FC4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4" y="1258"/>
              <a:ext cx="527" cy="685"/>
            </a:xfrm>
            <a:custGeom>
              <a:avLst/>
              <a:gdLst>
                <a:gd name="T0" fmla="*/ 1 w 1054"/>
                <a:gd name="T1" fmla="*/ 0 h 1371"/>
                <a:gd name="T2" fmla="*/ 1 w 1054"/>
                <a:gd name="T3" fmla="*/ 0 h 1371"/>
                <a:gd name="T4" fmla="*/ 1 w 1054"/>
                <a:gd name="T5" fmla="*/ 0 h 1371"/>
                <a:gd name="T6" fmla="*/ 1 w 1054"/>
                <a:gd name="T7" fmla="*/ 0 h 1371"/>
                <a:gd name="T8" fmla="*/ 1 w 1054"/>
                <a:gd name="T9" fmla="*/ 0 h 1371"/>
                <a:gd name="T10" fmla="*/ 1 w 1054"/>
                <a:gd name="T11" fmla="*/ 0 h 1371"/>
                <a:gd name="T12" fmla="*/ 1 w 1054"/>
                <a:gd name="T13" fmla="*/ 0 h 1371"/>
                <a:gd name="T14" fmla="*/ 1 w 1054"/>
                <a:gd name="T15" fmla="*/ 0 h 1371"/>
                <a:gd name="T16" fmla="*/ 1 w 1054"/>
                <a:gd name="T17" fmla="*/ 0 h 1371"/>
                <a:gd name="T18" fmla="*/ 1 w 1054"/>
                <a:gd name="T19" fmla="*/ 0 h 1371"/>
                <a:gd name="T20" fmla="*/ 1 w 1054"/>
                <a:gd name="T21" fmla="*/ 0 h 1371"/>
                <a:gd name="T22" fmla="*/ 1 w 1054"/>
                <a:gd name="T23" fmla="*/ 0 h 1371"/>
                <a:gd name="T24" fmla="*/ 1 w 1054"/>
                <a:gd name="T25" fmla="*/ 0 h 1371"/>
                <a:gd name="T26" fmla="*/ 1 w 1054"/>
                <a:gd name="T27" fmla="*/ 0 h 1371"/>
                <a:gd name="T28" fmla="*/ 1 w 1054"/>
                <a:gd name="T29" fmla="*/ 0 h 1371"/>
                <a:gd name="T30" fmla="*/ 1 w 1054"/>
                <a:gd name="T31" fmla="*/ 0 h 1371"/>
                <a:gd name="T32" fmla="*/ 1 w 1054"/>
                <a:gd name="T33" fmla="*/ 0 h 1371"/>
                <a:gd name="T34" fmla="*/ 1 w 1054"/>
                <a:gd name="T35" fmla="*/ 0 h 1371"/>
                <a:gd name="T36" fmla="*/ 1 w 1054"/>
                <a:gd name="T37" fmla="*/ 0 h 1371"/>
                <a:gd name="T38" fmla="*/ 0 w 1054"/>
                <a:gd name="T39" fmla="*/ 0 h 1371"/>
                <a:gd name="T40" fmla="*/ 1 w 1054"/>
                <a:gd name="T41" fmla="*/ 0 h 1371"/>
                <a:gd name="T42" fmla="*/ 1 w 1054"/>
                <a:gd name="T43" fmla="*/ 0 h 1371"/>
                <a:gd name="T44" fmla="*/ 1 w 1054"/>
                <a:gd name="T45" fmla="*/ 0 h 1371"/>
                <a:gd name="T46" fmla="*/ 1 w 1054"/>
                <a:gd name="T47" fmla="*/ 0 h 1371"/>
                <a:gd name="T48" fmla="*/ 1 w 1054"/>
                <a:gd name="T49" fmla="*/ 0 h 13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54"/>
                <a:gd name="T76" fmla="*/ 0 h 1371"/>
                <a:gd name="T77" fmla="*/ 1054 w 1054"/>
                <a:gd name="T78" fmla="*/ 1371 h 13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54" h="1371">
                  <a:moveTo>
                    <a:pt x="1031" y="405"/>
                  </a:moveTo>
                  <a:lnTo>
                    <a:pt x="1054" y="479"/>
                  </a:lnTo>
                  <a:lnTo>
                    <a:pt x="1054" y="546"/>
                  </a:lnTo>
                  <a:lnTo>
                    <a:pt x="1029" y="734"/>
                  </a:lnTo>
                  <a:lnTo>
                    <a:pt x="1006" y="776"/>
                  </a:lnTo>
                  <a:lnTo>
                    <a:pt x="974" y="781"/>
                  </a:lnTo>
                  <a:lnTo>
                    <a:pt x="972" y="875"/>
                  </a:lnTo>
                  <a:lnTo>
                    <a:pt x="939" y="990"/>
                  </a:lnTo>
                  <a:lnTo>
                    <a:pt x="871" y="1158"/>
                  </a:lnTo>
                  <a:lnTo>
                    <a:pt x="787" y="1247"/>
                  </a:lnTo>
                  <a:lnTo>
                    <a:pt x="690" y="1316"/>
                  </a:lnTo>
                  <a:lnTo>
                    <a:pt x="637" y="1371"/>
                  </a:lnTo>
                  <a:lnTo>
                    <a:pt x="599" y="1371"/>
                  </a:lnTo>
                  <a:lnTo>
                    <a:pt x="529" y="1325"/>
                  </a:lnTo>
                  <a:lnTo>
                    <a:pt x="411" y="1279"/>
                  </a:lnTo>
                  <a:lnTo>
                    <a:pt x="287" y="1196"/>
                  </a:lnTo>
                  <a:lnTo>
                    <a:pt x="244" y="1127"/>
                  </a:lnTo>
                  <a:lnTo>
                    <a:pt x="82" y="667"/>
                  </a:lnTo>
                  <a:lnTo>
                    <a:pt x="12" y="411"/>
                  </a:lnTo>
                  <a:lnTo>
                    <a:pt x="0" y="259"/>
                  </a:lnTo>
                  <a:lnTo>
                    <a:pt x="93" y="105"/>
                  </a:lnTo>
                  <a:lnTo>
                    <a:pt x="588" y="0"/>
                  </a:lnTo>
                  <a:lnTo>
                    <a:pt x="877" y="185"/>
                  </a:lnTo>
                  <a:lnTo>
                    <a:pt x="1031" y="405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38" name="Freeform 11">
              <a:extLst>
                <a:ext uri="{FF2B5EF4-FFF2-40B4-BE49-F238E27FC236}">
                  <a16:creationId xmlns:a16="http://schemas.microsoft.com/office/drawing/2014/main" id="{A4AD4826-EC7B-42AD-A440-9EB0DA07E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8" y="1557"/>
              <a:ext cx="154" cy="152"/>
            </a:xfrm>
            <a:custGeom>
              <a:avLst/>
              <a:gdLst>
                <a:gd name="T0" fmla="*/ 1 w 308"/>
                <a:gd name="T1" fmla="*/ 1 h 304"/>
                <a:gd name="T2" fmla="*/ 1 w 308"/>
                <a:gd name="T3" fmla="*/ 1 h 304"/>
                <a:gd name="T4" fmla="*/ 1 w 308"/>
                <a:gd name="T5" fmla="*/ 0 h 304"/>
                <a:gd name="T6" fmla="*/ 1 w 308"/>
                <a:gd name="T7" fmla="*/ 1 h 304"/>
                <a:gd name="T8" fmla="*/ 1 w 308"/>
                <a:gd name="T9" fmla="*/ 1 h 304"/>
                <a:gd name="T10" fmla="*/ 1 w 308"/>
                <a:gd name="T11" fmla="*/ 1 h 304"/>
                <a:gd name="T12" fmla="*/ 1 w 308"/>
                <a:gd name="T13" fmla="*/ 1 h 304"/>
                <a:gd name="T14" fmla="*/ 1 w 308"/>
                <a:gd name="T15" fmla="*/ 1 h 304"/>
                <a:gd name="T16" fmla="*/ 1 w 308"/>
                <a:gd name="T17" fmla="*/ 1 h 304"/>
                <a:gd name="T18" fmla="*/ 1 w 308"/>
                <a:gd name="T19" fmla="*/ 1 h 304"/>
                <a:gd name="T20" fmla="*/ 1 w 308"/>
                <a:gd name="T21" fmla="*/ 1 h 304"/>
                <a:gd name="T22" fmla="*/ 0 w 308"/>
                <a:gd name="T23" fmla="*/ 1 h 304"/>
                <a:gd name="T24" fmla="*/ 1 w 308"/>
                <a:gd name="T25" fmla="*/ 1 h 304"/>
                <a:gd name="T26" fmla="*/ 1 w 308"/>
                <a:gd name="T27" fmla="*/ 1 h 3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8"/>
                <a:gd name="T43" fmla="*/ 0 h 304"/>
                <a:gd name="T44" fmla="*/ 308 w 308"/>
                <a:gd name="T45" fmla="*/ 304 h 30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8" h="304">
                  <a:moveTo>
                    <a:pt x="2" y="67"/>
                  </a:moveTo>
                  <a:lnTo>
                    <a:pt x="112" y="10"/>
                  </a:lnTo>
                  <a:lnTo>
                    <a:pt x="205" y="0"/>
                  </a:lnTo>
                  <a:lnTo>
                    <a:pt x="270" y="15"/>
                  </a:lnTo>
                  <a:lnTo>
                    <a:pt x="287" y="36"/>
                  </a:lnTo>
                  <a:lnTo>
                    <a:pt x="308" y="114"/>
                  </a:lnTo>
                  <a:lnTo>
                    <a:pt x="291" y="251"/>
                  </a:lnTo>
                  <a:lnTo>
                    <a:pt x="215" y="304"/>
                  </a:lnTo>
                  <a:lnTo>
                    <a:pt x="99" y="304"/>
                  </a:lnTo>
                  <a:lnTo>
                    <a:pt x="74" y="295"/>
                  </a:lnTo>
                  <a:lnTo>
                    <a:pt x="11" y="224"/>
                  </a:lnTo>
                  <a:lnTo>
                    <a:pt x="0" y="175"/>
                  </a:lnTo>
                  <a:lnTo>
                    <a:pt x="2" y="67"/>
                  </a:lnTo>
                  <a:close/>
                </a:path>
              </a:pathLst>
            </a:custGeom>
            <a:solidFill>
              <a:srgbClr val="E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39" name="Freeform 12">
              <a:extLst>
                <a:ext uri="{FF2B5EF4-FFF2-40B4-BE49-F238E27FC236}">
                  <a16:creationId xmlns:a16="http://schemas.microsoft.com/office/drawing/2014/main" id="{D32E4044-24AB-4E8E-88DE-B7D1B0F54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1500"/>
              <a:ext cx="180" cy="149"/>
            </a:xfrm>
            <a:custGeom>
              <a:avLst/>
              <a:gdLst>
                <a:gd name="T0" fmla="*/ 0 w 361"/>
                <a:gd name="T1" fmla="*/ 1 h 296"/>
                <a:gd name="T2" fmla="*/ 0 w 361"/>
                <a:gd name="T3" fmla="*/ 1 h 296"/>
                <a:gd name="T4" fmla="*/ 0 w 361"/>
                <a:gd name="T5" fmla="*/ 1 h 296"/>
                <a:gd name="T6" fmla="*/ 0 w 361"/>
                <a:gd name="T7" fmla="*/ 0 h 296"/>
                <a:gd name="T8" fmla="*/ 0 w 361"/>
                <a:gd name="T9" fmla="*/ 1 h 296"/>
                <a:gd name="T10" fmla="*/ 0 w 361"/>
                <a:gd name="T11" fmla="*/ 1 h 296"/>
                <a:gd name="T12" fmla="*/ 0 w 361"/>
                <a:gd name="T13" fmla="*/ 1 h 296"/>
                <a:gd name="T14" fmla="*/ 0 w 361"/>
                <a:gd name="T15" fmla="*/ 1 h 296"/>
                <a:gd name="T16" fmla="*/ 0 w 361"/>
                <a:gd name="T17" fmla="*/ 1 h 296"/>
                <a:gd name="T18" fmla="*/ 0 w 361"/>
                <a:gd name="T19" fmla="*/ 1 h 296"/>
                <a:gd name="T20" fmla="*/ 0 w 361"/>
                <a:gd name="T21" fmla="*/ 1 h 296"/>
                <a:gd name="T22" fmla="*/ 0 w 361"/>
                <a:gd name="T23" fmla="*/ 1 h 296"/>
                <a:gd name="T24" fmla="*/ 0 w 361"/>
                <a:gd name="T25" fmla="*/ 1 h 296"/>
                <a:gd name="T26" fmla="*/ 0 w 361"/>
                <a:gd name="T27" fmla="*/ 1 h 296"/>
                <a:gd name="T28" fmla="*/ 0 w 361"/>
                <a:gd name="T29" fmla="*/ 1 h 2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1"/>
                <a:gd name="T46" fmla="*/ 0 h 296"/>
                <a:gd name="T47" fmla="*/ 361 w 361"/>
                <a:gd name="T48" fmla="*/ 296 h 2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1" h="296">
                  <a:moveTo>
                    <a:pt x="2" y="87"/>
                  </a:moveTo>
                  <a:lnTo>
                    <a:pt x="13" y="61"/>
                  </a:lnTo>
                  <a:lnTo>
                    <a:pt x="119" y="11"/>
                  </a:lnTo>
                  <a:lnTo>
                    <a:pt x="230" y="0"/>
                  </a:lnTo>
                  <a:lnTo>
                    <a:pt x="285" y="11"/>
                  </a:lnTo>
                  <a:lnTo>
                    <a:pt x="330" y="47"/>
                  </a:lnTo>
                  <a:lnTo>
                    <a:pt x="344" y="97"/>
                  </a:lnTo>
                  <a:lnTo>
                    <a:pt x="361" y="175"/>
                  </a:lnTo>
                  <a:lnTo>
                    <a:pt x="317" y="245"/>
                  </a:lnTo>
                  <a:lnTo>
                    <a:pt x="298" y="262"/>
                  </a:lnTo>
                  <a:lnTo>
                    <a:pt x="152" y="296"/>
                  </a:lnTo>
                  <a:lnTo>
                    <a:pt x="64" y="266"/>
                  </a:lnTo>
                  <a:lnTo>
                    <a:pt x="0" y="169"/>
                  </a:lnTo>
                  <a:lnTo>
                    <a:pt x="2" y="87"/>
                  </a:lnTo>
                  <a:close/>
                </a:path>
              </a:pathLst>
            </a:custGeom>
            <a:solidFill>
              <a:srgbClr val="E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40" name="Freeform 13">
              <a:extLst>
                <a:ext uri="{FF2B5EF4-FFF2-40B4-BE49-F238E27FC236}">
                  <a16:creationId xmlns:a16="http://schemas.microsoft.com/office/drawing/2014/main" id="{DA016A77-4081-49F7-BAC9-2CF254B0C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3" y="1906"/>
              <a:ext cx="631" cy="833"/>
            </a:xfrm>
            <a:custGeom>
              <a:avLst/>
              <a:gdLst>
                <a:gd name="T0" fmla="*/ 0 w 1262"/>
                <a:gd name="T1" fmla="*/ 1 h 1666"/>
                <a:gd name="T2" fmla="*/ 1 w 1262"/>
                <a:gd name="T3" fmla="*/ 0 h 1666"/>
                <a:gd name="T4" fmla="*/ 1 w 1262"/>
                <a:gd name="T5" fmla="*/ 1 h 1666"/>
                <a:gd name="T6" fmla="*/ 1 w 1262"/>
                <a:gd name="T7" fmla="*/ 1 h 1666"/>
                <a:gd name="T8" fmla="*/ 1 w 1262"/>
                <a:gd name="T9" fmla="*/ 1 h 1666"/>
                <a:gd name="T10" fmla="*/ 1 w 1262"/>
                <a:gd name="T11" fmla="*/ 1 h 1666"/>
                <a:gd name="T12" fmla="*/ 1 w 1262"/>
                <a:gd name="T13" fmla="*/ 1 h 1666"/>
                <a:gd name="T14" fmla="*/ 1 w 1262"/>
                <a:gd name="T15" fmla="*/ 1 h 1666"/>
                <a:gd name="T16" fmla="*/ 1 w 1262"/>
                <a:gd name="T17" fmla="*/ 1 h 1666"/>
                <a:gd name="T18" fmla="*/ 1 w 1262"/>
                <a:gd name="T19" fmla="*/ 1 h 1666"/>
                <a:gd name="T20" fmla="*/ 1 w 1262"/>
                <a:gd name="T21" fmla="*/ 1 h 1666"/>
                <a:gd name="T22" fmla="*/ 1 w 1262"/>
                <a:gd name="T23" fmla="*/ 1 h 1666"/>
                <a:gd name="T24" fmla="*/ 1 w 1262"/>
                <a:gd name="T25" fmla="*/ 1 h 1666"/>
                <a:gd name="T26" fmla="*/ 1 w 1262"/>
                <a:gd name="T27" fmla="*/ 1 h 1666"/>
                <a:gd name="T28" fmla="*/ 1 w 1262"/>
                <a:gd name="T29" fmla="*/ 1 h 1666"/>
                <a:gd name="T30" fmla="*/ 1 w 1262"/>
                <a:gd name="T31" fmla="*/ 1 h 1666"/>
                <a:gd name="T32" fmla="*/ 1 w 1262"/>
                <a:gd name="T33" fmla="*/ 1 h 1666"/>
                <a:gd name="T34" fmla="*/ 1 w 1262"/>
                <a:gd name="T35" fmla="*/ 1 h 1666"/>
                <a:gd name="T36" fmla="*/ 1 w 1262"/>
                <a:gd name="T37" fmla="*/ 1 h 1666"/>
                <a:gd name="T38" fmla="*/ 1 w 1262"/>
                <a:gd name="T39" fmla="*/ 1 h 1666"/>
                <a:gd name="T40" fmla="*/ 1 w 1262"/>
                <a:gd name="T41" fmla="*/ 1 h 1666"/>
                <a:gd name="T42" fmla="*/ 1 w 1262"/>
                <a:gd name="T43" fmla="*/ 1 h 1666"/>
                <a:gd name="T44" fmla="*/ 1 w 1262"/>
                <a:gd name="T45" fmla="*/ 1 h 1666"/>
                <a:gd name="T46" fmla="*/ 1 w 1262"/>
                <a:gd name="T47" fmla="*/ 1 h 1666"/>
                <a:gd name="T48" fmla="*/ 1 w 1262"/>
                <a:gd name="T49" fmla="*/ 1 h 1666"/>
                <a:gd name="T50" fmla="*/ 1 w 1262"/>
                <a:gd name="T51" fmla="*/ 1 h 1666"/>
                <a:gd name="T52" fmla="*/ 1 w 1262"/>
                <a:gd name="T53" fmla="*/ 1 h 1666"/>
                <a:gd name="T54" fmla="*/ 1 w 1262"/>
                <a:gd name="T55" fmla="*/ 1 h 1666"/>
                <a:gd name="T56" fmla="*/ 1 w 1262"/>
                <a:gd name="T57" fmla="*/ 1 h 1666"/>
                <a:gd name="T58" fmla="*/ 1 w 1262"/>
                <a:gd name="T59" fmla="*/ 1 h 1666"/>
                <a:gd name="T60" fmla="*/ 1 w 1262"/>
                <a:gd name="T61" fmla="*/ 1 h 1666"/>
                <a:gd name="T62" fmla="*/ 0 w 1262"/>
                <a:gd name="T63" fmla="*/ 1 h 1666"/>
                <a:gd name="T64" fmla="*/ 0 w 1262"/>
                <a:gd name="T65" fmla="*/ 1 h 16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62"/>
                <a:gd name="T100" fmla="*/ 0 h 1666"/>
                <a:gd name="T101" fmla="*/ 1262 w 1262"/>
                <a:gd name="T102" fmla="*/ 1666 h 16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62" h="1666">
                  <a:moveTo>
                    <a:pt x="0" y="12"/>
                  </a:moveTo>
                  <a:lnTo>
                    <a:pt x="403" y="0"/>
                  </a:lnTo>
                  <a:lnTo>
                    <a:pt x="751" y="75"/>
                  </a:lnTo>
                  <a:lnTo>
                    <a:pt x="821" y="115"/>
                  </a:lnTo>
                  <a:lnTo>
                    <a:pt x="855" y="280"/>
                  </a:lnTo>
                  <a:lnTo>
                    <a:pt x="688" y="126"/>
                  </a:lnTo>
                  <a:lnTo>
                    <a:pt x="180" y="77"/>
                  </a:lnTo>
                  <a:lnTo>
                    <a:pt x="152" y="259"/>
                  </a:lnTo>
                  <a:lnTo>
                    <a:pt x="444" y="364"/>
                  </a:lnTo>
                  <a:lnTo>
                    <a:pt x="465" y="620"/>
                  </a:lnTo>
                  <a:lnTo>
                    <a:pt x="714" y="962"/>
                  </a:lnTo>
                  <a:lnTo>
                    <a:pt x="722" y="1234"/>
                  </a:lnTo>
                  <a:lnTo>
                    <a:pt x="730" y="1470"/>
                  </a:lnTo>
                  <a:lnTo>
                    <a:pt x="889" y="1470"/>
                  </a:lnTo>
                  <a:lnTo>
                    <a:pt x="1098" y="900"/>
                  </a:lnTo>
                  <a:lnTo>
                    <a:pt x="1161" y="160"/>
                  </a:lnTo>
                  <a:lnTo>
                    <a:pt x="1262" y="48"/>
                  </a:lnTo>
                  <a:lnTo>
                    <a:pt x="1165" y="945"/>
                  </a:lnTo>
                  <a:lnTo>
                    <a:pt x="1036" y="1666"/>
                  </a:lnTo>
                  <a:lnTo>
                    <a:pt x="566" y="1588"/>
                  </a:lnTo>
                  <a:lnTo>
                    <a:pt x="636" y="1413"/>
                  </a:lnTo>
                  <a:lnTo>
                    <a:pt x="597" y="1206"/>
                  </a:lnTo>
                  <a:lnTo>
                    <a:pt x="617" y="1109"/>
                  </a:lnTo>
                  <a:lnTo>
                    <a:pt x="583" y="1023"/>
                  </a:lnTo>
                  <a:lnTo>
                    <a:pt x="503" y="958"/>
                  </a:lnTo>
                  <a:lnTo>
                    <a:pt x="338" y="778"/>
                  </a:lnTo>
                  <a:lnTo>
                    <a:pt x="357" y="666"/>
                  </a:lnTo>
                  <a:lnTo>
                    <a:pt x="228" y="557"/>
                  </a:lnTo>
                  <a:lnTo>
                    <a:pt x="117" y="413"/>
                  </a:lnTo>
                  <a:lnTo>
                    <a:pt x="98" y="274"/>
                  </a:lnTo>
                  <a:lnTo>
                    <a:pt x="24" y="22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85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41" name="Freeform 14">
              <a:extLst>
                <a:ext uri="{FF2B5EF4-FFF2-40B4-BE49-F238E27FC236}">
                  <a16:creationId xmlns:a16="http://schemas.microsoft.com/office/drawing/2014/main" id="{ECBB8FCD-2867-4D78-9F29-1EF3F8712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7" y="1942"/>
              <a:ext cx="136" cy="427"/>
            </a:xfrm>
            <a:custGeom>
              <a:avLst/>
              <a:gdLst>
                <a:gd name="T0" fmla="*/ 0 w 274"/>
                <a:gd name="T1" fmla="*/ 1 h 853"/>
                <a:gd name="T2" fmla="*/ 0 w 274"/>
                <a:gd name="T3" fmla="*/ 0 h 853"/>
                <a:gd name="T4" fmla="*/ 0 w 274"/>
                <a:gd name="T5" fmla="*/ 0 h 853"/>
                <a:gd name="T6" fmla="*/ 0 w 274"/>
                <a:gd name="T7" fmla="*/ 1 h 853"/>
                <a:gd name="T8" fmla="*/ 0 w 274"/>
                <a:gd name="T9" fmla="*/ 1 h 853"/>
                <a:gd name="T10" fmla="*/ 0 w 274"/>
                <a:gd name="T11" fmla="*/ 1 h 853"/>
                <a:gd name="T12" fmla="*/ 0 w 274"/>
                <a:gd name="T13" fmla="*/ 1 h 853"/>
                <a:gd name="T14" fmla="*/ 0 w 274"/>
                <a:gd name="T15" fmla="*/ 1 h 853"/>
                <a:gd name="T16" fmla="*/ 0 w 274"/>
                <a:gd name="T17" fmla="*/ 1 h 853"/>
                <a:gd name="T18" fmla="*/ 0 w 274"/>
                <a:gd name="T19" fmla="*/ 1 h 853"/>
                <a:gd name="T20" fmla="*/ 0 w 274"/>
                <a:gd name="T21" fmla="*/ 1 h 853"/>
                <a:gd name="T22" fmla="*/ 0 w 274"/>
                <a:gd name="T23" fmla="*/ 1 h 853"/>
                <a:gd name="T24" fmla="*/ 0 w 274"/>
                <a:gd name="T25" fmla="*/ 1 h 853"/>
                <a:gd name="T26" fmla="*/ 0 w 274"/>
                <a:gd name="T27" fmla="*/ 1 h 853"/>
                <a:gd name="T28" fmla="*/ 0 w 274"/>
                <a:gd name="T29" fmla="*/ 1 h 853"/>
                <a:gd name="T30" fmla="*/ 0 w 274"/>
                <a:gd name="T31" fmla="*/ 1 h 853"/>
                <a:gd name="T32" fmla="*/ 0 w 274"/>
                <a:gd name="T33" fmla="*/ 1 h 853"/>
                <a:gd name="T34" fmla="*/ 0 w 274"/>
                <a:gd name="T35" fmla="*/ 1 h 8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74"/>
                <a:gd name="T55" fmla="*/ 0 h 853"/>
                <a:gd name="T56" fmla="*/ 274 w 274"/>
                <a:gd name="T57" fmla="*/ 853 h 8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74" h="853">
                  <a:moveTo>
                    <a:pt x="266" y="36"/>
                  </a:moveTo>
                  <a:lnTo>
                    <a:pt x="202" y="0"/>
                  </a:lnTo>
                  <a:lnTo>
                    <a:pt x="135" y="0"/>
                  </a:lnTo>
                  <a:lnTo>
                    <a:pt x="88" y="125"/>
                  </a:lnTo>
                  <a:lnTo>
                    <a:pt x="108" y="256"/>
                  </a:lnTo>
                  <a:lnTo>
                    <a:pt x="95" y="279"/>
                  </a:lnTo>
                  <a:lnTo>
                    <a:pt x="84" y="349"/>
                  </a:lnTo>
                  <a:lnTo>
                    <a:pt x="13" y="617"/>
                  </a:lnTo>
                  <a:lnTo>
                    <a:pt x="0" y="853"/>
                  </a:lnTo>
                  <a:lnTo>
                    <a:pt x="76" y="840"/>
                  </a:lnTo>
                  <a:lnTo>
                    <a:pt x="152" y="690"/>
                  </a:lnTo>
                  <a:lnTo>
                    <a:pt x="219" y="534"/>
                  </a:lnTo>
                  <a:lnTo>
                    <a:pt x="219" y="384"/>
                  </a:lnTo>
                  <a:lnTo>
                    <a:pt x="179" y="213"/>
                  </a:lnTo>
                  <a:lnTo>
                    <a:pt x="213" y="159"/>
                  </a:lnTo>
                  <a:lnTo>
                    <a:pt x="274" y="112"/>
                  </a:lnTo>
                  <a:lnTo>
                    <a:pt x="266" y="36"/>
                  </a:lnTo>
                  <a:close/>
                </a:path>
              </a:pathLst>
            </a:custGeom>
            <a:solidFill>
              <a:srgbClr val="9D3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42" name="Freeform 15">
              <a:extLst>
                <a:ext uri="{FF2B5EF4-FFF2-40B4-BE49-F238E27FC236}">
                  <a16:creationId xmlns:a16="http://schemas.microsoft.com/office/drawing/2014/main" id="{1B311115-25D5-42DB-96AA-BBA3A94F8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" y="2352"/>
              <a:ext cx="662" cy="317"/>
            </a:xfrm>
            <a:custGeom>
              <a:avLst/>
              <a:gdLst>
                <a:gd name="T0" fmla="*/ 1 w 1324"/>
                <a:gd name="T1" fmla="*/ 0 h 635"/>
                <a:gd name="T2" fmla="*/ 1 w 1324"/>
                <a:gd name="T3" fmla="*/ 0 h 635"/>
                <a:gd name="T4" fmla="*/ 1 w 1324"/>
                <a:gd name="T5" fmla="*/ 0 h 635"/>
                <a:gd name="T6" fmla="*/ 1 w 1324"/>
                <a:gd name="T7" fmla="*/ 0 h 635"/>
                <a:gd name="T8" fmla="*/ 1 w 1324"/>
                <a:gd name="T9" fmla="*/ 0 h 635"/>
                <a:gd name="T10" fmla="*/ 1 w 1324"/>
                <a:gd name="T11" fmla="*/ 0 h 635"/>
                <a:gd name="T12" fmla="*/ 1 w 1324"/>
                <a:gd name="T13" fmla="*/ 0 h 635"/>
                <a:gd name="T14" fmla="*/ 1 w 1324"/>
                <a:gd name="T15" fmla="*/ 0 h 635"/>
                <a:gd name="T16" fmla="*/ 1 w 1324"/>
                <a:gd name="T17" fmla="*/ 0 h 635"/>
                <a:gd name="T18" fmla="*/ 1 w 1324"/>
                <a:gd name="T19" fmla="*/ 0 h 635"/>
                <a:gd name="T20" fmla="*/ 1 w 1324"/>
                <a:gd name="T21" fmla="*/ 0 h 635"/>
                <a:gd name="T22" fmla="*/ 1 w 1324"/>
                <a:gd name="T23" fmla="*/ 0 h 635"/>
                <a:gd name="T24" fmla="*/ 1 w 1324"/>
                <a:gd name="T25" fmla="*/ 0 h 635"/>
                <a:gd name="T26" fmla="*/ 1 w 1324"/>
                <a:gd name="T27" fmla="*/ 0 h 635"/>
                <a:gd name="T28" fmla="*/ 1 w 1324"/>
                <a:gd name="T29" fmla="*/ 0 h 635"/>
                <a:gd name="T30" fmla="*/ 1 w 1324"/>
                <a:gd name="T31" fmla="*/ 0 h 635"/>
                <a:gd name="T32" fmla="*/ 1 w 1324"/>
                <a:gd name="T33" fmla="*/ 0 h 635"/>
                <a:gd name="T34" fmla="*/ 1 w 1324"/>
                <a:gd name="T35" fmla="*/ 0 h 635"/>
                <a:gd name="T36" fmla="*/ 1 w 1324"/>
                <a:gd name="T37" fmla="*/ 0 h 635"/>
                <a:gd name="T38" fmla="*/ 1 w 1324"/>
                <a:gd name="T39" fmla="*/ 0 h 635"/>
                <a:gd name="T40" fmla="*/ 1 w 1324"/>
                <a:gd name="T41" fmla="*/ 0 h 635"/>
                <a:gd name="T42" fmla="*/ 1 w 1324"/>
                <a:gd name="T43" fmla="*/ 0 h 635"/>
                <a:gd name="T44" fmla="*/ 1 w 1324"/>
                <a:gd name="T45" fmla="*/ 0 h 635"/>
                <a:gd name="T46" fmla="*/ 1 w 1324"/>
                <a:gd name="T47" fmla="*/ 0 h 635"/>
                <a:gd name="T48" fmla="*/ 1 w 1324"/>
                <a:gd name="T49" fmla="*/ 0 h 635"/>
                <a:gd name="T50" fmla="*/ 1 w 1324"/>
                <a:gd name="T51" fmla="*/ 0 h 635"/>
                <a:gd name="T52" fmla="*/ 1 w 1324"/>
                <a:gd name="T53" fmla="*/ 0 h 635"/>
                <a:gd name="T54" fmla="*/ 1 w 1324"/>
                <a:gd name="T55" fmla="*/ 0 h 635"/>
                <a:gd name="T56" fmla="*/ 1 w 1324"/>
                <a:gd name="T57" fmla="*/ 0 h 635"/>
                <a:gd name="T58" fmla="*/ 1 w 1324"/>
                <a:gd name="T59" fmla="*/ 0 h 635"/>
                <a:gd name="T60" fmla="*/ 1 w 1324"/>
                <a:gd name="T61" fmla="*/ 0 h 635"/>
                <a:gd name="T62" fmla="*/ 1 w 1324"/>
                <a:gd name="T63" fmla="*/ 0 h 635"/>
                <a:gd name="T64" fmla="*/ 1 w 1324"/>
                <a:gd name="T65" fmla="*/ 0 h 635"/>
                <a:gd name="T66" fmla="*/ 1 w 1324"/>
                <a:gd name="T67" fmla="*/ 0 h 635"/>
                <a:gd name="T68" fmla="*/ 1 w 1324"/>
                <a:gd name="T69" fmla="*/ 0 h 635"/>
                <a:gd name="T70" fmla="*/ 1 w 1324"/>
                <a:gd name="T71" fmla="*/ 0 h 635"/>
                <a:gd name="T72" fmla="*/ 0 w 1324"/>
                <a:gd name="T73" fmla="*/ 0 h 635"/>
                <a:gd name="T74" fmla="*/ 1 w 1324"/>
                <a:gd name="T75" fmla="*/ 0 h 635"/>
                <a:gd name="T76" fmla="*/ 1 w 1324"/>
                <a:gd name="T77" fmla="*/ 0 h 635"/>
                <a:gd name="T78" fmla="*/ 1 w 1324"/>
                <a:gd name="T79" fmla="*/ 0 h 63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24"/>
                <a:gd name="T121" fmla="*/ 0 h 635"/>
                <a:gd name="T122" fmla="*/ 1324 w 1324"/>
                <a:gd name="T123" fmla="*/ 635 h 63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24" h="635">
                  <a:moveTo>
                    <a:pt x="44" y="447"/>
                  </a:moveTo>
                  <a:lnTo>
                    <a:pt x="94" y="373"/>
                  </a:lnTo>
                  <a:lnTo>
                    <a:pt x="187" y="236"/>
                  </a:lnTo>
                  <a:lnTo>
                    <a:pt x="248" y="194"/>
                  </a:lnTo>
                  <a:lnTo>
                    <a:pt x="605" y="65"/>
                  </a:lnTo>
                  <a:lnTo>
                    <a:pt x="1061" y="0"/>
                  </a:lnTo>
                  <a:lnTo>
                    <a:pt x="1238" y="6"/>
                  </a:lnTo>
                  <a:lnTo>
                    <a:pt x="1288" y="42"/>
                  </a:lnTo>
                  <a:lnTo>
                    <a:pt x="1320" y="162"/>
                  </a:lnTo>
                  <a:lnTo>
                    <a:pt x="1324" y="314"/>
                  </a:lnTo>
                  <a:lnTo>
                    <a:pt x="1280" y="355"/>
                  </a:lnTo>
                  <a:lnTo>
                    <a:pt x="1183" y="401"/>
                  </a:lnTo>
                  <a:lnTo>
                    <a:pt x="1086" y="420"/>
                  </a:lnTo>
                  <a:lnTo>
                    <a:pt x="828" y="407"/>
                  </a:lnTo>
                  <a:lnTo>
                    <a:pt x="750" y="445"/>
                  </a:lnTo>
                  <a:lnTo>
                    <a:pt x="698" y="494"/>
                  </a:lnTo>
                  <a:lnTo>
                    <a:pt x="618" y="549"/>
                  </a:lnTo>
                  <a:lnTo>
                    <a:pt x="586" y="593"/>
                  </a:lnTo>
                  <a:lnTo>
                    <a:pt x="480" y="635"/>
                  </a:lnTo>
                  <a:lnTo>
                    <a:pt x="428" y="635"/>
                  </a:lnTo>
                  <a:lnTo>
                    <a:pt x="392" y="604"/>
                  </a:lnTo>
                  <a:lnTo>
                    <a:pt x="504" y="458"/>
                  </a:lnTo>
                  <a:lnTo>
                    <a:pt x="392" y="534"/>
                  </a:lnTo>
                  <a:lnTo>
                    <a:pt x="288" y="603"/>
                  </a:lnTo>
                  <a:lnTo>
                    <a:pt x="210" y="625"/>
                  </a:lnTo>
                  <a:lnTo>
                    <a:pt x="162" y="616"/>
                  </a:lnTo>
                  <a:lnTo>
                    <a:pt x="143" y="597"/>
                  </a:lnTo>
                  <a:lnTo>
                    <a:pt x="143" y="582"/>
                  </a:lnTo>
                  <a:lnTo>
                    <a:pt x="168" y="534"/>
                  </a:lnTo>
                  <a:lnTo>
                    <a:pt x="257" y="488"/>
                  </a:lnTo>
                  <a:lnTo>
                    <a:pt x="362" y="409"/>
                  </a:lnTo>
                  <a:lnTo>
                    <a:pt x="396" y="361"/>
                  </a:lnTo>
                  <a:lnTo>
                    <a:pt x="293" y="401"/>
                  </a:lnTo>
                  <a:lnTo>
                    <a:pt x="94" y="542"/>
                  </a:lnTo>
                  <a:lnTo>
                    <a:pt x="39" y="549"/>
                  </a:lnTo>
                  <a:lnTo>
                    <a:pt x="12" y="549"/>
                  </a:lnTo>
                  <a:lnTo>
                    <a:pt x="0" y="534"/>
                  </a:lnTo>
                  <a:lnTo>
                    <a:pt x="4" y="494"/>
                  </a:lnTo>
                  <a:lnTo>
                    <a:pt x="44" y="447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43" name="Freeform 16">
              <a:extLst>
                <a:ext uri="{FF2B5EF4-FFF2-40B4-BE49-F238E27FC236}">
                  <a16:creationId xmlns:a16="http://schemas.microsoft.com/office/drawing/2014/main" id="{9BD89ABE-02EA-4E06-872A-576D9BB47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" y="2275"/>
              <a:ext cx="346" cy="267"/>
            </a:xfrm>
            <a:custGeom>
              <a:avLst/>
              <a:gdLst>
                <a:gd name="T0" fmla="*/ 1 w 692"/>
                <a:gd name="T1" fmla="*/ 1 h 534"/>
                <a:gd name="T2" fmla="*/ 1 w 692"/>
                <a:gd name="T3" fmla="*/ 1 h 534"/>
                <a:gd name="T4" fmla="*/ 1 w 692"/>
                <a:gd name="T5" fmla="*/ 1 h 534"/>
                <a:gd name="T6" fmla="*/ 1 w 692"/>
                <a:gd name="T7" fmla="*/ 1 h 534"/>
                <a:gd name="T8" fmla="*/ 1 w 692"/>
                <a:gd name="T9" fmla="*/ 1 h 534"/>
                <a:gd name="T10" fmla="*/ 1 w 692"/>
                <a:gd name="T11" fmla="*/ 1 h 534"/>
                <a:gd name="T12" fmla="*/ 1 w 692"/>
                <a:gd name="T13" fmla="*/ 1 h 534"/>
                <a:gd name="T14" fmla="*/ 1 w 692"/>
                <a:gd name="T15" fmla="*/ 0 h 534"/>
                <a:gd name="T16" fmla="*/ 1 w 692"/>
                <a:gd name="T17" fmla="*/ 0 h 534"/>
                <a:gd name="T18" fmla="*/ 1 w 692"/>
                <a:gd name="T19" fmla="*/ 1 h 534"/>
                <a:gd name="T20" fmla="*/ 1 w 692"/>
                <a:gd name="T21" fmla="*/ 1 h 534"/>
                <a:gd name="T22" fmla="*/ 0 w 692"/>
                <a:gd name="T23" fmla="*/ 1 h 534"/>
                <a:gd name="T24" fmla="*/ 0 w 692"/>
                <a:gd name="T25" fmla="*/ 1 h 534"/>
                <a:gd name="T26" fmla="*/ 1 w 692"/>
                <a:gd name="T27" fmla="*/ 1 h 534"/>
                <a:gd name="T28" fmla="*/ 1 w 692"/>
                <a:gd name="T29" fmla="*/ 1 h 534"/>
                <a:gd name="T30" fmla="*/ 1 w 692"/>
                <a:gd name="T31" fmla="*/ 1 h 534"/>
                <a:gd name="T32" fmla="*/ 1 w 692"/>
                <a:gd name="T33" fmla="*/ 1 h 534"/>
                <a:gd name="T34" fmla="*/ 1 w 692"/>
                <a:gd name="T35" fmla="*/ 1 h 534"/>
                <a:gd name="T36" fmla="*/ 1 w 692"/>
                <a:gd name="T37" fmla="*/ 1 h 534"/>
                <a:gd name="T38" fmla="*/ 1 w 692"/>
                <a:gd name="T39" fmla="*/ 1 h 534"/>
                <a:gd name="T40" fmla="*/ 1 w 692"/>
                <a:gd name="T41" fmla="*/ 1 h 534"/>
                <a:gd name="T42" fmla="*/ 1 w 692"/>
                <a:gd name="T43" fmla="*/ 1 h 534"/>
                <a:gd name="T44" fmla="*/ 1 w 692"/>
                <a:gd name="T45" fmla="*/ 1 h 53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92"/>
                <a:gd name="T70" fmla="*/ 0 h 534"/>
                <a:gd name="T71" fmla="*/ 692 w 692"/>
                <a:gd name="T72" fmla="*/ 534 h 53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92" h="534">
                  <a:moveTo>
                    <a:pt x="502" y="490"/>
                  </a:moveTo>
                  <a:lnTo>
                    <a:pt x="576" y="460"/>
                  </a:lnTo>
                  <a:lnTo>
                    <a:pt x="654" y="393"/>
                  </a:lnTo>
                  <a:lnTo>
                    <a:pt x="680" y="354"/>
                  </a:lnTo>
                  <a:lnTo>
                    <a:pt x="692" y="291"/>
                  </a:lnTo>
                  <a:lnTo>
                    <a:pt x="671" y="184"/>
                  </a:lnTo>
                  <a:lnTo>
                    <a:pt x="595" y="129"/>
                  </a:lnTo>
                  <a:lnTo>
                    <a:pt x="241" y="0"/>
                  </a:lnTo>
                  <a:lnTo>
                    <a:pt x="175" y="0"/>
                  </a:lnTo>
                  <a:lnTo>
                    <a:pt x="131" y="55"/>
                  </a:lnTo>
                  <a:lnTo>
                    <a:pt x="23" y="127"/>
                  </a:lnTo>
                  <a:lnTo>
                    <a:pt x="0" y="158"/>
                  </a:lnTo>
                  <a:lnTo>
                    <a:pt x="0" y="203"/>
                  </a:lnTo>
                  <a:lnTo>
                    <a:pt x="38" y="278"/>
                  </a:lnTo>
                  <a:lnTo>
                    <a:pt x="19" y="365"/>
                  </a:lnTo>
                  <a:lnTo>
                    <a:pt x="23" y="393"/>
                  </a:lnTo>
                  <a:lnTo>
                    <a:pt x="61" y="428"/>
                  </a:lnTo>
                  <a:lnTo>
                    <a:pt x="61" y="462"/>
                  </a:lnTo>
                  <a:lnTo>
                    <a:pt x="83" y="479"/>
                  </a:lnTo>
                  <a:lnTo>
                    <a:pt x="266" y="534"/>
                  </a:lnTo>
                  <a:lnTo>
                    <a:pt x="355" y="490"/>
                  </a:lnTo>
                  <a:lnTo>
                    <a:pt x="502" y="490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44" name="Freeform 17">
              <a:extLst>
                <a:ext uri="{FF2B5EF4-FFF2-40B4-BE49-F238E27FC236}">
                  <a16:creationId xmlns:a16="http://schemas.microsoft.com/office/drawing/2014/main" id="{A7500174-D803-4543-9C36-AA4180E5D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1202"/>
              <a:ext cx="515" cy="307"/>
            </a:xfrm>
            <a:custGeom>
              <a:avLst/>
              <a:gdLst>
                <a:gd name="T0" fmla="*/ 1 w 1028"/>
                <a:gd name="T1" fmla="*/ 1 h 614"/>
                <a:gd name="T2" fmla="*/ 1 w 1028"/>
                <a:gd name="T3" fmla="*/ 1 h 614"/>
                <a:gd name="T4" fmla="*/ 1 w 1028"/>
                <a:gd name="T5" fmla="*/ 1 h 614"/>
                <a:gd name="T6" fmla="*/ 1 w 1028"/>
                <a:gd name="T7" fmla="*/ 1 h 614"/>
                <a:gd name="T8" fmla="*/ 1 w 1028"/>
                <a:gd name="T9" fmla="*/ 1 h 614"/>
                <a:gd name="T10" fmla="*/ 1 w 1028"/>
                <a:gd name="T11" fmla="*/ 1 h 614"/>
                <a:gd name="T12" fmla="*/ 1 w 1028"/>
                <a:gd name="T13" fmla="*/ 1 h 614"/>
                <a:gd name="T14" fmla="*/ 1 w 1028"/>
                <a:gd name="T15" fmla="*/ 1 h 614"/>
                <a:gd name="T16" fmla="*/ 1 w 1028"/>
                <a:gd name="T17" fmla="*/ 1 h 614"/>
                <a:gd name="T18" fmla="*/ 1 w 1028"/>
                <a:gd name="T19" fmla="*/ 1 h 614"/>
                <a:gd name="T20" fmla="*/ 1 w 1028"/>
                <a:gd name="T21" fmla="*/ 1 h 614"/>
                <a:gd name="T22" fmla="*/ 1 w 1028"/>
                <a:gd name="T23" fmla="*/ 1 h 614"/>
                <a:gd name="T24" fmla="*/ 1 w 1028"/>
                <a:gd name="T25" fmla="*/ 1 h 614"/>
                <a:gd name="T26" fmla="*/ 1 w 1028"/>
                <a:gd name="T27" fmla="*/ 1 h 614"/>
                <a:gd name="T28" fmla="*/ 1 w 1028"/>
                <a:gd name="T29" fmla="*/ 1 h 614"/>
                <a:gd name="T30" fmla="*/ 1 w 1028"/>
                <a:gd name="T31" fmla="*/ 1 h 614"/>
                <a:gd name="T32" fmla="*/ 1 w 1028"/>
                <a:gd name="T33" fmla="*/ 1 h 614"/>
                <a:gd name="T34" fmla="*/ 1 w 1028"/>
                <a:gd name="T35" fmla="*/ 1 h 614"/>
                <a:gd name="T36" fmla="*/ 1 w 1028"/>
                <a:gd name="T37" fmla="*/ 1 h 614"/>
                <a:gd name="T38" fmla="*/ 1 w 1028"/>
                <a:gd name="T39" fmla="*/ 1 h 614"/>
                <a:gd name="T40" fmla="*/ 1 w 1028"/>
                <a:gd name="T41" fmla="*/ 1 h 614"/>
                <a:gd name="T42" fmla="*/ 1 w 1028"/>
                <a:gd name="T43" fmla="*/ 1 h 614"/>
                <a:gd name="T44" fmla="*/ 1 w 1028"/>
                <a:gd name="T45" fmla="*/ 1 h 614"/>
                <a:gd name="T46" fmla="*/ 1 w 1028"/>
                <a:gd name="T47" fmla="*/ 1 h 614"/>
                <a:gd name="T48" fmla="*/ 1 w 1028"/>
                <a:gd name="T49" fmla="*/ 1 h 614"/>
                <a:gd name="T50" fmla="*/ 1 w 1028"/>
                <a:gd name="T51" fmla="*/ 0 h 614"/>
                <a:gd name="T52" fmla="*/ 1 w 1028"/>
                <a:gd name="T53" fmla="*/ 1 h 614"/>
                <a:gd name="T54" fmla="*/ 1 w 1028"/>
                <a:gd name="T55" fmla="*/ 1 h 614"/>
                <a:gd name="T56" fmla="*/ 1 w 1028"/>
                <a:gd name="T57" fmla="*/ 1 h 614"/>
                <a:gd name="T58" fmla="*/ 1 w 1028"/>
                <a:gd name="T59" fmla="*/ 1 h 614"/>
                <a:gd name="T60" fmla="*/ 1 w 1028"/>
                <a:gd name="T61" fmla="*/ 1 h 614"/>
                <a:gd name="T62" fmla="*/ 1 w 1028"/>
                <a:gd name="T63" fmla="*/ 1 h 614"/>
                <a:gd name="T64" fmla="*/ 1 w 1028"/>
                <a:gd name="T65" fmla="*/ 1 h 614"/>
                <a:gd name="T66" fmla="*/ 0 w 1028"/>
                <a:gd name="T67" fmla="*/ 1 h 614"/>
                <a:gd name="T68" fmla="*/ 0 w 1028"/>
                <a:gd name="T69" fmla="*/ 1 h 614"/>
                <a:gd name="T70" fmla="*/ 1 w 1028"/>
                <a:gd name="T71" fmla="*/ 1 h 614"/>
                <a:gd name="T72" fmla="*/ 1 w 1028"/>
                <a:gd name="T73" fmla="*/ 1 h 614"/>
                <a:gd name="T74" fmla="*/ 1 w 1028"/>
                <a:gd name="T75" fmla="*/ 1 h 614"/>
                <a:gd name="T76" fmla="*/ 1 w 1028"/>
                <a:gd name="T77" fmla="*/ 1 h 61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28"/>
                <a:gd name="T118" fmla="*/ 0 h 614"/>
                <a:gd name="T119" fmla="*/ 1028 w 1028"/>
                <a:gd name="T120" fmla="*/ 614 h 61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28" h="614">
                  <a:moveTo>
                    <a:pt x="64" y="340"/>
                  </a:moveTo>
                  <a:lnTo>
                    <a:pt x="64" y="295"/>
                  </a:lnTo>
                  <a:lnTo>
                    <a:pt x="87" y="245"/>
                  </a:lnTo>
                  <a:lnTo>
                    <a:pt x="131" y="232"/>
                  </a:lnTo>
                  <a:lnTo>
                    <a:pt x="163" y="232"/>
                  </a:lnTo>
                  <a:lnTo>
                    <a:pt x="239" y="251"/>
                  </a:lnTo>
                  <a:lnTo>
                    <a:pt x="308" y="251"/>
                  </a:lnTo>
                  <a:lnTo>
                    <a:pt x="401" y="205"/>
                  </a:lnTo>
                  <a:lnTo>
                    <a:pt x="475" y="156"/>
                  </a:lnTo>
                  <a:lnTo>
                    <a:pt x="553" y="156"/>
                  </a:lnTo>
                  <a:lnTo>
                    <a:pt x="622" y="190"/>
                  </a:lnTo>
                  <a:lnTo>
                    <a:pt x="699" y="251"/>
                  </a:lnTo>
                  <a:lnTo>
                    <a:pt x="743" y="257"/>
                  </a:lnTo>
                  <a:lnTo>
                    <a:pt x="772" y="274"/>
                  </a:lnTo>
                  <a:lnTo>
                    <a:pt x="815" y="340"/>
                  </a:lnTo>
                  <a:lnTo>
                    <a:pt x="823" y="462"/>
                  </a:lnTo>
                  <a:lnTo>
                    <a:pt x="954" y="614"/>
                  </a:lnTo>
                  <a:lnTo>
                    <a:pt x="1028" y="506"/>
                  </a:lnTo>
                  <a:lnTo>
                    <a:pt x="1028" y="431"/>
                  </a:lnTo>
                  <a:lnTo>
                    <a:pt x="969" y="306"/>
                  </a:lnTo>
                  <a:lnTo>
                    <a:pt x="916" y="270"/>
                  </a:lnTo>
                  <a:lnTo>
                    <a:pt x="876" y="181"/>
                  </a:lnTo>
                  <a:lnTo>
                    <a:pt x="766" y="105"/>
                  </a:lnTo>
                  <a:lnTo>
                    <a:pt x="682" y="63"/>
                  </a:lnTo>
                  <a:lnTo>
                    <a:pt x="532" y="32"/>
                  </a:lnTo>
                  <a:lnTo>
                    <a:pt x="429" y="0"/>
                  </a:lnTo>
                  <a:lnTo>
                    <a:pt x="338" y="13"/>
                  </a:lnTo>
                  <a:lnTo>
                    <a:pt x="268" y="55"/>
                  </a:lnTo>
                  <a:lnTo>
                    <a:pt x="217" y="116"/>
                  </a:lnTo>
                  <a:lnTo>
                    <a:pt x="139" y="137"/>
                  </a:lnTo>
                  <a:lnTo>
                    <a:pt x="95" y="144"/>
                  </a:lnTo>
                  <a:lnTo>
                    <a:pt x="74" y="163"/>
                  </a:lnTo>
                  <a:lnTo>
                    <a:pt x="30" y="213"/>
                  </a:lnTo>
                  <a:lnTo>
                    <a:pt x="0" y="251"/>
                  </a:lnTo>
                  <a:lnTo>
                    <a:pt x="0" y="306"/>
                  </a:lnTo>
                  <a:lnTo>
                    <a:pt x="21" y="344"/>
                  </a:lnTo>
                  <a:lnTo>
                    <a:pt x="38" y="319"/>
                  </a:lnTo>
                  <a:lnTo>
                    <a:pt x="64" y="340"/>
                  </a:lnTo>
                  <a:close/>
                </a:path>
              </a:pathLst>
            </a:custGeom>
            <a:solidFill>
              <a:srgbClr val="D4D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45" name="Freeform 18">
              <a:extLst>
                <a:ext uri="{FF2B5EF4-FFF2-40B4-BE49-F238E27FC236}">
                  <a16:creationId xmlns:a16="http://schemas.microsoft.com/office/drawing/2014/main" id="{F77941FB-89E0-4748-8C14-2D17E4E27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6" y="1738"/>
              <a:ext cx="120" cy="37"/>
            </a:xfrm>
            <a:custGeom>
              <a:avLst/>
              <a:gdLst>
                <a:gd name="T0" fmla="*/ 1 w 240"/>
                <a:gd name="T1" fmla="*/ 1 h 74"/>
                <a:gd name="T2" fmla="*/ 1 w 240"/>
                <a:gd name="T3" fmla="*/ 0 h 74"/>
                <a:gd name="T4" fmla="*/ 1 w 240"/>
                <a:gd name="T5" fmla="*/ 0 h 74"/>
                <a:gd name="T6" fmla="*/ 1 w 240"/>
                <a:gd name="T7" fmla="*/ 1 h 74"/>
                <a:gd name="T8" fmla="*/ 1 w 240"/>
                <a:gd name="T9" fmla="*/ 1 h 74"/>
                <a:gd name="T10" fmla="*/ 0 w 240"/>
                <a:gd name="T11" fmla="*/ 1 h 74"/>
                <a:gd name="T12" fmla="*/ 1 w 240"/>
                <a:gd name="T13" fmla="*/ 1 h 74"/>
                <a:gd name="T14" fmla="*/ 1 w 240"/>
                <a:gd name="T15" fmla="*/ 1 h 74"/>
                <a:gd name="T16" fmla="*/ 1 w 240"/>
                <a:gd name="T17" fmla="*/ 1 h 74"/>
                <a:gd name="T18" fmla="*/ 1 w 240"/>
                <a:gd name="T19" fmla="*/ 1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0"/>
                <a:gd name="T31" fmla="*/ 0 h 74"/>
                <a:gd name="T32" fmla="*/ 240 w 240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0" h="74">
                  <a:moveTo>
                    <a:pt x="74" y="34"/>
                  </a:moveTo>
                  <a:lnTo>
                    <a:pt x="152" y="0"/>
                  </a:lnTo>
                  <a:lnTo>
                    <a:pt x="240" y="0"/>
                  </a:lnTo>
                  <a:lnTo>
                    <a:pt x="185" y="34"/>
                  </a:lnTo>
                  <a:lnTo>
                    <a:pt x="67" y="74"/>
                  </a:lnTo>
                  <a:lnTo>
                    <a:pt x="0" y="74"/>
                  </a:lnTo>
                  <a:lnTo>
                    <a:pt x="2" y="61"/>
                  </a:lnTo>
                  <a:lnTo>
                    <a:pt x="46" y="34"/>
                  </a:lnTo>
                  <a:lnTo>
                    <a:pt x="74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46" name="Freeform 19">
              <a:extLst>
                <a:ext uri="{FF2B5EF4-FFF2-40B4-BE49-F238E27FC236}">
                  <a16:creationId xmlns:a16="http://schemas.microsoft.com/office/drawing/2014/main" id="{9BF13C14-DCF5-49DF-96EC-0E413B85C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1455"/>
              <a:ext cx="109" cy="48"/>
            </a:xfrm>
            <a:custGeom>
              <a:avLst/>
              <a:gdLst>
                <a:gd name="T0" fmla="*/ 0 w 219"/>
                <a:gd name="T1" fmla="*/ 0 h 97"/>
                <a:gd name="T2" fmla="*/ 0 w 219"/>
                <a:gd name="T3" fmla="*/ 0 h 97"/>
                <a:gd name="T4" fmla="*/ 0 w 219"/>
                <a:gd name="T5" fmla="*/ 0 h 97"/>
                <a:gd name="T6" fmla="*/ 0 w 219"/>
                <a:gd name="T7" fmla="*/ 0 h 97"/>
                <a:gd name="T8" fmla="*/ 0 w 219"/>
                <a:gd name="T9" fmla="*/ 0 h 97"/>
                <a:gd name="T10" fmla="*/ 0 w 219"/>
                <a:gd name="T11" fmla="*/ 0 h 97"/>
                <a:gd name="T12" fmla="*/ 0 w 219"/>
                <a:gd name="T13" fmla="*/ 0 h 97"/>
                <a:gd name="T14" fmla="*/ 0 w 219"/>
                <a:gd name="T15" fmla="*/ 0 h 97"/>
                <a:gd name="T16" fmla="*/ 0 w 219"/>
                <a:gd name="T17" fmla="*/ 0 h 97"/>
                <a:gd name="T18" fmla="*/ 0 w 219"/>
                <a:gd name="T19" fmla="*/ 0 h 97"/>
                <a:gd name="T20" fmla="*/ 0 w 219"/>
                <a:gd name="T21" fmla="*/ 0 h 97"/>
                <a:gd name="T22" fmla="*/ 0 w 219"/>
                <a:gd name="T23" fmla="*/ 0 h 97"/>
                <a:gd name="T24" fmla="*/ 0 w 219"/>
                <a:gd name="T25" fmla="*/ 0 h 97"/>
                <a:gd name="T26" fmla="*/ 0 w 219"/>
                <a:gd name="T27" fmla="*/ 0 h 97"/>
                <a:gd name="T28" fmla="*/ 0 w 219"/>
                <a:gd name="T29" fmla="*/ 0 h 9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9"/>
                <a:gd name="T46" fmla="*/ 0 h 97"/>
                <a:gd name="T47" fmla="*/ 219 w 219"/>
                <a:gd name="T48" fmla="*/ 97 h 9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9" h="97">
                  <a:moveTo>
                    <a:pt x="6" y="97"/>
                  </a:moveTo>
                  <a:lnTo>
                    <a:pt x="0" y="85"/>
                  </a:lnTo>
                  <a:lnTo>
                    <a:pt x="48" y="22"/>
                  </a:lnTo>
                  <a:lnTo>
                    <a:pt x="101" y="22"/>
                  </a:lnTo>
                  <a:lnTo>
                    <a:pt x="145" y="0"/>
                  </a:lnTo>
                  <a:lnTo>
                    <a:pt x="200" y="0"/>
                  </a:lnTo>
                  <a:lnTo>
                    <a:pt x="219" y="7"/>
                  </a:lnTo>
                  <a:lnTo>
                    <a:pt x="188" y="7"/>
                  </a:lnTo>
                  <a:lnTo>
                    <a:pt x="154" y="22"/>
                  </a:lnTo>
                  <a:lnTo>
                    <a:pt x="116" y="66"/>
                  </a:lnTo>
                  <a:lnTo>
                    <a:pt x="91" y="78"/>
                  </a:lnTo>
                  <a:lnTo>
                    <a:pt x="52" y="78"/>
                  </a:lnTo>
                  <a:lnTo>
                    <a:pt x="25" y="89"/>
                  </a:lnTo>
                  <a:lnTo>
                    <a:pt x="6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47" name="Freeform 20">
              <a:extLst>
                <a:ext uri="{FF2B5EF4-FFF2-40B4-BE49-F238E27FC236}">
                  <a16:creationId xmlns:a16="http://schemas.microsoft.com/office/drawing/2014/main" id="{F17560B2-A1FD-419A-A6AF-56BE8D30C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7" y="1525"/>
              <a:ext cx="84" cy="33"/>
            </a:xfrm>
            <a:custGeom>
              <a:avLst/>
              <a:gdLst>
                <a:gd name="T0" fmla="*/ 1 w 167"/>
                <a:gd name="T1" fmla="*/ 0 h 67"/>
                <a:gd name="T2" fmla="*/ 1 w 167"/>
                <a:gd name="T3" fmla="*/ 0 h 67"/>
                <a:gd name="T4" fmla="*/ 1 w 167"/>
                <a:gd name="T5" fmla="*/ 0 h 67"/>
                <a:gd name="T6" fmla="*/ 1 w 167"/>
                <a:gd name="T7" fmla="*/ 0 h 67"/>
                <a:gd name="T8" fmla="*/ 0 w 167"/>
                <a:gd name="T9" fmla="*/ 0 h 67"/>
                <a:gd name="T10" fmla="*/ 1 w 167"/>
                <a:gd name="T11" fmla="*/ 0 h 67"/>
                <a:gd name="T12" fmla="*/ 1 w 167"/>
                <a:gd name="T13" fmla="*/ 0 h 67"/>
                <a:gd name="T14" fmla="*/ 1 w 167"/>
                <a:gd name="T15" fmla="*/ 0 h 67"/>
                <a:gd name="T16" fmla="*/ 1 w 167"/>
                <a:gd name="T17" fmla="*/ 0 h 67"/>
                <a:gd name="T18" fmla="*/ 1 w 167"/>
                <a:gd name="T19" fmla="*/ 0 h 67"/>
                <a:gd name="T20" fmla="*/ 1 w 167"/>
                <a:gd name="T21" fmla="*/ 0 h 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7"/>
                <a:gd name="T34" fmla="*/ 0 h 67"/>
                <a:gd name="T35" fmla="*/ 167 w 167"/>
                <a:gd name="T36" fmla="*/ 67 h 6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7" h="67">
                  <a:moveTo>
                    <a:pt x="167" y="38"/>
                  </a:moveTo>
                  <a:lnTo>
                    <a:pt x="102" y="57"/>
                  </a:lnTo>
                  <a:lnTo>
                    <a:pt x="53" y="52"/>
                  </a:lnTo>
                  <a:lnTo>
                    <a:pt x="2" y="67"/>
                  </a:lnTo>
                  <a:lnTo>
                    <a:pt x="0" y="67"/>
                  </a:lnTo>
                  <a:lnTo>
                    <a:pt x="17" y="27"/>
                  </a:lnTo>
                  <a:lnTo>
                    <a:pt x="61" y="0"/>
                  </a:lnTo>
                  <a:lnTo>
                    <a:pt x="102" y="21"/>
                  </a:lnTo>
                  <a:lnTo>
                    <a:pt x="148" y="21"/>
                  </a:lnTo>
                  <a:lnTo>
                    <a:pt x="167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48" name="Freeform 21">
              <a:extLst>
                <a:ext uri="{FF2B5EF4-FFF2-40B4-BE49-F238E27FC236}">
                  <a16:creationId xmlns:a16="http://schemas.microsoft.com/office/drawing/2014/main" id="{F17BE171-78DB-489C-91D1-5DA6F1EB8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" y="1384"/>
              <a:ext cx="384" cy="563"/>
            </a:xfrm>
            <a:custGeom>
              <a:avLst/>
              <a:gdLst>
                <a:gd name="T0" fmla="*/ 1 w 768"/>
                <a:gd name="T1" fmla="*/ 1 h 1125"/>
                <a:gd name="T2" fmla="*/ 1 w 768"/>
                <a:gd name="T3" fmla="*/ 1 h 1125"/>
                <a:gd name="T4" fmla="*/ 1 w 768"/>
                <a:gd name="T5" fmla="*/ 1 h 1125"/>
                <a:gd name="T6" fmla="*/ 1 w 768"/>
                <a:gd name="T7" fmla="*/ 1 h 1125"/>
                <a:gd name="T8" fmla="*/ 1 w 768"/>
                <a:gd name="T9" fmla="*/ 1 h 1125"/>
                <a:gd name="T10" fmla="*/ 1 w 768"/>
                <a:gd name="T11" fmla="*/ 1 h 1125"/>
                <a:gd name="T12" fmla="*/ 1 w 768"/>
                <a:gd name="T13" fmla="*/ 1 h 1125"/>
                <a:gd name="T14" fmla="*/ 1 w 768"/>
                <a:gd name="T15" fmla="*/ 1 h 1125"/>
                <a:gd name="T16" fmla="*/ 1 w 768"/>
                <a:gd name="T17" fmla="*/ 1 h 1125"/>
                <a:gd name="T18" fmla="*/ 1 w 768"/>
                <a:gd name="T19" fmla="*/ 1 h 1125"/>
                <a:gd name="T20" fmla="*/ 1 w 768"/>
                <a:gd name="T21" fmla="*/ 1 h 1125"/>
                <a:gd name="T22" fmla="*/ 1 w 768"/>
                <a:gd name="T23" fmla="*/ 1 h 1125"/>
                <a:gd name="T24" fmla="*/ 1 w 768"/>
                <a:gd name="T25" fmla="*/ 1 h 1125"/>
                <a:gd name="T26" fmla="*/ 1 w 768"/>
                <a:gd name="T27" fmla="*/ 1 h 1125"/>
                <a:gd name="T28" fmla="*/ 1 w 768"/>
                <a:gd name="T29" fmla="*/ 1 h 1125"/>
                <a:gd name="T30" fmla="*/ 1 w 768"/>
                <a:gd name="T31" fmla="*/ 1 h 1125"/>
                <a:gd name="T32" fmla="*/ 1 w 768"/>
                <a:gd name="T33" fmla="*/ 1 h 1125"/>
                <a:gd name="T34" fmla="*/ 1 w 768"/>
                <a:gd name="T35" fmla="*/ 1 h 1125"/>
                <a:gd name="T36" fmla="*/ 1 w 768"/>
                <a:gd name="T37" fmla="*/ 1 h 1125"/>
                <a:gd name="T38" fmla="*/ 1 w 768"/>
                <a:gd name="T39" fmla="*/ 1 h 1125"/>
                <a:gd name="T40" fmla="*/ 1 w 768"/>
                <a:gd name="T41" fmla="*/ 1 h 1125"/>
                <a:gd name="T42" fmla="*/ 1 w 768"/>
                <a:gd name="T43" fmla="*/ 1 h 1125"/>
                <a:gd name="T44" fmla="*/ 1 w 768"/>
                <a:gd name="T45" fmla="*/ 1 h 1125"/>
                <a:gd name="T46" fmla="*/ 1 w 768"/>
                <a:gd name="T47" fmla="*/ 1 h 1125"/>
                <a:gd name="T48" fmla="*/ 1 w 768"/>
                <a:gd name="T49" fmla="*/ 1 h 1125"/>
                <a:gd name="T50" fmla="*/ 1 w 768"/>
                <a:gd name="T51" fmla="*/ 1 h 1125"/>
                <a:gd name="T52" fmla="*/ 1 w 768"/>
                <a:gd name="T53" fmla="*/ 1 h 1125"/>
                <a:gd name="T54" fmla="*/ 1 w 768"/>
                <a:gd name="T55" fmla="*/ 1 h 1125"/>
                <a:gd name="T56" fmla="*/ 1 w 768"/>
                <a:gd name="T57" fmla="*/ 1 h 1125"/>
                <a:gd name="T58" fmla="*/ 1 w 768"/>
                <a:gd name="T59" fmla="*/ 1 h 1125"/>
                <a:gd name="T60" fmla="*/ 1 w 768"/>
                <a:gd name="T61" fmla="*/ 1 h 1125"/>
                <a:gd name="T62" fmla="*/ 1 w 768"/>
                <a:gd name="T63" fmla="*/ 1 h 1125"/>
                <a:gd name="T64" fmla="*/ 1 w 768"/>
                <a:gd name="T65" fmla="*/ 1 h 1125"/>
                <a:gd name="T66" fmla="*/ 1 w 768"/>
                <a:gd name="T67" fmla="*/ 1 h 1125"/>
                <a:gd name="T68" fmla="*/ 1 w 768"/>
                <a:gd name="T69" fmla="*/ 1 h 1125"/>
                <a:gd name="T70" fmla="*/ 1 w 768"/>
                <a:gd name="T71" fmla="*/ 1 h 1125"/>
                <a:gd name="T72" fmla="*/ 1 w 768"/>
                <a:gd name="T73" fmla="*/ 1 h 1125"/>
                <a:gd name="T74" fmla="*/ 1 w 768"/>
                <a:gd name="T75" fmla="*/ 1 h 1125"/>
                <a:gd name="T76" fmla="*/ 1 w 768"/>
                <a:gd name="T77" fmla="*/ 1 h 1125"/>
                <a:gd name="T78" fmla="*/ 1 w 768"/>
                <a:gd name="T79" fmla="*/ 1 h 1125"/>
                <a:gd name="T80" fmla="*/ 1 w 768"/>
                <a:gd name="T81" fmla="*/ 1 h 1125"/>
                <a:gd name="T82" fmla="*/ 1 w 768"/>
                <a:gd name="T83" fmla="*/ 1 h 1125"/>
                <a:gd name="T84" fmla="*/ 1 w 768"/>
                <a:gd name="T85" fmla="*/ 1 h 1125"/>
                <a:gd name="T86" fmla="*/ 1 w 768"/>
                <a:gd name="T87" fmla="*/ 1 h 1125"/>
                <a:gd name="T88" fmla="*/ 1 w 768"/>
                <a:gd name="T89" fmla="*/ 1 h 1125"/>
                <a:gd name="T90" fmla="*/ 0 w 768"/>
                <a:gd name="T91" fmla="*/ 1 h 1125"/>
                <a:gd name="T92" fmla="*/ 1 w 768"/>
                <a:gd name="T93" fmla="*/ 1 h 1125"/>
                <a:gd name="T94" fmla="*/ 1 w 768"/>
                <a:gd name="T95" fmla="*/ 1 h 1125"/>
                <a:gd name="T96" fmla="*/ 1 w 768"/>
                <a:gd name="T97" fmla="*/ 0 h 1125"/>
                <a:gd name="T98" fmla="*/ 1 w 768"/>
                <a:gd name="T99" fmla="*/ 1 h 1125"/>
                <a:gd name="T100" fmla="*/ 1 w 768"/>
                <a:gd name="T101" fmla="*/ 1 h 1125"/>
                <a:gd name="T102" fmla="*/ 1 w 768"/>
                <a:gd name="T103" fmla="*/ 1 h 1125"/>
                <a:gd name="T104" fmla="*/ 1 w 768"/>
                <a:gd name="T105" fmla="*/ 1 h 1125"/>
                <a:gd name="T106" fmla="*/ 1 w 768"/>
                <a:gd name="T107" fmla="*/ 1 h 1125"/>
                <a:gd name="T108" fmla="*/ 1 w 768"/>
                <a:gd name="T109" fmla="*/ 1 h 1125"/>
                <a:gd name="T110" fmla="*/ 1 w 768"/>
                <a:gd name="T111" fmla="*/ 1 h 1125"/>
                <a:gd name="T112" fmla="*/ 1 w 768"/>
                <a:gd name="T113" fmla="*/ 1 h 1125"/>
                <a:gd name="T114" fmla="*/ 1 w 768"/>
                <a:gd name="T115" fmla="*/ 1 h 1125"/>
                <a:gd name="T116" fmla="*/ 1 w 768"/>
                <a:gd name="T117" fmla="*/ 1 h 1125"/>
                <a:gd name="T118" fmla="*/ 1 w 768"/>
                <a:gd name="T119" fmla="*/ 1 h 1125"/>
                <a:gd name="T120" fmla="*/ 1 w 768"/>
                <a:gd name="T121" fmla="*/ 1 h 1125"/>
                <a:gd name="T122" fmla="*/ 1 w 768"/>
                <a:gd name="T123" fmla="*/ 1 h 11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68"/>
                <a:gd name="T187" fmla="*/ 0 h 1125"/>
                <a:gd name="T188" fmla="*/ 768 w 768"/>
                <a:gd name="T189" fmla="*/ 1125 h 112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68" h="1125">
                  <a:moveTo>
                    <a:pt x="258" y="371"/>
                  </a:moveTo>
                  <a:lnTo>
                    <a:pt x="249" y="395"/>
                  </a:lnTo>
                  <a:lnTo>
                    <a:pt x="310" y="376"/>
                  </a:lnTo>
                  <a:lnTo>
                    <a:pt x="310" y="422"/>
                  </a:lnTo>
                  <a:lnTo>
                    <a:pt x="281" y="441"/>
                  </a:lnTo>
                  <a:lnTo>
                    <a:pt x="260" y="441"/>
                  </a:lnTo>
                  <a:lnTo>
                    <a:pt x="239" y="407"/>
                  </a:lnTo>
                  <a:lnTo>
                    <a:pt x="224" y="407"/>
                  </a:lnTo>
                  <a:lnTo>
                    <a:pt x="203" y="475"/>
                  </a:lnTo>
                  <a:lnTo>
                    <a:pt x="165" y="466"/>
                  </a:lnTo>
                  <a:lnTo>
                    <a:pt x="198" y="540"/>
                  </a:lnTo>
                  <a:lnTo>
                    <a:pt x="243" y="715"/>
                  </a:lnTo>
                  <a:lnTo>
                    <a:pt x="285" y="774"/>
                  </a:lnTo>
                  <a:lnTo>
                    <a:pt x="260" y="779"/>
                  </a:lnTo>
                  <a:lnTo>
                    <a:pt x="296" y="888"/>
                  </a:lnTo>
                  <a:lnTo>
                    <a:pt x="346" y="947"/>
                  </a:lnTo>
                  <a:lnTo>
                    <a:pt x="390" y="947"/>
                  </a:lnTo>
                  <a:lnTo>
                    <a:pt x="397" y="907"/>
                  </a:lnTo>
                  <a:lnTo>
                    <a:pt x="397" y="812"/>
                  </a:lnTo>
                  <a:lnTo>
                    <a:pt x="409" y="929"/>
                  </a:lnTo>
                  <a:lnTo>
                    <a:pt x="460" y="1007"/>
                  </a:lnTo>
                  <a:lnTo>
                    <a:pt x="530" y="1064"/>
                  </a:lnTo>
                  <a:lnTo>
                    <a:pt x="580" y="1070"/>
                  </a:lnTo>
                  <a:lnTo>
                    <a:pt x="694" y="1051"/>
                  </a:lnTo>
                  <a:lnTo>
                    <a:pt x="745" y="1004"/>
                  </a:lnTo>
                  <a:lnTo>
                    <a:pt x="768" y="948"/>
                  </a:lnTo>
                  <a:lnTo>
                    <a:pt x="734" y="1028"/>
                  </a:lnTo>
                  <a:lnTo>
                    <a:pt x="698" y="1070"/>
                  </a:lnTo>
                  <a:lnTo>
                    <a:pt x="734" y="1070"/>
                  </a:lnTo>
                  <a:lnTo>
                    <a:pt x="671" y="1093"/>
                  </a:lnTo>
                  <a:lnTo>
                    <a:pt x="612" y="1093"/>
                  </a:lnTo>
                  <a:lnTo>
                    <a:pt x="675" y="1125"/>
                  </a:lnTo>
                  <a:lnTo>
                    <a:pt x="633" y="1125"/>
                  </a:lnTo>
                  <a:lnTo>
                    <a:pt x="540" y="1082"/>
                  </a:lnTo>
                  <a:lnTo>
                    <a:pt x="481" y="1074"/>
                  </a:lnTo>
                  <a:lnTo>
                    <a:pt x="435" y="1040"/>
                  </a:lnTo>
                  <a:lnTo>
                    <a:pt x="346" y="994"/>
                  </a:lnTo>
                  <a:lnTo>
                    <a:pt x="291" y="929"/>
                  </a:lnTo>
                  <a:lnTo>
                    <a:pt x="251" y="840"/>
                  </a:lnTo>
                  <a:lnTo>
                    <a:pt x="186" y="620"/>
                  </a:lnTo>
                  <a:lnTo>
                    <a:pt x="154" y="479"/>
                  </a:lnTo>
                  <a:lnTo>
                    <a:pt x="101" y="450"/>
                  </a:lnTo>
                  <a:lnTo>
                    <a:pt x="89" y="454"/>
                  </a:lnTo>
                  <a:lnTo>
                    <a:pt x="38" y="414"/>
                  </a:lnTo>
                  <a:lnTo>
                    <a:pt x="13" y="348"/>
                  </a:lnTo>
                  <a:lnTo>
                    <a:pt x="0" y="272"/>
                  </a:lnTo>
                  <a:lnTo>
                    <a:pt x="7" y="154"/>
                  </a:lnTo>
                  <a:lnTo>
                    <a:pt x="49" y="25"/>
                  </a:lnTo>
                  <a:lnTo>
                    <a:pt x="51" y="0"/>
                  </a:lnTo>
                  <a:lnTo>
                    <a:pt x="63" y="74"/>
                  </a:lnTo>
                  <a:lnTo>
                    <a:pt x="61" y="154"/>
                  </a:lnTo>
                  <a:lnTo>
                    <a:pt x="84" y="222"/>
                  </a:lnTo>
                  <a:lnTo>
                    <a:pt x="114" y="295"/>
                  </a:lnTo>
                  <a:lnTo>
                    <a:pt x="125" y="363"/>
                  </a:lnTo>
                  <a:lnTo>
                    <a:pt x="133" y="371"/>
                  </a:lnTo>
                  <a:lnTo>
                    <a:pt x="173" y="348"/>
                  </a:lnTo>
                  <a:lnTo>
                    <a:pt x="217" y="348"/>
                  </a:lnTo>
                  <a:lnTo>
                    <a:pt x="167" y="386"/>
                  </a:lnTo>
                  <a:lnTo>
                    <a:pt x="203" y="414"/>
                  </a:lnTo>
                  <a:lnTo>
                    <a:pt x="239" y="386"/>
                  </a:lnTo>
                  <a:lnTo>
                    <a:pt x="258" y="3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49" name="Freeform 22">
              <a:extLst>
                <a:ext uri="{FF2B5EF4-FFF2-40B4-BE49-F238E27FC236}">
                  <a16:creationId xmlns:a16="http://schemas.microsoft.com/office/drawing/2014/main" id="{B17B4847-5474-40DB-9224-02FE204B7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1" y="1531"/>
              <a:ext cx="138" cy="262"/>
            </a:xfrm>
            <a:custGeom>
              <a:avLst/>
              <a:gdLst>
                <a:gd name="T0" fmla="*/ 0 w 276"/>
                <a:gd name="T1" fmla="*/ 1 h 524"/>
                <a:gd name="T2" fmla="*/ 1 w 276"/>
                <a:gd name="T3" fmla="*/ 1 h 524"/>
                <a:gd name="T4" fmla="*/ 1 w 276"/>
                <a:gd name="T5" fmla="*/ 1 h 524"/>
                <a:gd name="T6" fmla="*/ 1 w 276"/>
                <a:gd name="T7" fmla="*/ 1 h 524"/>
                <a:gd name="T8" fmla="*/ 1 w 276"/>
                <a:gd name="T9" fmla="*/ 1 h 524"/>
                <a:gd name="T10" fmla="*/ 1 w 276"/>
                <a:gd name="T11" fmla="*/ 1 h 524"/>
                <a:gd name="T12" fmla="*/ 1 w 276"/>
                <a:gd name="T13" fmla="*/ 1 h 524"/>
                <a:gd name="T14" fmla="*/ 1 w 276"/>
                <a:gd name="T15" fmla="*/ 1 h 524"/>
                <a:gd name="T16" fmla="*/ 1 w 276"/>
                <a:gd name="T17" fmla="*/ 1 h 524"/>
                <a:gd name="T18" fmla="*/ 1 w 276"/>
                <a:gd name="T19" fmla="*/ 1 h 524"/>
                <a:gd name="T20" fmla="*/ 1 w 276"/>
                <a:gd name="T21" fmla="*/ 1 h 524"/>
                <a:gd name="T22" fmla="*/ 1 w 276"/>
                <a:gd name="T23" fmla="*/ 1 h 524"/>
                <a:gd name="T24" fmla="*/ 1 w 276"/>
                <a:gd name="T25" fmla="*/ 1 h 524"/>
                <a:gd name="T26" fmla="*/ 1 w 276"/>
                <a:gd name="T27" fmla="*/ 1 h 524"/>
                <a:gd name="T28" fmla="*/ 1 w 276"/>
                <a:gd name="T29" fmla="*/ 1 h 524"/>
                <a:gd name="T30" fmla="*/ 1 w 276"/>
                <a:gd name="T31" fmla="*/ 1 h 524"/>
                <a:gd name="T32" fmla="*/ 1 w 276"/>
                <a:gd name="T33" fmla="*/ 1 h 524"/>
                <a:gd name="T34" fmla="*/ 1 w 276"/>
                <a:gd name="T35" fmla="*/ 1 h 524"/>
                <a:gd name="T36" fmla="*/ 1 w 276"/>
                <a:gd name="T37" fmla="*/ 1 h 524"/>
                <a:gd name="T38" fmla="*/ 1 w 276"/>
                <a:gd name="T39" fmla="*/ 1 h 524"/>
                <a:gd name="T40" fmla="*/ 1 w 276"/>
                <a:gd name="T41" fmla="*/ 1 h 524"/>
                <a:gd name="T42" fmla="*/ 1 w 276"/>
                <a:gd name="T43" fmla="*/ 1 h 524"/>
                <a:gd name="T44" fmla="*/ 1 w 276"/>
                <a:gd name="T45" fmla="*/ 1 h 524"/>
                <a:gd name="T46" fmla="*/ 1 w 276"/>
                <a:gd name="T47" fmla="*/ 1 h 524"/>
                <a:gd name="T48" fmla="*/ 1 w 276"/>
                <a:gd name="T49" fmla="*/ 1 h 524"/>
                <a:gd name="T50" fmla="*/ 1 w 276"/>
                <a:gd name="T51" fmla="*/ 1 h 524"/>
                <a:gd name="T52" fmla="*/ 1 w 276"/>
                <a:gd name="T53" fmla="*/ 1 h 524"/>
                <a:gd name="T54" fmla="*/ 1 w 276"/>
                <a:gd name="T55" fmla="*/ 1 h 524"/>
                <a:gd name="T56" fmla="*/ 1 w 276"/>
                <a:gd name="T57" fmla="*/ 1 h 524"/>
                <a:gd name="T58" fmla="*/ 1 w 276"/>
                <a:gd name="T59" fmla="*/ 1 h 524"/>
                <a:gd name="T60" fmla="*/ 1 w 276"/>
                <a:gd name="T61" fmla="*/ 1 h 524"/>
                <a:gd name="T62" fmla="*/ 1 w 276"/>
                <a:gd name="T63" fmla="*/ 1 h 524"/>
                <a:gd name="T64" fmla="*/ 1 w 276"/>
                <a:gd name="T65" fmla="*/ 1 h 524"/>
                <a:gd name="T66" fmla="*/ 1 w 276"/>
                <a:gd name="T67" fmla="*/ 1 h 524"/>
                <a:gd name="T68" fmla="*/ 1 w 276"/>
                <a:gd name="T69" fmla="*/ 1 h 524"/>
                <a:gd name="T70" fmla="*/ 1 w 276"/>
                <a:gd name="T71" fmla="*/ 1 h 524"/>
                <a:gd name="T72" fmla="*/ 1 w 276"/>
                <a:gd name="T73" fmla="*/ 1 h 524"/>
                <a:gd name="T74" fmla="*/ 1 w 276"/>
                <a:gd name="T75" fmla="*/ 1 h 524"/>
                <a:gd name="T76" fmla="*/ 1 w 276"/>
                <a:gd name="T77" fmla="*/ 0 h 524"/>
                <a:gd name="T78" fmla="*/ 1 w 276"/>
                <a:gd name="T79" fmla="*/ 1 h 524"/>
                <a:gd name="T80" fmla="*/ 1 w 276"/>
                <a:gd name="T81" fmla="*/ 1 h 524"/>
                <a:gd name="T82" fmla="*/ 0 w 276"/>
                <a:gd name="T83" fmla="*/ 1 h 524"/>
                <a:gd name="T84" fmla="*/ 0 w 276"/>
                <a:gd name="T85" fmla="*/ 1 h 5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76"/>
                <a:gd name="T130" fmla="*/ 0 h 524"/>
                <a:gd name="T131" fmla="*/ 276 w 276"/>
                <a:gd name="T132" fmla="*/ 524 h 52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76" h="524">
                  <a:moveTo>
                    <a:pt x="0" y="51"/>
                  </a:moveTo>
                  <a:lnTo>
                    <a:pt x="48" y="68"/>
                  </a:lnTo>
                  <a:lnTo>
                    <a:pt x="57" y="78"/>
                  </a:lnTo>
                  <a:lnTo>
                    <a:pt x="29" y="78"/>
                  </a:lnTo>
                  <a:lnTo>
                    <a:pt x="25" y="97"/>
                  </a:lnTo>
                  <a:lnTo>
                    <a:pt x="51" y="114"/>
                  </a:lnTo>
                  <a:lnTo>
                    <a:pt x="36" y="178"/>
                  </a:lnTo>
                  <a:lnTo>
                    <a:pt x="69" y="148"/>
                  </a:lnTo>
                  <a:lnTo>
                    <a:pt x="69" y="93"/>
                  </a:lnTo>
                  <a:lnTo>
                    <a:pt x="84" y="110"/>
                  </a:lnTo>
                  <a:lnTo>
                    <a:pt x="84" y="148"/>
                  </a:lnTo>
                  <a:lnTo>
                    <a:pt x="91" y="178"/>
                  </a:lnTo>
                  <a:lnTo>
                    <a:pt x="69" y="311"/>
                  </a:lnTo>
                  <a:lnTo>
                    <a:pt x="11" y="355"/>
                  </a:lnTo>
                  <a:lnTo>
                    <a:pt x="74" y="321"/>
                  </a:lnTo>
                  <a:lnTo>
                    <a:pt x="74" y="386"/>
                  </a:lnTo>
                  <a:lnTo>
                    <a:pt x="69" y="443"/>
                  </a:lnTo>
                  <a:lnTo>
                    <a:pt x="70" y="503"/>
                  </a:lnTo>
                  <a:lnTo>
                    <a:pt x="84" y="524"/>
                  </a:lnTo>
                  <a:lnTo>
                    <a:pt x="91" y="469"/>
                  </a:lnTo>
                  <a:lnTo>
                    <a:pt x="124" y="422"/>
                  </a:lnTo>
                  <a:lnTo>
                    <a:pt x="160" y="355"/>
                  </a:lnTo>
                  <a:lnTo>
                    <a:pt x="188" y="355"/>
                  </a:lnTo>
                  <a:lnTo>
                    <a:pt x="228" y="311"/>
                  </a:lnTo>
                  <a:lnTo>
                    <a:pt x="264" y="292"/>
                  </a:lnTo>
                  <a:lnTo>
                    <a:pt x="276" y="264"/>
                  </a:lnTo>
                  <a:lnTo>
                    <a:pt x="242" y="275"/>
                  </a:lnTo>
                  <a:lnTo>
                    <a:pt x="217" y="311"/>
                  </a:lnTo>
                  <a:lnTo>
                    <a:pt x="183" y="340"/>
                  </a:lnTo>
                  <a:lnTo>
                    <a:pt x="152" y="346"/>
                  </a:lnTo>
                  <a:lnTo>
                    <a:pt x="124" y="336"/>
                  </a:lnTo>
                  <a:lnTo>
                    <a:pt x="101" y="315"/>
                  </a:lnTo>
                  <a:lnTo>
                    <a:pt x="97" y="289"/>
                  </a:lnTo>
                  <a:lnTo>
                    <a:pt x="108" y="224"/>
                  </a:lnTo>
                  <a:lnTo>
                    <a:pt x="108" y="157"/>
                  </a:lnTo>
                  <a:lnTo>
                    <a:pt x="93" y="102"/>
                  </a:lnTo>
                  <a:lnTo>
                    <a:pt x="108" y="87"/>
                  </a:lnTo>
                  <a:lnTo>
                    <a:pt x="88" y="68"/>
                  </a:lnTo>
                  <a:lnTo>
                    <a:pt x="91" y="0"/>
                  </a:lnTo>
                  <a:lnTo>
                    <a:pt x="70" y="62"/>
                  </a:lnTo>
                  <a:lnTo>
                    <a:pt x="36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50" name="Freeform 23">
              <a:extLst>
                <a:ext uri="{FF2B5EF4-FFF2-40B4-BE49-F238E27FC236}">
                  <a16:creationId xmlns:a16="http://schemas.microsoft.com/office/drawing/2014/main" id="{19529F08-3AD7-4940-ADBD-48AF9D58D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3" y="1713"/>
              <a:ext cx="201" cy="73"/>
            </a:xfrm>
            <a:custGeom>
              <a:avLst/>
              <a:gdLst>
                <a:gd name="T0" fmla="*/ 0 w 403"/>
                <a:gd name="T1" fmla="*/ 1 h 146"/>
                <a:gd name="T2" fmla="*/ 0 w 403"/>
                <a:gd name="T3" fmla="*/ 1 h 146"/>
                <a:gd name="T4" fmla="*/ 0 w 403"/>
                <a:gd name="T5" fmla="*/ 1 h 146"/>
                <a:gd name="T6" fmla="*/ 0 w 403"/>
                <a:gd name="T7" fmla="*/ 1 h 146"/>
                <a:gd name="T8" fmla="*/ 0 w 403"/>
                <a:gd name="T9" fmla="*/ 1 h 146"/>
                <a:gd name="T10" fmla="*/ 0 w 403"/>
                <a:gd name="T11" fmla="*/ 1 h 146"/>
                <a:gd name="T12" fmla="*/ 0 w 403"/>
                <a:gd name="T13" fmla="*/ 1 h 146"/>
                <a:gd name="T14" fmla="*/ 0 w 403"/>
                <a:gd name="T15" fmla="*/ 1 h 146"/>
                <a:gd name="T16" fmla="*/ 0 w 403"/>
                <a:gd name="T17" fmla="*/ 1 h 146"/>
                <a:gd name="T18" fmla="*/ 0 w 403"/>
                <a:gd name="T19" fmla="*/ 1 h 146"/>
                <a:gd name="T20" fmla="*/ 0 w 403"/>
                <a:gd name="T21" fmla="*/ 1 h 146"/>
                <a:gd name="T22" fmla="*/ 0 w 403"/>
                <a:gd name="T23" fmla="*/ 1 h 146"/>
                <a:gd name="T24" fmla="*/ 0 w 403"/>
                <a:gd name="T25" fmla="*/ 1 h 146"/>
                <a:gd name="T26" fmla="*/ 0 w 403"/>
                <a:gd name="T27" fmla="*/ 0 h 146"/>
                <a:gd name="T28" fmla="*/ 0 w 403"/>
                <a:gd name="T29" fmla="*/ 1 h 146"/>
                <a:gd name="T30" fmla="*/ 0 w 403"/>
                <a:gd name="T31" fmla="*/ 1 h 146"/>
                <a:gd name="T32" fmla="*/ 0 w 403"/>
                <a:gd name="T33" fmla="*/ 1 h 146"/>
                <a:gd name="T34" fmla="*/ 0 w 403"/>
                <a:gd name="T35" fmla="*/ 1 h 146"/>
                <a:gd name="T36" fmla="*/ 0 w 403"/>
                <a:gd name="T37" fmla="*/ 1 h 146"/>
                <a:gd name="T38" fmla="*/ 0 w 403"/>
                <a:gd name="T39" fmla="*/ 1 h 146"/>
                <a:gd name="T40" fmla="*/ 0 w 403"/>
                <a:gd name="T41" fmla="*/ 1 h 146"/>
                <a:gd name="T42" fmla="*/ 0 w 403"/>
                <a:gd name="T43" fmla="*/ 1 h 146"/>
                <a:gd name="T44" fmla="*/ 0 w 403"/>
                <a:gd name="T45" fmla="*/ 1 h 14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03"/>
                <a:gd name="T70" fmla="*/ 0 h 146"/>
                <a:gd name="T71" fmla="*/ 403 w 403"/>
                <a:gd name="T72" fmla="*/ 146 h 14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03" h="146">
                  <a:moveTo>
                    <a:pt x="0" y="131"/>
                  </a:moveTo>
                  <a:lnTo>
                    <a:pt x="17" y="100"/>
                  </a:lnTo>
                  <a:lnTo>
                    <a:pt x="59" y="68"/>
                  </a:lnTo>
                  <a:lnTo>
                    <a:pt x="60" y="76"/>
                  </a:lnTo>
                  <a:lnTo>
                    <a:pt x="99" y="78"/>
                  </a:lnTo>
                  <a:lnTo>
                    <a:pt x="51" y="95"/>
                  </a:lnTo>
                  <a:lnTo>
                    <a:pt x="28" y="116"/>
                  </a:lnTo>
                  <a:lnTo>
                    <a:pt x="36" y="123"/>
                  </a:lnTo>
                  <a:lnTo>
                    <a:pt x="80" y="123"/>
                  </a:lnTo>
                  <a:lnTo>
                    <a:pt x="190" y="87"/>
                  </a:lnTo>
                  <a:lnTo>
                    <a:pt x="249" y="57"/>
                  </a:lnTo>
                  <a:lnTo>
                    <a:pt x="281" y="38"/>
                  </a:lnTo>
                  <a:lnTo>
                    <a:pt x="325" y="57"/>
                  </a:lnTo>
                  <a:lnTo>
                    <a:pt x="344" y="0"/>
                  </a:lnTo>
                  <a:lnTo>
                    <a:pt x="403" y="110"/>
                  </a:lnTo>
                  <a:lnTo>
                    <a:pt x="367" y="116"/>
                  </a:lnTo>
                  <a:lnTo>
                    <a:pt x="296" y="59"/>
                  </a:lnTo>
                  <a:lnTo>
                    <a:pt x="190" y="117"/>
                  </a:lnTo>
                  <a:lnTo>
                    <a:pt x="91" y="146"/>
                  </a:lnTo>
                  <a:lnTo>
                    <a:pt x="43" y="138"/>
                  </a:lnTo>
                  <a:lnTo>
                    <a:pt x="13" y="138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51" name="Freeform 24">
              <a:extLst>
                <a:ext uri="{FF2B5EF4-FFF2-40B4-BE49-F238E27FC236}">
                  <a16:creationId xmlns:a16="http://schemas.microsoft.com/office/drawing/2014/main" id="{E117F7D7-36A9-48D8-9301-2A7FF8CB8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1808"/>
              <a:ext cx="59" cy="13"/>
            </a:xfrm>
            <a:custGeom>
              <a:avLst/>
              <a:gdLst>
                <a:gd name="T0" fmla="*/ 0 w 117"/>
                <a:gd name="T1" fmla="*/ 1 h 24"/>
                <a:gd name="T2" fmla="*/ 1 w 117"/>
                <a:gd name="T3" fmla="*/ 1 h 24"/>
                <a:gd name="T4" fmla="*/ 1 w 117"/>
                <a:gd name="T5" fmla="*/ 1 h 24"/>
                <a:gd name="T6" fmla="*/ 1 w 117"/>
                <a:gd name="T7" fmla="*/ 0 h 24"/>
                <a:gd name="T8" fmla="*/ 1 w 117"/>
                <a:gd name="T9" fmla="*/ 0 h 24"/>
                <a:gd name="T10" fmla="*/ 0 w 117"/>
                <a:gd name="T11" fmla="*/ 1 h 24"/>
                <a:gd name="T12" fmla="*/ 0 w 117"/>
                <a:gd name="T13" fmla="*/ 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24"/>
                <a:gd name="T23" fmla="*/ 117 w 117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24">
                  <a:moveTo>
                    <a:pt x="0" y="17"/>
                  </a:moveTo>
                  <a:lnTo>
                    <a:pt x="32" y="24"/>
                  </a:lnTo>
                  <a:lnTo>
                    <a:pt x="68" y="24"/>
                  </a:lnTo>
                  <a:lnTo>
                    <a:pt x="117" y="0"/>
                  </a:lnTo>
                  <a:lnTo>
                    <a:pt x="91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52" name="Freeform 25">
              <a:extLst>
                <a:ext uri="{FF2B5EF4-FFF2-40B4-BE49-F238E27FC236}">
                  <a16:creationId xmlns:a16="http://schemas.microsoft.com/office/drawing/2014/main" id="{4A86D5A7-F9CA-4605-AE50-F75EEB9BB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" y="1531"/>
              <a:ext cx="46" cy="77"/>
            </a:xfrm>
            <a:custGeom>
              <a:avLst/>
              <a:gdLst>
                <a:gd name="T0" fmla="*/ 0 w 93"/>
                <a:gd name="T1" fmla="*/ 0 h 154"/>
                <a:gd name="T2" fmla="*/ 0 w 93"/>
                <a:gd name="T3" fmla="*/ 1 h 154"/>
                <a:gd name="T4" fmla="*/ 0 w 93"/>
                <a:gd name="T5" fmla="*/ 1 h 154"/>
                <a:gd name="T6" fmla="*/ 0 w 93"/>
                <a:gd name="T7" fmla="*/ 1 h 154"/>
                <a:gd name="T8" fmla="*/ 0 w 93"/>
                <a:gd name="T9" fmla="*/ 1 h 154"/>
                <a:gd name="T10" fmla="*/ 0 w 93"/>
                <a:gd name="T11" fmla="*/ 1 h 154"/>
                <a:gd name="T12" fmla="*/ 0 w 93"/>
                <a:gd name="T13" fmla="*/ 1 h 154"/>
                <a:gd name="T14" fmla="*/ 0 w 93"/>
                <a:gd name="T15" fmla="*/ 1 h 154"/>
                <a:gd name="T16" fmla="*/ 0 w 93"/>
                <a:gd name="T17" fmla="*/ 0 h 154"/>
                <a:gd name="T18" fmla="*/ 0 w 93"/>
                <a:gd name="T19" fmla="*/ 0 h 1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3"/>
                <a:gd name="T31" fmla="*/ 0 h 154"/>
                <a:gd name="T32" fmla="*/ 93 w 93"/>
                <a:gd name="T33" fmla="*/ 154 h 1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3" h="154">
                  <a:moveTo>
                    <a:pt x="78" y="0"/>
                  </a:moveTo>
                  <a:lnTo>
                    <a:pt x="70" y="34"/>
                  </a:lnTo>
                  <a:lnTo>
                    <a:pt x="70" y="93"/>
                  </a:lnTo>
                  <a:lnTo>
                    <a:pt x="93" y="154"/>
                  </a:lnTo>
                  <a:lnTo>
                    <a:pt x="44" y="93"/>
                  </a:lnTo>
                  <a:lnTo>
                    <a:pt x="0" y="93"/>
                  </a:lnTo>
                  <a:lnTo>
                    <a:pt x="55" y="68"/>
                  </a:lnTo>
                  <a:lnTo>
                    <a:pt x="63" y="21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53" name="Freeform 26">
              <a:extLst>
                <a:ext uri="{FF2B5EF4-FFF2-40B4-BE49-F238E27FC236}">
                  <a16:creationId xmlns:a16="http://schemas.microsoft.com/office/drawing/2014/main" id="{38F80813-1F9A-4059-93A2-01A5E8D5B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1499"/>
              <a:ext cx="97" cy="18"/>
            </a:xfrm>
            <a:custGeom>
              <a:avLst/>
              <a:gdLst>
                <a:gd name="T0" fmla="*/ 0 w 193"/>
                <a:gd name="T1" fmla="*/ 1 h 34"/>
                <a:gd name="T2" fmla="*/ 1 w 193"/>
                <a:gd name="T3" fmla="*/ 1 h 34"/>
                <a:gd name="T4" fmla="*/ 1 w 193"/>
                <a:gd name="T5" fmla="*/ 1 h 34"/>
                <a:gd name="T6" fmla="*/ 1 w 193"/>
                <a:gd name="T7" fmla="*/ 1 h 34"/>
                <a:gd name="T8" fmla="*/ 1 w 193"/>
                <a:gd name="T9" fmla="*/ 1 h 34"/>
                <a:gd name="T10" fmla="*/ 1 w 193"/>
                <a:gd name="T11" fmla="*/ 0 h 34"/>
                <a:gd name="T12" fmla="*/ 1 w 193"/>
                <a:gd name="T13" fmla="*/ 0 h 34"/>
                <a:gd name="T14" fmla="*/ 1 w 193"/>
                <a:gd name="T15" fmla="*/ 1 h 34"/>
                <a:gd name="T16" fmla="*/ 0 w 193"/>
                <a:gd name="T17" fmla="*/ 1 h 34"/>
                <a:gd name="T18" fmla="*/ 0 w 193"/>
                <a:gd name="T19" fmla="*/ 1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3"/>
                <a:gd name="T31" fmla="*/ 0 h 34"/>
                <a:gd name="T32" fmla="*/ 193 w 193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3" h="34">
                  <a:moveTo>
                    <a:pt x="0" y="34"/>
                  </a:moveTo>
                  <a:lnTo>
                    <a:pt x="57" y="25"/>
                  </a:lnTo>
                  <a:lnTo>
                    <a:pt x="112" y="17"/>
                  </a:lnTo>
                  <a:lnTo>
                    <a:pt x="157" y="8"/>
                  </a:lnTo>
                  <a:lnTo>
                    <a:pt x="193" y="8"/>
                  </a:lnTo>
                  <a:lnTo>
                    <a:pt x="163" y="0"/>
                  </a:lnTo>
                  <a:lnTo>
                    <a:pt x="93" y="0"/>
                  </a:lnTo>
                  <a:lnTo>
                    <a:pt x="34" y="13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54" name="Freeform 27">
              <a:extLst>
                <a:ext uri="{FF2B5EF4-FFF2-40B4-BE49-F238E27FC236}">
                  <a16:creationId xmlns:a16="http://schemas.microsoft.com/office/drawing/2014/main" id="{AB65AA73-899C-4C51-A180-EABC25CF8B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" y="1455"/>
              <a:ext cx="123" cy="137"/>
            </a:xfrm>
            <a:custGeom>
              <a:avLst/>
              <a:gdLst>
                <a:gd name="T0" fmla="*/ 0 w 245"/>
                <a:gd name="T1" fmla="*/ 1 h 273"/>
                <a:gd name="T2" fmla="*/ 1 w 245"/>
                <a:gd name="T3" fmla="*/ 1 h 273"/>
                <a:gd name="T4" fmla="*/ 1 w 245"/>
                <a:gd name="T5" fmla="*/ 1 h 273"/>
                <a:gd name="T6" fmla="*/ 1 w 245"/>
                <a:gd name="T7" fmla="*/ 1 h 273"/>
                <a:gd name="T8" fmla="*/ 1 w 245"/>
                <a:gd name="T9" fmla="*/ 1 h 273"/>
                <a:gd name="T10" fmla="*/ 1 w 245"/>
                <a:gd name="T11" fmla="*/ 1 h 273"/>
                <a:gd name="T12" fmla="*/ 1 w 245"/>
                <a:gd name="T13" fmla="*/ 1 h 273"/>
                <a:gd name="T14" fmla="*/ 1 w 245"/>
                <a:gd name="T15" fmla="*/ 1 h 273"/>
                <a:gd name="T16" fmla="*/ 1 w 245"/>
                <a:gd name="T17" fmla="*/ 1 h 273"/>
                <a:gd name="T18" fmla="*/ 1 w 245"/>
                <a:gd name="T19" fmla="*/ 1 h 273"/>
                <a:gd name="T20" fmla="*/ 1 w 245"/>
                <a:gd name="T21" fmla="*/ 0 h 273"/>
                <a:gd name="T22" fmla="*/ 1 w 245"/>
                <a:gd name="T23" fmla="*/ 0 h 273"/>
                <a:gd name="T24" fmla="*/ 1 w 245"/>
                <a:gd name="T25" fmla="*/ 1 h 273"/>
                <a:gd name="T26" fmla="*/ 1 w 245"/>
                <a:gd name="T27" fmla="*/ 1 h 273"/>
                <a:gd name="T28" fmla="*/ 1 w 245"/>
                <a:gd name="T29" fmla="*/ 1 h 273"/>
                <a:gd name="T30" fmla="*/ 0 w 245"/>
                <a:gd name="T31" fmla="*/ 1 h 273"/>
                <a:gd name="T32" fmla="*/ 0 w 245"/>
                <a:gd name="T33" fmla="*/ 1 h 2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5"/>
                <a:gd name="T52" fmla="*/ 0 h 273"/>
                <a:gd name="T53" fmla="*/ 245 w 245"/>
                <a:gd name="T54" fmla="*/ 273 h 2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5" h="273">
                  <a:moveTo>
                    <a:pt x="0" y="97"/>
                  </a:moveTo>
                  <a:lnTo>
                    <a:pt x="40" y="123"/>
                  </a:lnTo>
                  <a:lnTo>
                    <a:pt x="68" y="161"/>
                  </a:lnTo>
                  <a:lnTo>
                    <a:pt x="80" y="220"/>
                  </a:lnTo>
                  <a:lnTo>
                    <a:pt x="84" y="249"/>
                  </a:lnTo>
                  <a:lnTo>
                    <a:pt x="95" y="273"/>
                  </a:lnTo>
                  <a:lnTo>
                    <a:pt x="101" y="230"/>
                  </a:lnTo>
                  <a:lnTo>
                    <a:pt x="91" y="186"/>
                  </a:lnTo>
                  <a:lnTo>
                    <a:pt x="80" y="152"/>
                  </a:lnTo>
                  <a:lnTo>
                    <a:pt x="95" y="125"/>
                  </a:lnTo>
                  <a:lnTo>
                    <a:pt x="245" y="0"/>
                  </a:lnTo>
                  <a:lnTo>
                    <a:pt x="236" y="0"/>
                  </a:lnTo>
                  <a:lnTo>
                    <a:pt x="80" y="125"/>
                  </a:lnTo>
                  <a:lnTo>
                    <a:pt x="59" y="125"/>
                  </a:lnTo>
                  <a:lnTo>
                    <a:pt x="40" y="102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55" name="Freeform 28">
              <a:extLst>
                <a:ext uri="{FF2B5EF4-FFF2-40B4-BE49-F238E27FC236}">
                  <a16:creationId xmlns:a16="http://schemas.microsoft.com/office/drawing/2014/main" id="{6090DA9C-194F-40FA-A3E5-26AC27D20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522"/>
              <a:ext cx="16" cy="35"/>
            </a:xfrm>
            <a:custGeom>
              <a:avLst/>
              <a:gdLst>
                <a:gd name="T0" fmla="*/ 1 w 32"/>
                <a:gd name="T1" fmla="*/ 1 h 68"/>
                <a:gd name="T2" fmla="*/ 1 w 32"/>
                <a:gd name="T3" fmla="*/ 1 h 68"/>
                <a:gd name="T4" fmla="*/ 1 w 32"/>
                <a:gd name="T5" fmla="*/ 0 h 68"/>
                <a:gd name="T6" fmla="*/ 0 w 32"/>
                <a:gd name="T7" fmla="*/ 1 h 68"/>
                <a:gd name="T8" fmla="*/ 1 w 32"/>
                <a:gd name="T9" fmla="*/ 1 h 68"/>
                <a:gd name="T10" fmla="*/ 1 w 32"/>
                <a:gd name="T11" fmla="*/ 1 h 68"/>
                <a:gd name="T12" fmla="*/ 1 w 32"/>
                <a:gd name="T13" fmla="*/ 1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68"/>
                <a:gd name="T23" fmla="*/ 32 w 32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68">
                  <a:moveTo>
                    <a:pt x="32" y="26"/>
                  </a:moveTo>
                  <a:lnTo>
                    <a:pt x="21" y="26"/>
                  </a:lnTo>
                  <a:lnTo>
                    <a:pt x="15" y="0"/>
                  </a:lnTo>
                  <a:lnTo>
                    <a:pt x="0" y="57"/>
                  </a:lnTo>
                  <a:lnTo>
                    <a:pt x="27" y="68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56" name="Freeform 29">
              <a:extLst>
                <a:ext uri="{FF2B5EF4-FFF2-40B4-BE49-F238E27FC236}">
                  <a16:creationId xmlns:a16="http://schemas.microsoft.com/office/drawing/2014/main" id="{0D4238BA-E2C4-47BA-AE89-EE58614A2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" y="1517"/>
              <a:ext cx="71" cy="31"/>
            </a:xfrm>
            <a:custGeom>
              <a:avLst/>
              <a:gdLst>
                <a:gd name="T0" fmla="*/ 0 w 143"/>
                <a:gd name="T1" fmla="*/ 0 h 63"/>
                <a:gd name="T2" fmla="*/ 0 w 143"/>
                <a:gd name="T3" fmla="*/ 0 h 63"/>
                <a:gd name="T4" fmla="*/ 0 w 143"/>
                <a:gd name="T5" fmla="*/ 0 h 63"/>
                <a:gd name="T6" fmla="*/ 0 w 143"/>
                <a:gd name="T7" fmla="*/ 0 h 63"/>
                <a:gd name="T8" fmla="*/ 0 w 143"/>
                <a:gd name="T9" fmla="*/ 0 h 63"/>
                <a:gd name="T10" fmla="*/ 0 w 143"/>
                <a:gd name="T11" fmla="*/ 0 h 63"/>
                <a:gd name="T12" fmla="*/ 0 w 143"/>
                <a:gd name="T13" fmla="*/ 0 h 63"/>
                <a:gd name="T14" fmla="*/ 0 w 143"/>
                <a:gd name="T15" fmla="*/ 0 h 63"/>
                <a:gd name="T16" fmla="*/ 0 w 143"/>
                <a:gd name="T17" fmla="*/ 0 h 63"/>
                <a:gd name="T18" fmla="*/ 0 w 143"/>
                <a:gd name="T19" fmla="*/ 0 h 63"/>
                <a:gd name="T20" fmla="*/ 0 w 143"/>
                <a:gd name="T21" fmla="*/ 0 h 63"/>
                <a:gd name="T22" fmla="*/ 0 w 143"/>
                <a:gd name="T23" fmla="*/ 0 h 63"/>
                <a:gd name="T24" fmla="*/ 0 w 143"/>
                <a:gd name="T25" fmla="*/ 0 h 63"/>
                <a:gd name="T26" fmla="*/ 0 w 143"/>
                <a:gd name="T27" fmla="*/ 0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3"/>
                <a:gd name="T43" fmla="*/ 0 h 63"/>
                <a:gd name="T44" fmla="*/ 143 w 143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3" h="63">
                  <a:moveTo>
                    <a:pt x="57" y="63"/>
                  </a:moveTo>
                  <a:lnTo>
                    <a:pt x="40" y="38"/>
                  </a:lnTo>
                  <a:lnTo>
                    <a:pt x="38" y="25"/>
                  </a:lnTo>
                  <a:lnTo>
                    <a:pt x="0" y="53"/>
                  </a:lnTo>
                  <a:lnTo>
                    <a:pt x="25" y="13"/>
                  </a:lnTo>
                  <a:lnTo>
                    <a:pt x="14" y="6"/>
                  </a:lnTo>
                  <a:lnTo>
                    <a:pt x="61" y="0"/>
                  </a:lnTo>
                  <a:lnTo>
                    <a:pt x="112" y="8"/>
                  </a:lnTo>
                  <a:lnTo>
                    <a:pt x="130" y="17"/>
                  </a:lnTo>
                  <a:lnTo>
                    <a:pt x="97" y="17"/>
                  </a:lnTo>
                  <a:lnTo>
                    <a:pt x="143" y="32"/>
                  </a:lnTo>
                  <a:lnTo>
                    <a:pt x="88" y="5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57" name="Freeform 30">
              <a:extLst>
                <a:ext uri="{FF2B5EF4-FFF2-40B4-BE49-F238E27FC236}">
                  <a16:creationId xmlns:a16="http://schemas.microsoft.com/office/drawing/2014/main" id="{46709652-68DF-43C0-9259-FAFC570A3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6" y="1277"/>
              <a:ext cx="88" cy="132"/>
            </a:xfrm>
            <a:custGeom>
              <a:avLst/>
              <a:gdLst>
                <a:gd name="T0" fmla="*/ 0 w 177"/>
                <a:gd name="T1" fmla="*/ 1 h 264"/>
                <a:gd name="T2" fmla="*/ 0 w 177"/>
                <a:gd name="T3" fmla="*/ 1 h 264"/>
                <a:gd name="T4" fmla="*/ 0 w 177"/>
                <a:gd name="T5" fmla="*/ 1 h 264"/>
                <a:gd name="T6" fmla="*/ 0 w 177"/>
                <a:gd name="T7" fmla="*/ 1 h 264"/>
                <a:gd name="T8" fmla="*/ 0 w 177"/>
                <a:gd name="T9" fmla="*/ 1 h 264"/>
                <a:gd name="T10" fmla="*/ 0 w 177"/>
                <a:gd name="T11" fmla="*/ 1 h 264"/>
                <a:gd name="T12" fmla="*/ 0 w 177"/>
                <a:gd name="T13" fmla="*/ 1 h 264"/>
                <a:gd name="T14" fmla="*/ 0 w 177"/>
                <a:gd name="T15" fmla="*/ 1 h 264"/>
                <a:gd name="T16" fmla="*/ 0 w 177"/>
                <a:gd name="T17" fmla="*/ 1 h 264"/>
                <a:gd name="T18" fmla="*/ 0 w 177"/>
                <a:gd name="T19" fmla="*/ 1 h 264"/>
                <a:gd name="T20" fmla="*/ 0 w 177"/>
                <a:gd name="T21" fmla="*/ 1 h 264"/>
                <a:gd name="T22" fmla="*/ 0 w 177"/>
                <a:gd name="T23" fmla="*/ 1 h 264"/>
                <a:gd name="T24" fmla="*/ 0 w 177"/>
                <a:gd name="T25" fmla="*/ 1 h 264"/>
                <a:gd name="T26" fmla="*/ 0 w 177"/>
                <a:gd name="T27" fmla="*/ 1 h 264"/>
                <a:gd name="T28" fmla="*/ 0 w 177"/>
                <a:gd name="T29" fmla="*/ 1 h 264"/>
                <a:gd name="T30" fmla="*/ 0 w 177"/>
                <a:gd name="T31" fmla="*/ 1 h 264"/>
                <a:gd name="T32" fmla="*/ 0 w 177"/>
                <a:gd name="T33" fmla="*/ 1 h 264"/>
                <a:gd name="T34" fmla="*/ 0 w 177"/>
                <a:gd name="T35" fmla="*/ 0 h 264"/>
                <a:gd name="T36" fmla="*/ 0 w 177"/>
                <a:gd name="T37" fmla="*/ 1 h 264"/>
                <a:gd name="T38" fmla="*/ 0 w 177"/>
                <a:gd name="T39" fmla="*/ 1 h 264"/>
                <a:gd name="T40" fmla="*/ 0 w 177"/>
                <a:gd name="T41" fmla="*/ 1 h 264"/>
                <a:gd name="T42" fmla="*/ 0 w 177"/>
                <a:gd name="T43" fmla="*/ 1 h 264"/>
                <a:gd name="T44" fmla="*/ 0 w 177"/>
                <a:gd name="T45" fmla="*/ 1 h 264"/>
                <a:gd name="T46" fmla="*/ 0 w 177"/>
                <a:gd name="T47" fmla="*/ 1 h 264"/>
                <a:gd name="T48" fmla="*/ 0 w 177"/>
                <a:gd name="T49" fmla="*/ 1 h 264"/>
                <a:gd name="T50" fmla="*/ 0 w 177"/>
                <a:gd name="T51" fmla="*/ 1 h 264"/>
                <a:gd name="T52" fmla="*/ 0 w 177"/>
                <a:gd name="T53" fmla="*/ 1 h 264"/>
                <a:gd name="T54" fmla="*/ 0 w 177"/>
                <a:gd name="T55" fmla="*/ 1 h 264"/>
                <a:gd name="T56" fmla="*/ 0 w 177"/>
                <a:gd name="T57" fmla="*/ 1 h 264"/>
                <a:gd name="T58" fmla="*/ 0 w 177"/>
                <a:gd name="T59" fmla="*/ 1 h 264"/>
                <a:gd name="T60" fmla="*/ 0 w 177"/>
                <a:gd name="T61" fmla="*/ 1 h 264"/>
                <a:gd name="T62" fmla="*/ 0 w 177"/>
                <a:gd name="T63" fmla="*/ 1 h 264"/>
                <a:gd name="T64" fmla="*/ 0 w 177"/>
                <a:gd name="T65" fmla="*/ 1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7"/>
                <a:gd name="T100" fmla="*/ 0 h 264"/>
                <a:gd name="T101" fmla="*/ 177 w 177"/>
                <a:gd name="T102" fmla="*/ 264 h 2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7" h="264">
                  <a:moveTo>
                    <a:pt x="15" y="95"/>
                  </a:moveTo>
                  <a:lnTo>
                    <a:pt x="0" y="139"/>
                  </a:lnTo>
                  <a:lnTo>
                    <a:pt x="0" y="181"/>
                  </a:lnTo>
                  <a:lnTo>
                    <a:pt x="15" y="211"/>
                  </a:lnTo>
                  <a:lnTo>
                    <a:pt x="17" y="221"/>
                  </a:lnTo>
                  <a:lnTo>
                    <a:pt x="25" y="264"/>
                  </a:lnTo>
                  <a:lnTo>
                    <a:pt x="53" y="188"/>
                  </a:lnTo>
                  <a:lnTo>
                    <a:pt x="74" y="211"/>
                  </a:lnTo>
                  <a:lnTo>
                    <a:pt x="74" y="158"/>
                  </a:lnTo>
                  <a:lnTo>
                    <a:pt x="99" y="101"/>
                  </a:lnTo>
                  <a:lnTo>
                    <a:pt x="137" y="82"/>
                  </a:lnTo>
                  <a:lnTo>
                    <a:pt x="177" y="63"/>
                  </a:lnTo>
                  <a:lnTo>
                    <a:pt x="120" y="69"/>
                  </a:lnTo>
                  <a:lnTo>
                    <a:pt x="133" y="44"/>
                  </a:lnTo>
                  <a:lnTo>
                    <a:pt x="95" y="46"/>
                  </a:lnTo>
                  <a:lnTo>
                    <a:pt x="126" y="17"/>
                  </a:lnTo>
                  <a:lnTo>
                    <a:pt x="84" y="32"/>
                  </a:lnTo>
                  <a:lnTo>
                    <a:pt x="99" y="0"/>
                  </a:lnTo>
                  <a:lnTo>
                    <a:pt x="42" y="59"/>
                  </a:lnTo>
                  <a:lnTo>
                    <a:pt x="74" y="36"/>
                  </a:lnTo>
                  <a:lnTo>
                    <a:pt x="67" y="63"/>
                  </a:lnTo>
                  <a:lnTo>
                    <a:pt x="84" y="59"/>
                  </a:lnTo>
                  <a:lnTo>
                    <a:pt x="67" y="91"/>
                  </a:lnTo>
                  <a:lnTo>
                    <a:pt x="95" y="72"/>
                  </a:lnTo>
                  <a:lnTo>
                    <a:pt x="74" y="109"/>
                  </a:lnTo>
                  <a:lnTo>
                    <a:pt x="67" y="150"/>
                  </a:lnTo>
                  <a:lnTo>
                    <a:pt x="67" y="177"/>
                  </a:lnTo>
                  <a:lnTo>
                    <a:pt x="29" y="162"/>
                  </a:lnTo>
                  <a:lnTo>
                    <a:pt x="21" y="181"/>
                  </a:lnTo>
                  <a:lnTo>
                    <a:pt x="12" y="162"/>
                  </a:lnTo>
                  <a:lnTo>
                    <a:pt x="12" y="122"/>
                  </a:lnTo>
                  <a:lnTo>
                    <a:pt x="15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58" name="Freeform 31">
              <a:extLst>
                <a:ext uri="{FF2B5EF4-FFF2-40B4-BE49-F238E27FC236}">
                  <a16:creationId xmlns:a16="http://schemas.microsoft.com/office/drawing/2014/main" id="{228DC7CA-C596-4AAE-8675-CC3278CA2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5" y="1202"/>
              <a:ext cx="351" cy="143"/>
            </a:xfrm>
            <a:custGeom>
              <a:avLst/>
              <a:gdLst>
                <a:gd name="T0" fmla="*/ 1 w 701"/>
                <a:gd name="T1" fmla="*/ 1 h 285"/>
                <a:gd name="T2" fmla="*/ 1 w 701"/>
                <a:gd name="T3" fmla="*/ 1 h 285"/>
                <a:gd name="T4" fmla="*/ 1 w 701"/>
                <a:gd name="T5" fmla="*/ 1 h 285"/>
                <a:gd name="T6" fmla="*/ 1 w 701"/>
                <a:gd name="T7" fmla="*/ 1 h 285"/>
                <a:gd name="T8" fmla="*/ 1 w 701"/>
                <a:gd name="T9" fmla="*/ 1 h 285"/>
                <a:gd name="T10" fmla="*/ 1 w 701"/>
                <a:gd name="T11" fmla="*/ 1 h 285"/>
                <a:gd name="T12" fmla="*/ 1 w 701"/>
                <a:gd name="T13" fmla="*/ 1 h 285"/>
                <a:gd name="T14" fmla="*/ 1 w 701"/>
                <a:gd name="T15" fmla="*/ 1 h 285"/>
                <a:gd name="T16" fmla="*/ 1 w 701"/>
                <a:gd name="T17" fmla="*/ 1 h 285"/>
                <a:gd name="T18" fmla="*/ 0 w 701"/>
                <a:gd name="T19" fmla="*/ 1 h 285"/>
                <a:gd name="T20" fmla="*/ 1 w 701"/>
                <a:gd name="T21" fmla="*/ 1 h 285"/>
                <a:gd name="T22" fmla="*/ 1 w 701"/>
                <a:gd name="T23" fmla="*/ 1 h 285"/>
                <a:gd name="T24" fmla="*/ 1 w 701"/>
                <a:gd name="T25" fmla="*/ 1 h 285"/>
                <a:gd name="T26" fmla="*/ 1 w 701"/>
                <a:gd name="T27" fmla="*/ 1 h 285"/>
                <a:gd name="T28" fmla="*/ 1 w 701"/>
                <a:gd name="T29" fmla="*/ 0 h 285"/>
                <a:gd name="T30" fmla="*/ 1 w 701"/>
                <a:gd name="T31" fmla="*/ 1 h 285"/>
                <a:gd name="T32" fmla="*/ 1 w 701"/>
                <a:gd name="T33" fmla="*/ 1 h 285"/>
                <a:gd name="T34" fmla="*/ 1 w 701"/>
                <a:gd name="T35" fmla="*/ 1 h 285"/>
                <a:gd name="T36" fmla="*/ 1 w 701"/>
                <a:gd name="T37" fmla="*/ 1 h 285"/>
                <a:gd name="T38" fmla="*/ 1 w 701"/>
                <a:gd name="T39" fmla="*/ 1 h 285"/>
                <a:gd name="T40" fmla="*/ 1 w 701"/>
                <a:gd name="T41" fmla="*/ 1 h 285"/>
                <a:gd name="T42" fmla="*/ 1 w 701"/>
                <a:gd name="T43" fmla="*/ 1 h 285"/>
                <a:gd name="T44" fmla="*/ 1 w 701"/>
                <a:gd name="T45" fmla="*/ 1 h 285"/>
                <a:gd name="T46" fmla="*/ 1 w 701"/>
                <a:gd name="T47" fmla="*/ 1 h 285"/>
                <a:gd name="T48" fmla="*/ 1 w 701"/>
                <a:gd name="T49" fmla="*/ 1 h 285"/>
                <a:gd name="T50" fmla="*/ 1 w 701"/>
                <a:gd name="T51" fmla="*/ 1 h 285"/>
                <a:gd name="T52" fmla="*/ 1 w 701"/>
                <a:gd name="T53" fmla="*/ 1 h 285"/>
                <a:gd name="T54" fmla="*/ 1 w 701"/>
                <a:gd name="T55" fmla="*/ 1 h 285"/>
                <a:gd name="T56" fmla="*/ 1 w 701"/>
                <a:gd name="T57" fmla="*/ 1 h 285"/>
                <a:gd name="T58" fmla="*/ 1 w 701"/>
                <a:gd name="T59" fmla="*/ 1 h 285"/>
                <a:gd name="T60" fmla="*/ 1 w 701"/>
                <a:gd name="T61" fmla="*/ 1 h 285"/>
                <a:gd name="T62" fmla="*/ 1 w 701"/>
                <a:gd name="T63" fmla="*/ 1 h 285"/>
                <a:gd name="T64" fmla="*/ 1 w 701"/>
                <a:gd name="T65" fmla="*/ 1 h 285"/>
                <a:gd name="T66" fmla="*/ 1 w 701"/>
                <a:gd name="T67" fmla="*/ 1 h 285"/>
                <a:gd name="T68" fmla="*/ 1 w 701"/>
                <a:gd name="T69" fmla="*/ 1 h 285"/>
                <a:gd name="T70" fmla="*/ 1 w 701"/>
                <a:gd name="T71" fmla="*/ 1 h 285"/>
                <a:gd name="T72" fmla="*/ 1 w 701"/>
                <a:gd name="T73" fmla="*/ 1 h 285"/>
                <a:gd name="T74" fmla="*/ 1 w 701"/>
                <a:gd name="T75" fmla="*/ 1 h 285"/>
                <a:gd name="T76" fmla="*/ 1 w 701"/>
                <a:gd name="T77" fmla="*/ 1 h 285"/>
                <a:gd name="T78" fmla="*/ 1 w 701"/>
                <a:gd name="T79" fmla="*/ 1 h 285"/>
                <a:gd name="T80" fmla="*/ 1 w 701"/>
                <a:gd name="T81" fmla="*/ 1 h 285"/>
                <a:gd name="T82" fmla="*/ 1 w 701"/>
                <a:gd name="T83" fmla="*/ 1 h 285"/>
                <a:gd name="T84" fmla="*/ 1 w 701"/>
                <a:gd name="T85" fmla="*/ 1 h 285"/>
                <a:gd name="T86" fmla="*/ 1 w 701"/>
                <a:gd name="T87" fmla="*/ 1 h 285"/>
                <a:gd name="T88" fmla="*/ 1 w 701"/>
                <a:gd name="T89" fmla="*/ 1 h 285"/>
                <a:gd name="T90" fmla="*/ 1 w 701"/>
                <a:gd name="T91" fmla="*/ 1 h 285"/>
                <a:gd name="T92" fmla="*/ 1 w 701"/>
                <a:gd name="T93" fmla="*/ 1 h 285"/>
                <a:gd name="T94" fmla="*/ 1 w 701"/>
                <a:gd name="T95" fmla="*/ 1 h 285"/>
                <a:gd name="T96" fmla="*/ 1 w 701"/>
                <a:gd name="T97" fmla="*/ 1 h 285"/>
                <a:gd name="T98" fmla="*/ 1 w 701"/>
                <a:gd name="T99" fmla="*/ 1 h 285"/>
                <a:gd name="T100" fmla="*/ 1 w 701"/>
                <a:gd name="T101" fmla="*/ 1 h 285"/>
                <a:gd name="T102" fmla="*/ 1 w 701"/>
                <a:gd name="T103" fmla="*/ 1 h 285"/>
                <a:gd name="T104" fmla="*/ 1 w 701"/>
                <a:gd name="T105" fmla="*/ 1 h 285"/>
                <a:gd name="T106" fmla="*/ 1 w 701"/>
                <a:gd name="T107" fmla="*/ 1 h 285"/>
                <a:gd name="T108" fmla="*/ 1 w 701"/>
                <a:gd name="T109" fmla="*/ 1 h 285"/>
                <a:gd name="T110" fmla="*/ 1 w 701"/>
                <a:gd name="T111" fmla="*/ 1 h 285"/>
                <a:gd name="T112" fmla="*/ 1 w 701"/>
                <a:gd name="T113" fmla="*/ 1 h 285"/>
                <a:gd name="T114" fmla="*/ 1 w 701"/>
                <a:gd name="T115" fmla="*/ 1 h 285"/>
                <a:gd name="T116" fmla="*/ 1 w 701"/>
                <a:gd name="T117" fmla="*/ 1 h 285"/>
                <a:gd name="T118" fmla="*/ 1 w 701"/>
                <a:gd name="T119" fmla="*/ 1 h 285"/>
                <a:gd name="T120" fmla="*/ 1 w 701"/>
                <a:gd name="T121" fmla="*/ 1 h 28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01"/>
                <a:gd name="T184" fmla="*/ 0 h 285"/>
                <a:gd name="T185" fmla="*/ 701 w 701"/>
                <a:gd name="T186" fmla="*/ 285 h 28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01" h="285">
                  <a:moveTo>
                    <a:pt x="25" y="232"/>
                  </a:moveTo>
                  <a:lnTo>
                    <a:pt x="108" y="251"/>
                  </a:lnTo>
                  <a:lnTo>
                    <a:pt x="131" y="245"/>
                  </a:lnTo>
                  <a:lnTo>
                    <a:pt x="85" y="228"/>
                  </a:lnTo>
                  <a:lnTo>
                    <a:pt x="104" y="213"/>
                  </a:lnTo>
                  <a:lnTo>
                    <a:pt x="51" y="192"/>
                  </a:lnTo>
                  <a:lnTo>
                    <a:pt x="85" y="182"/>
                  </a:lnTo>
                  <a:lnTo>
                    <a:pt x="38" y="163"/>
                  </a:lnTo>
                  <a:lnTo>
                    <a:pt x="85" y="148"/>
                  </a:lnTo>
                  <a:lnTo>
                    <a:pt x="0" y="141"/>
                  </a:lnTo>
                  <a:lnTo>
                    <a:pt x="66" y="120"/>
                  </a:lnTo>
                  <a:lnTo>
                    <a:pt x="103" y="84"/>
                  </a:lnTo>
                  <a:lnTo>
                    <a:pt x="144" y="48"/>
                  </a:lnTo>
                  <a:lnTo>
                    <a:pt x="203" y="13"/>
                  </a:lnTo>
                  <a:lnTo>
                    <a:pt x="272" y="0"/>
                  </a:lnTo>
                  <a:lnTo>
                    <a:pt x="329" y="4"/>
                  </a:lnTo>
                  <a:lnTo>
                    <a:pt x="399" y="38"/>
                  </a:lnTo>
                  <a:lnTo>
                    <a:pt x="485" y="51"/>
                  </a:lnTo>
                  <a:lnTo>
                    <a:pt x="551" y="59"/>
                  </a:lnTo>
                  <a:lnTo>
                    <a:pt x="643" y="103"/>
                  </a:lnTo>
                  <a:lnTo>
                    <a:pt x="701" y="154"/>
                  </a:lnTo>
                  <a:lnTo>
                    <a:pt x="648" y="120"/>
                  </a:lnTo>
                  <a:lnTo>
                    <a:pt x="559" y="76"/>
                  </a:lnTo>
                  <a:lnTo>
                    <a:pt x="460" y="55"/>
                  </a:lnTo>
                  <a:lnTo>
                    <a:pt x="373" y="38"/>
                  </a:lnTo>
                  <a:lnTo>
                    <a:pt x="295" y="13"/>
                  </a:lnTo>
                  <a:lnTo>
                    <a:pt x="234" y="13"/>
                  </a:lnTo>
                  <a:lnTo>
                    <a:pt x="169" y="40"/>
                  </a:lnTo>
                  <a:lnTo>
                    <a:pt x="135" y="65"/>
                  </a:lnTo>
                  <a:lnTo>
                    <a:pt x="108" y="103"/>
                  </a:lnTo>
                  <a:lnTo>
                    <a:pt x="148" y="93"/>
                  </a:lnTo>
                  <a:lnTo>
                    <a:pt x="200" y="70"/>
                  </a:lnTo>
                  <a:lnTo>
                    <a:pt x="177" y="108"/>
                  </a:lnTo>
                  <a:lnTo>
                    <a:pt x="135" y="150"/>
                  </a:lnTo>
                  <a:lnTo>
                    <a:pt x="181" y="129"/>
                  </a:lnTo>
                  <a:lnTo>
                    <a:pt x="123" y="194"/>
                  </a:lnTo>
                  <a:lnTo>
                    <a:pt x="186" y="154"/>
                  </a:lnTo>
                  <a:lnTo>
                    <a:pt x="163" y="194"/>
                  </a:lnTo>
                  <a:lnTo>
                    <a:pt x="131" y="213"/>
                  </a:lnTo>
                  <a:lnTo>
                    <a:pt x="181" y="219"/>
                  </a:lnTo>
                  <a:lnTo>
                    <a:pt x="148" y="234"/>
                  </a:lnTo>
                  <a:lnTo>
                    <a:pt x="196" y="234"/>
                  </a:lnTo>
                  <a:lnTo>
                    <a:pt x="253" y="209"/>
                  </a:lnTo>
                  <a:lnTo>
                    <a:pt x="329" y="154"/>
                  </a:lnTo>
                  <a:lnTo>
                    <a:pt x="382" y="143"/>
                  </a:lnTo>
                  <a:lnTo>
                    <a:pt x="316" y="129"/>
                  </a:lnTo>
                  <a:lnTo>
                    <a:pt x="393" y="125"/>
                  </a:lnTo>
                  <a:lnTo>
                    <a:pt x="443" y="143"/>
                  </a:lnTo>
                  <a:lnTo>
                    <a:pt x="546" y="234"/>
                  </a:lnTo>
                  <a:lnTo>
                    <a:pt x="597" y="251"/>
                  </a:lnTo>
                  <a:lnTo>
                    <a:pt x="673" y="251"/>
                  </a:lnTo>
                  <a:lnTo>
                    <a:pt x="627" y="285"/>
                  </a:lnTo>
                  <a:lnTo>
                    <a:pt x="566" y="279"/>
                  </a:lnTo>
                  <a:lnTo>
                    <a:pt x="515" y="228"/>
                  </a:lnTo>
                  <a:lnTo>
                    <a:pt x="439" y="171"/>
                  </a:lnTo>
                  <a:lnTo>
                    <a:pt x="344" y="167"/>
                  </a:lnTo>
                  <a:lnTo>
                    <a:pt x="228" y="241"/>
                  </a:lnTo>
                  <a:lnTo>
                    <a:pt x="131" y="276"/>
                  </a:lnTo>
                  <a:lnTo>
                    <a:pt x="66" y="262"/>
                  </a:lnTo>
                  <a:lnTo>
                    <a:pt x="25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59" name="Freeform 32">
              <a:extLst>
                <a:ext uri="{FF2B5EF4-FFF2-40B4-BE49-F238E27FC236}">
                  <a16:creationId xmlns:a16="http://schemas.microsoft.com/office/drawing/2014/main" id="{9FE2BB29-B0C2-44A8-AF1A-C339912A3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277"/>
              <a:ext cx="145" cy="144"/>
            </a:xfrm>
            <a:custGeom>
              <a:avLst/>
              <a:gdLst>
                <a:gd name="T0" fmla="*/ 1 w 289"/>
                <a:gd name="T1" fmla="*/ 0 h 287"/>
                <a:gd name="T2" fmla="*/ 1 w 289"/>
                <a:gd name="T3" fmla="*/ 1 h 287"/>
                <a:gd name="T4" fmla="*/ 1 w 289"/>
                <a:gd name="T5" fmla="*/ 1 h 287"/>
                <a:gd name="T6" fmla="*/ 1 w 289"/>
                <a:gd name="T7" fmla="*/ 1 h 287"/>
                <a:gd name="T8" fmla="*/ 1 w 289"/>
                <a:gd name="T9" fmla="*/ 1 h 287"/>
                <a:gd name="T10" fmla="*/ 1 w 289"/>
                <a:gd name="T11" fmla="*/ 1 h 287"/>
                <a:gd name="T12" fmla="*/ 1 w 289"/>
                <a:gd name="T13" fmla="*/ 1 h 287"/>
                <a:gd name="T14" fmla="*/ 1 w 289"/>
                <a:gd name="T15" fmla="*/ 1 h 287"/>
                <a:gd name="T16" fmla="*/ 1 w 289"/>
                <a:gd name="T17" fmla="*/ 1 h 287"/>
                <a:gd name="T18" fmla="*/ 1 w 289"/>
                <a:gd name="T19" fmla="*/ 1 h 287"/>
                <a:gd name="T20" fmla="*/ 1 w 289"/>
                <a:gd name="T21" fmla="*/ 1 h 287"/>
                <a:gd name="T22" fmla="*/ 0 w 289"/>
                <a:gd name="T23" fmla="*/ 1 h 287"/>
                <a:gd name="T24" fmla="*/ 1 w 289"/>
                <a:gd name="T25" fmla="*/ 1 h 287"/>
                <a:gd name="T26" fmla="*/ 1 w 289"/>
                <a:gd name="T27" fmla="*/ 1 h 287"/>
                <a:gd name="T28" fmla="*/ 1 w 289"/>
                <a:gd name="T29" fmla="*/ 1 h 287"/>
                <a:gd name="T30" fmla="*/ 1 w 289"/>
                <a:gd name="T31" fmla="*/ 1 h 287"/>
                <a:gd name="T32" fmla="*/ 1 w 289"/>
                <a:gd name="T33" fmla="*/ 0 h 287"/>
                <a:gd name="T34" fmla="*/ 1 w 289"/>
                <a:gd name="T35" fmla="*/ 0 h 28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9"/>
                <a:gd name="T55" fmla="*/ 0 h 287"/>
                <a:gd name="T56" fmla="*/ 289 w 289"/>
                <a:gd name="T57" fmla="*/ 287 h 28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9" h="287">
                  <a:moveTo>
                    <a:pt x="88" y="0"/>
                  </a:moveTo>
                  <a:lnTo>
                    <a:pt x="139" y="29"/>
                  </a:lnTo>
                  <a:lnTo>
                    <a:pt x="183" y="101"/>
                  </a:lnTo>
                  <a:lnTo>
                    <a:pt x="189" y="126"/>
                  </a:lnTo>
                  <a:lnTo>
                    <a:pt x="236" y="162"/>
                  </a:lnTo>
                  <a:lnTo>
                    <a:pt x="289" y="287"/>
                  </a:lnTo>
                  <a:lnTo>
                    <a:pt x="198" y="162"/>
                  </a:lnTo>
                  <a:lnTo>
                    <a:pt x="135" y="126"/>
                  </a:lnTo>
                  <a:lnTo>
                    <a:pt x="86" y="95"/>
                  </a:lnTo>
                  <a:lnTo>
                    <a:pt x="38" y="109"/>
                  </a:lnTo>
                  <a:lnTo>
                    <a:pt x="52" y="88"/>
                  </a:lnTo>
                  <a:lnTo>
                    <a:pt x="0" y="44"/>
                  </a:lnTo>
                  <a:lnTo>
                    <a:pt x="107" y="88"/>
                  </a:lnTo>
                  <a:lnTo>
                    <a:pt x="69" y="46"/>
                  </a:lnTo>
                  <a:lnTo>
                    <a:pt x="154" y="84"/>
                  </a:lnTo>
                  <a:lnTo>
                    <a:pt x="126" y="3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60" name="Freeform 33">
              <a:extLst>
                <a:ext uri="{FF2B5EF4-FFF2-40B4-BE49-F238E27FC236}">
                  <a16:creationId xmlns:a16="http://schemas.microsoft.com/office/drawing/2014/main" id="{A18810C2-DE71-4D2A-8495-D10F17B61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" y="1343"/>
              <a:ext cx="127" cy="177"/>
            </a:xfrm>
            <a:custGeom>
              <a:avLst/>
              <a:gdLst>
                <a:gd name="T0" fmla="*/ 0 w 253"/>
                <a:gd name="T1" fmla="*/ 0 h 356"/>
                <a:gd name="T2" fmla="*/ 1 w 253"/>
                <a:gd name="T3" fmla="*/ 0 h 356"/>
                <a:gd name="T4" fmla="*/ 1 w 253"/>
                <a:gd name="T5" fmla="*/ 0 h 356"/>
                <a:gd name="T6" fmla="*/ 1 w 253"/>
                <a:gd name="T7" fmla="*/ 0 h 356"/>
                <a:gd name="T8" fmla="*/ 1 w 253"/>
                <a:gd name="T9" fmla="*/ 0 h 356"/>
                <a:gd name="T10" fmla="*/ 1 w 253"/>
                <a:gd name="T11" fmla="*/ 0 h 356"/>
                <a:gd name="T12" fmla="*/ 1 w 253"/>
                <a:gd name="T13" fmla="*/ 0 h 356"/>
                <a:gd name="T14" fmla="*/ 1 w 253"/>
                <a:gd name="T15" fmla="*/ 0 h 356"/>
                <a:gd name="T16" fmla="*/ 1 w 253"/>
                <a:gd name="T17" fmla="*/ 0 h 356"/>
                <a:gd name="T18" fmla="*/ 1 w 253"/>
                <a:gd name="T19" fmla="*/ 0 h 356"/>
                <a:gd name="T20" fmla="*/ 1 w 253"/>
                <a:gd name="T21" fmla="*/ 0 h 356"/>
                <a:gd name="T22" fmla="*/ 1 w 253"/>
                <a:gd name="T23" fmla="*/ 0 h 356"/>
                <a:gd name="T24" fmla="*/ 1 w 253"/>
                <a:gd name="T25" fmla="*/ 0 h 356"/>
                <a:gd name="T26" fmla="*/ 1 w 253"/>
                <a:gd name="T27" fmla="*/ 0 h 356"/>
                <a:gd name="T28" fmla="*/ 1 w 253"/>
                <a:gd name="T29" fmla="*/ 0 h 356"/>
                <a:gd name="T30" fmla="*/ 1 w 253"/>
                <a:gd name="T31" fmla="*/ 0 h 356"/>
                <a:gd name="T32" fmla="*/ 1 w 253"/>
                <a:gd name="T33" fmla="*/ 0 h 356"/>
                <a:gd name="T34" fmla="*/ 1 w 253"/>
                <a:gd name="T35" fmla="*/ 0 h 356"/>
                <a:gd name="T36" fmla="*/ 1 w 253"/>
                <a:gd name="T37" fmla="*/ 0 h 356"/>
                <a:gd name="T38" fmla="*/ 0 w 253"/>
                <a:gd name="T39" fmla="*/ 0 h 356"/>
                <a:gd name="T40" fmla="*/ 0 w 253"/>
                <a:gd name="T41" fmla="*/ 0 h 3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3"/>
                <a:gd name="T64" fmla="*/ 0 h 356"/>
                <a:gd name="T65" fmla="*/ 253 w 253"/>
                <a:gd name="T66" fmla="*/ 356 h 3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3" h="356">
                  <a:moveTo>
                    <a:pt x="0" y="0"/>
                  </a:moveTo>
                  <a:lnTo>
                    <a:pt x="38" y="61"/>
                  </a:lnTo>
                  <a:lnTo>
                    <a:pt x="56" y="179"/>
                  </a:lnTo>
                  <a:lnTo>
                    <a:pt x="82" y="118"/>
                  </a:lnTo>
                  <a:lnTo>
                    <a:pt x="92" y="206"/>
                  </a:lnTo>
                  <a:lnTo>
                    <a:pt x="111" y="189"/>
                  </a:lnTo>
                  <a:lnTo>
                    <a:pt x="156" y="232"/>
                  </a:lnTo>
                  <a:lnTo>
                    <a:pt x="187" y="238"/>
                  </a:lnTo>
                  <a:lnTo>
                    <a:pt x="206" y="280"/>
                  </a:lnTo>
                  <a:lnTo>
                    <a:pt x="232" y="232"/>
                  </a:lnTo>
                  <a:lnTo>
                    <a:pt x="253" y="179"/>
                  </a:lnTo>
                  <a:lnTo>
                    <a:pt x="253" y="247"/>
                  </a:lnTo>
                  <a:lnTo>
                    <a:pt x="196" y="327"/>
                  </a:lnTo>
                  <a:lnTo>
                    <a:pt x="147" y="356"/>
                  </a:lnTo>
                  <a:lnTo>
                    <a:pt x="118" y="339"/>
                  </a:lnTo>
                  <a:lnTo>
                    <a:pt x="111" y="280"/>
                  </a:lnTo>
                  <a:lnTo>
                    <a:pt x="65" y="251"/>
                  </a:lnTo>
                  <a:lnTo>
                    <a:pt x="37" y="185"/>
                  </a:lnTo>
                  <a:lnTo>
                    <a:pt x="3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61" name="Freeform 34">
              <a:extLst>
                <a:ext uri="{FF2B5EF4-FFF2-40B4-BE49-F238E27FC236}">
                  <a16:creationId xmlns:a16="http://schemas.microsoft.com/office/drawing/2014/main" id="{19CD8133-8346-4C30-B4ED-E6A03E3EA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6" y="1501"/>
              <a:ext cx="32" cy="113"/>
            </a:xfrm>
            <a:custGeom>
              <a:avLst/>
              <a:gdLst>
                <a:gd name="T0" fmla="*/ 0 w 65"/>
                <a:gd name="T1" fmla="*/ 1 h 226"/>
                <a:gd name="T2" fmla="*/ 0 w 65"/>
                <a:gd name="T3" fmla="*/ 1 h 226"/>
                <a:gd name="T4" fmla="*/ 0 w 65"/>
                <a:gd name="T5" fmla="*/ 1 h 226"/>
                <a:gd name="T6" fmla="*/ 0 w 65"/>
                <a:gd name="T7" fmla="*/ 1 h 226"/>
                <a:gd name="T8" fmla="*/ 0 w 65"/>
                <a:gd name="T9" fmla="*/ 1 h 226"/>
                <a:gd name="T10" fmla="*/ 0 w 65"/>
                <a:gd name="T11" fmla="*/ 1 h 226"/>
                <a:gd name="T12" fmla="*/ 0 w 65"/>
                <a:gd name="T13" fmla="*/ 1 h 226"/>
                <a:gd name="T14" fmla="*/ 0 w 65"/>
                <a:gd name="T15" fmla="*/ 1 h 226"/>
                <a:gd name="T16" fmla="*/ 0 w 65"/>
                <a:gd name="T17" fmla="*/ 1 h 226"/>
                <a:gd name="T18" fmla="*/ 0 w 65"/>
                <a:gd name="T19" fmla="*/ 0 h 226"/>
                <a:gd name="T20" fmla="*/ 0 w 65"/>
                <a:gd name="T21" fmla="*/ 1 h 226"/>
                <a:gd name="T22" fmla="*/ 0 w 65"/>
                <a:gd name="T23" fmla="*/ 1 h 2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"/>
                <a:gd name="T37" fmla="*/ 0 h 226"/>
                <a:gd name="T38" fmla="*/ 65 w 65"/>
                <a:gd name="T39" fmla="*/ 226 h 2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" h="226">
                  <a:moveTo>
                    <a:pt x="8" y="15"/>
                  </a:moveTo>
                  <a:lnTo>
                    <a:pt x="0" y="38"/>
                  </a:lnTo>
                  <a:lnTo>
                    <a:pt x="17" y="95"/>
                  </a:lnTo>
                  <a:lnTo>
                    <a:pt x="33" y="226"/>
                  </a:lnTo>
                  <a:lnTo>
                    <a:pt x="33" y="112"/>
                  </a:lnTo>
                  <a:lnTo>
                    <a:pt x="25" y="72"/>
                  </a:lnTo>
                  <a:lnTo>
                    <a:pt x="48" y="118"/>
                  </a:lnTo>
                  <a:lnTo>
                    <a:pt x="52" y="165"/>
                  </a:lnTo>
                  <a:lnTo>
                    <a:pt x="65" y="74"/>
                  </a:lnTo>
                  <a:lnTo>
                    <a:pt x="27" y="0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62" name="Freeform 35">
              <a:extLst>
                <a:ext uri="{FF2B5EF4-FFF2-40B4-BE49-F238E27FC236}">
                  <a16:creationId xmlns:a16="http://schemas.microsoft.com/office/drawing/2014/main" id="{E3A69CF9-AC1D-4D87-94E9-C23176D19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" y="1466"/>
              <a:ext cx="16" cy="92"/>
            </a:xfrm>
            <a:custGeom>
              <a:avLst/>
              <a:gdLst>
                <a:gd name="T0" fmla="*/ 0 w 30"/>
                <a:gd name="T1" fmla="*/ 0 h 185"/>
                <a:gd name="T2" fmla="*/ 1 w 30"/>
                <a:gd name="T3" fmla="*/ 0 h 185"/>
                <a:gd name="T4" fmla="*/ 1 w 30"/>
                <a:gd name="T5" fmla="*/ 0 h 185"/>
                <a:gd name="T6" fmla="*/ 1 w 30"/>
                <a:gd name="T7" fmla="*/ 0 h 185"/>
                <a:gd name="T8" fmla="*/ 1 w 30"/>
                <a:gd name="T9" fmla="*/ 0 h 185"/>
                <a:gd name="T10" fmla="*/ 1 w 30"/>
                <a:gd name="T11" fmla="*/ 0 h 185"/>
                <a:gd name="T12" fmla="*/ 1 w 30"/>
                <a:gd name="T13" fmla="*/ 0 h 185"/>
                <a:gd name="T14" fmla="*/ 0 w 30"/>
                <a:gd name="T15" fmla="*/ 0 h 185"/>
                <a:gd name="T16" fmla="*/ 0 w 30"/>
                <a:gd name="T17" fmla="*/ 0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185"/>
                <a:gd name="T29" fmla="*/ 30 w 30"/>
                <a:gd name="T30" fmla="*/ 185 h 1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185">
                  <a:moveTo>
                    <a:pt x="0" y="29"/>
                  </a:moveTo>
                  <a:lnTo>
                    <a:pt x="17" y="92"/>
                  </a:lnTo>
                  <a:lnTo>
                    <a:pt x="25" y="145"/>
                  </a:lnTo>
                  <a:lnTo>
                    <a:pt x="25" y="185"/>
                  </a:lnTo>
                  <a:lnTo>
                    <a:pt x="30" y="124"/>
                  </a:lnTo>
                  <a:lnTo>
                    <a:pt x="30" y="75"/>
                  </a:lnTo>
                  <a:lnTo>
                    <a:pt x="17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63" name="Freeform 36">
              <a:extLst>
                <a:ext uri="{FF2B5EF4-FFF2-40B4-BE49-F238E27FC236}">
                  <a16:creationId xmlns:a16="http://schemas.microsoft.com/office/drawing/2014/main" id="{7358AD46-F5D8-4A06-8443-D6079C954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1" y="1636"/>
              <a:ext cx="143" cy="281"/>
            </a:xfrm>
            <a:custGeom>
              <a:avLst/>
              <a:gdLst>
                <a:gd name="T0" fmla="*/ 1 w 285"/>
                <a:gd name="T1" fmla="*/ 0 h 560"/>
                <a:gd name="T2" fmla="*/ 1 w 285"/>
                <a:gd name="T3" fmla="*/ 1 h 560"/>
                <a:gd name="T4" fmla="*/ 1 w 285"/>
                <a:gd name="T5" fmla="*/ 1 h 560"/>
                <a:gd name="T6" fmla="*/ 1 w 285"/>
                <a:gd name="T7" fmla="*/ 1 h 560"/>
                <a:gd name="T8" fmla="*/ 1 w 285"/>
                <a:gd name="T9" fmla="*/ 1 h 560"/>
                <a:gd name="T10" fmla="*/ 1 w 285"/>
                <a:gd name="T11" fmla="*/ 1 h 560"/>
                <a:gd name="T12" fmla="*/ 1 w 285"/>
                <a:gd name="T13" fmla="*/ 1 h 560"/>
                <a:gd name="T14" fmla="*/ 0 w 285"/>
                <a:gd name="T15" fmla="*/ 1 h 560"/>
                <a:gd name="T16" fmla="*/ 1 w 285"/>
                <a:gd name="T17" fmla="*/ 1 h 560"/>
                <a:gd name="T18" fmla="*/ 1 w 285"/>
                <a:gd name="T19" fmla="*/ 1 h 560"/>
                <a:gd name="T20" fmla="*/ 1 w 285"/>
                <a:gd name="T21" fmla="*/ 1 h 560"/>
                <a:gd name="T22" fmla="*/ 1 w 285"/>
                <a:gd name="T23" fmla="*/ 1 h 560"/>
                <a:gd name="T24" fmla="*/ 1 w 285"/>
                <a:gd name="T25" fmla="*/ 1 h 560"/>
                <a:gd name="T26" fmla="*/ 1 w 285"/>
                <a:gd name="T27" fmla="*/ 0 h 560"/>
                <a:gd name="T28" fmla="*/ 1 w 285"/>
                <a:gd name="T29" fmla="*/ 0 h 5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5"/>
                <a:gd name="T46" fmla="*/ 0 h 560"/>
                <a:gd name="T47" fmla="*/ 285 w 285"/>
                <a:gd name="T48" fmla="*/ 560 h 5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5" h="560">
                  <a:moveTo>
                    <a:pt x="276" y="0"/>
                  </a:moveTo>
                  <a:lnTo>
                    <a:pt x="285" y="121"/>
                  </a:lnTo>
                  <a:lnTo>
                    <a:pt x="263" y="213"/>
                  </a:lnTo>
                  <a:lnTo>
                    <a:pt x="215" y="367"/>
                  </a:lnTo>
                  <a:lnTo>
                    <a:pt x="166" y="437"/>
                  </a:lnTo>
                  <a:lnTo>
                    <a:pt x="116" y="481"/>
                  </a:lnTo>
                  <a:lnTo>
                    <a:pt x="52" y="524"/>
                  </a:lnTo>
                  <a:lnTo>
                    <a:pt x="0" y="560"/>
                  </a:lnTo>
                  <a:lnTo>
                    <a:pt x="91" y="481"/>
                  </a:lnTo>
                  <a:lnTo>
                    <a:pt x="158" y="412"/>
                  </a:lnTo>
                  <a:lnTo>
                    <a:pt x="202" y="315"/>
                  </a:lnTo>
                  <a:lnTo>
                    <a:pt x="255" y="178"/>
                  </a:lnTo>
                  <a:lnTo>
                    <a:pt x="266" y="91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64" name="Freeform 37">
              <a:extLst>
                <a:ext uri="{FF2B5EF4-FFF2-40B4-BE49-F238E27FC236}">
                  <a16:creationId xmlns:a16="http://schemas.microsoft.com/office/drawing/2014/main" id="{524EA6C4-98D4-4C59-BDA8-9A7034BDE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401"/>
              <a:ext cx="178" cy="66"/>
            </a:xfrm>
            <a:custGeom>
              <a:avLst/>
              <a:gdLst>
                <a:gd name="T0" fmla="*/ 1 w 356"/>
                <a:gd name="T1" fmla="*/ 1 h 131"/>
                <a:gd name="T2" fmla="*/ 1 w 356"/>
                <a:gd name="T3" fmla="*/ 1 h 131"/>
                <a:gd name="T4" fmla="*/ 1 w 356"/>
                <a:gd name="T5" fmla="*/ 1 h 131"/>
                <a:gd name="T6" fmla="*/ 1 w 356"/>
                <a:gd name="T7" fmla="*/ 1 h 131"/>
                <a:gd name="T8" fmla="*/ 1 w 356"/>
                <a:gd name="T9" fmla="*/ 1 h 131"/>
                <a:gd name="T10" fmla="*/ 1 w 356"/>
                <a:gd name="T11" fmla="*/ 1 h 131"/>
                <a:gd name="T12" fmla="*/ 1 w 356"/>
                <a:gd name="T13" fmla="*/ 0 h 131"/>
                <a:gd name="T14" fmla="*/ 1 w 356"/>
                <a:gd name="T15" fmla="*/ 1 h 131"/>
                <a:gd name="T16" fmla="*/ 1 w 356"/>
                <a:gd name="T17" fmla="*/ 1 h 131"/>
                <a:gd name="T18" fmla="*/ 1 w 356"/>
                <a:gd name="T19" fmla="*/ 1 h 131"/>
                <a:gd name="T20" fmla="*/ 1 w 356"/>
                <a:gd name="T21" fmla="*/ 1 h 131"/>
                <a:gd name="T22" fmla="*/ 1 w 356"/>
                <a:gd name="T23" fmla="*/ 1 h 131"/>
                <a:gd name="T24" fmla="*/ 1 w 356"/>
                <a:gd name="T25" fmla="*/ 1 h 131"/>
                <a:gd name="T26" fmla="*/ 0 w 356"/>
                <a:gd name="T27" fmla="*/ 1 h 131"/>
                <a:gd name="T28" fmla="*/ 1 w 356"/>
                <a:gd name="T29" fmla="*/ 1 h 131"/>
                <a:gd name="T30" fmla="*/ 1 w 356"/>
                <a:gd name="T31" fmla="*/ 1 h 131"/>
                <a:gd name="T32" fmla="*/ 1 w 356"/>
                <a:gd name="T33" fmla="*/ 1 h 131"/>
                <a:gd name="T34" fmla="*/ 1 w 356"/>
                <a:gd name="T35" fmla="*/ 1 h 131"/>
                <a:gd name="T36" fmla="*/ 1 w 356"/>
                <a:gd name="T37" fmla="*/ 1 h 131"/>
                <a:gd name="T38" fmla="*/ 1 w 356"/>
                <a:gd name="T39" fmla="*/ 1 h 131"/>
                <a:gd name="T40" fmla="*/ 1 w 356"/>
                <a:gd name="T41" fmla="*/ 1 h 131"/>
                <a:gd name="T42" fmla="*/ 1 w 356"/>
                <a:gd name="T43" fmla="*/ 1 h 131"/>
                <a:gd name="T44" fmla="*/ 1 w 356"/>
                <a:gd name="T45" fmla="*/ 1 h 131"/>
                <a:gd name="T46" fmla="*/ 1 w 356"/>
                <a:gd name="T47" fmla="*/ 1 h 13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56"/>
                <a:gd name="T73" fmla="*/ 0 h 131"/>
                <a:gd name="T74" fmla="*/ 356 w 356"/>
                <a:gd name="T75" fmla="*/ 131 h 13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56" h="131">
                  <a:moveTo>
                    <a:pt x="356" y="116"/>
                  </a:moveTo>
                  <a:lnTo>
                    <a:pt x="302" y="116"/>
                  </a:lnTo>
                  <a:lnTo>
                    <a:pt x="251" y="99"/>
                  </a:lnTo>
                  <a:lnTo>
                    <a:pt x="225" y="72"/>
                  </a:lnTo>
                  <a:lnTo>
                    <a:pt x="221" y="45"/>
                  </a:lnTo>
                  <a:lnTo>
                    <a:pt x="270" y="15"/>
                  </a:lnTo>
                  <a:lnTo>
                    <a:pt x="308" y="0"/>
                  </a:lnTo>
                  <a:lnTo>
                    <a:pt x="236" y="21"/>
                  </a:lnTo>
                  <a:lnTo>
                    <a:pt x="202" y="38"/>
                  </a:lnTo>
                  <a:lnTo>
                    <a:pt x="143" y="89"/>
                  </a:lnTo>
                  <a:lnTo>
                    <a:pt x="86" y="116"/>
                  </a:lnTo>
                  <a:lnTo>
                    <a:pt x="52" y="118"/>
                  </a:lnTo>
                  <a:lnTo>
                    <a:pt x="15" y="118"/>
                  </a:lnTo>
                  <a:lnTo>
                    <a:pt x="0" y="106"/>
                  </a:lnTo>
                  <a:lnTo>
                    <a:pt x="15" y="125"/>
                  </a:lnTo>
                  <a:lnTo>
                    <a:pt x="52" y="131"/>
                  </a:lnTo>
                  <a:lnTo>
                    <a:pt x="82" y="131"/>
                  </a:lnTo>
                  <a:lnTo>
                    <a:pt x="135" y="116"/>
                  </a:lnTo>
                  <a:lnTo>
                    <a:pt x="190" y="80"/>
                  </a:lnTo>
                  <a:lnTo>
                    <a:pt x="245" y="116"/>
                  </a:lnTo>
                  <a:lnTo>
                    <a:pt x="291" y="127"/>
                  </a:lnTo>
                  <a:lnTo>
                    <a:pt x="331" y="123"/>
                  </a:lnTo>
                  <a:lnTo>
                    <a:pt x="356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65" name="Freeform 38">
              <a:extLst>
                <a:ext uri="{FF2B5EF4-FFF2-40B4-BE49-F238E27FC236}">
                  <a16:creationId xmlns:a16="http://schemas.microsoft.com/office/drawing/2014/main" id="{568D455E-C898-49A9-9FE4-137F581E8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6" y="2134"/>
              <a:ext cx="171" cy="317"/>
            </a:xfrm>
            <a:custGeom>
              <a:avLst/>
              <a:gdLst>
                <a:gd name="T0" fmla="*/ 1 w 342"/>
                <a:gd name="T1" fmla="*/ 1 h 633"/>
                <a:gd name="T2" fmla="*/ 1 w 342"/>
                <a:gd name="T3" fmla="*/ 1 h 633"/>
                <a:gd name="T4" fmla="*/ 1 w 342"/>
                <a:gd name="T5" fmla="*/ 1 h 633"/>
                <a:gd name="T6" fmla="*/ 1 w 342"/>
                <a:gd name="T7" fmla="*/ 1 h 633"/>
                <a:gd name="T8" fmla="*/ 1 w 342"/>
                <a:gd name="T9" fmla="*/ 1 h 633"/>
                <a:gd name="T10" fmla="*/ 1 w 342"/>
                <a:gd name="T11" fmla="*/ 1 h 633"/>
                <a:gd name="T12" fmla="*/ 1 w 342"/>
                <a:gd name="T13" fmla="*/ 1 h 633"/>
                <a:gd name="T14" fmla="*/ 1 w 342"/>
                <a:gd name="T15" fmla="*/ 1 h 633"/>
                <a:gd name="T16" fmla="*/ 1 w 342"/>
                <a:gd name="T17" fmla="*/ 1 h 633"/>
                <a:gd name="T18" fmla="*/ 0 w 342"/>
                <a:gd name="T19" fmla="*/ 1 h 633"/>
                <a:gd name="T20" fmla="*/ 1 w 342"/>
                <a:gd name="T21" fmla="*/ 1 h 633"/>
                <a:gd name="T22" fmla="*/ 1 w 342"/>
                <a:gd name="T23" fmla="*/ 1 h 633"/>
                <a:gd name="T24" fmla="*/ 1 w 342"/>
                <a:gd name="T25" fmla="*/ 1 h 633"/>
                <a:gd name="T26" fmla="*/ 1 w 342"/>
                <a:gd name="T27" fmla="*/ 1 h 633"/>
                <a:gd name="T28" fmla="*/ 1 w 342"/>
                <a:gd name="T29" fmla="*/ 1 h 633"/>
                <a:gd name="T30" fmla="*/ 1 w 342"/>
                <a:gd name="T31" fmla="*/ 1 h 633"/>
                <a:gd name="T32" fmla="*/ 1 w 342"/>
                <a:gd name="T33" fmla="*/ 1 h 633"/>
                <a:gd name="T34" fmla="*/ 1 w 342"/>
                <a:gd name="T35" fmla="*/ 1 h 633"/>
                <a:gd name="T36" fmla="*/ 1 w 342"/>
                <a:gd name="T37" fmla="*/ 1 h 633"/>
                <a:gd name="T38" fmla="*/ 1 w 342"/>
                <a:gd name="T39" fmla="*/ 0 h 633"/>
                <a:gd name="T40" fmla="*/ 1 w 342"/>
                <a:gd name="T41" fmla="*/ 1 h 633"/>
                <a:gd name="T42" fmla="*/ 1 w 342"/>
                <a:gd name="T43" fmla="*/ 1 h 633"/>
                <a:gd name="T44" fmla="*/ 1 w 342"/>
                <a:gd name="T45" fmla="*/ 1 h 633"/>
                <a:gd name="T46" fmla="*/ 1 w 342"/>
                <a:gd name="T47" fmla="*/ 1 h 633"/>
                <a:gd name="T48" fmla="*/ 1 w 342"/>
                <a:gd name="T49" fmla="*/ 1 h 6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2"/>
                <a:gd name="T76" fmla="*/ 0 h 633"/>
                <a:gd name="T77" fmla="*/ 342 w 342"/>
                <a:gd name="T78" fmla="*/ 633 h 6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2" h="633">
                  <a:moveTo>
                    <a:pt x="302" y="408"/>
                  </a:moveTo>
                  <a:lnTo>
                    <a:pt x="264" y="441"/>
                  </a:lnTo>
                  <a:lnTo>
                    <a:pt x="200" y="471"/>
                  </a:lnTo>
                  <a:lnTo>
                    <a:pt x="126" y="519"/>
                  </a:lnTo>
                  <a:lnTo>
                    <a:pt x="89" y="591"/>
                  </a:lnTo>
                  <a:lnTo>
                    <a:pt x="89" y="633"/>
                  </a:lnTo>
                  <a:lnTo>
                    <a:pt x="76" y="585"/>
                  </a:lnTo>
                  <a:lnTo>
                    <a:pt x="50" y="538"/>
                  </a:lnTo>
                  <a:lnTo>
                    <a:pt x="34" y="482"/>
                  </a:lnTo>
                  <a:lnTo>
                    <a:pt x="0" y="441"/>
                  </a:lnTo>
                  <a:lnTo>
                    <a:pt x="42" y="477"/>
                  </a:lnTo>
                  <a:lnTo>
                    <a:pt x="50" y="496"/>
                  </a:lnTo>
                  <a:lnTo>
                    <a:pt x="76" y="463"/>
                  </a:lnTo>
                  <a:lnTo>
                    <a:pt x="95" y="424"/>
                  </a:lnTo>
                  <a:lnTo>
                    <a:pt x="101" y="395"/>
                  </a:lnTo>
                  <a:lnTo>
                    <a:pt x="99" y="429"/>
                  </a:lnTo>
                  <a:lnTo>
                    <a:pt x="82" y="492"/>
                  </a:lnTo>
                  <a:lnTo>
                    <a:pt x="99" y="501"/>
                  </a:lnTo>
                  <a:lnTo>
                    <a:pt x="135" y="501"/>
                  </a:lnTo>
                  <a:lnTo>
                    <a:pt x="297" y="0"/>
                  </a:lnTo>
                  <a:lnTo>
                    <a:pt x="342" y="9"/>
                  </a:lnTo>
                  <a:lnTo>
                    <a:pt x="211" y="456"/>
                  </a:lnTo>
                  <a:lnTo>
                    <a:pt x="264" y="435"/>
                  </a:lnTo>
                  <a:lnTo>
                    <a:pt x="302" y="4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66" name="Freeform 39">
              <a:extLst>
                <a:ext uri="{FF2B5EF4-FFF2-40B4-BE49-F238E27FC236}">
                  <a16:creationId xmlns:a16="http://schemas.microsoft.com/office/drawing/2014/main" id="{F438A6A0-15D4-4378-B456-AF73F15E8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" y="2274"/>
              <a:ext cx="300" cy="285"/>
            </a:xfrm>
            <a:custGeom>
              <a:avLst/>
              <a:gdLst>
                <a:gd name="T0" fmla="*/ 1 w 599"/>
                <a:gd name="T1" fmla="*/ 1 h 570"/>
                <a:gd name="T2" fmla="*/ 1 w 599"/>
                <a:gd name="T3" fmla="*/ 1 h 570"/>
                <a:gd name="T4" fmla="*/ 1 w 599"/>
                <a:gd name="T5" fmla="*/ 1 h 570"/>
                <a:gd name="T6" fmla="*/ 1 w 599"/>
                <a:gd name="T7" fmla="*/ 1 h 570"/>
                <a:gd name="T8" fmla="*/ 1 w 599"/>
                <a:gd name="T9" fmla="*/ 1 h 570"/>
                <a:gd name="T10" fmla="*/ 1 w 599"/>
                <a:gd name="T11" fmla="*/ 1 h 570"/>
                <a:gd name="T12" fmla="*/ 1 w 599"/>
                <a:gd name="T13" fmla="*/ 1 h 570"/>
                <a:gd name="T14" fmla="*/ 1 w 599"/>
                <a:gd name="T15" fmla="*/ 1 h 570"/>
                <a:gd name="T16" fmla="*/ 1 w 599"/>
                <a:gd name="T17" fmla="*/ 1 h 570"/>
                <a:gd name="T18" fmla="*/ 1 w 599"/>
                <a:gd name="T19" fmla="*/ 1 h 570"/>
                <a:gd name="T20" fmla="*/ 1 w 599"/>
                <a:gd name="T21" fmla="*/ 1 h 570"/>
                <a:gd name="T22" fmla="*/ 1 w 599"/>
                <a:gd name="T23" fmla="*/ 1 h 570"/>
                <a:gd name="T24" fmla="*/ 1 w 599"/>
                <a:gd name="T25" fmla="*/ 1 h 570"/>
                <a:gd name="T26" fmla="*/ 1 w 599"/>
                <a:gd name="T27" fmla="*/ 1 h 570"/>
                <a:gd name="T28" fmla="*/ 1 w 599"/>
                <a:gd name="T29" fmla="*/ 1 h 570"/>
                <a:gd name="T30" fmla="*/ 1 w 599"/>
                <a:gd name="T31" fmla="*/ 1 h 570"/>
                <a:gd name="T32" fmla="*/ 1 w 599"/>
                <a:gd name="T33" fmla="*/ 1 h 570"/>
                <a:gd name="T34" fmla="*/ 1 w 599"/>
                <a:gd name="T35" fmla="*/ 1 h 570"/>
                <a:gd name="T36" fmla="*/ 1 w 599"/>
                <a:gd name="T37" fmla="*/ 1 h 570"/>
                <a:gd name="T38" fmla="*/ 1 w 599"/>
                <a:gd name="T39" fmla="*/ 0 h 570"/>
                <a:gd name="T40" fmla="*/ 1 w 599"/>
                <a:gd name="T41" fmla="*/ 0 h 570"/>
                <a:gd name="T42" fmla="*/ 1 w 599"/>
                <a:gd name="T43" fmla="*/ 1 h 570"/>
                <a:gd name="T44" fmla="*/ 1 w 599"/>
                <a:gd name="T45" fmla="*/ 1 h 570"/>
                <a:gd name="T46" fmla="*/ 1 w 599"/>
                <a:gd name="T47" fmla="*/ 1 h 570"/>
                <a:gd name="T48" fmla="*/ 1 w 599"/>
                <a:gd name="T49" fmla="*/ 1 h 570"/>
                <a:gd name="T50" fmla="*/ 1 w 599"/>
                <a:gd name="T51" fmla="*/ 1 h 570"/>
                <a:gd name="T52" fmla="*/ 1 w 599"/>
                <a:gd name="T53" fmla="*/ 1 h 570"/>
                <a:gd name="T54" fmla="*/ 0 w 599"/>
                <a:gd name="T55" fmla="*/ 1 h 570"/>
                <a:gd name="T56" fmla="*/ 0 w 599"/>
                <a:gd name="T57" fmla="*/ 1 h 570"/>
                <a:gd name="T58" fmla="*/ 1 w 599"/>
                <a:gd name="T59" fmla="*/ 1 h 570"/>
                <a:gd name="T60" fmla="*/ 1 w 599"/>
                <a:gd name="T61" fmla="*/ 1 h 570"/>
                <a:gd name="T62" fmla="*/ 1 w 599"/>
                <a:gd name="T63" fmla="*/ 1 h 570"/>
                <a:gd name="T64" fmla="*/ 1 w 599"/>
                <a:gd name="T65" fmla="*/ 1 h 570"/>
                <a:gd name="T66" fmla="*/ 1 w 599"/>
                <a:gd name="T67" fmla="*/ 1 h 570"/>
                <a:gd name="T68" fmla="*/ 1 w 599"/>
                <a:gd name="T69" fmla="*/ 1 h 570"/>
                <a:gd name="T70" fmla="*/ 1 w 599"/>
                <a:gd name="T71" fmla="*/ 1 h 570"/>
                <a:gd name="T72" fmla="*/ 1 w 599"/>
                <a:gd name="T73" fmla="*/ 1 h 570"/>
                <a:gd name="T74" fmla="*/ 1 w 599"/>
                <a:gd name="T75" fmla="*/ 1 h 570"/>
                <a:gd name="T76" fmla="*/ 1 w 599"/>
                <a:gd name="T77" fmla="*/ 1 h 570"/>
                <a:gd name="T78" fmla="*/ 1 w 599"/>
                <a:gd name="T79" fmla="*/ 1 h 570"/>
                <a:gd name="T80" fmla="*/ 1 w 599"/>
                <a:gd name="T81" fmla="*/ 1 h 570"/>
                <a:gd name="T82" fmla="*/ 1 w 599"/>
                <a:gd name="T83" fmla="*/ 1 h 5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99"/>
                <a:gd name="T127" fmla="*/ 0 h 570"/>
                <a:gd name="T128" fmla="*/ 599 w 599"/>
                <a:gd name="T129" fmla="*/ 570 h 5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99" h="570">
                  <a:moveTo>
                    <a:pt x="197" y="361"/>
                  </a:moveTo>
                  <a:lnTo>
                    <a:pt x="197" y="390"/>
                  </a:lnTo>
                  <a:lnTo>
                    <a:pt x="182" y="435"/>
                  </a:lnTo>
                  <a:lnTo>
                    <a:pt x="165" y="420"/>
                  </a:lnTo>
                  <a:lnTo>
                    <a:pt x="102" y="350"/>
                  </a:lnTo>
                  <a:lnTo>
                    <a:pt x="62" y="278"/>
                  </a:lnTo>
                  <a:lnTo>
                    <a:pt x="19" y="213"/>
                  </a:lnTo>
                  <a:lnTo>
                    <a:pt x="7" y="184"/>
                  </a:lnTo>
                  <a:lnTo>
                    <a:pt x="13" y="162"/>
                  </a:lnTo>
                  <a:lnTo>
                    <a:pt x="28" y="135"/>
                  </a:lnTo>
                  <a:lnTo>
                    <a:pt x="112" y="80"/>
                  </a:lnTo>
                  <a:lnTo>
                    <a:pt x="144" y="57"/>
                  </a:lnTo>
                  <a:lnTo>
                    <a:pt x="182" y="17"/>
                  </a:lnTo>
                  <a:lnTo>
                    <a:pt x="205" y="13"/>
                  </a:lnTo>
                  <a:lnTo>
                    <a:pt x="243" y="13"/>
                  </a:lnTo>
                  <a:lnTo>
                    <a:pt x="317" y="40"/>
                  </a:lnTo>
                  <a:lnTo>
                    <a:pt x="599" y="139"/>
                  </a:lnTo>
                  <a:lnTo>
                    <a:pt x="513" y="99"/>
                  </a:lnTo>
                  <a:lnTo>
                    <a:pt x="281" y="13"/>
                  </a:lnTo>
                  <a:lnTo>
                    <a:pt x="243" y="0"/>
                  </a:lnTo>
                  <a:lnTo>
                    <a:pt x="203" y="0"/>
                  </a:lnTo>
                  <a:lnTo>
                    <a:pt x="180" y="10"/>
                  </a:lnTo>
                  <a:lnTo>
                    <a:pt x="158" y="31"/>
                  </a:lnTo>
                  <a:lnTo>
                    <a:pt x="139" y="53"/>
                  </a:lnTo>
                  <a:lnTo>
                    <a:pt x="80" y="99"/>
                  </a:lnTo>
                  <a:lnTo>
                    <a:pt x="28" y="129"/>
                  </a:lnTo>
                  <a:lnTo>
                    <a:pt x="7" y="154"/>
                  </a:lnTo>
                  <a:lnTo>
                    <a:pt x="0" y="183"/>
                  </a:lnTo>
                  <a:lnTo>
                    <a:pt x="0" y="217"/>
                  </a:lnTo>
                  <a:lnTo>
                    <a:pt x="7" y="247"/>
                  </a:lnTo>
                  <a:lnTo>
                    <a:pt x="42" y="283"/>
                  </a:lnTo>
                  <a:lnTo>
                    <a:pt x="68" y="335"/>
                  </a:lnTo>
                  <a:lnTo>
                    <a:pt x="112" y="373"/>
                  </a:lnTo>
                  <a:lnTo>
                    <a:pt x="158" y="420"/>
                  </a:lnTo>
                  <a:lnTo>
                    <a:pt x="171" y="435"/>
                  </a:lnTo>
                  <a:lnTo>
                    <a:pt x="169" y="447"/>
                  </a:lnTo>
                  <a:lnTo>
                    <a:pt x="169" y="570"/>
                  </a:lnTo>
                  <a:lnTo>
                    <a:pt x="241" y="451"/>
                  </a:lnTo>
                  <a:lnTo>
                    <a:pt x="260" y="382"/>
                  </a:lnTo>
                  <a:lnTo>
                    <a:pt x="213" y="373"/>
                  </a:lnTo>
                  <a:lnTo>
                    <a:pt x="197" y="3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67" name="Freeform 40">
              <a:extLst>
                <a:ext uri="{FF2B5EF4-FFF2-40B4-BE49-F238E27FC236}">
                  <a16:creationId xmlns:a16="http://schemas.microsoft.com/office/drawing/2014/main" id="{87104F44-36E3-4ED4-85C8-9490952DF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" y="2412"/>
              <a:ext cx="189" cy="132"/>
            </a:xfrm>
            <a:custGeom>
              <a:avLst/>
              <a:gdLst>
                <a:gd name="T0" fmla="*/ 1 w 378"/>
                <a:gd name="T1" fmla="*/ 1 h 264"/>
                <a:gd name="T2" fmla="*/ 1 w 378"/>
                <a:gd name="T3" fmla="*/ 1 h 264"/>
                <a:gd name="T4" fmla="*/ 1 w 378"/>
                <a:gd name="T5" fmla="*/ 1 h 264"/>
                <a:gd name="T6" fmla="*/ 1 w 378"/>
                <a:gd name="T7" fmla="*/ 1 h 264"/>
                <a:gd name="T8" fmla="*/ 1 w 378"/>
                <a:gd name="T9" fmla="*/ 1 h 264"/>
                <a:gd name="T10" fmla="*/ 1 w 378"/>
                <a:gd name="T11" fmla="*/ 1 h 264"/>
                <a:gd name="T12" fmla="*/ 1 w 378"/>
                <a:gd name="T13" fmla="*/ 1 h 264"/>
                <a:gd name="T14" fmla="*/ 1 w 378"/>
                <a:gd name="T15" fmla="*/ 1 h 264"/>
                <a:gd name="T16" fmla="*/ 1 w 378"/>
                <a:gd name="T17" fmla="*/ 1 h 264"/>
                <a:gd name="T18" fmla="*/ 1 w 378"/>
                <a:gd name="T19" fmla="*/ 1 h 264"/>
                <a:gd name="T20" fmla="*/ 1 w 378"/>
                <a:gd name="T21" fmla="*/ 1 h 264"/>
                <a:gd name="T22" fmla="*/ 1 w 378"/>
                <a:gd name="T23" fmla="*/ 1 h 264"/>
                <a:gd name="T24" fmla="*/ 1 w 378"/>
                <a:gd name="T25" fmla="*/ 1 h 264"/>
                <a:gd name="T26" fmla="*/ 1 w 378"/>
                <a:gd name="T27" fmla="*/ 1 h 264"/>
                <a:gd name="T28" fmla="*/ 1 w 378"/>
                <a:gd name="T29" fmla="*/ 1 h 264"/>
                <a:gd name="T30" fmla="*/ 1 w 378"/>
                <a:gd name="T31" fmla="*/ 1 h 264"/>
                <a:gd name="T32" fmla="*/ 1 w 378"/>
                <a:gd name="T33" fmla="*/ 1 h 264"/>
                <a:gd name="T34" fmla="*/ 1 w 378"/>
                <a:gd name="T35" fmla="*/ 1 h 264"/>
                <a:gd name="T36" fmla="*/ 1 w 378"/>
                <a:gd name="T37" fmla="*/ 1 h 264"/>
                <a:gd name="T38" fmla="*/ 1 w 378"/>
                <a:gd name="T39" fmla="*/ 1 h 264"/>
                <a:gd name="T40" fmla="*/ 0 w 378"/>
                <a:gd name="T41" fmla="*/ 1 h 264"/>
                <a:gd name="T42" fmla="*/ 1 w 378"/>
                <a:gd name="T43" fmla="*/ 0 h 264"/>
                <a:gd name="T44" fmla="*/ 1 w 378"/>
                <a:gd name="T45" fmla="*/ 1 h 264"/>
                <a:gd name="T46" fmla="*/ 1 w 378"/>
                <a:gd name="T47" fmla="*/ 1 h 2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78"/>
                <a:gd name="T73" fmla="*/ 0 h 264"/>
                <a:gd name="T74" fmla="*/ 378 w 378"/>
                <a:gd name="T75" fmla="*/ 264 h 26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78" h="264">
                  <a:moveTo>
                    <a:pt x="28" y="17"/>
                  </a:moveTo>
                  <a:lnTo>
                    <a:pt x="11" y="102"/>
                  </a:lnTo>
                  <a:lnTo>
                    <a:pt x="11" y="121"/>
                  </a:lnTo>
                  <a:lnTo>
                    <a:pt x="72" y="165"/>
                  </a:lnTo>
                  <a:lnTo>
                    <a:pt x="158" y="205"/>
                  </a:lnTo>
                  <a:lnTo>
                    <a:pt x="72" y="173"/>
                  </a:lnTo>
                  <a:lnTo>
                    <a:pt x="57" y="167"/>
                  </a:lnTo>
                  <a:lnTo>
                    <a:pt x="57" y="192"/>
                  </a:lnTo>
                  <a:lnTo>
                    <a:pt x="64" y="201"/>
                  </a:lnTo>
                  <a:lnTo>
                    <a:pt x="253" y="254"/>
                  </a:lnTo>
                  <a:lnTo>
                    <a:pt x="367" y="209"/>
                  </a:lnTo>
                  <a:lnTo>
                    <a:pt x="367" y="159"/>
                  </a:lnTo>
                  <a:lnTo>
                    <a:pt x="283" y="121"/>
                  </a:lnTo>
                  <a:lnTo>
                    <a:pt x="378" y="156"/>
                  </a:lnTo>
                  <a:lnTo>
                    <a:pt x="378" y="209"/>
                  </a:lnTo>
                  <a:lnTo>
                    <a:pt x="255" y="264"/>
                  </a:lnTo>
                  <a:lnTo>
                    <a:pt x="72" y="216"/>
                  </a:lnTo>
                  <a:lnTo>
                    <a:pt x="43" y="195"/>
                  </a:lnTo>
                  <a:lnTo>
                    <a:pt x="40" y="156"/>
                  </a:lnTo>
                  <a:lnTo>
                    <a:pt x="4" y="119"/>
                  </a:lnTo>
                  <a:lnTo>
                    <a:pt x="0" y="78"/>
                  </a:lnTo>
                  <a:lnTo>
                    <a:pt x="23" y="0"/>
                  </a:lnTo>
                  <a:lnTo>
                    <a:pt x="28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68" name="Freeform 41">
              <a:extLst>
                <a:ext uri="{FF2B5EF4-FFF2-40B4-BE49-F238E27FC236}">
                  <a16:creationId xmlns:a16="http://schemas.microsoft.com/office/drawing/2014/main" id="{056E6F8D-B7BB-4336-B978-44E751E25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" y="2468"/>
              <a:ext cx="160" cy="56"/>
            </a:xfrm>
            <a:custGeom>
              <a:avLst/>
              <a:gdLst>
                <a:gd name="T0" fmla="*/ 0 w 319"/>
                <a:gd name="T1" fmla="*/ 1 h 112"/>
                <a:gd name="T2" fmla="*/ 1 w 319"/>
                <a:gd name="T3" fmla="*/ 1 h 112"/>
                <a:gd name="T4" fmla="*/ 1 w 319"/>
                <a:gd name="T5" fmla="*/ 1 h 112"/>
                <a:gd name="T6" fmla="*/ 1 w 319"/>
                <a:gd name="T7" fmla="*/ 0 h 112"/>
                <a:gd name="T8" fmla="*/ 1 w 319"/>
                <a:gd name="T9" fmla="*/ 1 h 112"/>
                <a:gd name="T10" fmla="*/ 1 w 319"/>
                <a:gd name="T11" fmla="*/ 1 h 112"/>
                <a:gd name="T12" fmla="*/ 1 w 319"/>
                <a:gd name="T13" fmla="*/ 1 h 112"/>
                <a:gd name="T14" fmla="*/ 0 w 319"/>
                <a:gd name="T15" fmla="*/ 1 h 112"/>
                <a:gd name="T16" fmla="*/ 0 w 319"/>
                <a:gd name="T17" fmla="*/ 1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9"/>
                <a:gd name="T28" fmla="*/ 0 h 112"/>
                <a:gd name="T29" fmla="*/ 319 w 319"/>
                <a:gd name="T30" fmla="*/ 112 h 1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9" h="112">
                  <a:moveTo>
                    <a:pt x="0" y="112"/>
                  </a:moveTo>
                  <a:lnTo>
                    <a:pt x="140" y="112"/>
                  </a:lnTo>
                  <a:lnTo>
                    <a:pt x="270" y="76"/>
                  </a:lnTo>
                  <a:lnTo>
                    <a:pt x="319" y="0"/>
                  </a:lnTo>
                  <a:lnTo>
                    <a:pt x="234" y="64"/>
                  </a:lnTo>
                  <a:lnTo>
                    <a:pt x="140" y="104"/>
                  </a:lnTo>
                  <a:lnTo>
                    <a:pt x="9" y="104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69" name="Freeform 42">
              <a:extLst>
                <a:ext uri="{FF2B5EF4-FFF2-40B4-BE49-F238E27FC236}">
                  <a16:creationId xmlns:a16="http://schemas.microsoft.com/office/drawing/2014/main" id="{D475C623-F185-43F2-8C46-2BC830F6D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2053"/>
              <a:ext cx="459" cy="493"/>
            </a:xfrm>
            <a:custGeom>
              <a:avLst/>
              <a:gdLst>
                <a:gd name="T0" fmla="*/ 1 w 918"/>
                <a:gd name="T1" fmla="*/ 0 h 987"/>
                <a:gd name="T2" fmla="*/ 1 w 918"/>
                <a:gd name="T3" fmla="*/ 0 h 987"/>
                <a:gd name="T4" fmla="*/ 1 w 918"/>
                <a:gd name="T5" fmla="*/ 0 h 987"/>
                <a:gd name="T6" fmla="*/ 1 w 918"/>
                <a:gd name="T7" fmla="*/ 0 h 987"/>
                <a:gd name="T8" fmla="*/ 1 w 918"/>
                <a:gd name="T9" fmla="*/ 0 h 987"/>
                <a:gd name="T10" fmla="*/ 0 w 918"/>
                <a:gd name="T11" fmla="*/ 0 h 987"/>
                <a:gd name="T12" fmla="*/ 1 w 918"/>
                <a:gd name="T13" fmla="*/ 0 h 987"/>
                <a:gd name="T14" fmla="*/ 1 w 918"/>
                <a:gd name="T15" fmla="*/ 0 h 987"/>
                <a:gd name="T16" fmla="*/ 1 w 918"/>
                <a:gd name="T17" fmla="*/ 0 h 987"/>
                <a:gd name="T18" fmla="*/ 1 w 918"/>
                <a:gd name="T19" fmla="*/ 0 h 987"/>
                <a:gd name="T20" fmla="*/ 1 w 918"/>
                <a:gd name="T21" fmla="*/ 0 h 987"/>
                <a:gd name="T22" fmla="*/ 1 w 918"/>
                <a:gd name="T23" fmla="*/ 0 h 987"/>
                <a:gd name="T24" fmla="*/ 1 w 918"/>
                <a:gd name="T25" fmla="*/ 0 h 987"/>
                <a:gd name="T26" fmla="*/ 1 w 918"/>
                <a:gd name="T27" fmla="*/ 0 h 987"/>
                <a:gd name="T28" fmla="*/ 1 w 918"/>
                <a:gd name="T29" fmla="*/ 0 h 987"/>
                <a:gd name="T30" fmla="*/ 1 w 918"/>
                <a:gd name="T31" fmla="*/ 0 h 987"/>
                <a:gd name="T32" fmla="*/ 1 w 918"/>
                <a:gd name="T33" fmla="*/ 0 h 987"/>
                <a:gd name="T34" fmla="*/ 1 w 918"/>
                <a:gd name="T35" fmla="*/ 0 h 987"/>
                <a:gd name="T36" fmla="*/ 1 w 918"/>
                <a:gd name="T37" fmla="*/ 0 h 987"/>
                <a:gd name="T38" fmla="*/ 1 w 918"/>
                <a:gd name="T39" fmla="*/ 0 h 987"/>
                <a:gd name="T40" fmla="*/ 1 w 918"/>
                <a:gd name="T41" fmla="*/ 0 h 987"/>
                <a:gd name="T42" fmla="*/ 1 w 918"/>
                <a:gd name="T43" fmla="*/ 0 h 987"/>
                <a:gd name="T44" fmla="*/ 1 w 918"/>
                <a:gd name="T45" fmla="*/ 0 h 987"/>
                <a:gd name="T46" fmla="*/ 1 w 918"/>
                <a:gd name="T47" fmla="*/ 0 h 987"/>
                <a:gd name="T48" fmla="*/ 1 w 918"/>
                <a:gd name="T49" fmla="*/ 0 h 987"/>
                <a:gd name="T50" fmla="*/ 1 w 918"/>
                <a:gd name="T51" fmla="*/ 0 h 987"/>
                <a:gd name="T52" fmla="*/ 1 w 918"/>
                <a:gd name="T53" fmla="*/ 0 h 987"/>
                <a:gd name="T54" fmla="*/ 1 w 918"/>
                <a:gd name="T55" fmla="*/ 0 h 987"/>
                <a:gd name="T56" fmla="*/ 1 w 918"/>
                <a:gd name="T57" fmla="*/ 0 h 987"/>
                <a:gd name="T58" fmla="*/ 1 w 918"/>
                <a:gd name="T59" fmla="*/ 0 h 987"/>
                <a:gd name="T60" fmla="*/ 1 w 918"/>
                <a:gd name="T61" fmla="*/ 0 h 987"/>
                <a:gd name="T62" fmla="*/ 1 w 918"/>
                <a:gd name="T63" fmla="*/ 0 h 987"/>
                <a:gd name="T64" fmla="*/ 1 w 918"/>
                <a:gd name="T65" fmla="*/ 0 h 987"/>
                <a:gd name="T66" fmla="*/ 1 w 918"/>
                <a:gd name="T67" fmla="*/ 0 h 987"/>
                <a:gd name="T68" fmla="*/ 1 w 918"/>
                <a:gd name="T69" fmla="*/ 0 h 987"/>
                <a:gd name="T70" fmla="*/ 1 w 918"/>
                <a:gd name="T71" fmla="*/ 0 h 987"/>
                <a:gd name="T72" fmla="*/ 1 w 918"/>
                <a:gd name="T73" fmla="*/ 0 h 987"/>
                <a:gd name="T74" fmla="*/ 1 w 918"/>
                <a:gd name="T75" fmla="*/ 0 h 987"/>
                <a:gd name="T76" fmla="*/ 1 w 918"/>
                <a:gd name="T77" fmla="*/ 0 h 987"/>
                <a:gd name="T78" fmla="*/ 1 w 918"/>
                <a:gd name="T79" fmla="*/ 0 h 987"/>
                <a:gd name="T80" fmla="*/ 1 w 918"/>
                <a:gd name="T81" fmla="*/ 0 h 9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18"/>
                <a:gd name="T124" fmla="*/ 0 h 987"/>
                <a:gd name="T125" fmla="*/ 918 w 918"/>
                <a:gd name="T126" fmla="*/ 987 h 98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18" h="987">
                  <a:moveTo>
                    <a:pt x="493" y="280"/>
                  </a:moveTo>
                  <a:lnTo>
                    <a:pt x="474" y="304"/>
                  </a:lnTo>
                  <a:lnTo>
                    <a:pt x="447" y="363"/>
                  </a:lnTo>
                  <a:lnTo>
                    <a:pt x="399" y="318"/>
                  </a:lnTo>
                  <a:lnTo>
                    <a:pt x="342" y="314"/>
                  </a:lnTo>
                  <a:lnTo>
                    <a:pt x="301" y="314"/>
                  </a:lnTo>
                  <a:lnTo>
                    <a:pt x="244" y="337"/>
                  </a:lnTo>
                  <a:lnTo>
                    <a:pt x="198" y="397"/>
                  </a:lnTo>
                  <a:lnTo>
                    <a:pt x="145" y="460"/>
                  </a:lnTo>
                  <a:lnTo>
                    <a:pt x="93" y="513"/>
                  </a:lnTo>
                  <a:lnTo>
                    <a:pt x="46" y="529"/>
                  </a:lnTo>
                  <a:lnTo>
                    <a:pt x="0" y="559"/>
                  </a:lnTo>
                  <a:lnTo>
                    <a:pt x="50" y="582"/>
                  </a:lnTo>
                  <a:lnTo>
                    <a:pt x="120" y="641"/>
                  </a:lnTo>
                  <a:lnTo>
                    <a:pt x="141" y="713"/>
                  </a:lnTo>
                  <a:lnTo>
                    <a:pt x="141" y="770"/>
                  </a:lnTo>
                  <a:lnTo>
                    <a:pt x="135" y="804"/>
                  </a:lnTo>
                  <a:lnTo>
                    <a:pt x="97" y="878"/>
                  </a:lnTo>
                  <a:lnTo>
                    <a:pt x="152" y="819"/>
                  </a:lnTo>
                  <a:lnTo>
                    <a:pt x="164" y="753"/>
                  </a:lnTo>
                  <a:lnTo>
                    <a:pt x="158" y="679"/>
                  </a:lnTo>
                  <a:lnTo>
                    <a:pt x="141" y="629"/>
                  </a:lnTo>
                  <a:lnTo>
                    <a:pt x="50" y="550"/>
                  </a:lnTo>
                  <a:lnTo>
                    <a:pt x="93" y="540"/>
                  </a:lnTo>
                  <a:lnTo>
                    <a:pt x="135" y="540"/>
                  </a:lnTo>
                  <a:lnTo>
                    <a:pt x="299" y="641"/>
                  </a:lnTo>
                  <a:lnTo>
                    <a:pt x="386" y="808"/>
                  </a:lnTo>
                  <a:lnTo>
                    <a:pt x="272" y="899"/>
                  </a:lnTo>
                  <a:lnTo>
                    <a:pt x="50" y="895"/>
                  </a:lnTo>
                  <a:lnTo>
                    <a:pt x="8" y="920"/>
                  </a:lnTo>
                  <a:lnTo>
                    <a:pt x="299" y="932"/>
                  </a:lnTo>
                  <a:lnTo>
                    <a:pt x="517" y="987"/>
                  </a:lnTo>
                  <a:lnTo>
                    <a:pt x="700" y="935"/>
                  </a:lnTo>
                  <a:lnTo>
                    <a:pt x="880" y="935"/>
                  </a:lnTo>
                  <a:lnTo>
                    <a:pt x="510" y="918"/>
                  </a:lnTo>
                  <a:lnTo>
                    <a:pt x="635" y="861"/>
                  </a:lnTo>
                  <a:lnTo>
                    <a:pt x="808" y="812"/>
                  </a:lnTo>
                  <a:lnTo>
                    <a:pt x="918" y="721"/>
                  </a:lnTo>
                  <a:lnTo>
                    <a:pt x="717" y="740"/>
                  </a:lnTo>
                  <a:lnTo>
                    <a:pt x="668" y="740"/>
                  </a:lnTo>
                  <a:lnTo>
                    <a:pt x="601" y="679"/>
                  </a:lnTo>
                  <a:lnTo>
                    <a:pt x="588" y="591"/>
                  </a:lnTo>
                  <a:lnTo>
                    <a:pt x="578" y="523"/>
                  </a:lnTo>
                  <a:lnTo>
                    <a:pt x="542" y="616"/>
                  </a:lnTo>
                  <a:lnTo>
                    <a:pt x="487" y="656"/>
                  </a:lnTo>
                  <a:lnTo>
                    <a:pt x="399" y="656"/>
                  </a:lnTo>
                  <a:lnTo>
                    <a:pt x="285" y="569"/>
                  </a:lnTo>
                  <a:lnTo>
                    <a:pt x="209" y="569"/>
                  </a:lnTo>
                  <a:lnTo>
                    <a:pt x="152" y="529"/>
                  </a:lnTo>
                  <a:lnTo>
                    <a:pt x="107" y="521"/>
                  </a:lnTo>
                  <a:lnTo>
                    <a:pt x="238" y="428"/>
                  </a:lnTo>
                  <a:lnTo>
                    <a:pt x="276" y="359"/>
                  </a:lnTo>
                  <a:lnTo>
                    <a:pt x="304" y="327"/>
                  </a:lnTo>
                  <a:lnTo>
                    <a:pt x="371" y="327"/>
                  </a:lnTo>
                  <a:lnTo>
                    <a:pt x="409" y="365"/>
                  </a:lnTo>
                  <a:lnTo>
                    <a:pt x="441" y="375"/>
                  </a:lnTo>
                  <a:lnTo>
                    <a:pt x="504" y="489"/>
                  </a:lnTo>
                  <a:lnTo>
                    <a:pt x="557" y="510"/>
                  </a:lnTo>
                  <a:lnTo>
                    <a:pt x="533" y="456"/>
                  </a:lnTo>
                  <a:lnTo>
                    <a:pt x="504" y="285"/>
                  </a:lnTo>
                  <a:lnTo>
                    <a:pt x="521" y="272"/>
                  </a:lnTo>
                  <a:lnTo>
                    <a:pt x="571" y="261"/>
                  </a:lnTo>
                  <a:lnTo>
                    <a:pt x="654" y="192"/>
                  </a:lnTo>
                  <a:lnTo>
                    <a:pt x="624" y="314"/>
                  </a:lnTo>
                  <a:lnTo>
                    <a:pt x="616" y="392"/>
                  </a:lnTo>
                  <a:lnTo>
                    <a:pt x="624" y="489"/>
                  </a:lnTo>
                  <a:lnTo>
                    <a:pt x="643" y="605"/>
                  </a:lnTo>
                  <a:lnTo>
                    <a:pt x="671" y="675"/>
                  </a:lnTo>
                  <a:lnTo>
                    <a:pt x="654" y="607"/>
                  </a:lnTo>
                  <a:lnTo>
                    <a:pt x="641" y="475"/>
                  </a:lnTo>
                  <a:lnTo>
                    <a:pt x="643" y="354"/>
                  </a:lnTo>
                  <a:lnTo>
                    <a:pt x="664" y="255"/>
                  </a:lnTo>
                  <a:lnTo>
                    <a:pt x="700" y="160"/>
                  </a:lnTo>
                  <a:lnTo>
                    <a:pt x="768" y="109"/>
                  </a:lnTo>
                  <a:lnTo>
                    <a:pt x="848" y="0"/>
                  </a:lnTo>
                  <a:lnTo>
                    <a:pt x="757" y="109"/>
                  </a:lnTo>
                  <a:lnTo>
                    <a:pt x="664" y="150"/>
                  </a:lnTo>
                  <a:lnTo>
                    <a:pt x="654" y="177"/>
                  </a:lnTo>
                  <a:lnTo>
                    <a:pt x="571" y="240"/>
                  </a:lnTo>
                  <a:lnTo>
                    <a:pt x="508" y="264"/>
                  </a:lnTo>
                  <a:lnTo>
                    <a:pt x="493" y="2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70" name="Freeform 43">
              <a:extLst>
                <a:ext uri="{FF2B5EF4-FFF2-40B4-BE49-F238E27FC236}">
                  <a16:creationId xmlns:a16="http://schemas.microsoft.com/office/drawing/2014/main" id="{F2ADCC1E-B562-489A-AE01-BF72BC4BA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911"/>
              <a:ext cx="497" cy="642"/>
            </a:xfrm>
            <a:custGeom>
              <a:avLst/>
              <a:gdLst>
                <a:gd name="T0" fmla="*/ 0 w 995"/>
                <a:gd name="T1" fmla="*/ 1 h 1283"/>
                <a:gd name="T2" fmla="*/ 0 w 995"/>
                <a:gd name="T3" fmla="*/ 1 h 1283"/>
                <a:gd name="T4" fmla="*/ 0 w 995"/>
                <a:gd name="T5" fmla="*/ 1 h 1283"/>
                <a:gd name="T6" fmla="*/ 0 w 995"/>
                <a:gd name="T7" fmla="*/ 1 h 1283"/>
                <a:gd name="T8" fmla="*/ 0 w 995"/>
                <a:gd name="T9" fmla="*/ 1 h 1283"/>
                <a:gd name="T10" fmla="*/ 0 w 995"/>
                <a:gd name="T11" fmla="*/ 1 h 1283"/>
                <a:gd name="T12" fmla="*/ 0 w 995"/>
                <a:gd name="T13" fmla="*/ 1 h 1283"/>
                <a:gd name="T14" fmla="*/ 0 w 995"/>
                <a:gd name="T15" fmla="*/ 1 h 1283"/>
                <a:gd name="T16" fmla="*/ 0 w 995"/>
                <a:gd name="T17" fmla="*/ 1 h 1283"/>
                <a:gd name="T18" fmla="*/ 0 w 995"/>
                <a:gd name="T19" fmla="*/ 1 h 1283"/>
                <a:gd name="T20" fmla="*/ 0 w 995"/>
                <a:gd name="T21" fmla="*/ 1 h 1283"/>
                <a:gd name="T22" fmla="*/ 0 w 995"/>
                <a:gd name="T23" fmla="*/ 1 h 1283"/>
                <a:gd name="T24" fmla="*/ 0 w 995"/>
                <a:gd name="T25" fmla="*/ 1 h 1283"/>
                <a:gd name="T26" fmla="*/ 0 w 995"/>
                <a:gd name="T27" fmla="*/ 1 h 1283"/>
                <a:gd name="T28" fmla="*/ 0 w 995"/>
                <a:gd name="T29" fmla="*/ 0 h 1283"/>
                <a:gd name="T30" fmla="*/ 0 w 995"/>
                <a:gd name="T31" fmla="*/ 1 h 1283"/>
                <a:gd name="T32" fmla="*/ 0 w 995"/>
                <a:gd name="T33" fmla="*/ 1 h 1283"/>
                <a:gd name="T34" fmla="*/ 0 w 995"/>
                <a:gd name="T35" fmla="*/ 1 h 1283"/>
                <a:gd name="T36" fmla="*/ 0 w 995"/>
                <a:gd name="T37" fmla="*/ 1 h 1283"/>
                <a:gd name="T38" fmla="*/ 0 w 995"/>
                <a:gd name="T39" fmla="*/ 1 h 1283"/>
                <a:gd name="T40" fmla="*/ 0 w 995"/>
                <a:gd name="T41" fmla="*/ 1 h 1283"/>
                <a:gd name="T42" fmla="*/ 0 w 995"/>
                <a:gd name="T43" fmla="*/ 1 h 1283"/>
                <a:gd name="T44" fmla="*/ 0 w 995"/>
                <a:gd name="T45" fmla="*/ 1 h 1283"/>
                <a:gd name="T46" fmla="*/ 0 w 995"/>
                <a:gd name="T47" fmla="*/ 1 h 1283"/>
                <a:gd name="T48" fmla="*/ 0 w 995"/>
                <a:gd name="T49" fmla="*/ 1 h 1283"/>
                <a:gd name="T50" fmla="*/ 0 w 995"/>
                <a:gd name="T51" fmla="*/ 1 h 1283"/>
                <a:gd name="T52" fmla="*/ 0 w 995"/>
                <a:gd name="T53" fmla="*/ 1 h 1283"/>
                <a:gd name="T54" fmla="*/ 0 w 995"/>
                <a:gd name="T55" fmla="*/ 1 h 1283"/>
                <a:gd name="T56" fmla="*/ 0 w 995"/>
                <a:gd name="T57" fmla="*/ 1 h 1283"/>
                <a:gd name="T58" fmla="*/ 0 w 995"/>
                <a:gd name="T59" fmla="*/ 1 h 1283"/>
                <a:gd name="T60" fmla="*/ 0 w 995"/>
                <a:gd name="T61" fmla="*/ 1 h 1283"/>
                <a:gd name="T62" fmla="*/ 0 w 995"/>
                <a:gd name="T63" fmla="*/ 1 h 1283"/>
                <a:gd name="T64" fmla="*/ 0 w 995"/>
                <a:gd name="T65" fmla="*/ 1 h 1283"/>
                <a:gd name="T66" fmla="*/ 0 w 995"/>
                <a:gd name="T67" fmla="*/ 1 h 1283"/>
                <a:gd name="T68" fmla="*/ 0 w 995"/>
                <a:gd name="T69" fmla="*/ 1 h 1283"/>
                <a:gd name="T70" fmla="*/ 0 w 995"/>
                <a:gd name="T71" fmla="*/ 1 h 1283"/>
                <a:gd name="T72" fmla="*/ 0 w 995"/>
                <a:gd name="T73" fmla="*/ 1 h 1283"/>
                <a:gd name="T74" fmla="*/ 0 w 995"/>
                <a:gd name="T75" fmla="*/ 1 h 1283"/>
                <a:gd name="T76" fmla="*/ 0 w 995"/>
                <a:gd name="T77" fmla="*/ 1 h 1283"/>
                <a:gd name="T78" fmla="*/ 0 w 995"/>
                <a:gd name="T79" fmla="*/ 1 h 1283"/>
                <a:gd name="T80" fmla="*/ 0 w 995"/>
                <a:gd name="T81" fmla="*/ 1 h 1283"/>
                <a:gd name="T82" fmla="*/ 0 w 995"/>
                <a:gd name="T83" fmla="*/ 1 h 1283"/>
                <a:gd name="T84" fmla="*/ 0 w 995"/>
                <a:gd name="T85" fmla="*/ 1 h 1283"/>
                <a:gd name="T86" fmla="*/ 0 w 995"/>
                <a:gd name="T87" fmla="*/ 1 h 1283"/>
                <a:gd name="T88" fmla="*/ 0 w 995"/>
                <a:gd name="T89" fmla="*/ 1 h 1283"/>
                <a:gd name="T90" fmla="*/ 0 w 995"/>
                <a:gd name="T91" fmla="*/ 1 h 1283"/>
                <a:gd name="T92" fmla="*/ 0 w 995"/>
                <a:gd name="T93" fmla="*/ 1 h 1283"/>
                <a:gd name="T94" fmla="*/ 0 w 995"/>
                <a:gd name="T95" fmla="*/ 1 h 1283"/>
                <a:gd name="T96" fmla="*/ 0 w 995"/>
                <a:gd name="T97" fmla="*/ 1 h 128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95"/>
                <a:gd name="T148" fmla="*/ 0 h 1283"/>
                <a:gd name="T149" fmla="*/ 995 w 995"/>
                <a:gd name="T150" fmla="*/ 1283 h 128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95" h="1283">
                  <a:moveTo>
                    <a:pt x="259" y="101"/>
                  </a:moveTo>
                  <a:lnTo>
                    <a:pt x="210" y="312"/>
                  </a:lnTo>
                  <a:lnTo>
                    <a:pt x="248" y="534"/>
                  </a:lnTo>
                  <a:lnTo>
                    <a:pt x="333" y="610"/>
                  </a:lnTo>
                  <a:lnTo>
                    <a:pt x="500" y="610"/>
                  </a:lnTo>
                  <a:lnTo>
                    <a:pt x="588" y="559"/>
                  </a:lnTo>
                  <a:lnTo>
                    <a:pt x="588" y="460"/>
                  </a:lnTo>
                  <a:lnTo>
                    <a:pt x="691" y="627"/>
                  </a:lnTo>
                  <a:lnTo>
                    <a:pt x="744" y="656"/>
                  </a:lnTo>
                  <a:lnTo>
                    <a:pt x="799" y="658"/>
                  </a:lnTo>
                  <a:lnTo>
                    <a:pt x="860" y="627"/>
                  </a:lnTo>
                  <a:lnTo>
                    <a:pt x="871" y="460"/>
                  </a:lnTo>
                  <a:lnTo>
                    <a:pt x="871" y="333"/>
                  </a:lnTo>
                  <a:lnTo>
                    <a:pt x="867" y="207"/>
                  </a:lnTo>
                  <a:lnTo>
                    <a:pt x="833" y="0"/>
                  </a:lnTo>
                  <a:lnTo>
                    <a:pt x="900" y="245"/>
                  </a:lnTo>
                  <a:lnTo>
                    <a:pt x="926" y="338"/>
                  </a:lnTo>
                  <a:lnTo>
                    <a:pt x="951" y="108"/>
                  </a:lnTo>
                  <a:lnTo>
                    <a:pt x="995" y="72"/>
                  </a:lnTo>
                  <a:lnTo>
                    <a:pt x="961" y="154"/>
                  </a:lnTo>
                  <a:lnTo>
                    <a:pt x="964" y="232"/>
                  </a:lnTo>
                  <a:lnTo>
                    <a:pt x="957" y="323"/>
                  </a:lnTo>
                  <a:lnTo>
                    <a:pt x="930" y="274"/>
                  </a:lnTo>
                  <a:lnTo>
                    <a:pt x="943" y="283"/>
                  </a:lnTo>
                  <a:lnTo>
                    <a:pt x="879" y="485"/>
                  </a:lnTo>
                  <a:lnTo>
                    <a:pt x="898" y="502"/>
                  </a:lnTo>
                  <a:lnTo>
                    <a:pt x="926" y="447"/>
                  </a:lnTo>
                  <a:lnTo>
                    <a:pt x="955" y="371"/>
                  </a:lnTo>
                  <a:lnTo>
                    <a:pt x="961" y="462"/>
                  </a:lnTo>
                  <a:lnTo>
                    <a:pt x="892" y="656"/>
                  </a:lnTo>
                  <a:lnTo>
                    <a:pt x="862" y="781"/>
                  </a:lnTo>
                  <a:lnTo>
                    <a:pt x="862" y="861"/>
                  </a:lnTo>
                  <a:lnTo>
                    <a:pt x="871" y="924"/>
                  </a:lnTo>
                  <a:lnTo>
                    <a:pt x="666" y="954"/>
                  </a:lnTo>
                  <a:lnTo>
                    <a:pt x="544" y="996"/>
                  </a:lnTo>
                  <a:lnTo>
                    <a:pt x="289" y="1087"/>
                  </a:lnTo>
                  <a:lnTo>
                    <a:pt x="238" y="1123"/>
                  </a:lnTo>
                  <a:lnTo>
                    <a:pt x="128" y="1283"/>
                  </a:lnTo>
                  <a:lnTo>
                    <a:pt x="204" y="1140"/>
                  </a:lnTo>
                  <a:lnTo>
                    <a:pt x="215" y="1004"/>
                  </a:lnTo>
                  <a:lnTo>
                    <a:pt x="0" y="1045"/>
                  </a:lnTo>
                  <a:lnTo>
                    <a:pt x="69" y="948"/>
                  </a:lnTo>
                  <a:lnTo>
                    <a:pt x="40" y="852"/>
                  </a:lnTo>
                  <a:lnTo>
                    <a:pt x="151" y="852"/>
                  </a:lnTo>
                  <a:lnTo>
                    <a:pt x="154" y="620"/>
                  </a:lnTo>
                  <a:lnTo>
                    <a:pt x="215" y="426"/>
                  </a:lnTo>
                  <a:lnTo>
                    <a:pt x="202" y="310"/>
                  </a:lnTo>
                  <a:lnTo>
                    <a:pt x="259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71" name="Freeform 44">
              <a:extLst>
                <a:ext uri="{FF2B5EF4-FFF2-40B4-BE49-F238E27FC236}">
                  <a16:creationId xmlns:a16="http://schemas.microsoft.com/office/drawing/2014/main" id="{E4049766-2447-4BC4-84CE-16FF9DD39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1816"/>
              <a:ext cx="283" cy="304"/>
            </a:xfrm>
            <a:custGeom>
              <a:avLst/>
              <a:gdLst>
                <a:gd name="T0" fmla="*/ 0 w 566"/>
                <a:gd name="T1" fmla="*/ 1 h 608"/>
                <a:gd name="T2" fmla="*/ 1 w 566"/>
                <a:gd name="T3" fmla="*/ 1 h 608"/>
                <a:gd name="T4" fmla="*/ 1 w 566"/>
                <a:gd name="T5" fmla="*/ 1 h 608"/>
                <a:gd name="T6" fmla="*/ 1 w 566"/>
                <a:gd name="T7" fmla="*/ 1 h 608"/>
                <a:gd name="T8" fmla="*/ 1 w 566"/>
                <a:gd name="T9" fmla="*/ 1 h 608"/>
                <a:gd name="T10" fmla="*/ 1 w 566"/>
                <a:gd name="T11" fmla="*/ 0 h 608"/>
                <a:gd name="T12" fmla="*/ 1 w 566"/>
                <a:gd name="T13" fmla="*/ 1 h 608"/>
                <a:gd name="T14" fmla="*/ 1 w 566"/>
                <a:gd name="T15" fmla="*/ 1 h 608"/>
                <a:gd name="T16" fmla="*/ 1 w 566"/>
                <a:gd name="T17" fmla="*/ 1 h 608"/>
                <a:gd name="T18" fmla="*/ 1 w 566"/>
                <a:gd name="T19" fmla="*/ 1 h 608"/>
                <a:gd name="T20" fmla="*/ 1 w 566"/>
                <a:gd name="T21" fmla="*/ 1 h 608"/>
                <a:gd name="T22" fmla="*/ 0 w 566"/>
                <a:gd name="T23" fmla="*/ 1 h 608"/>
                <a:gd name="T24" fmla="*/ 0 w 566"/>
                <a:gd name="T25" fmla="*/ 1 h 6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6"/>
                <a:gd name="T40" fmla="*/ 0 h 608"/>
                <a:gd name="T41" fmla="*/ 566 w 566"/>
                <a:gd name="T42" fmla="*/ 608 h 6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6" h="608">
                  <a:moveTo>
                    <a:pt x="0" y="608"/>
                  </a:moveTo>
                  <a:lnTo>
                    <a:pt x="152" y="302"/>
                  </a:lnTo>
                  <a:lnTo>
                    <a:pt x="222" y="156"/>
                  </a:lnTo>
                  <a:lnTo>
                    <a:pt x="361" y="104"/>
                  </a:lnTo>
                  <a:lnTo>
                    <a:pt x="566" y="28"/>
                  </a:lnTo>
                  <a:lnTo>
                    <a:pt x="530" y="0"/>
                  </a:lnTo>
                  <a:lnTo>
                    <a:pt x="450" y="47"/>
                  </a:lnTo>
                  <a:lnTo>
                    <a:pt x="353" y="66"/>
                  </a:lnTo>
                  <a:lnTo>
                    <a:pt x="300" y="91"/>
                  </a:lnTo>
                  <a:lnTo>
                    <a:pt x="232" y="106"/>
                  </a:lnTo>
                  <a:lnTo>
                    <a:pt x="182" y="160"/>
                  </a:lnTo>
                  <a:lnTo>
                    <a:pt x="0" y="6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72" name="Freeform 45">
              <a:extLst>
                <a:ext uri="{FF2B5EF4-FFF2-40B4-BE49-F238E27FC236}">
                  <a16:creationId xmlns:a16="http://schemas.microsoft.com/office/drawing/2014/main" id="{00045D21-D829-4734-9C7A-6CFB198BD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5" y="1886"/>
              <a:ext cx="44" cy="204"/>
            </a:xfrm>
            <a:custGeom>
              <a:avLst/>
              <a:gdLst>
                <a:gd name="T0" fmla="*/ 1 w 87"/>
                <a:gd name="T1" fmla="*/ 0 h 406"/>
                <a:gd name="T2" fmla="*/ 1 w 87"/>
                <a:gd name="T3" fmla="*/ 1 h 406"/>
                <a:gd name="T4" fmla="*/ 0 w 87"/>
                <a:gd name="T5" fmla="*/ 1 h 406"/>
                <a:gd name="T6" fmla="*/ 1 w 87"/>
                <a:gd name="T7" fmla="*/ 0 h 406"/>
                <a:gd name="T8" fmla="*/ 1 w 87"/>
                <a:gd name="T9" fmla="*/ 0 h 4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406"/>
                <a:gd name="T17" fmla="*/ 87 w 87"/>
                <a:gd name="T18" fmla="*/ 406 h 4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406">
                  <a:moveTo>
                    <a:pt x="87" y="0"/>
                  </a:moveTo>
                  <a:lnTo>
                    <a:pt x="21" y="110"/>
                  </a:lnTo>
                  <a:lnTo>
                    <a:pt x="0" y="406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73" name="Freeform 46">
              <a:extLst>
                <a:ext uri="{FF2B5EF4-FFF2-40B4-BE49-F238E27FC236}">
                  <a16:creationId xmlns:a16="http://schemas.microsoft.com/office/drawing/2014/main" id="{CEBAA202-6AFF-4183-9D0F-1E9D76918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" y="2058"/>
              <a:ext cx="59" cy="46"/>
            </a:xfrm>
            <a:custGeom>
              <a:avLst/>
              <a:gdLst>
                <a:gd name="T0" fmla="*/ 0 w 118"/>
                <a:gd name="T1" fmla="*/ 1 h 91"/>
                <a:gd name="T2" fmla="*/ 1 w 118"/>
                <a:gd name="T3" fmla="*/ 1 h 91"/>
                <a:gd name="T4" fmla="*/ 1 w 118"/>
                <a:gd name="T5" fmla="*/ 0 h 91"/>
                <a:gd name="T6" fmla="*/ 0 w 118"/>
                <a:gd name="T7" fmla="*/ 1 h 91"/>
                <a:gd name="T8" fmla="*/ 0 w 118"/>
                <a:gd name="T9" fmla="*/ 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91"/>
                <a:gd name="T17" fmla="*/ 118 w 118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91">
                  <a:moveTo>
                    <a:pt x="0" y="91"/>
                  </a:moveTo>
                  <a:lnTo>
                    <a:pt x="118" y="17"/>
                  </a:lnTo>
                  <a:lnTo>
                    <a:pt x="76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74" name="Freeform 47">
              <a:extLst>
                <a:ext uri="{FF2B5EF4-FFF2-40B4-BE49-F238E27FC236}">
                  <a16:creationId xmlns:a16="http://schemas.microsoft.com/office/drawing/2014/main" id="{A91A930A-001B-44AA-BA2F-F47D87F34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" y="1700"/>
              <a:ext cx="256" cy="670"/>
            </a:xfrm>
            <a:custGeom>
              <a:avLst/>
              <a:gdLst>
                <a:gd name="T0" fmla="*/ 0 w 513"/>
                <a:gd name="T1" fmla="*/ 1 h 1340"/>
                <a:gd name="T2" fmla="*/ 0 w 513"/>
                <a:gd name="T3" fmla="*/ 1 h 1340"/>
                <a:gd name="T4" fmla="*/ 0 w 513"/>
                <a:gd name="T5" fmla="*/ 1 h 1340"/>
                <a:gd name="T6" fmla="*/ 0 w 513"/>
                <a:gd name="T7" fmla="*/ 1 h 1340"/>
                <a:gd name="T8" fmla="*/ 0 w 513"/>
                <a:gd name="T9" fmla="*/ 1 h 1340"/>
                <a:gd name="T10" fmla="*/ 0 w 513"/>
                <a:gd name="T11" fmla="*/ 0 h 1340"/>
                <a:gd name="T12" fmla="*/ 0 w 513"/>
                <a:gd name="T13" fmla="*/ 1 h 1340"/>
                <a:gd name="T14" fmla="*/ 0 w 513"/>
                <a:gd name="T15" fmla="*/ 1 h 1340"/>
                <a:gd name="T16" fmla="*/ 0 w 513"/>
                <a:gd name="T17" fmla="*/ 1 h 1340"/>
                <a:gd name="T18" fmla="*/ 0 w 513"/>
                <a:gd name="T19" fmla="*/ 1 h 1340"/>
                <a:gd name="T20" fmla="*/ 0 w 513"/>
                <a:gd name="T21" fmla="*/ 1 h 1340"/>
                <a:gd name="T22" fmla="*/ 0 w 513"/>
                <a:gd name="T23" fmla="*/ 1 h 1340"/>
                <a:gd name="T24" fmla="*/ 0 w 513"/>
                <a:gd name="T25" fmla="*/ 1 h 1340"/>
                <a:gd name="T26" fmla="*/ 0 w 513"/>
                <a:gd name="T27" fmla="*/ 1 h 1340"/>
                <a:gd name="T28" fmla="*/ 0 w 513"/>
                <a:gd name="T29" fmla="*/ 1 h 1340"/>
                <a:gd name="T30" fmla="*/ 0 w 513"/>
                <a:gd name="T31" fmla="*/ 1 h 1340"/>
                <a:gd name="T32" fmla="*/ 0 w 513"/>
                <a:gd name="T33" fmla="*/ 1 h 1340"/>
                <a:gd name="T34" fmla="*/ 0 w 513"/>
                <a:gd name="T35" fmla="*/ 1 h 1340"/>
                <a:gd name="T36" fmla="*/ 0 w 513"/>
                <a:gd name="T37" fmla="*/ 1 h 134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3"/>
                <a:gd name="T58" fmla="*/ 0 h 1340"/>
                <a:gd name="T59" fmla="*/ 513 w 513"/>
                <a:gd name="T60" fmla="*/ 1340 h 134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3" h="1340">
                  <a:moveTo>
                    <a:pt x="0" y="1340"/>
                  </a:moveTo>
                  <a:lnTo>
                    <a:pt x="216" y="966"/>
                  </a:lnTo>
                  <a:lnTo>
                    <a:pt x="332" y="717"/>
                  </a:lnTo>
                  <a:lnTo>
                    <a:pt x="488" y="281"/>
                  </a:lnTo>
                  <a:lnTo>
                    <a:pt x="513" y="36"/>
                  </a:lnTo>
                  <a:lnTo>
                    <a:pt x="490" y="0"/>
                  </a:lnTo>
                  <a:lnTo>
                    <a:pt x="475" y="179"/>
                  </a:lnTo>
                  <a:lnTo>
                    <a:pt x="456" y="268"/>
                  </a:lnTo>
                  <a:lnTo>
                    <a:pt x="300" y="665"/>
                  </a:lnTo>
                  <a:lnTo>
                    <a:pt x="197" y="521"/>
                  </a:lnTo>
                  <a:lnTo>
                    <a:pt x="135" y="489"/>
                  </a:lnTo>
                  <a:lnTo>
                    <a:pt x="188" y="530"/>
                  </a:lnTo>
                  <a:lnTo>
                    <a:pt x="188" y="618"/>
                  </a:lnTo>
                  <a:lnTo>
                    <a:pt x="249" y="646"/>
                  </a:lnTo>
                  <a:lnTo>
                    <a:pt x="289" y="694"/>
                  </a:lnTo>
                  <a:lnTo>
                    <a:pt x="135" y="1019"/>
                  </a:lnTo>
                  <a:lnTo>
                    <a:pt x="66" y="1180"/>
                  </a:lnTo>
                  <a:lnTo>
                    <a:pt x="0" y="13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75" name="Freeform 48">
              <a:extLst>
                <a:ext uri="{FF2B5EF4-FFF2-40B4-BE49-F238E27FC236}">
                  <a16:creationId xmlns:a16="http://schemas.microsoft.com/office/drawing/2014/main" id="{DFADB9CE-1C3B-4EC6-95E0-429B1EAB4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0" y="1995"/>
              <a:ext cx="59" cy="228"/>
            </a:xfrm>
            <a:custGeom>
              <a:avLst/>
              <a:gdLst>
                <a:gd name="T0" fmla="*/ 1 w 117"/>
                <a:gd name="T1" fmla="*/ 0 h 456"/>
                <a:gd name="T2" fmla="*/ 1 w 117"/>
                <a:gd name="T3" fmla="*/ 1 h 456"/>
                <a:gd name="T4" fmla="*/ 1 w 117"/>
                <a:gd name="T5" fmla="*/ 1 h 456"/>
                <a:gd name="T6" fmla="*/ 1 w 117"/>
                <a:gd name="T7" fmla="*/ 1 h 456"/>
                <a:gd name="T8" fmla="*/ 1 w 117"/>
                <a:gd name="T9" fmla="*/ 1 h 456"/>
                <a:gd name="T10" fmla="*/ 1 w 117"/>
                <a:gd name="T11" fmla="*/ 1 h 456"/>
                <a:gd name="T12" fmla="*/ 0 w 117"/>
                <a:gd name="T13" fmla="*/ 1 h 456"/>
                <a:gd name="T14" fmla="*/ 1 w 117"/>
                <a:gd name="T15" fmla="*/ 1 h 456"/>
                <a:gd name="T16" fmla="*/ 1 w 117"/>
                <a:gd name="T17" fmla="*/ 1 h 456"/>
                <a:gd name="T18" fmla="*/ 1 w 117"/>
                <a:gd name="T19" fmla="*/ 1 h 456"/>
                <a:gd name="T20" fmla="*/ 1 w 117"/>
                <a:gd name="T21" fmla="*/ 1 h 456"/>
                <a:gd name="T22" fmla="*/ 1 w 117"/>
                <a:gd name="T23" fmla="*/ 1 h 456"/>
                <a:gd name="T24" fmla="*/ 1 w 117"/>
                <a:gd name="T25" fmla="*/ 1 h 456"/>
                <a:gd name="T26" fmla="*/ 1 w 117"/>
                <a:gd name="T27" fmla="*/ 1 h 456"/>
                <a:gd name="T28" fmla="*/ 1 w 117"/>
                <a:gd name="T29" fmla="*/ 1 h 456"/>
                <a:gd name="T30" fmla="*/ 1 w 117"/>
                <a:gd name="T31" fmla="*/ 1 h 456"/>
                <a:gd name="T32" fmla="*/ 1 w 117"/>
                <a:gd name="T33" fmla="*/ 1 h 456"/>
                <a:gd name="T34" fmla="*/ 1 w 117"/>
                <a:gd name="T35" fmla="*/ 1 h 456"/>
                <a:gd name="T36" fmla="*/ 1 w 117"/>
                <a:gd name="T37" fmla="*/ 0 h 456"/>
                <a:gd name="T38" fmla="*/ 1 w 117"/>
                <a:gd name="T39" fmla="*/ 0 h 4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7"/>
                <a:gd name="T61" fmla="*/ 0 h 456"/>
                <a:gd name="T62" fmla="*/ 117 w 117"/>
                <a:gd name="T63" fmla="*/ 456 h 45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7" h="456">
                  <a:moveTo>
                    <a:pt x="108" y="0"/>
                  </a:moveTo>
                  <a:lnTo>
                    <a:pt x="72" y="42"/>
                  </a:lnTo>
                  <a:lnTo>
                    <a:pt x="28" y="67"/>
                  </a:lnTo>
                  <a:lnTo>
                    <a:pt x="5" y="122"/>
                  </a:lnTo>
                  <a:lnTo>
                    <a:pt x="19" y="149"/>
                  </a:lnTo>
                  <a:lnTo>
                    <a:pt x="19" y="196"/>
                  </a:lnTo>
                  <a:lnTo>
                    <a:pt x="0" y="238"/>
                  </a:lnTo>
                  <a:lnTo>
                    <a:pt x="43" y="276"/>
                  </a:lnTo>
                  <a:lnTo>
                    <a:pt x="51" y="318"/>
                  </a:lnTo>
                  <a:lnTo>
                    <a:pt x="51" y="456"/>
                  </a:lnTo>
                  <a:lnTo>
                    <a:pt x="95" y="354"/>
                  </a:lnTo>
                  <a:lnTo>
                    <a:pt x="93" y="238"/>
                  </a:lnTo>
                  <a:lnTo>
                    <a:pt x="64" y="169"/>
                  </a:lnTo>
                  <a:lnTo>
                    <a:pt x="43" y="131"/>
                  </a:lnTo>
                  <a:lnTo>
                    <a:pt x="43" y="97"/>
                  </a:lnTo>
                  <a:lnTo>
                    <a:pt x="62" y="61"/>
                  </a:lnTo>
                  <a:lnTo>
                    <a:pt x="93" y="38"/>
                  </a:lnTo>
                  <a:lnTo>
                    <a:pt x="117" y="17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76" name="Freeform 49">
              <a:extLst>
                <a:ext uri="{FF2B5EF4-FFF2-40B4-BE49-F238E27FC236}">
                  <a16:creationId xmlns:a16="http://schemas.microsoft.com/office/drawing/2014/main" id="{4FD31099-5521-4074-BF8B-5DF8B4F05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1704"/>
              <a:ext cx="430" cy="663"/>
            </a:xfrm>
            <a:custGeom>
              <a:avLst/>
              <a:gdLst>
                <a:gd name="T0" fmla="*/ 1 w 860"/>
                <a:gd name="T1" fmla="*/ 0 h 1326"/>
                <a:gd name="T2" fmla="*/ 1 w 860"/>
                <a:gd name="T3" fmla="*/ 1 h 1326"/>
                <a:gd name="T4" fmla="*/ 1 w 860"/>
                <a:gd name="T5" fmla="*/ 1 h 1326"/>
                <a:gd name="T6" fmla="*/ 1 w 860"/>
                <a:gd name="T7" fmla="*/ 1 h 1326"/>
                <a:gd name="T8" fmla="*/ 1 w 860"/>
                <a:gd name="T9" fmla="*/ 1 h 1326"/>
                <a:gd name="T10" fmla="*/ 1 w 860"/>
                <a:gd name="T11" fmla="*/ 1 h 1326"/>
                <a:gd name="T12" fmla="*/ 1 w 860"/>
                <a:gd name="T13" fmla="*/ 1 h 1326"/>
                <a:gd name="T14" fmla="*/ 1 w 860"/>
                <a:gd name="T15" fmla="*/ 1 h 1326"/>
                <a:gd name="T16" fmla="*/ 0 w 860"/>
                <a:gd name="T17" fmla="*/ 1 h 1326"/>
                <a:gd name="T18" fmla="*/ 1 w 860"/>
                <a:gd name="T19" fmla="*/ 1 h 1326"/>
                <a:gd name="T20" fmla="*/ 1 w 860"/>
                <a:gd name="T21" fmla="*/ 1 h 1326"/>
                <a:gd name="T22" fmla="*/ 1 w 860"/>
                <a:gd name="T23" fmla="*/ 1 h 1326"/>
                <a:gd name="T24" fmla="*/ 1 w 860"/>
                <a:gd name="T25" fmla="*/ 1 h 1326"/>
                <a:gd name="T26" fmla="*/ 1 w 860"/>
                <a:gd name="T27" fmla="*/ 1 h 1326"/>
                <a:gd name="T28" fmla="*/ 1 w 860"/>
                <a:gd name="T29" fmla="*/ 1 h 1326"/>
                <a:gd name="T30" fmla="*/ 1 w 860"/>
                <a:gd name="T31" fmla="*/ 1 h 1326"/>
                <a:gd name="T32" fmla="*/ 1 w 860"/>
                <a:gd name="T33" fmla="*/ 1 h 1326"/>
                <a:gd name="T34" fmla="*/ 1 w 860"/>
                <a:gd name="T35" fmla="*/ 1 h 1326"/>
                <a:gd name="T36" fmla="*/ 1 w 860"/>
                <a:gd name="T37" fmla="*/ 1 h 1326"/>
                <a:gd name="T38" fmla="*/ 1 w 860"/>
                <a:gd name="T39" fmla="*/ 1 h 1326"/>
                <a:gd name="T40" fmla="*/ 1 w 860"/>
                <a:gd name="T41" fmla="*/ 1 h 1326"/>
                <a:gd name="T42" fmla="*/ 1 w 860"/>
                <a:gd name="T43" fmla="*/ 1 h 1326"/>
                <a:gd name="T44" fmla="*/ 1 w 860"/>
                <a:gd name="T45" fmla="*/ 1 h 1326"/>
                <a:gd name="T46" fmla="*/ 1 w 860"/>
                <a:gd name="T47" fmla="*/ 1 h 1326"/>
                <a:gd name="T48" fmla="*/ 1 w 860"/>
                <a:gd name="T49" fmla="*/ 1 h 1326"/>
                <a:gd name="T50" fmla="*/ 1 w 860"/>
                <a:gd name="T51" fmla="*/ 1 h 1326"/>
                <a:gd name="T52" fmla="*/ 1 w 860"/>
                <a:gd name="T53" fmla="*/ 1 h 1326"/>
                <a:gd name="T54" fmla="*/ 1 w 860"/>
                <a:gd name="T55" fmla="*/ 1 h 1326"/>
                <a:gd name="T56" fmla="*/ 1 w 860"/>
                <a:gd name="T57" fmla="*/ 1 h 1326"/>
                <a:gd name="T58" fmla="*/ 1 w 860"/>
                <a:gd name="T59" fmla="*/ 1 h 1326"/>
                <a:gd name="T60" fmla="*/ 1 w 860"/>
                <a:gd name="T61" fmla="*/ 1 h 1326"/>
                <a:gd name="T62" fmla="*/ 1 w 860"/>
                <a:gd name="T63" fmla="*/ 1 h 1326"/>
                <a:gd name="T64" fmla="*/ 1 w 860"/>
                <a:gd name="T65" fmla="*/ 1 h 1326"/>
                <a:gd name="T66" fmla="*/ 1 w 860"/>
                <a:gd name="T67" fmla="*/ 1 h 1326"/>
                <a:gd name="T68" fmla="*/ 1 w 860"/>
                <a:gd name="T69" fmla="*/ 1 h 1326"/>
                <a:gd name="T70" fmla="*/ 1 w 860"/>
                <a:gd name="T71" fmla="*/ 1 h 1326"/>
                <a:gd name="T72" fmla="*/ 1 w 860"/>
                <a:gd name="T73" fmla="*/ 1 h 1326"/>
                <a:gd name="T74" fmla="*/ 1 w 860"/>
                <a:gd name="T75" fmla="*/ 0 h 1326"/>
                <a:gd name="T76" fmla="*/ 1 w 860"/>
                <a:gd name="T77" fmla="*/ 0 h 132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60"/>
                <a:gd name="T118" fmla="*/ 0 h 1326"/>
                <a:gd name="T119" fmla="*/ 860 w 860"/>
                <a:gd name="T120" fmla="*/ 1326 h 132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60" h="1326">
                  <a:moveTo>
                    <a:pt x="151" y="0"/>
                  </a:moveTo>
                  <a:lnTo>
                    <a:pt x="200" y="85"/>
                  </a:lnTo>
                  <a:lnTo>
                    <a:pt x="289" y="148"/>
                  </a:lnTo>
                  <a:lnTo>
                    <a:pt x="337" y="347"/>
                  </a:lnTo>
                  <a:lnTo>
                    <a:pt x="348" y="712"/>
                  </a:lnTo>
                  <a:lnTo>
                    <a:pt x="200" y="750"/>
                  </a:lnTo>
                  <a:lnTo>
                    <a:pt x="297" y="878"/>
                  </a:lnTo>
                  <a:lnTo>
                    <a:pt x="172" y="1256"/>
                  </a:lnTo>
                  <a:lnTo>
                    <a:pt x="0" y="1277"/>
                  </a:lnTo>
                  <a:lnTo>
                    <a:pt x="253" y="1269"/>
                  </a:lnTo>
                  <a:lnTo>
                    <a:pt x="497" y="1269"/>
                  </a:lnTo>
                  <a:lnTo>
                    <a:pt x="577" y="1326"/>
                  </a:lnTo>
                  <a:lnTo>
                    <a:pt x="666" y="1326"/>
                  </a:lnTo>
                  <a:lnTo>
                    <a:pt x="683" y="1288"/>
                  </a:lnTo>
                  <a:lnTo>
                    <a:pt x="658" y="1112"/>
                  </a:lnTo>
                  <a:lnTo>
                    <a:pt x="660" y="872"/>
                  </a:lnTo>
                  <a:lnTo>
                    <a:pt x="713" y="560"/>
                  </a:lnTo>
                  <a:lnTo>
                    <a:pt x="647" y="832"/>
                  </a:lnTo>
                  <a:lnTo>
                    <a:pt x="586" y="883"/>
                  </a:lnTo>
                  <a:lnTo>
                    <a:pt x="531" y="868"/>
                  </a:lnTo>
                  <a:lnTo>
                    <a:pt x="434" y="695"/>
                  </a:lnTo>
                  <a:lnTo>
                    <a:pt x="364" y="355"/>
                  </a:lnTo>
                  <a:lnTo>
                    <a:pt x="451" y="435"/>
                  </a:lnTo>
                  <a:lnTo>
                    <a:pt x="558" y="444"/>
                  </a:lnTo>
                  <a:lnTo>
                    <a:pt x="596" y="416"/>
                  </a:lnTo>
                  <a:lnTo>
                    <a:pt x="548" y="435"/>
                  </a:lnTo>
                  <a:lnTo>
                    <a:pt x="455" y="416"/>
                  </a:lnTo>
                  <a:lnTo>
                    <a:pt x="413" y="378"/>
                  </a:lnTo>
                  <a:lnTo>
                    <a:pt x="333" y="163"/>
                  </a:lnTo>
                  <a:lnTo>
                    <a:pt x="428" y="163"/>
                  </a:lnTo>
                  <a:lnTo>
                    <a:pt x="622" y="197"/>
                  </a:lnTo>
                  <a:lnTo>
                    <a:pt x="860" y="268"/>
                  </a:lnTo>
                  <a:lnTo>
                    <a:pt x="664" y="188"/>
                  </a:lnTo>
                  <a:lnTo>
                    <a:pt x="466" y="142"/>
                  </a:lnTo>
                  <a:lnTo>
                    <a:pt x="316" y="129"/>
                  </a:lnTo>
                  <a:lnTo>
                    <a:pt x="234" y="85"/>
                  </a:lnTo>
                  <a:lnTo>
                    <a:pt x="191" y="45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77" name="Freeform 50">
              <a:extLst>
                <a:ext uri="{FF2B5EF4-FFF2-40B4-BE49-F238E27FC236}">
                  <a16:creationId xmlns:a16="http://schemas.microsoft.com/office/drawing/2014/main" id="{5164A64A-363F-4EEE-AE02-C98E990A6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1844"/>
              <a:ext cx="223" cy="466"/>
            </a:xfrm>
            <a:custGeom>
              <a:avLst/>
              <a:gdLst>
                <a:gd name="T0" fmla="*/ 0 w 447"/>
                <a:gd name="T1" fmla="*/ 0 h 931"/>
                <a:gd name="T2" fmla="*/ 0 w 447"/>
                <a:gd name="T3" fmla="*/ 1 h 931"/>
                <a:gd name="T4" fmla="*/ 0 w 447"/>
                <a:gd name="T5" fmla="*/ 1 h 931"/>
                <a:gd name="T6" fmla="*/ 0 w 447"/>
                <a:gd name="T7" fmla="*/ 1 h 931"/>
                <a:gd name="T8" fmla="*/ 0 w 447"/>
                <a:gd name="T9" fmla="*/ 1 h 931"/>
                <a:gd name="T10" fmla="*/ 0 w 447"/>
                <a:gd name="T11" fmla="*/ 1 h 931"/>
                <a:gd name="T12" fmla="*/ 0 w 447"/>
                <a:gd name="T13" fmla="*/ 1 h 931"/>
                <a:gd name="T14" fmla="*/ 0 w 447"/>
                <a:gd name="T15" fmla="*/ 1 h 931"/>
                <a:gd name="T16" fmla="*/ 0 w 447"/>
                <a:gd name="T17" fmla="*/ 1 h 931"/>
                <a:gd name="T18" fmla="*/ 0 w 447"/>
                <a:gd name="T19" fmla="*/ 1 h 931"/>
                <a:gd name="T20" fmla="*/ 0 w 447"/>
                <a:gd name="T21" fmla="*/ 1 h 931"/>
                <a:gd name="T22" fmla="*/ 0 w 447"/>
                <a:gd name="T23" fmla="*/ 1 h 931"/>
                <a:gd name="T24" fmla="*/ 0 w 447"/>
                <a:gd name="T25" fmla="*/ 1 h 931"/>
                <a:gd name="T26" fmla="*/ 0 w 447"/>
                <a:gd name="T27" fmla="*/ 1 h 931"/>
                <a:gd name="T28" fmla="*/ 0 w 447"/>
                <a:gd name="T29" fmla="*/ 1 h 931"/>
                <a:gd name="T30" fmla="*/ 0 w 447"/>
                <a:gd name="T31" fmla="*/ 1 h 931"/>
                <a:gd name="T32" fmla="*/ 0 w 447"/>
                <a:gd name="T33" fmla="*/ 1 h 931"/>
                <a:gd name="T34" fmla="*/ 0 w 447"/>
                <a:gd name="T35" fmla="*/ 1 h 931"/>
                <a:gd name="T36" fmla="*/ 0 w 447"/>
                <a:gd name="T37" fmla="*/ 1 h 931"/>
                <a:gd name="T38" fmla="*/ 0 w 447"/>
                <a:gd name="T39" fmla="*/ 1 h 931"/>
                <a:gd name="T40" fmla="*/ 0 w 447"/>
                <a:gd name="T41" fmla="*/ 1 h 931"/>
                <a:gd name="T42" fmla="*/ 0 w 447"/>
                <a:gd name="T43" fmla="*/ 1 h 931"/>
                <a:gd name="T44" fmla="*/ 0 w 447"/>
                <a:gd name="T45" fmla="*/ 0 h 931"/>
                <a:gd name="T46" fmla="*/ 0 w 447"/>
                <a:gd name="T47" fmla="*/ 0 h 93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47"/>
                <a:gd name="T73" fmla="*/ 0 h 931"/>
                <a:gd name="T74" fmla="*/ 447 w 447"/>
                <a:gd name="T75" fmla="*/ 931 h 93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47" h="931">
                  <a:moveTo>
                    <a:pt x="0" y="0"/>
                  </a:moveTo>
                  <a:lnTo>
                    <a:pt x="108" y="123"/>
                  </a:lnTo>
                  <a:lnTo>
                    <a:pt x="123" y="277"/>
                  </a:lnTo>
                  <a:lnTo>
                    <a:pt x="125" y="336"/>
                  </a:lnTo>
                  <a:lnTo>
                    <a:pt x="179" y="361"/>
                  </a:lnTo>
                  <a:lnTo>
                    <a:pt x="199" y="460"/>
                  </a:lnTo>
                  <a:lnTo>
                    <a:pt x="199" y="536"/>
                  </a:lnTo>
                  <a:lnTo>
                    <a:pt x="258" y="572"/>
                  </a:lnTo>
                  <a:lnTo>
                    <a:pt x="344" y="696"/>
                  </a:lnTo>
                  <a:lnTo>
                    <a:pt x="409" y="743"/>
                  </a:lnTo>
                  <a:lnTo>
                    <a:pt x="439" y="789"/>
                  </a:lnTo>
                  <a:lnTo>
                    <a:pt x="447" y="931"/>
                  </a:lnTo>
                  <a:lnTo>
                    <a:pt x="393" y="886"/>
                  </a:lnTo>
                  <a:lnTo>
                    <a:pt x="420" y="815"/>
                  </a:lnTo>
                  <a:lnTo>
                    <a:pt x="372" y="743"/>
                  </a:lnTo>
                  <a:lnTo>
                    <a:pt x="279" y="709"/>
                  </a:lnTo>
                  <a:lnTo>
                    <a:pt x="234" y="591"/>
                  </a:lnTo>
                  <a:lnTo>
                    <a:pt x="158" y="534"/>
                  </a:lnTo>
                  <a:lnTo>
                    <a:pt x="177" y="430"/>
                  </a:lnTo>
                  <a:lnTo>
                    <a:pt x="148" y="384"/>
                  </a:lnTo>
                  <a:lnTo>
                    <a:pt x="93" y="348"/>
                  </a:lnTo>
                  <a:lnTo>
                    <a:pt x="63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78" name="Freeform 51">
              <a:extLst>
                <a:ext uri="{FF2B5EF4-FFF2-40B4-BE49-F238E27FC236}">
                  <a16:creationId xmlns:a16="http://schemas.microsoft.com/office/drawing/2014/main" id="{F55B0BAF-33AA-43FE-B404-CD9207048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1882"/>
              <a:ext cx="103" cy="125"/>
            </a:xfrm>
            <a:custGeom>
              <a:avLst/>
              <a:gdLst>
                <a:gd name="T0" fmla="*/ 0 w 208"/>
                <a:gd name="T1" fmla="*/ 0 h 251"/>
                <a:gd name="T2" fmla="*/ 0 w 208"/>
                <a:gd name="T3" fmla="*/ 0 h 251"/>
                <a:gd name="T4" fmla="*/ 0 w 208"/>
                <a:gd name="T5" fmla="*/ 0 h 251"/>
                <a:gd name="T6" fmla="*/ 0 w 208"/>
                <a:gd name="T7" fmla="*/ 0 h 251"/>
                <a:gd name="T8" fmla="*/ 0 w 208"/>
                <a:gd name="T9" fmla="*/ 0 h 251"/>
                <a:gd name="T10" fmla="*/ 0 w 208"/>
                <a:gd name="T11" fmla="*/ 0 h 251"/>
                <a:gd name="T12" fmla="*/ 0 w 208"/>
                <a:gd name="T13" fmla="*/ 0 h 251"/>
                <a:gd name="T14" fmla="*/ 0 w 208"/>
                <a:gd name="T15" fmla="*/ 0 h 251"/>
                <a:gd name="T16" fmla="*/ 0 w 208"/>
                <a:gd name="T17" fmla="*/ 0 h 251"/>
                <a:gd name="T18" fmla="*/ 0 w 208"/>
                <a:gd name="T19" fmla="*/ 0 h 251"/>
                <a:gd name="T20" fmla="*/ 0 w 208"/>
                <a:gd name="T21" fmla="*/ 0 h 251"/>
                <a:gd name="T22" fmla="*/ 0 w 208"/>
                <a:gd name="T23" fmla="*/ 0 h 2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8"/>
                <a:gd name="T37" fmla="*/ 0 h 251"/>
                <a:gd name="T38" fmla="*/ 208 w 208"/>
                <a:gd name="T39" fmla="*/ 251 h 2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8" h="251">
                  <a:moveTo>
                    <a:pt x="173" y="251"/>
                  </a:moveTo>
                  <a:lnTo>
                    <a:pt x="208" y="150"/>
                  </a:lnTo>
                  <a:lnTo>
                    <a:pt x="175" y="61"/>
                  </a:lnTo>
                  <a:lnTo>
                    <a:pt x="156" y="0"/>
                  </a:lnTo>
                  <a:lnTo>
                    <a:pt x="103" y="57"/>
                  </a:lnTo>
                  <a:lnTo>
                    <a:pt x="71" y="135"/>
                  </a:lnTo>
                  <a:lnTo>
                    <a:pt x="0" y="241"/>
                  </a:lnTo>
                  <a:lnTo>
                    <a:pt x="88" y="135"/>
                  </a:lnTo>
                  <a:lnTo>
                    <a:pt x="141" y="124"/>
                  </a:lnTo>
                  <a:lnTo>
                    <a:pt x="171" y="143"/>
                  </a:lnTo>
                  <a:lnTo>
                    <a:pt x="173" y="2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79" name="Freeform 52">
              <a:extLst>
                <a:ext uri="{FF2B5EF4-FFF2-40B4-BE49-F238E27FC236}">
                  <a16:creationId xmlns:a16="http://schemas.microsoft.com/office/drawing/2014/main" id="{4DF5928D-68CE-416A-B6E3-B047AC78B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" y="2273"/>
              <a:ext cx="199" cy="472"/>
            </a:xfrm>
            <a:custGeom>
              <a:avLst/>
              <a:gdLst>
                <a:gd name="T0" fmla="*/ 0 w 397"/>
                <a:gd name="T1" fmla="*/ 0 h 945"/>
                <a:gd name="T2" fmla="*/ 1 w 397"/>
                <a:gd name="T3" fmla="*/ 0 h 945"/>
                <a:gd name="T4" fmla="*/ 1 w 397"/>
                <a:gd name="T5" fmla="*/ 0 h 945"/>
                <a:gd name="T6" fmla="*/ 1 w 397"/>
                <a:gd name="T7" fmla="*/ 0 h 945"/>
                <a:gd name="T8" fmla="*/ 1 w 397"/>
                <a:gd name="T9" fmla="*/ 0 h 945"/>
                <a:gd name="T10" fmla="*/ 1 w 397"/>
                <a:gd name="T11" fmla="*/ 0 h 945"/>
                <a:gd name="T12" fmla="*/ 1 w 397"/>
                <a:gd name="T13" fmla="*/ 0 h 945"/>
                <a:gd name="T14" fmla="*/ 1 w 397"/>
                <a:gd name="T15" fmla="*/ 0 h 945"/>
                <a:gd name="T16" fmla="*/ 1 w 397"/>
                <a:gd name="T17" fmla="*/ 0 h 945"/>
                <a:gd name="T18" fmla="*/ 1 w 397"/>
                <a:gd name="T19" fmla="*/ 0 h 945"/>
                <a:gd name="T20" fmla="*/ 1 w 397"/>
                <a:gd name="T21" fmla="*/ 0 h 945"/>
                <a:gd name="T22" fmla="*/ 1 w 397"/>
                <a:gd name="T23" fmla="*/ 0 h 945"/>
                <a:gd name="T24" fmla="*/ 1 w 397"/>
                <a:gd name="T25" fmla="*/ 0 h 945"/>
                <a:gd name="T26" fmla="*/ 1 w 397"/>
                <a:gd name="T27" fmla="*/ 0 h 945"/>
                <a:gd name="T28" fmla="*/ 1 w 397"/>
                <a:gd name="T29" fmla="*/ 0 h 945"/>
                <a:gd name="T30" fmla="*/ 1 w 397"/>
                <a:gd name="T31" fmla="*/ 0 h 945"/>
                <a:gd name="T32" fmla="*/ 1 w 397"/>
                <a:gd name="T33" fmla="*/ 0 h 945"/>
                <a:gd name="T34" fmla="*/ 1 w 397"/>
                <a:gd name="T35" fmla="*/ 0 h 945"/>
                <a:gd name="T36" fmla="*/ 1 w 397"/>
                <a:gd name="T37" fmla="*/ 0 h 945"/>
                <a:gd name="T38" fmla="*/ 1 w 397"/>
                <a:gd name="T39" fmla="*/ 0 h 945"/>
                <a:gd name="T40" fmla="*/ 1 w 397"/>
                <a:gd name="T41" fmla="*/ 0 h 945"/>
                <a:gd name="T42" fmla="*/ 1 w 397"/>
                <a:gd name="T43" fmla="*/ 0 h 945"/>
                <a:gd name="T44" fmla="*/ 0 w 397"/>
                <a:gd name="T45" fmla="*/ 0 h 945"/>
                <a:gd name="T46" fmla="*/ 0 w 397"/>
                <a:gd name="T47" fmla="*/ 0 h 94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97"/>
                <a:gd name="T73" fmla="*/ 0 h 945"/>
                <a:gd name="T74" fmla="*/ 397 w 397"/>
                <a:gd name="T75" fmla="*/ 945 h 94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97" h="945">
                  <a:moveTo>
                    <a:pt x="0" y="0"/>
                  </a:moveTo>
                  <a:lnTo>
                    <a:pt x="72" y="31"/>
                  </a:lnTo>
                  <a:lnTo>
                    <a:pt x="169" y="120"/>
                  </a:lnTo>
                  <a:lnTo>
                    <a:pt x="252" y="224"/>
                  </a:lnTo>
                  <a:lnTo>
                    <a:pt x="332" y="289"/>
                  </a:lnTo>
                  <a:lnTo>
                    <a:pt x="366" y="375"/>
                  </a:lnTo>
                  <a:lnTo>
                    <a:pt x="378" y="559"/>
                  </a:lnTo>
                  <a:lnTo>
                    <a:pt x="397" y="660"/>
                  </a:lnTo>
                  <a:lnTo>
                    <a:pt x="378" y="749"/>
                  </a:lnTo>
                  <a:lnTo>
                    <a:pt x="315" y="854"/>
                  </a:lnTo>
                  <a:lnTo>
                    <a:pt x="207" y="930"/>
                  </a:lnTo>
                  <a:lnTo>
                    <a:pt x="72" y="945"/>
                  </a:lnTo>
                  <a:lnTo>
                    <a:pt x="199" y="916"/>
                  </a:lnTo>
                  <a:lnTo>
                    <a:pt x="306" y="835"/>
                  </a:lnTo>
                  <a:lnTo>
                    <a:pt x="357" y="703"/>
                  </a:lnTo>
                  <a:lnTo>
                    <a:pt x="361" y="608"/>
                  </a:lnTo>
                  <a:lnTo>
                    <a:pt x="332" y="523"/>
                  </a:lnTo>
                  <a:lnTo>
                    <a:pt x="332" y="363"/>
                  </a:lnTo>
                  <a:lnTo>
                    <a:pt x="289" y="276"/>
                  </a:lnTo>
                  <a:lnTo>
                    <a:pt x="228" y="232"/>
                  </a:lnTo>
                  <a:lnTo>
                    <a:pt x="116" y="88"/>
                  </a:lnTo>
                  <a:lnTo>
                    <a:pt x="41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80" name="Freeform 53">
              <a:extLst>
                <a:ext uri="{FF2B5EF4-FFF2-40B4-BE49-F238E27FC236}">
                  <a16:creationId xmlns:a16="http://schemas.microsoft.com/office/drawing/2014/main" id="{1870545A-7436-4086-9BAE-B87251252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" y="1984"/>
              <a:ext cx="427" cy="452"/>
            </a:xfrm>
            <a:custGeom>
              <a:avLst/>
              <a:gdLst>
                <a:gd name="T0" fmla="*/ 1 w 853"/>
                <a:gd name="T1" fmla="*/ 0 h 903"/>
                <a:gd name="T2" fmla="*/ 1 w 853"/>
                <a:gd name="T3" fmla="*/ 1 h 903"/>
                <a:gd name="T4" fmla="*/ 1 w 853"/>
                <a:gd name="T5" fmla="*/ 1 h 903"/>
                <a:gd name="T6" fmla="*/ 1 w 853"/>
                <a:gd name="T7" fmla="*/ 1 h 903"/>
                <a:gd name="T8" fmla="*/ 1 w 853"/>
                <a:gd name="T9" fmla="*/ 1 h 903"/>
                <a:gd name="T10" fmla="*/ 1 w 853"/>
                <a:gd name="T11" fmla="*/ 1 h 903"/>
                <a:gd name="T12" fmla="*/ 1 w 853"/>
                <a:gd name="T13" fmla="*/ 1 h 903"/>
                <a:gd name="T14" fmla="*/ 1 w 853"/>
                <a:gd name="T15" fmla="*/ 1 h 903"/>
                <a:gd name="T16" fmla="*/ 1 w 853"/>
                <a:gd name="T17" fmla="*/ 1 h 903"/>
                <a:gd name="T18" fmla="*/ 1 w 853"/>
                <a:gd name="T19" fmla="*/ 1 h 903"/>
                <a:gd name="T20" fmla="*/ 1 w 853"/>
                <a:gd name="T21" fmla="*/ 1 h 903"/>
                <a:gd name="T22" fmla="*/ 1 w 853"/>
                <a:gd name="T23" fmla="*/ 1 h 903"/>
                <a:gd name="T24" fmla="*/ 1 w 853"/>
                <a:gd name="T25" fmla="*/ 1 h 903"/>
                <a:gd name="T26" fmla="*/ 1 w 853"/>
                <a:gd name="T27" fmla="*/ 1 h 903"/>
                <a:gd name="T28" fmla="*/ 1 w 853"/>
                <a:gd name="T29" fmla="*/ 1 h 903"/>
                <a:gd name="T30" fmla="*/ 1 w 853"/>
                <a:gd name="T31" fmla="*/ 1 h 903"/>
                <a:gd name="T32" fmla="*/ 1 w 853"/>
                <a:gd name="T33" fmla="*/ 1 h 903"/>
                <a:gd name="T34" fmla="*/ 1 w 853"/>
                <a:gd name="T35" fmla="*/ 1 h 903"/>
                <a:gd name="T36" fmla="*/ 1 w 853"/>
                <a:gd name="T37" fmla="*/ 1 h 903"/>
                <a:gd name="T38" fmla="*/ 1 w 853"/>
                <a:gd name="T39" fmla="*/ 1 h 903"/>
                <a:gd name="T40" fmla="*/ 1 w 853"/>
                <a:gd name="T41" fmla="*/ 1 h 903"/>
                <a:gd name="T42" fmla="*/ 1 w 853"/>
                <a:gd name="T43" fmla="*/ 1 h 903"/>
                <a:gd name="T44" fmla="*/ 1 w 853"/>
                <a:gd name="T45" fmla="*/ 1 h 903"/>
                <a:gd name="T46" fmla="*/ 1 w 853"/>
                <a:gd name="T47" fmla="*/ 1 h 903"/>
                <a:gd name="T48" fmla="*/ 1 w 853"/>
                <a:gd name="T49" fmla="*/ 1 h 903"/>
                <a:gd name="T50" fmla="*/ 1 w 853"/>
                <a:gd name="T51" fmla="*/ 1 h 903"/>
                <a:gd name="T52" fmla="*/ 1 w 853"/>
                <a:gd name="T53" fmla="*/ 1 h 903"/>
                <a:gd name="T54" fmla="*/ 1 w 853"/>
                <a:gd name="T55" fmla="*/ 1 h 903"/>
                <a:gd name="T56" fmla="*/ 1 w 853"/>
                <a:gd name="T57" fmla="*/ 1 h 903"/>
                <a:gd name="T58" fmla="*/ 1 w 853"/>
                <a:gd name="T59" fmla="*/ 1 h 903"/>
                <a:gd name="T60" fmla="*/ 1 w 853"/>
                <a:gd name="T61" fmla="*/ 1 h 903"/>
                <a:gd name="T62" fmla="*/ 1 w 853"/>
                <a:gd name="T63" fmla="*/ 1 h 903"/>
                <a:gd name="T64" fmla="*/ 1 w 853"/>
                <a:gd name="T65" fmla="*/ 1 h 903"/>
                <a:gd name="T66" fmla="*/ 1 w 853"/>
                <a:gd name="T67" fmla="*/ 1 h 903"/>
                <a:gd name="T68" fmla="*/ 1 w 853"/>
                <a:gd name="T69" fmla="*/ 1 h 903"/>
                <a:gd name="T70" fmla="*/ 1 w 853"/>
                <a:gd name="T71" fmla="*/ 1 h 903"/>
                <a:gd name="T72" fmla="*/ 1 w 853"/>
                <a:gd name="T73" fmla="*/ 1 h 903"/>
                <a:gd name="T74" fmla="*/ 1 w 853"/>
                <a:gd name="T75" fmla="*/ 1 h 903"/>
                <a:gd name="T76" fmla="*/ 1 w 853"/>
                <a:gd name="T77" fmla="*/ 1 h 903"/>
                <a:gd name="T78" fmla="*/ 1 w 853"/>
                <a:gd name="T79" fmla="*/ 1 h 903"/>
                <a:gd name="T80" fmla="*/ 1 w 853"/>
                <a:gd name="T81" fmla="*/ 1 h 903"/>
                <a:gd name="T82" fmla="*/ 0 w 853"/>
                <a:gd name="T83" fmla="*/ 1 h 903"/>
                <a:gd name="T84" fmla="*/ 1 w 853"/>
                <a:gd name="T85" fmla="*/ 1 h 903"/>
                <a:gd name="T86" fmla="*/ 1 w 853"/>
                <a:gd name="T87" fmla="*/ 1 h 903"/>
                <a:gd name="T88" fmla="*/ 1 w 853"/>
                <a:gd name="T89" fmla="*/ 1 h 903"/>
                <a:gd name="T90" fmla="*/ 1 w 853"/>
                <a:gd name="T91" fmla="*/ 1 h 903"/>
                <a:gd name="T92" fmla="*/ 1 w 853"/>
                <a:gd name="T93" fmla="*/ 1 h 903"/>
                <a:gd name="T94" fmla="*/ 1 w 853"/>
                <a:gd name="T95" fmla="*/ 1 h 903"/>
                <a:gd name="T96" fmla="*/ 1 w 853"/>
                <a:gd name="T97" fmla="*/ 0 h 903"/>
                <a:gd name="T98" fmla="*/ 1 w 853"/>
                <a:gd name="T99" fmla="*/ 0 h 90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53"/>
                <a:gd name="T151" fmla="*/ 0 h 903"/>
                <a:gd name="T152" fmla="*/ 853 w 853"/>
                <a:gd name="T153" fmla="*/ 903 h 90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53" h="903">
                  <a:moveTo>
                    <a:pt x="68" y="0"/>
                  </a:moveTo>
                  <a:lnTo>
                    <a:pt x="47" y="228"/>
                  </a:lnTo>
                  <a:lnTo>
                    <a:pt x="51" y="405"/>
                  </a:lnTo>
                  <a:lnTo>
                    <a:pt x="70" y="424"/>
                  </a:lnTo>
                  <a:lnTo>
                    <a:pt x="129" y="405"/>
                  </a:lnTo>
                  <a:lnTo>
                    <a:pt x="115" y="485"/>
                  </a:lnTo>
                  <a:lnTo>
                    <a:pt x="123" y="536"/>
                  </a:lnTo>
                  <a:lnTo>
                    <a:pt x="163" y="569"/>
                  </a:lnTo>
                  <a:lnTo>
                    <a:pt x="157" y="654"/>
                  </a:lnTo>
                  <a:lnTo>
                    <a:pt x="190" y="715"/>
                  </a:lnTo>
                  <a:lnTo>
                    <a:pt x="247" y="728"/>
                  </a:lnTo>
                  <a:lnTo>
                    <a:pt x="298" y="698"/>
                  </a:lnTo>
                  <a:lnTo>
                    <a:pt x="338" y="633"/>
                  </a:lnTo>
                  <a:lnTo>
                    <a:pt x="414" y="584"/>
                  </a:lnTo>
                  <a:lnTo>
                    <a:pt x="553" y="536"/>
                  </a:lnTo>
                  <a:lnTo>
                    <a:pt x="585" y="504"/>
                  </a:lnTo>
                  <a:lnTo>
                    <a:pt x="579" y="464"/>
                  </a:lnTo>
                  <a:lnTo>
                    <a:pt x="536" y="436"/>
                  </a:lnTo>
                  <a:lnTo>
                    <a:pt x="511" y="441"/>
                  </a:lnTo>
                  <a:lnTo>
                    <a:pt x="553" y="405"/>
                  </a:lnTo>
                  <a:lnTo>
                    <a:pt x="598" y="411"/>
                  </a:lnTo>
                  <a:lnTo>
                    <a:pt x="627" y="436"/>
                  </a:lnTo>
                  <a:lnTo>
                    <a:pt x="627" y="479"/>
                  </a:lnTo>
                  <a:lnTo>
                    <a:pt x="595" y="529"/>
                  </a:lnTo>
                  <a:lnTo>
                    <a:pt x="541" y="559"/>
                  </a:lnTo>
                  <a:lnTo>
                    <a:pt x="427" y="622"/>
                  </a:lnTo>
                  <a:lnTo>
                    <a:pt x="361" y="654"/>
                  </a:lnTo>
                  <a:lnTo>
                    <a:pt x="353" y="679"/>
                  </a:lnTo>
                  <a:lnTo>
                    <a:pt x="366" y="704"/>
                  </a:lnTo>
                  <a:lnTo>
                    <a:pt x="433" y="704"/>
                  </a:lnTo>
                  <a:lnTo>
                    <a:pt x="574" y="728"/>
                  </a:lnTo>
                  <a:lnTo>
                    <a:pt x="720" y="778"/>
                  </a:lnTo>
                  <a:lnTo>
                    <a:pt x="798" y="854"/>
                  </a:lnTo>
                  <a:lnTo>
                    <a:pt x="853" y="903"/>
                  </a:lnTo>
                  <a:lnTo>
                    <a:pt x="766" y="854"/>
                  </a:lnTo>
                  <a:lnTo>
                    <a:pt x="657" y="829"/>
                  </a:lnTo>
                  <a:lnTo>
                    <a:pt x="614" y="835"/>
                  </a:lnTo>
                  <a:lnTo>
                    <a:pt x="479" y="778"/>
                  </a:lnTo>
                  <a:lnTo>
                    <a:pt x="420" y="816"/>
                  </a:lnTo>
                  <a:lnTo>
                    <a:pt x="328" y="789"/>
                  </a:lnTo>
                  <a:lnTo>
                    <a:pt x="102" y="772"/>
                  </a:lnTo>
                  <a:lnTo>
                    <a:pt x="0" y="764"/>
                  </a:lnTo>
                  <a:lnTo>
                    <a:pt x="102" y="753"/>
                  </a:lnTo>
                  <a:lnTo>
                    <a:pt x="76" y="622"/>
                  </a:lnTo>
                  <a:lnTo>
                    <a:pt x="36" y="529"/>
                  </a:lnTo>
                  <a:lnTo>
                    <a:pt x="22" y="297"/>
                  </a:lnTo>
                  <a:lnTo>
                    <a:pt x="22" y="181"/>
                  </a:lnTo>
                  <a:lnTo>
                    <a:pt x="47" y="55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81" name="Freeform 54">
              <a:extLst>
                <a:ext uri="{FF2B5EF4-FFF2-40B4-BE49-F238E27FC236}">
                  <a16:creationId xmlns:a16="http://schemas.microsoft.com/office/drawing/2014/main" id="{50DB1D78-23BC-4E64-A1D9-89F25EE7C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2438"/>
              <a:ext cx="157" cy="168"/>
            </a:xfrm>
            <a:custGeom>
              <a:avLst/>
              <a:gdLst>
                <a:gd name="T0" fmla="*/ 0 w 316"/>
                <a:gd name="T1" fmla="*/ 0 h 334"/>
                <a:gd name="T2" fmla="*/ 0 w 316"/>
                <a:gd name="T3" fmla="*/ 1 h 334"/>
                <a:gd name="T4" fmla="*/ 0 w 316"/>
                <a:gd name="T5" fmla="*/ 1 h 334"/>
                <a:gd name="T6" fmla="*/ 0 w 316"/>
                <a:gd name="T7" fmla="*/ 1 h 334"/>
                <a:gd name="T8" fmla="*/ 0 w 316"/>
                <a:gd name="T9" fmla="*/ 1 h 334"/>
                <a:gd name="T10" fmla="*/ 0 w 316"/>
                <a:gd name="T11" fmla="*/ 1 h 334"/>
                <a:gd name="T12" fmla="*/ 0 w 316"/>
                <a:gd name="T13" fmla="*/ 1 h 334"/>
                <a:gd name="T14" fmla="*/ 0 w 316"/>
                <a:gd name="T15" fmla="*/ 1 h 334"/>
                <a:gd name="T16" fmla="*/ 0 w 316"/>
                <a:gd name="T17" fmla="*/ 1 h 334"/>
                <a:gd name="T18" fmla="*/ 0 w 316"/>
                <a:gd name="T19" fmla="*/ 1 h 334"/>
                <a:gd name="T20" fmla="*/ 0 w 316"/>
                <a:gd name="T21" fmla="*/ 1 h 334"/>
                <a:gd name="T22" fmla="*/ 0 w 316"/>
                <a:gd name="T23" fmla="*/ 1 h 334"/>
                <a:gd name="T24" fmla="*/ 0 w 316"/>
                <a:gd name="T25" fmla="*/ 1 h 334"/>
                <a:gd name="T26" fmla="*/ 0 w 316"/>
                <a:gd name="T27" fmla="*/ 1 h 334"/>
                <a:gd name="T28" fmla="*/ 0 w 316"/>
                <a:gd name="T29" fmla="*/ 1 h 334"/>
                <a:gd name="T30" fmla="*/ 0 w 316"/>
                <a:gd name="T31" fmla="*/ 1 h 334"/>
                <a:gd name="T32" fmla="*/ 0 w 316"/>
                <a:gd name="T33" fmla="*/ 1 h 334"/>
                <a:gd name="T34" fmla="*/ 0 w 316"/>
                <a:gd name="T35" fmla="*/ 0 h 334"/>
                <a:gd name="T36" fmla="*/ 0 w 316"/>
                <a:gd name="T37" fmla="*/ 0 h 334"/>
                <a:gd name="T38" fmla="*/ 0 w 316"/>
                <a:gd name="T39" fmla="*/ 0 h 3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6"/>
                <a:gd name="T61" fmla="*/ 0 h 334"/>
                <a:gd name="T62" fmla="*/ 316 w 316"/>
                <a:gd name="T63" fmla="*/ 334 h 3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6" h="334">
                  <a:moveTo>
                    <a:pt x="10" y="0"/>
                  </a:moveTo>
                  <a:lnTo>
                    <a:pt x="0" y="17"/>
                  </a:lnTo>
                  <a:lnTo>
                    <a:pt x="4" y="51"/>
                  </a:lnTo>
                  <a:lnTo>
                    <a:pt x="32" y="76"/>
                  </a:lnTo>
                  <a:lnTo>
                    <a:pt x="63" y="112"/>
                  </a:lnTo>
                  <a:lnTo>
                    <a:pt x="82" y="156"/>
                  </a:lnTo>
                  <a:lnTo>
                    <a:pt x="105" y="274"/>
                  </a:lnTo>
                  <a:lnTo>
                    <a:pt x="99" y="182"/>
                  </a:lnTo>
                  <a:lnTo>
                    <a:pt x="116" y="148"/>
                  </a:lnTo>
                  <a:lnTo>
                    <a:pt x="145" y="148"/>
                  </a:lnTo>
                  <a:lnTo>
                    <a:pt x="205" y="167"/>
                  </a:lnTo>
                  <a:lnTo>
                    <a:pt x="245" y="213"/>
                  </a:lnTo>
                  <a:lnTo>
                    <a:pt x="281" y="266"/>
                  </a:lnTo>
                  <a:lnTo>
                    <a:pt x="316" y="334"/>
                  </a:lnTo>
                  <a:lnTo>
                    <a:pt x="283" y="228"/>
                  </a:lnTo>
                  <a:lnTo>
                    <a:pt x="232" y="148"/>
                  </a:lnTo>
                  <a:lnTo>
                    <a:pt x="116" y="51"/>
                  </a:lnTo>
                  <a:lnTo>
                    <a:pt x="32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82" name="Freeform 55">
              <a:extLst>
                <a:ext uri="{FF2B5EF4-FFF2-40B4-BE49-F238E27FC236}">
                  <a16:creationId xmlns:a16="http://schemas.microsoft.com/office/drawing/2014/main" id="{33A2B38F-41B9-4E3F-A8F3-2B5C358C4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2577"/>
              <a:ext cx="225" cy="26"/>
            </a:xfrm>
            <a:custGeom>
              <a:avLst/>
              <a:gdLst>
                <a:gd name="T0" fmla="*/ 0 w 451"/>
                <a:gd name="T1" fmla="*/ 0 h 52"/>
                <a:gd name="T2" fmla="*/ 0 w 451"/>
                <a:gd name="T3" fmla="*/ 0 h 52"/>
                <a:gd name="T4" fmla="*/ 0 w 451"/>
                <a:gd name="T5" fmla="*/ 1 h 52"/>
                <a:gd name="T6" fmla="*/ 0 w 451"/>
                <a:gd name="T7" fmla="*/ 1 h 52"/>
                <a:gd name="T8" fmla="*/ 0 w 451"/>
                <a:gd name="T9" fmla="*/ 0 h 52"/>
                <a:gd name="T10" fmla="*/ 0 w 451"/>
                <a:gd name="T11" fmla="*/ 0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1"/>
                <a:gd name="T19" fmla="*/ 0 h 52"/>
                <a:gd name="T20" fmla="*/ 451 w 451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1" h="52">
                  <a:moveTo>
                    <a:pt x="0" y="0"/>
                  </a:moveTo>
                  <a:lnTo>
                    <a:pt x="184" y="0"/>
                  </a:lnTo>
                  <a:lnTo>
                    <a:pt x="451" y="52"/>
                  </a:lnTo>
                  <a:lnTo>
                    <a:pt x="146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83" name="Freeform 56">
              <a:extLst>
                <a:ext uri="{FF2B5EF4-FFF2-40B4-BE49-F238E27FC236}">
                  <a16:creationId xmlns:a16="http://schemas.microsoft.com/office/drawing/2014/main" id="{AC9D781E-7014-4675-BD47-9BFDE7668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0" y="2506"/>
              <a:ext cx="32" cy="35"/>
            </a:xfrm>
            <a:custGeom>
              <a:avLst/>
              <a:gdLst>
                <a:gd name="T0" fmla="*/ 0 w 63"/>
                <a:gd name="T1" fmla="*/ 1 h 70"/>
                <a:gd name="T2" fmla="*/ 1 w 63"/>
                <a:gd name="T3" fmla="*/ 1 h 70"/>
                <a:gd name="T4" fmla="*/ 1 w 63"/>
                <a:gd name="T5" fmla="*/ 1 h 70"/>
                <a:gd name="T6" fmla="*/ 1 w 63"/>
                <a:gd name="T7" fmla="*/ 1 h 70"/>
                <a:gd name="T8" fmla="*/ 1 w 63"/>
                <a:gd name="T9" fmla="*/ 1 h 70"/>
                <a:gd name="T10" fmla="*/ 1 w 63"/>
                <a:gd name="T11" fmla="*/ 1 h 70"/>
                <a:gd name="T12" fmla="*/ 0 w 63"/>
                <a:gd name="T13" fmla="*/ 1 h 70"/>
                <a:gd name="T14" fmla="*/ 1 w 63"/>
                <a:gd name="T15" fmla="*/ 1 h 70"/>
                <a:gd name="T16" fmla="*/ 1 w 63"/>
                <a:gd name="T17" fmla="*/ 1 h 70"/>
                <a:gd name="T18" fmla="*/ 1 w 63"/>
                <a:gd name="T19" fmla="*/ 1 h 70"/>
                <a:gd name="T20" fmla="*/ 1 w 63"/>
                <a:gd name="T21" fmla="*/ 1 h 70"/>
                <a:gd name="T22" fmla="*/ 1 w 63"/>
                <a:gd name="T23" fmla="*/ 0 h 70"/>
                <a:gd name="T24" fmla="*/ 1 w 63"/>
                <a:gd name="T25" fmla="*/ 0 h 70"/>
                <a:gd name="T26" fmla="*/ 0 w 63"/>
                <a:gd name="T27" fmla="*/ 1 h 70"/>
                <a:gd name="T28" fmla="*/ 0 w 63"/>
                <a:gd name="T29" fmla="*/ 1 h 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3"/>
                <a:gd name="T46" fmla="*/ 0 h 70"/>
                <a:gd name="T47" fmla="*/ 63 w 63"/>
                <a:gd name="T48" fmla="*/ 70 h 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3" h="70">
                  <a:moveTo>
                    <a:pt x="0" y="21"/>
                  </a:moveTo>
                  <a:lnTo>
                    <a:pt x="21" y="13"/>
                  </a:lnTo>
                  <a:lnTo>
                    <a:pt x="34" y="13"/>
                  </a:lnTo>
                  <a:lnTo>
                    <a:pt x="44" y="32"/>
                  </a:lnTo>
                  <a:lnTo>
                    <a:pt x="40" y="53"/>
                  </a:lnTo>
                  <a:lnTo>
                    <a:pt x="21" y="57"/>
                  </a:lnTo>
                  <a:lnTo>
                    <a:pt x="0" y="53"/>
                  </a:lnTo>
                  <a:lnTo>
                    <a:pt x="21" y="70"/>
                  </a:lnTo>
                  <a:lnTo>
                    <a:pt x="49" y="65"/>
                  </a:lnTo>
                  <a:lnTo>
                    <a:pt x="63" y="47"/>
                  </a:lnTo>
                  <a:lnTo>
                    <a:pt x="59" y="7"/>
                  </a:lnTo>
                  <a:lnTo>
                    <a:pt x="34" y="0"/>
                  </a:lnTo>
                  <a:lnTo>
                    <a:pt x="15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84" name="Freeform 57">
              <a:extLst>
                <a:ext uri="{FF2B5EF4-FFF2-40B4-BE49-F238E27FC236}">
                  <a16:creationId xmlns:a16="http://schemas.microsoft.com/office/drawing/2014/main" id="{0050DC2E-69AC-46E0-ADD9-9083C147E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3" y="2510"/>
              <a:ext cx="33" cy="36"/>
            </a:xfrm>
            <a:custGeom>
              <a:avLst/>
              <a:gdLst>
                <a:gd name="T0" fmla="*/ 0 w 66"/>
                <a:gd name="T1" fmla="*/ 0 h 73"/>
                <a:gd name="T2" fmla="*/ 1 w 66"/>
                <a:gd name="T3" fmla="*/ 0 h 73"/>
                <a:gd name="T4" fmla="*/ 1 w 66"/>
                <a:gd name="T5" fmla="*/ 0 h 73"/>
                <a:gd name="T6" fmla="*/ 1 w 66"/>
                <a:gd name="T7" fmla="*/ 0 h 73"/>
                <a:gd name="T8" fmla="*/ 1 w 66"/>
                <a:gd name="T9" fmla="*/ 0 h 73"/>
                <a:gd name="T10" fmla="*/ 1 w 66"/>
                <a:gd name="T11" fmla="*/ 0 h 73"/>
                <a:gd name="T12" fmla="*/ 1 w 66"/>
                <a:gd name="T13" fmla="*/ 0 h 73"/>
                <a:gd name="T14" fmla="*/ 1 w 66"/>
                <a:gd name="T15" fmla="*/ 0 h 73"/>
                <a:gd name="T16" fmla="*/ 0 w 66"/>
                <a:gd name="T17" fmla="*/ 0 h 73"/>
                <a:gd name="T18" fmla="*/ 1 w 66"/>
                <a:gd name="T19" fmla="*/ 0 h 73"/>
                <a:gd name="T20" fmla="*/ 1 w 66"/>
                <a:gd name="T21" fmla="*/ 0 h 73"/>
                <a:gd name="T22" fmla="*/ 1 w 66"/>
                <a:gd name="T23" fmla="*/ 0 h 73"/>
                <a:gd name="T24" fmla="*/ 1 w 66"/>
                <a:gd name="T25" fmla="*/ 0 h 73"/>
                <a:gd name="T26" fmla="*/ 1 w 66"/>
                <a:gd name="T27" fmla="*/ 0 h 73"/>
                <a:gd name="T28" fmla="*/ 1 w 66"/>
                <a:gd name="T29" fmla="*/ 0 h 73"/>
                <a:gd name="T30" fmla="*/ 1 w 66"/>
                <a:gd name="T31" fmla="*/ 0 h 73"/>
                <a:gd name="T32" fmla="*/ 1 w 66"/>
                <a:gd name="T33" fmla="*/ 0 h 73"/>
                <a:gd name="T34" fmla="*/ 1 w 66"/>
                <a:gd name="T35" fmla="*/ 0 h 73"/>
                <a:gd name="T36" fmla="*/ 1 w 66"/>
                <a:gd name="T37" fmla="*/ 0 h 73"/>
                <a:gd name="T38" fmla="*/ 0 w 66"/>
                <a:gd name="T39" fmla="*/ 0 h 73"/>
                <a:gd name="T40" fmla="*/ 0 w 66"/>
                <a:gd name="T41" fmla="*/ 0 h 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6"/>
                <a:gd name="T64" fmla="*/ 0 h 73"/>
                <a:gd name="T65" fmla="*/ 66 w 66"/>
                <a:gd name="T66" fmla="*/ 73 h 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6" h="73">
                  <a:moveTo>
                    <a:pt x="0" y="23"/>
                  </a:moveTo>
                  <a:lnTo>
                    <a:pt x="11" y="19"/>
                  </a:lnTo>
                  <a:lnTo>
                    <a:pt x="30" y="19"/>
                  </a:lnTo>
                  <a:lnTo>
                    <a:pt x="38" y="29"/>
                  </a:lnTo>
                  <a:lnTo>
                    <a:pt x="38" y="46"/>
                  </a:lnTo>
                  <a:lnTo>
                    <a:pt x="32" y="58"/>
                  </a:lnTo>
                  <a:lnTo>
                    <a:pt x="20" y="59"/>
                  </a:lnTo>
                  <a:lnTo>
                    <a:pt x="11" y="59"/>
                  </a:lnTo>
                  <a:lnTo>
                    <a:pt x="0" y="52"/>
                  </a:lnTo>
                  <a:lnTo>
                    <a:pt x="7" y="67"/>
                  </a:lnTo>
                  <a:lnTo>
                    <a:pt x="24" y="73"/>
                  </a:lnTo>
                  <a:lnTo>
                    <a:pt x="47" y="71"/>
                  </a:lnTo>
                  <a:lnTo>
                    <a:pt x="60" y="54"/>
                  </a:lnTo>
                  <a:lnTo>
                    <a:pt x="66" y="37"/>
                  </a:lnTo>
                  <a:lnTo>
                    <a:pt x="57" y="18"/>
                  </a:lnTo>
                  <a:lnTo>
                    <a:pt x="41" y="2"/>
                  </a:lnTo>
                  <a:lnTo>
                    <a:pt x="24" y="0"/>
                  </a:lnTo>
                  <a:lnTo>
                    <a:pt x="7" y="6"/>
                  </a:lnTo>
                  <a:lnTo>
                    <a:pt x="1" y="1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85" name="Freeform 58">
              <a:extLst>
                <a:ext uri="{FF2B5EF4-FFF2-40B4-BE49-F238E27FC236}">
                  <a16:creationId xmlns:a16="http://schemas.microsoft.com/office/drawing/2014/main" id="{5834A699-EDBA-40DC-863E-D76494AE8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" y="2522"/>
              <a:ext cx="32" cy="37"/>
            </a:xfrm>
            <a:custGeom>
              <a:avLst/>
              <a:gdLst>
                <a:gd name="T0" fmla="*/ 0 w 64"/>
                <a:gd name="T1" fmla="*/ 1 h 74"/>
                <a:gd name="T2" fmla="*/ 1 w 64"/>
                <a:gd name="T3" fmla="*/ 1 h 74"/>
                <a:gd name="T4" fmla="*/ 1 w 64"/>
                <a:gd name="T5" fmla="*/ 1 h 74"/>
                <a:gd name="T6" fmla="*/ 1 w 64"/>
                <a:gd name="T7" fmla="*/ 1 h 74"/>
                <a:gd name="T8" fmla="*/ 1 w 64"/>
                <a:gd name="T9" fmla="*/ 1 h 74"/>
                <a:gd name="T10" fmla="*/ 1 w 64"/>
                <a:gd name="T11" fmla="*/ 1 h 74"/>
                <a:gd name="T12" fmla="*/ 1 w 64"/>
                <a:gd name="T13" fmla="*/ 1 h 74"/>
                <a:gd name="T14" fmla="*/ 1 w 64"/>
                <a:gd name="T15" fmla="*/ 1 h 74"/>
                <a:gd name="T16" fmla="*/ 1 w 64"/>
                <a:gd name="T17" fmla="*/ 1 h 74"/>
                <a:gd name="T18" fmla="*/ 1 w 64"/>
                <a:gd name="T19" fmla="*/ 1 h 74"/>
                <a:gd name="T20" fmla="*/ 1 w 64"/>
                <a:gd name="T21" fmla="*/ 0 h 74"/>
                <a:gd name="T22" fmla="*/ 1 w 64"/>
                <a:gd name="T23" fmla="*/ 1 h 74"/>
                <a:gd name="T24" fmla="*/ 1 w 64"/>
                <a:gd name="T25" fmla="*/ 1 h 74"/>
                <a:gd name="T26" fmla="*/ 1 w 64"/>
                <a:gd name="T27" fmla="*/ 1 h 74"/>
                <a:gd name="T28" fmla="*/ 1 w 64"/>
                <a:gd name="T29" fmla="*/ 1 h 74"/>
                <a:gd name="T30" fmla="*/ 1 w 64"/>
                <a:gd name="T31" fmla="*/ 1 h 74"/>
                <a:gd name="T32" fmla="*/ 1 w 64"/>
                <a:gd name="T33" fmla="*/ 1 h 74"/>
                <a:gd name="T34" fmla="*/ 0 w 64"/>
                <a:gd name="T35" fmla="*/ 1 h 74"/>
                <a:gd name="T36" fmla="*/ 0 w 64"/>
                <a:gd name="T37" fmla="*/ 1 h 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74"/>
                <a:gd name="T59" fmla="*/ 64 w 64"/>
                <a:gd name="T60" fmla="*/ 74 h 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74">
                  <a:moveTo>
                    <a:pt x="0" y="50"/>
                  </a:moveTo>
                  <a:lnTo>
                    <a:pt x="11" y="57"/>
                  </a:lnTo>
                  <a:lnTo>
                    <a:pt x="23" y="61"/>
                  </a:lnTo>
                  <a:lnTo>
                    <a:pt x="40" y="52"/>
                  </a:lnTo>
                  <a:lnTo>
                    <a:pt x="40" y="42"/>
                  </a:lnTo>
                  <a:lnTo>
                    <a:pt x="40" y="23"/>
                  </a:lnTo>
                  <a:lnTo>
                    <a:pt x="26" y="15"/>
                  </a:lnTo>
                  <a:lnTo>
                    <a:pt x="15" y="15"/>
                  </a:lnTo>
                  <a:lnTo>
                    <a:pt x="4" y="21"/>
                  </a:lnTo>
                  <a:lnTo>
                    <a:pt x="15" y="4"/>
                  </a:lnTo>
                  <a:lnTo>
                    <a:pt x="40" y="0"/>
                  </a:lnTo>
                  <a:lnTo>
                    <a:pt x="57" y="12"/>
                  </a:lnTo>
                  <a:lnTo>
                    <a:pt x="64" y="29"/>
                  </a:lnTo>
                  <a:lnTo>
                    <a:pt x="64" y="61"/>
                  </a:lnTo>
                  <a:lnTo>
                    <a:pt x="51" y="71"/>
                  </a:lnTo>
                  <a:lnTo>
                    <a:pt x="28" y="74"/>
                  </a:lnTo>
                  <a:lnTo>
                    <a:pt x="11" y="6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86" name="Freeform 59">
              <a:extLst>
                <a:ext uri="{FF2B5EF4-FFF2-40B4-BE49-F238E27FC236}">
                  <a16:creationId xmlns:a16="http://schemas.microsoft.com/office/drawing/2014/main" id="{E0E30C97-EB49-4DFF-BA1E-D4A606DE8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" y="2347"/>
              <a:ext cx="288" cy="42"/>
            </a:xfrm>
            <a:custGeom>
              <a:avLst/>
              <a:gdLst>
                <a:gd name="T0" fmla="*/ 1 w 576"/>
                <a:gd name="T1" fmla="*/ 0 h 84"/>
                <a:gd name="T2" fmla="*/ 0 w 576"/>
                <a:gd name="T3" fmla="*/ 1 h 84"/>
                <a:gd name="T4" fmla="*/ 1 w 576"/>
                <a:gd name="T5" fmla="*/ 1 h 84"/>
                <a:gd name="T6" fmla="*/ 1 w 576"/>
                <a:gd name="T7" fmla="*/ 1 h 84"/>
                <a:gd name="T8" fmla="*/ 1 w 576"/>
                <a:gd name="T9" fmla="*/ 0 h 84"/>
                <a:gd name="T10" fmla="*/ 1 w 576"/>
                <a:gd name="T11" fmla="*/ 0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6"/>
                <a:gd name="T19" fmla="*/ 0 h 84"/>
                <a:gd name="T20" fmla="*/ 576 w 576"/>
                <a:gd name="T21" fmla="*/ 84 h 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6" h="84">
                  <a:moveTo>
                    <a:pt x="576" y="0"/>
                  </a:moveTo>
                  <a:lnTo>
                    <a:pt x="0" y="84"/>
                  </a:lnTo>
                  <a:lnTo>
                    <a:pt x="213" y="38"/>
                  </a:lnTo>
                  <a:lnTo>
                    <a:pt x="481" y="4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87" name="Freeform 60">
              <a:extLst>
                <a:ext uri="{FF2B5EF4-FFF2-40B4-BE49-F238E27FC236}">
                  <a16:creationId xmlns:a16="http://schemas.microsoft.com/office/drawing/2014/main" id="{17A4D743-36AA-46FC-A8D7-45FDF84CE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1" y="2392"/>
              <a:ext cx="305" cy="237"/>
            </a:xfrm>
            <a:custGeom>
              <a:avLst/>
              <a:gdLst>
                <a:gd name="T0" fmla="*/ 0 w 611"/>
                <a:gd name="T1" fmla="*/ 0 h 473"/>
                <a:gd name="T2" fmla="*/ 0 w 611"/>
                <a:gd name="T3" fmla="*/ 1 h 473"/>
                <a:gd name="T4" fmla="*/ 0 w 611"/>
                <a:gd name="T5" fmla="*/ 1 h 473"/>
                <a:gd name="T6" fmla="*/ 0 w 611"/>
                <a:gd name="T7" fmla="*/ 1 h 473"/>
                <a:gd name="T8" fmla="*/ 0 w 611"/>
                <a:gd name="T9" fmla="*/ 1 h 473"/>
                <a:gd name="T10" fmla="*/ 0 w 611"/>
                <a:gd name="T11" fmla="*/ 1 h 473"/>
                <a:gd name="T12" fmla="*/ 0 w 611"/>
                <a:gd name="T13" fmla="*/ 1 h 473"/>
                <a:gd name="T14" fmla="*/ 0 w 611"/>
                <a:gd name="T15" fmla="*/ 1 h 473"/>
                <a:gd name="T16" fmla="*/ 0 w 611"/>
                <a:gd name="T17" fmla="*/ 1 h 473"/>
                <a:gd name="T18" fmla="*/ 0 w 611"/>
                <a:gd name="T19" fmla="*/ 1 h 473"/>
                <a:gd name="T20" fmla="*/ 0 w 611"/>
                <a:gd name="T21" fmla="*/ 1 h 473"/>
                <a:gd name="T22" fmla="*/ 0 w 611"/>
                <a:gd name="T23" fmla="*/ 1 h 473"/>
                <a:gd name="T24" fmla="*/ 0 w 611"/>
                <a:gd name="T25" fmla="*/ 1 h 473"/>
                <a:gd name="T26" fmla="*/ 0 w 611"/>
                <a:gd name="T27" fmla="*/ 0 h 473"/>
                <a:gd name="T28" fmla="*/ 0 w 611"/>
                <a:gd name="T29" fmla="*/ 0 h 4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1"/>
                <a:gd name="T46" fmla="*/ 0 h 473"/>
                <a:gd name="T47" fmla="*/ 611 w 611"/>
                <a:gd name="T48" fmla="*/ 473 h 47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1" h="473">
                  <a:moveTo>
                    <a:pt x="611" y="0"/>
                  </a:moveTo>
                  <a:lnTo>
                    <a:pt x="268" y="184"/>
                  </a:lnTo>
                  <a:lnTo>
                    <a:pt x="90" y="353"/>
                  </a:lnTo>
                  <a:lnTo>
                    <a:pt x="8" y="418"/>
                  </a:lnTo>
                  <a:lnTo>
                    <a:pt x="8" y="464"/>
                  </a:lnTo>
                  <a:lnTo>
                    <a:pt x="23" y="473"/>
                  </a:lnTo>
                  <a:lnTo>
                    <a:pt x="0" y="464"/>
                  </a:lnTo>
                  <a:lnTo>
                    <a:pt x="0" y="418"/>
                  </a:lnTo>
                  <a:lnTo>
                    <a:pt x="35" y="359"/>
                  </a:lnTo>
                  <a:lnTo>
                    <a:pt x="99" y="306"/>
                  </a:lnTo>
                  <a:lnTo>
                    <a:pt x="90" y="331"/>
                  </a:lnTo>
                  <a:lnTo>
                    <a:pt x="192" y="249"/>
                  </a:lnTo>
                  <a:lnTo>
                    <a:pt x="268" y="17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88" name="Freeform 61">
              <a:extLst>
                <a:ext uri="{FF2B5EF4-FFF2-40B4-BE49-F238E27FC236}">
                  <a16:creationId xmlns:a16="http://schemas.microsoft.com/office/drawing/2014/main" id="{E895F685-C4F5-4B67-9F5F-9FACC5244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2422"/>
              <a:ext cx="321" cy="225"/>
            </a:xfrm>
            <a:custGeom>
              <a:avLst/>
              <a:gdLst>
                <a:gd name="T0" fmla="*/ 0 w 643"/>
                <a:gd name="T1" fmla="*/ 1 h 448"/>
                <a:gd name="T2" fmla="*/ 0 w 643"/>
                <a:gd name="T3" fmla="*/ 1 h 448"/>
                <a:gd name="T4" fmla="*/ 0 w 643"/>
                <a:gd name="T5" fmla="*/ 1 h 448"/>
                <a:gd name="T6" fmla="*/ 0 w 643"/>
                <a:gd name="T7" fmla="*/ 1 h 448"/>
                <a:gd name="T8" fmla="*/ 0 w 643"/>
                <a:gd name="T9" fmla="*/ 1 h 448"/>
                <a:gd name="T10" fmla="*/ 0 w 643"/>
                <a:gd name="T11" fmla="*/ 1 h 448"/>
                <a:gd name="T12" fmla="*/ 0 w 643"/>
                <a:gd name="T13" fmla="*/ 1 h 448"/>
                <a:gd name="T14" fmla="*/ 0 w 643"/>
                <a:gd name="T15" fmla="*/ 1 h 448"/>
                <a:gd name="T16" fmla="*/ 0 w 643"/>
                <a:gd name="T17" fmla="*/ 1 h 448"/>
                <a:gd name="T18" fmla="*/ 0 w 643"/>
                <a:gd name="T19" fmla="*/ 1 h 448"/>
                <a:gd name="T20" fmla="*/ 0 w 643"/>
                <a:gd name="T21" fmla="*/ 1 h 448"/>
                <a:gd name="T22" fmla="*/ 0 w 643"/>
                <a:gd name="T23" fmla="*/ 1 h 448"/>
                <a:gd name="T24" fmla="*/ 0 w 643"/>
                <a:gd name="T25" fmla="*/ 1 h 448"/>
                <a:gd name="T26" fmla="*/ 0 w 643"/>
                <a:gd name="T27" fmla="*/ 1 h 448"/>
                <a:gd name="T28" fmla="*/ 0 w 643"/>
                <a:gd name="T29" fmla="*/ 0 h 448"/>
                <a:gd name="T30" fmla="*/ 0 w 643"/>
                <a:gd name="T31" fmla="*/ 1 h 448"/>
                <a:gd name="T32" fmla="*/ 0 w 643"/>
                <a:gd name="T33" fmla="*/ 1 h 448"/>
                <a:gd name="T34" fmla="*/ 0 w 643"/>
                <a:gd name="T35" fmla="*/ 1 h 448"/>
                <a:gd name="T36" fmla="*/ 0 w 643"/>
                <a:gd name="T37" fmla="*/ 1 h 448"/>
                <a:gd name="T38" fmla="*/ 0 w 643"/>
                <a:gd name="T39" fmla="*/ 1 h 448"/>
                <a:gd name="T40" fmla="*/ 0 w 643"/>
                <a:gd name="T41" fmla="*/ 1 h 448"/>
                <a:gd name="T42" fmla="*/ 0 w 643"/>
                <a:gd name="T43" fmla="*/ 1 h 448"/>
                <a:gd name="T44" fmla="*/ 0 w 643"/>
                <a:gd name="T45" fmla="*/ 1 h 448"/>
                <a:gd name="T46" fmla="*/ 0 w 643"/>
                <a:gd name="T47" fmla="*/ 1 h 448"/>
                <a:gd name="T48" fmla="*/ 0 w 643"/>
                <a:gd name="T49" fmla="*/ 1 h 448"/>
                <a:gd name="T50" fmla="*/ 0 w 643"/>
                <a:gd name="T51" fmla="*/ 1 h 44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43"/>
                <a:gd name="T79" fmla="*/ 0 h 448"/>
                <a:gd name="T80" fmla="*/ 643 w 643"/>
                <a:gd name="T81" fmla="*/ 448 h 44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43" h="448">
                  <a:moveTo>
                    <a:pt x="0" y="412"/>
                  </a:moveTo>
                  <a:lnTo>
                    <a:pt x="63" y="412"/>
                  </a:lnTo>
                  <a:lnTo>
                    <a:pt x="112" y="389"/>
                  </a:lnTo>
                  <a:lnTo>
                    <a:pt x="211" y="319"/>
                  </a:lnTo>
                  <a:lnTo>
                    <a:pt x="373" y="226"/>
                  </a:lnTo>
                  <a:lnTo>
                    <a:pt x="287" y="306"/>
                  </a:lnTo>
                  <a:lnTo>
                    <a:pt x="209" y="361"/>
                  </a:lnTo>
                  <a:lnTo>
                    <a:pt x="139" y="397"/>
                  </a:lnTo>
                  <a:lnTo>
                    <a:pt x="120" y="448"/>
                  </a:lnTo>
                  <a:lnTo>
                    <a:pt x="150" y="403"/>
                  </a:lnTo>
                  <a:lnTo>
                    <a:pt x="249" y="346"/>
                  </a:lnTo>
                  <a:lnTo>
                    <a:pt x="342" y="277"/>
                  </a:lnTo>
                  <a:lnTo>
                    <a:pt x="449" y="152"/>
                  </a:lnTo>
                  <a:lnTo>
                    <a:pt x="565" y="64"/>
                  </a:lnTo>
                  <a:lnTo>
                    <a:pt x="643" y="0"/>
                  </a:lnTo>
                  <a:lnTo>
                    <a:pt x="506" y="91"/>
                  </a:lnTo>
                  <a:lnTo>
                    <a:pt x="433" y="140"/>
                  </a:lnTo>
                  <a:lnTo>
                    <a:pt x="323" y="188"/>
                  </a:lnTo>
                  <a:lnTo>
                    <a:pt x="217" y="292"/>
                  </a:lnTo>
                  <a:lnTo>
                    <a:pt x="184" y="309"/>
                  </a:lnTo>
                  <a:lnTo>
                    <a:pt x="156" y="327"/>
                  </a:lnTo>
                  <a:lnTo>
                    <a:pt x="103" y="380"/>
                  </a:lnTo>
                  <a:lnTo>
                    <a:pt x="66" y="397"/>
                  </a:lnTo>
                  <a:lnTo>
                    <a:pt x="21" y="403"/>
                  </a:lnTo>
                  <a:lnTo>
                    <a:pt x="0" y="4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89" name="Freeform 62">
              <a:extLst>
                <a:ext uri="{FF2B5EF4-FFF2-40B4-BE49-F238E27FC236}">
                  <a16:creationId xmlns:a16="http://schemas.microsoft.com/office/drawing/2014/main" id="{9D5D5820-921A-44C0-968A-3FF1CA1F0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6" y="2476"/>
              <a:ext cx="312" cy="198"/>
            </a:xfrm>
            <a:custGeom>
              <a:avLst/>
              <a:gdLst>
                <a:gd name="T0" fmla="*/ 0 w 626"/>
                <a:gd name="T1" fmla="*/ 1 h 395"/>
                <a:gd name="T2" fmla="*/ 0 w 626"/>
                <a:gd name="T3" fmla="*/ 1 h 395"/>
                <a:gd name="T4" fmla="*/ 0 w 626"/>
                <a:gd name="T5" fmla="*/ 1 h 395"/>
                <a:gd name="T6" fmla="*/ 0 w 626"/>
                <a:gd name="T7" fmla="*/ 1 h 395"/>
                <a:gd name="T8" fmla="*/ 0 w 626"/>
                <a:gd name="T9" fmla="*/ 1 h 395"/>
                <a:gd name="T10" fmla="*/ 0 w 626"/>
                <a:gd name="T11" fmla="*/ 1 h 395"/>
                <a:gd name="T12" fmla="*/ 0 w 626"/>
                <a:gd name="T13" fmla="*/ 1 h 395"/>
                <a:gd name="T14" fmla="*/ 0 w 626"/>
                <a:gd name="T15" fmla="*/ 1 h 395"/>
                <a:gd name="T16" fmla="*/ 0 w 626"/>
                <a:gd name="T17" fmla="*/ 0 h 395"/>
                <a:gd name="T18" fmla="*/ 0 w 626"/>
                <a:gd name="T19" fmla="*/ 1 h 395"/>
                <a:gd name="T20" fmla="*/ 0 w 626"/>
                <a:gd name="T21" fmla="*/ 1 h 395"/>
                <a:gd name="T22" fmla="*/ 0 w 626"/>
                <a:gd name="T23" fmla="*/ 1 h 395"/>
                <a:gd name="T24" fmla="*/ 0 w 626"/>
                <a:gd name="T25" fmla="*/ 1 h 395"/>
                <a:gd name="T26" fmla="*/ 0 w 626"/>
                <a:gd name="T27" fmla="*/ 1 h 395"/>
                <a:gd name="T28" fmla="*/ 0 w 626"/>
                <a:gd name="T29" fmla="*/ 1 h 395"/>
                <a:gd name="T30" fmla="*/ 0 w 626"/>
                <a:gd name="T31" fmla="*/ 1 h 395"/>
                <a:gd name="T32" fmla="*/ 0 w 626"/>
                <a:gd name="T33" fmla="*/ 1 h 395"/>
                <a:gd name="T34" fmla="*/ 0 w 626"/>
                <a:gd name="T35" fmla="*/ 1 h 395"/>
                <a:gd name="T36" fmla="*/ 0 w 626"/>
                <a:gd name="T37" fmla="*/ 1 h 395"/>
                <a:gd name="T38" fmla="*/ 0 w 626"/>
                <a:gd name="T39" fmla="*/ 1 h 395"/>
                <a:gd name="T40" fmla="*/ 0 w 626"/>
                <a:gd name="T41" fmla="*/ 1 h 39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26"/>
                <a:gd name="T64" fmla="*/ 0 h 395"/>
                <a:gd name="T65" fmla="*/ 626 w 626"/>
                <a:gd name="T66" fmla="*/ 395 h 39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26" h="395">
                  <a:moveTo>
                    <a:pt x="0" y="355"/>
                  </a:moveTo>
                  <a:lnTo>
                    <a:pt x="21" y="371"/>
                  </a:lnTo>
                  <a:lnTo>
                    <a:pt x="71" y="378"/>
                  </a:lnTo>
                  <a:lnTo>
                    <a:pt x="124" y="359"/>
                  </a:lnTo>
                  <a:lnTo>
                    <a:pt x="227" y="300"/>
                  </a:lnTo>
                  <a:lnTo>
                    <a:pt x="331" y="219"/>
                  </a:lnTo>
                  <a:lnTo>
                    <a:pt x="386" y="152"/>
                  </a:lnTo>
                  <a:lnTo>
                    <a:pt x="442" y="87"/>
                  </a:lnTo>
                  <a:lnTo>
                    <a:pt x="626" y="0"/>
                  </a:lnTo>
                  <a:lnTo>
                    <a:pt x="575" y="51"/>
                  </a:lnTo>
                  <a:lnTo>
                    <a:pt x="457" y="125"/>
                  </a:lnTo>
                  <a:lnTo>
                    <a:pt x="386" y="201"/>
                  </a:lnTo>
                  <a:lnTo>
                    <a:pt x="293" y="327"/>
                  </a:lnTo>
                  <a:lnTo>
                    <a:pt x="250" y="355"/>
                  </a:lnTo>
                  <a:lnTo>
                    <a:pt x="320" y="249"/>
                  </a:lnTo>
                  <a:lnTo>
                    <a:pt x="242" y="304"/>
                  </a:lnTo>
                  <a:lnTo>
                    <a:pt x="126" y="371"/>
                  </a:lnTo>
                  <a:lnTo>
                    <a:pt x="71" y="395"/>
                  </a:lnTo>
                  <a:lnTo>
                    <a:pt x="33" y="390"/>
                  </a:lnTo>
                  <a:lnTo>
                    <a:pt x="0" y="3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90" name="Freeform 63">
              <a:extLst>
                <a:ext uri="{FF2B5EF4-FFF2-40B4-BE49-F238E27FC236}">
                  <a16:creationId xmlns:a16="http://schemas.microsoft.com/office/drawing/2014/main" id="{36786740-A8A3-4F6C-BE53-0839204AC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4" y="2513"/>
              <a:ext cx="472" cy="161"/>
            </a:xfrm>
            <a:custGeom>
              <a:avLst/>
              <a:gdLst>
                <a:gd name="T0" fmla="*/ 0 w 943"/>
                <a:gd name="T1" fmla="*/ 0 h 323"/>
                <a:gd name="T2" fmla="*/ 1 w 943"/>
                <a:gd name="T3" fmla="*/ 0 h 323"/>
                <a:gd name="T4" fmla="*/ 1 w 943"/>
                <a:gd name="T5" fmla="*/ 0 h 323"/>
                <a:gd name="T6" fmla="*/ 1 w 943"/>
                <a:gd name="T7" fmla="*/ 0 h 323"/>
                <a:gd name="T8" fmla="*/ 1 w 943"/>
                <a:gd name="T9" fmla="*/ 0 h 323"/>
                <a:gd name="T10" fmla="*/ 1 w 943"/>
                <a:gd name="T11" fmla="*/ 0 h 323"/>
                <a:gd name="T12" fmla="*/ 1 w 943"/>
                <a:gd name="T13" fmla="*/ 0 h 323"/>
                <a:gd name="T14" fmla="*/ 1 w 943"/>
                <a:gd name="T15" fmla="*/ 0 h 323"/>
                <a:gd name="T16" fmla="*/ 1 w 943"/>
                <a:gd name="T17" fmla="*/ 0 h 323"/>
                <a:gd name="T18" fmla="*/ 1 w 943"/>
                <a:gd name="T19" fmla="*/ 0 h 323"/>
                <a:gd name="T20" fmla="*/ 1 w 943"/>
                <a:gd name="T21" fmla="*/ 0 h 323"/>
                <a:gd name="T22" fmla="*/ 1 w 943"/>
                <a:gd name="T23" fmla="*/ 0 h 323"/>
                <a:gd name="T24" fmla="*/ 1 w 943"/>
                <a:gd name="T25" fmla="*/ 0 h 323"/>
                <a:gd name="T26" fmla="*/ 1 w 943"/>
                <a:gd name="T27" fmla="*/ 0 h 323"/>
                <a:gd name="T28" fmla="*/ 1 w 943"/>
                <a:gd name="T29" fmla="*/ 0 h 323"/>
                <a:gd name="T30" fmla="*/ 1 w 943"/>
                <a:gd name="T31" fmla="*/ 0 h 323"/>
                <a:gd name="T32" fmla="*/ 1 w 943"/>
                <a:gd name="T33" fmla="*/ 0 h 323"/>
                <a:gd name="T34" fmla="*/ 1 w 943"/>
                <a:gd name="T35" fmla="*/ 0 h 323"/>
                <a:gd name="T36" fmla="*/ 1 w 943"/>
                <a:gd name="T37" fmla="*/ 0 h 323"/>
                <a:gd name="T38" fmla="*/ 1 w 943"/>
                <a:gd name="T39" fmla="*/ 0 h 323"/>
                <a:gd name="T40" fmla="*/ 1 w 943"/>
                <a:gd name="T41" fmla="*/ 0 h 323"/>
                <a:gd name="T42" fmla="*/ 1 w 943"/>
                <a:gd name="T43" fmla="*/ 0 h 323"/>
                <a:gd name="T44" fmla="*/ 1 w 943"/>
                <a:gd name="T45" fmla="*/ 0 h 323"/>
                <a:gd name="T46" fmla="*/ 1 w 943"/>
                <a:gd name="T47" fmla="*/ 0 h 323"/>
                <a:gd name="T48" fmla="*/ 1 w 943"/>
                <a:gd name="T49" fmla="*/ 0 h 323"/>
                <a:gd name="T50" fmla="*/ 1 w 943"/>
                <a:gd name="T51" fmla="*/ 0 h 323"/>
                <a:gd name="T52" fmla="*/ 1 w 943"/>
                <a:gd name="T53" fmla="*/ 0 h 323"/>
                <a:gd name="T54" fmla="*/ 1 w 943"/>
                <a:gd name="T55" fmla="*/ 0 h 323"/>
                <a:gd name="T56" fmla="*/ 1 w 943"/>
                <a:gd name="T57" fmla="*/ 0 h 323"/>
                <a:gd name="T58" fmla="*/ 1 w 943"/>
                <a:gd name="T59" fmla="*/ 0 h 323"/>
                <a:gd name="T60" fmla="*/ 0 w 943"/>
                <a:gd name="T61" fmla="*/ 0 h 323"/>
                <a:gd name="T62" fmla="*/ 0 w 943"/>
                <a:gd name="T63" fmla="*/ 0 h 32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43"/>
                <a:gd name="T97" fmla="*/ 0 h 323"/>
                <a:gd name="T98" fmla="*/ 943 w 943"/>
                <a:gd name="T99" fmla="*/ 323 h 32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43" h="323">
                  <a:moveTo>
                    <a:pt x="0" y="299"/>
                  </a:moveTo>
                  <a:lnTo>
                    <a:pt x="19" y="312"/>
                  </a:lnTo>
                  <a:lnTo>
                    <a:pt x="74" y="312"/>
                  </a:lnTo>
                  <a:lnTo>
                    <a:pt x="148" y="287"/>
                  </a:lnTo>
                  <a:lnTo>
                    <a:pt x="185" y="268"/>
                  </a:lnTo>
                  <a:lnTo>
                    <a:pt x="213" y="228"/>
                  </a:lnTo>
                  <a:lnTo>
                    <a:pt x="295" y="166"/>
                  </a:lnTo>
                  <a:lnTo>
                    <a:pt x="329" y="126"/>
                  </a:lnTo>
                  <a:lnTo>
                    <a:pt x="390" y="101"/>
                  </a:lnTo>
                  <a:lnTo>
                    <a:pt x="455" y="36"/>
                  </a:lnTo>
                  <a:lnTo>
                    <a:pt x="432" y="80"/>
                  </a:lnTo>
                  <a:lnTo>
                    <a:pt x="513" y="80"/>
                  </a:lnTo>
                  <a:lnTo>
                    <a:pt x="633" y="90"/>
                  </a:lnTo>
                  <a:lnTo>
                    <a:pt x="725" y="90"/>
                  </a:lnTo>
                  <a:lnTo>
                    <a:pt x="793" y="76"/>
                  </a:lnTo>
                  <a:lnTo>
                    <a:pt x="873" y="36"/>
                  </a:lnTo>
                  <a:lnTo>
                    <a:pt x="913" y="0"/>
                  </a:lnTo>
                  <a:lnTo>
                    <a:pt x="943" y="171"/>
                  </a:lnTo>
                  <a:lnTo>
                    <a:pt x="801" y="158"/>
                  </a:lnTo>
                  <a:lnTo>
                    <a:pt x="730" y="181"/>
                  </a:lnTo>
                  <a:lnTo>
                    <a:pt x="614" y="139"/>
                  </a:lnTo>
                  <a:lnTo>
                    <a:pt x="491" y="101"/>
                  </a:lnTo>
                  <a:lnTo>
                    <a:pt x="426" y="101"/>
                  </a:lnTo>
                  <a:lnTo>
                    <a:pt x="377" y="118"/>
                  </a:lnTo>
                  <a:lnTo>
                    <a:pt x="295" y="181"/>
                  </a:lnTo>
                  <a:lnTo>
                    <a:pt x="223" y="232"/>
                  </a:lnTo>
                  <a:lnTo>
                    <a:pt x="185" y="283"/>
                  </a:lnTo>
                  <a:lnTo>
                    <a:pt x="95" y="318"/>
                  </a:lnTo>
                  <a:lnTo>
                    <a:pt x="57" y="323"/>
                  </a:lnTo>
                  <a:lnTo>
                    <a:pt x="17" y="318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91" name="Freeform 64">
              <a:extLst>
                <a:ext uri="{FF2B5EF4-FFF2-40B4-BE49-F238E27FC236}">
                  <a16:creationId xmlns:a16="http://schemas.microsoft.com/office/drawing/2014/main" id="{22CD6CF7-5457-4CAE-A4E6-C385BDA3A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343"/>
              <a:ext cx="418" cy="325"/>
            </a:xfrm>
            <a:custGeom>
              <a:avLst/>
              <a:gdLst>
                <a:gd name="T0" fmla="*/ 0 w 837"/>
                <a:gd name="T1" fmla="*/ 1 h 650"/>
                <a:gd name="T2" fmla="*/ 0 w 837"/>
                <a:gd name="T3" fmla="*/ 1 h 650"/>
                <a:gd name="T4" fmla="*/ 0 w 837"/>
                <a:gd name="T5" fmla="*/ 1 h 650"/>
                <a:gd name="T6" fmla="*/ 0 w 837"/>
                <a:gd name="T7" fmla="*/ 1 h 650"/>
                <a:gd name="T8" fmla="*/ 0 w 837"/>
                <a:gd name="T9" fmla="*/ 1 h 650"/>
                <a:gd name="T10" fmla="*/ 0 w 837"/>
                <a:gd name="T11" fmla="*/ 1 h 650"/>
                <a:gd name="T12" fmla="*/ 0 w 837"/>
                <a:gd name="T13" fmla="*/ 1 h 650"/>
                <a:gd name="T14" fmla="*/ 0 w 837"/>
                <a:gd name="T15" fmla="*/ 1 h 650"/>
                <a:gd name="T16" fmla="*/ 0 w 837"/>
                <a:gd name="T17" fmla="*/ 1 h 650"/>
                <a:gd name="T18" fmla="*/ 0 w 837"/>
                <a:gd name="T19" fmla="*/ 1 h 650"/>
                <a:gd name="T20" fmla="*/ 0 w 837"/>
                <a:gd name="T21" fmla="*/ 1 h 650"/>
                <a:gd name="T22" fmla="*/ 0 w 837"/>
                <a:gd name="T23" fmla="*/ 1 h 650"/>
                <a:gd name="T24" fmla="*/ 0 w 837"/>
                <a:gd name="T25" fmla="*/ 1 h 650"/>
                <a:gd name="T26" fmla="*/ 0 w 837"/>
                <a:gd name="T27" fmla="*/ 1 h 650"/>
                <a:gd name="T28" fmla="*/ 0 w 837"/>
                <a:gd name="T29" fmla="*/ 1 h 650"/>
                <a:gd name="T30" fmla="*/ 0 w 837"/>
                <a:gd name="T31" fmla="*/ 0 h 650"/>
                <a:gd name="T32" fmla="*/ 0 w 837"/>
                <a:gd name="T33" fmla="*/ 1 h 650"/>
                <a:gd name="T34" fmla="*/ 0 w 837"/>
                <a:gd name="T35" fmla="*/ 1 h 650"/>
                <a:gd name="T36" fmla="*/ 0 w 837"/>
                <a:gd name="T37" fmla="*/ 1 h 650"/>
                <a:gd name="T38" fmla="*/ 0 w 837"/>
                <a:gd name="T39" fmla="*/ 1 h 650"/>
                <a:gd name="T40" fmla="*/ 0 w 837"/>
                <a:gd name="T41" fmla="*/ 1 h 650"/>
                <a:gd name="T42" fmla="*/ 0 w 837"/>
                <a:gd name="T43" fmla="*/ 1 h 650"/>
                <a:gd name="T44" fmla="*/ 0 w 837"/>
                <a:gd name="T45" fmla="*/ 1 h 650"/>
                <a:gd name="T46" fmla="*/ 0 w 837"/>
                <a:gd name="T47" fmla="*/ 1 h 650"/>
                <a:gd name="T48" fmla="*/ 0 w 837"/>
                <a:gd name="T49" fmla="*/ 1 h 650"/>
                <a:gd name="T50" fmla="*/ 0 w 837"/>
                <a:gd name="T51" fmla="*/ 1 h 650"/>
                <a:gd name="T52" fmla="*/ 0 w 837"/>
                <a:gd name="T53" fmla="*/ 1 h 650"/>
                <a:gd name="T54" fmla="*/ 0 w 837"/>
                <a:gd name="T55" fmla="*/ 1 h 650"/>
                <a:gd name="T56" fmla="*/ 0 w 837"/>
                <a:gd name="T57" fmla="*/ 1 h 650"/>
                <a:gd name="T58" fmla="*/ 0 w 837"/>
                <a:gd name="T59" fmla="*/ 1 h 650"/>
                <a:gd name="T60" fmla="*/ 0 w 837"/>
                <a:gd name="T61" fmla="*/ 1 h 65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37"/>
                <a:gd name="T94" fmla="*/ 0 h 650"/>
                <a:gd name="T95" fmla="*/ 837 w 837"/>
                <a:gd name="T96" fmla="*/ 650 h 65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37" h="650">
                  <a:moveTo>
                    <a:pt x="596" y="45"/>
                  </a:moveTo>
                  <a:lnTo>
                    <a:pt x="658" y="112"/>
                  </a:lnTo>
                  <a:lnTo>
                    <a:pt x="748" y="272"/>
                  </a:lnTo>
                  <a:lnTo>
                    <a:pt x="808" y="418"/>
                  </a:lnTo>
                  <a:lnTo>
                    <a:pt x="812" y="507"/>
                  </a:lnTo>
                  <a:lnTo>
                    <a:pt x="793" y="561"/>
                  </a:lnTo>
                  <a:lnTo>
                    <a:pt x="753" y="599"/>
                  </a:lnTo>
                  <a:lnTo>
                    <a:pt x="679" y="635"/>
                  </a:lnTo>
                  <a:lnTo>
                    <a:pt x="170" y="519"/>
                  </a:lnTo>
                  <a:lnTo>
                    <a:pt x="134" y="481"/>
                  </a:lnTo>
                  <a:lnTo>
                    <a:pt x="111" y="435"/>
                  </a:lnTo>
                  <a:lnTo>
                    <a:pt x="111" y="384"/>
                  </a:lnTo>
                  <a:lnTo>
                    <a:pt x="124" y="232"/>
                  </a:lnTo>
                  <a:lnTo>
                    <a:pt x="94" y="70"/>
                  </a:lnTo>
                  <a:lnTo>
                    <a:pt x="58" y="34"/>
                  </a:lnTo>
                  <a:lnTo>
                    <a:pt x="0" y="0"/>
                  </a:lnTo>
                  <a:lnTo>
                    <a:pt x="61" y="68"/>
                  </a:lnTo>
                  <a:lnTo>
                    <a:pt x="92" y="180"/>
                  </a:lnTo>
                  <a:lnTo>
                    <a:pt x="94" y="306"/>
                  </a:lnTo>
                  <a:lnTo>
                    <a:pt x="86" y="409"/>
                  </a:lnTo>
                  <a:lnTo>
                    <a:pt x="94" y="467"/>
                  </a:lnTo>
                  <a:lnTo>
                    <a:pt x="126" y="515"/>
                  </a:lnTo>
                  <a:lnTo>
                    <a:pt x="170" y="543"/>
                  </a:lnTo>
                  <a:lnTo>
                    <a:pt x="689" y="650"/>
                  </a:lnTo>
                  <a:lnTo>
                    <a:pt x="769" y="618"/>
                  </a:lnTo>
                  <a:lnTo>
                    <a:pt x="828" y="547"/>
                  </a:lnTo>
                  <a:lnTo>
                    <a:pt x="837" y="477"/>
                  </a:lnTo>
                  <a:lnTo>
                    <a:pt x="820" y="391"/>
                  </a:lnTo>
                  <a:lnTo>
                    <a:pt x="662" y="97"/>
                  </a:lnTo>
                  <a:lnTo>
                    <a:pt x="596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92" name="Freeform 65">
              <a:extLst>
                <a:ext uri="{FF2B5EF4-FFF2-40B4-BE49-F238E27FC236}">
                  <a16:creationId xmlns:a16="http://schemas.microsoft.com/office/drawing/2014/main" id="{8736E5CF-FE37-4C3F-9DAF-4287CED97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" y="2662"/>
              <a:ext cx="348" cy="84"/>
            </a:xfrm>
            <a:custGeom>
              <a:avLst/>
              <a:gdLst>
                <a:gd name="T0" fmla="*/ 1 w 696"/>
                <a:gd name="T1" fmla="*/ 0 h 169"/>
                <a:gd name="T2" fmla="*/ 1 w 696"/>
                <a:gd name="T3" fmla="*/ 0 h 169"/>
                <a:gd name="T4" fmla="*/ 0 w 696"/>
                <a:gd name="T5" fmla="*/ 0 h 169"/>
                <a:gd name="T6" fmla="*/ 1 w 696"/>
                <a:gd name="T7" fmla="*/ 0 h 169"/>
                <a:gd name="T8" fmla="*/ 1 w 696"/>
                <a:gd name="T9" fmla="*/ 0 h 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6"/>
                <a:gd name="T16" fmla="*/ 0 h 169"/>
                <a:gd name="T17" fmla="*/ 696 w 696"/>
                <a:gd name="T18" fmla="*/ 169 h 1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6" h="169">
                  <a:moveTo>
                    <a:pt x="38" y="0"/>
                  </a:moveTo>
                  <a:lnTo>
                    <a:pt x="696" y="169"/>
                  </a:lnTo>
                  <a:lnTo>
                    <a:pt x="0" y="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93" name="Freeform 66">
              <a:extLst>
                <a:ext uri="{FF2B5EF4-FFF2-40B4-BE49-F238E27FC236}">
                  <a16:creationId xmlns:a16="http://schemas.microsoft.com/office/drawing/2014/main" id="{317868F5-7186-458F-83DA-82652B83B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3" y="1788"/>
              <a:ext cx="781" cy="951"/>
            </a:xfrm>
            <a:custGeom>
              <a:avLst/>
              <a:gdLst>
                <a:gd name="T0" fmla="*/ 0 w 1563"/>
                <a:gd name="T1" fmla="*/ 1 h 1901"/>
                <a:gd name="T2" fmla="*/ 0 w 1563"/>
                <a:gd name="T3" fmla="*/ 0 h 1901"/>
                <a:gd name="T4" fmla="*/ 0 w 1563"/>
                <a:gd name="T5" fmla="*/ 0 h 1901"/>
                <a:gd name="T6" fmla="*/ 0 w 1563"/>
                <a:gd name="T7" fmla="*/ 1 h 1901"/>
                <a:gd name="T8" fmla="*/ 0 w 1563"/>
                <a:gd name="T9" fmla="*/ 1 h 1901"/>
                <a:gd name="T10" fmla="*/ 0 w 1563"/>
                <a:gd name="T11" fmla="*/ 1 h 1901"/>
                <a:gd name="T12" fmla="*/ 0 w 1563"/>
                <a:gd name="T13" fmla="*/ 1 h 1901"/>
                <a:gd name="T14" fmla="*/ 0 w 1563"/>
                <a:gd name="T15" fmla="*/ 1 h 1901"/>
                <a:gd name="T16" fmla="*/ 0 w 1563"/>
                <a:gd name="T17" fmla="*/ 1 h 1901"/>
                <a:gd name="T18" fmla="*/ 0 w 1563"/>
                <a:gd name="T19" fmla="*/ 1 h 1901"/>
                <a:gd name="T20" fmla="*/ 0 w 1563"/>
                <a:gd name="T21" fmla="*/ 1 h 1901"/>
                <a:gd name="T22" fmla="*/ 0 w 1563"/>
                <a:gd name="T23" fmla="*/ 1 h 1901"/>
                <a:gd name="T24" fmla="*/ 0 w 1563"/>
                <a:gd name="T25" fmla="*/ 1 h 1901"/>
                <a:gd name="T26" fmla="*/ 0 w 1563"/>
                <a:gd name="T27" fmla="*/ 1 h 1901"/>
                <a:gd name="T28" fmla="*/ 0 w 1563"/>
                <a:gd name="T29" fmla="*/ 1 h 1901"/>
                <a:gd name="T30" fmla="*/ 0 w 1563"/>
                <a:gd name="T31" fmla="*/ 1 h 1901"/>
                <a:gd name="T32" fmla="*/ 0 w 1563"/>
                <a:gd name="T33" fmla="*/ 1 h 1901"/>
                <a:gd name="T34" fmla="*/ 0 w 1563"/>
                <a:gd name="T35" fmla="*/ 1 h 1901"/>
                <a:gd name="T36" fmla="*/ 0 w 1563"/>
                <a:gd name="T37" fmla="*/ 1 h 1901"/>
                <a:gd name="T38" fmla="*/ 0 w 1563"/>
                <a:gd name="T39" fmla="*/ 1 h 1901"/>
                <a:gd name="T40" fmla="*/ 0 w 1563"/>
                <a:gd name="T41" fmla="*/ 1 h 1901"/>
                <a:gd name="T42" fmla="*/ 0 w 1563"/>
                <a:gd name="T43" fmla="*/ 1 h 1901"/>
                <a:gd name="T44" fmla="*/ 0 w 1563"/>
                <a:gd name="T45" fmla="*/ 1 h 1901"/>
                <a:gd name="T46" fmla="*/ 0 w 1563"/>
                <a:gd name="T47" fmla="*/ 1 h 1901"/>
                <a:gd name="T48" fmla="*/ 0 w 1563"/>
                <a:gd name="T49" fmla="*/ 1 h 1901"/>
                <a:gd name="T50" fmla="*/ 0 w 1563"/>
                <a:gd name="T51" fmla="*/ 1 h 190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63"/>
                <a:gd name="T79" fmla="*/ 0 h 1901"/>
                <a:gd name="T80" fmla="*/ 1563 w 1563"/>
                <a:gd name="T81" fmla="*/ 1901 h 190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63" h="1901">
                  <a:moveTo>
                    <a:pt x="105" y="13"/>
                  </a:moveTo>
                  <a:lnTo>
                    <a:pt x="358" y="0"/>
                  </a:lnTo>
                  <a:lnTo>
                    <a:pt x="671" y="0"/>
                  </a:lnTo>
                  <a:lnTo>
                    <a:pt x="945" y="28"/>
                  </a:lnTo>
                  <a:lnTo>
                    <a:pt x="1510" y="158"/>
                  </a:lnTo>
                  <a:lnTo>
                    <a:pt x="1540" y="190"/>
                  </a:lnTo>
                  <a:lnTo>
                    <a:pt x="1563" y="256"/>
                  </a:lnTo>
                  <a:lnTo>
                    <a:pt x="1563" y="393"/>
                  </a:lnTo>
                  <a:lnTo>
                    <a:pt x="1502" y="1119"/>
                  </a:lnTo>
                  <a:lnTo>
                    <a:pt x="1415" y="1604"/>
                  </a:lnTo>
                  <a:lnTo>
                    <a:pt x="1337" y="1901"/>
                  </a:lnTo>
                  <a:lnTo>
                    <a:pt x="1299" y="1901"/>
                  </a:lnTo>
                  <a:lnTo>
                    <a:pt x="1392" y="1604"/>
                  </a:lnTo>
                  <a:lnTo>
                    <a:pt x="1466" y="1180"/>
                  </a:lnTo>
                  <a:lnTo>
                    <a:pt x="1495" y="920"/>
                  </a:lnTo>
                  <a:lnTo>
                    <a:pt x="1527" y="477"/>
                  </a:lnTo>
                  <a:lnTo>
                    <a:pt x="1536" y="266"/>
                  </a:lnTo>
                  <a:lnTo>
                    <a:pt x="1515" y="215"/>
                  </a:lnTo>
                  <a:lnTo>
                    <a:pt x="1476" y="173"/>
                  </a:lnTo>
                  <a:lnTo>
                    <a:pt x="1363" y="152"/>
                  </a:lnTo>
                  <a:lnTo>
                    <a:pt x="886" y="49"/>
                  </a:lnTo>
                  <a:lnTo>
                    <a:pt x="631" y="25"/>
                  </a:lnTo>
                  <a:lnTo>
                    <a:pt x="325" y="25"/>
                  </a:lnTo>
                  <a:lnTo>
                    <a:pt x="0" y="40"/>
                  </a:lnTo>
                  <a:lnTo>
                    <a:pt x="10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94" name="Freeform 67">
              <a:extLst>
                <a:ext uri="{FF2B5EF4-FFF2-40B4-BE49-F238E27FC236}">
                  <a16:creationId xmlns:a16="http://schemas.microsoft.com/office/drawing/2014/main" id="{111CF772-F3D4-4BA6-B896-9E18EC1EC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3" y="1896"/>
              <a:ext cx="445" cy="817"/>
            </a:xfrm>
            <a:custGeom>
              <a:avLst/>
              <a:gdLst>
                <a:gd name="T0" fmla="*/ 1 w 889"/>
                <a:gd name="T1" fmla="*/ 1 h 1634"/>
                <a:gd name="T2" fmla="*/ 1 w 889"/>
                <a:gd name="T3" fmla="*/ 0 h 1634"/>
                <a:gd name="T4" fmla="*/ 1 w 889"/>
                <a:gd name="T5" fmla="*/ 1 h 1634"/>
                <a:gd name="T6" fmla="*/ 1 w 889"/>
                <a:gd name="T7" fmla="*/ 1 h 1634"/>
                <a:gd name="T8" fmla="*/ 1 w 889"/>
                <a:gd name="T9" fmla="*/ 1 h 1634"/>
                <a:gd name="T10" fmla="*/ 1 w 889"/>
                <a:gd name="T11" fmla="*/ 1 h 1634"/>
                <a:gd name="T12" fmla="*/ 1 w 889"/>
                <a:gd name="T13" fmla="*/ 1 h 1634"/>
                <a:gd name="T14" fmla="*/ 1 w 889"/>
                <a:gd name="T15" fmla="*/ 1 h 1634"/>
                <a:gd name="T16" fmla="*/ 1 w 889"/>
                <a:gd name="T17" fmla="*/ 1 h 1634"/>
                <a:gd name="T18" fmla="*/ 1 w 889"/>
                <a:gd name="T19" fmla="*/ 1 h 1634"/>
                <a:gd name="T20" fmla="*/ 1 w 889"/>
                <a:gd name="T21" fmla="*/ 1 h 1634"/>
                <a:gd name="T22" fmla="*/ 1 w 889"/>
                <a:gd name="T23" fmla="*/ 1 h 1634"/>
                <a:gd name="T24" fmla="*/ 1 w 889"/>
                <a:gd name="T25" fmla="*/ 1 h 1634"/>
                <a:gd name="T26" fmla="*/ 1 w 889"/>
                <a:gd name="T27" fmla="*/ 1 h 1634"/>
                <a:gd name="T28" fmla="*/ 1 w 889"/>
                <a:gd name="T29" fmla="*/ 1 h 1634"/>
                <a:gd name="T30" fmla="*/ 1 w 889"/>
                <a:gd name="T31" fmla="*/ 1 h 1634"/>
                <a:gd name="T32" fmla="*/ 0 w 889"/>
                <a:gd name="T33" fmla="*/ 1 h 1634"/>
                <a:gd name="T34" fmla="*/ 1 w 889"/>
                <a:gd name="T35" fmla="*/ 1 h 1634"/>
                <a:gd name="T36" fmla="*/ 1 w 889"/>
                <a:gd name="T37" fmla="*/ 1 h 16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9"/>
                <a:gd name="T58" fmla="*/ 0 h 1634"/>
                <a:gd name="T59" fmla="*/ 889 w 889"/>
                <a:gd name="T60" fmla="*/ 1634 h 16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9" h="1634">
                  <a:moveTo>
                    <a:pt x="24" y="7"/>
                  </a:moveTo>
                  <a:lnTo>
                    <a:pt x="182" y="0"/>
                  </a:lnTo>
                  <a:lnTo>
                    <a:pt x="450" y="7"/>
                  </a:lnTo>
                  <a:lnTo>
                    <a:pt x="770" y="68"/>
                  </a:lnTo>
                  <a:lnTo>
                    <a:pt x="872" y="125"/>
                  </a:lnTo>
                  <a:lnTo>
                    <a:pt x="889" y="214"/>
                  </a:lnTo>
                  <a:lnTo>
                    <a:pt x="840" y="705"/>
                  </a:lnTo>
                  <a:lnTo>
                    <a:pt x="751" y="1153"/>
                  </a:lnTo>
                  <a:lnTo>
                    <a:pt x="644" y="1634"/>
                  </a:lnTo>
                  <a:lnTo>
                    <a:pt x="758" y="1007"/>
                  </a:lnTo>
                  <a:lnTo>
                    <a:pt x="821" y="553"/>
                  </a:lnTo>
                  <a:lnTo>
                    <a:pt x="840" y="214"/>
                  </a:lnTo>
                  <a:lnTo>
                    <a:pt x="821" y="135"/>
                  </a:lnTo>
                  <a:lnTo>
                    <a:pt x="751" y="95"/>
                  </a:lnTo>
                  <a:lnTo>
                    <a:pt x="534" y="51"/>
                  </a:lnTo>
                  <a:lnTo>
                    <a:pt x="281" y="32"/>
                  </a:lnTo>
                  <a:lnTo>
                    <a:pt x="0" y="32"/>
                  </a:lnTo>
                  <a:lnTo>
                    <a:pt x="2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95" name="Freeform 68">
              <a:extLst>
                <a:ext uri="{FF2B5EF4-FFF2-40B4-BE49-F238E27FC236}">
                  <a16:creationId xmlns:a16="http://schemas.microsoft.com/office/drawing/2014/main" id="{6C04D9DF-1A47-4402-9EF7-42E895EC9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2473"/>
              <a:ext cx="644" cy="186"/>
            </a:xfrm>
            <a:custGeom>
              <a:avLst/>
              <a:gdLst>
                <a:gd name="T0" fmla="*/ 1 w 1287"/>
                <a:gd name="T1" fmla="*/ 0 h 373"/>
                <a:gd name="T2" fmla="*/ 1 w 1287"/>
                <a:gd name="T3" fmla="*/ 0 h 373"/>
                <a:gd name="T4" fmla="*/ 0 w 1287"/>
                <a:gd name="T5" fmla="*/ 0 h 373"/>
                <a:gd name="T6" fmla="*/ 1 w 1287"/>
                <a:gd name="T7" fmla="*/ 0 h 373"/>
                <a:gd name="T8" fmla="*/ 1 w 1287"/>
                <a:gd name="T9" fmla="*/ 0 h 373"/>
                <a:gd name="T10" fmla="*/ 1 w 1287"/>
                <a:gd name="T11" fmla="*/ 0 h 373"/>
                <a:gd name="T12" fmla="*/ 1 w 1287"/>
                <a:gd name="T13" fmla="*/ 0 h 373"/>
                <a:gd name="T14" fmla="*/ 1 w 1287"/>
                <a:gd name="T15" fmla="*/ 0 h 373"/>
                <a:gd name="T16" fmla="*/ 1 w 1287"/>
                <a:gd name="T17" fmla="*/ 0 h 373"/>
                <a:gd name="T18" fmla="*/ 1 w 1287"/>
                <a:gd name="T19" fmla="*/ 0 h 373"/>
                <a:gd name="T20" fmla="*/ 1 w 1287"/>
                <a:gd name="T21" fmla="*/ 0 h 373"/>
                <a:gd name="T22" fmla="*/ 1 w 1287"/>
                <a:gd name="T23" fmla="*/ 0 h 37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87"/>
                <a:gd name="T37" fmla="*/ 0 h 373"/>
                <a:gd name="T38" fmla="*/ 1287 w 1287"/>
                <a:gd name="T39" fmla="*/ 373 h 37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87" h="373">
                  <a:moveTo>
                    <a:pt x="901" y="0"/>
                  </a:moveTo>
                  <a:lnTo>
                    <a:pt x="287" y="120"/>
                  </a:lnTo>
                  <a:lnTo>
                    <a:pt x="0" y="232"/>
                  </a:lnTo>
                  <a:lnTo>
                    <a:pt x="361" y="266"/>
                  </a:lnTo>
                  <a:lnTo>
                    <a:pt x="1008" y="373"/>
                  </a:lnTo>
                  <a:lnTo>
                    <a:pt x="1287" y="306"/>
                  </a:lnTo>
                  <a:lnTo>
                    <a:pt x="656" y="284"/>
                  </a:lnTo>
                  <a:lnTo>
                    <a:pt x="278" y="198"/>
                  </a:lnTo>
                  <a:lnTo>
                    <a:pt x="103" y="209"/>
                  </a:lnTo>
                  <a:lnTo>
                    <a:pt x="620" y="6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96" name="Freeform 69">
              <a:extLst>
                <a:ext uri="{FF2B5EF4-FFF2-40B4-BE49-F238E27FC236}">
                  <a16:creationId xmlns:a16="http://schemas.microsoft.com/office/drawing/2014/main" id="{A30ED2CF-5E6E-4350-B5DF-33E82D1CE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" y="2527"/>
              <a:ext cx="2126" cy="591"/>
            </a:xfrm>
            <a:custGeom>
              <a:avLst/>
              <a:gdLst>
                <a:gd name="T0" fmla="*/ 1 w 4251"/>
                <a:gd name="T1" fmla="*/ 0 h 1182"/>
                <a:gd name="T2" fmla="*/ 1 w 4251"/>
                <a:gd name="T3" fmla="*/ 1 h 1182"/>
                <a:gd name="T4" fmla="*/ 1 w 4251"/>
                <a:gd name="T5" fmla="*/ 1 h 1182"/>
                <a:gd name="T6" fmla="*/ 1 w 4251"/>
                <a:gd name="T7" fmla="*/ 1 h 1182"/>
                <a:gd name="T8" fmla="*/ 1 w 4251"/>
                <a:gd name="T9" fmla="*/ 1 h 1182"/>
                <a:gd name="T10" fmla="*/ 1 w 4251"/>
                <a:gd name="T11" fmla="*/ 1 h 1182"/>
                <a:gd name="T12" fmla="*/ 1 w 4251"/>
                <a:gd name="T13" fmla="*/ 1 h 1182"/>
                <a:gd name="T14" fmla="*/ 1 w 4251"/>
                <a:gd name="T15" fmla="*/ 1 h 1182"/>
                <a:gd name="T16" fmla="*/ 1 w 4251"/>
                <a:gd name="T17" fmla="*/ 1 h 1182"/>
                <a:gd name="T18" fmla="*/ 1 w 4251"/>
                <a:gd name="T19" fmla="*/ 1 h 1182"/>
                <a:gd name="T20" fmla="*/ 1 w 4251"/>
                <a:gd name="T21" fmla="*/ 1 h 1182"/>
                <a:gd name="T22" fmla="*/ 1 w 4251"/>
                <a:gd name="T23" fmla="*/ 1 h 1182"/>
                <a:gd name="T24" fmla="*/ 1 w 4251"/>
                <a:gd name="T25" fmla="*/ 1 h 1182"/>
                <a:gd name="T26" fmla="*/ 1 w 4251"/>
                <a:gd name="T27" fmla="*/ 1 h 1182"/>
                <a:gd name="T28" fmla="*/ 1 w 4251"/>
                <a:gd name="T29" fmla="*/ 1 h 1182"/>
                <a:gd name="T30" fmla="*/ 1 w 4251"/>
                <a:gd name="T31" fmla="*/ 1 h 1182"/>
                <a:gd name="T32" fmla="*/ 1 w 4251"/>
                <a:gd name="T33" fmla="*/ 1 h 1182"/>
                <a:gd name="T34" fmla="*/ 1 w 4251"/>
                <a:gd name="T35" fmla="*/ 1 h 1182"/>
                <a:gd name="T36" fmla="*/ 1 w 4251"/>
                <a:gd name="T37" fmla="*/ 1 h 1182"/>
                <a:gd name="T38" fmla="*/ 1 w 4251"/>
                <a:gd name="T39" fmla="*/ 1 h 1182"/>
                <a:gd name="T40" fmla="*/ 1 w 4251"/>
                <a:gd name="T41" fmla="*/ 1 h 1182"/>
                <a:gd name="T42" fmla="*/ 1 w 4251"/>
                <a:gd name="T43" fmla="*/ 1 h 1182"/>
                <a:gd name="T44" fmla="*/ 1 w 4251"/>
                <a:gd name="T45" fmla="*/ 1 h 1182"/>
                <a:gd name="T46" fmla="*/ 1 w 4251"/>
                <a:gd name="T47" fmla="*/ 1 h 1182"/>
                <a:gd name="T48" fmla="*/ 1 w 4251"/>
                <a:gd name="T49" fmla="*/ 1 h 1182"/>
                <a:gd name="T50" fmla="*/ 1 w 4251"/>
                <a:gd name="T51" fmla="*/ 1 h 1182"/>
                <a:gd name="T52" fmla="*/ 1 w 4251"/>
                <a:gd name="T53" fmla="*/ 1 h 1182"/>
                <a:gd name="T54" fmla="*/ 1 w 4251"/>
                <a:gd name="T55" fmla="*/ 1 h 1182"/>
                <a:gd name="T56" fmla="*/ 1 w 4251"/>
                <a:gd name="T57" fmla="*/ 1 h 1182"/>
                <a:gd name="T58" fmla="*/ 1 w 4251"/>
                <a:gd name="T59" fmla="*/ 1 h 1182"/>
                <a:gd name="T60" fmla="*/ 1 w 4251"/>
                <a:gd name="T61" fmla="*/ 1 h 1182"/>
                <a:gd name="T62" fmla="*/ 1 w 4251"/>
                <a:gd name="T63" fmla="*/ 1 h 1182"/>
                <a:gd name="T64" fmla="*/ 0 w 4251"/>
                <a:gd name="T65" fmla="*/ 1 h 1182"/>
                <a:gd name="T66" fmla="*/ 1 w 4251"/>
                <a:gd name="T67" fmla="*/ 1 h 1182"/>
                <a:gd name="T68" fmla="*/ 1 w 4251"/>
                <a:gd name="T69" fmla="*/ 1 h 1182"/>
                <a:gd name="T70" fmla="*/ 1 w 4251"/>
                <a:gd name="T71" fmla="*/ 1 h 1182"/>
                <a:gd name="T72" fmla="*/ 1 w 4251"/>
                <a:gd name="T73" fmla="*/ 1 h 1182"/>
                <a:gd name="T74" fmla="*/ 1 w 4251"/>
                <a:gd name="T75" fmla="*/ 1 h 1182"/>
                <a:gd name="T76" fmla="*/ 1 w 4251"/>
                <a:gd name="T77" fmla="*/ 1 h 1182"/>
                <a:gd name="T78" fmla="*/ 1 w 4251"/>
                <a:gd name="T79" fmla="*/ 0 h 1182"/>
                <a:gd name="T80" fmla="*/ 1 w 4251"/>
                <a:gd name="T81" fmla="*/ 0 h 11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51"/>
                <a:gd name="T124" fmla="*/ 0 h 1182"/>
                <a:gd name="T125" fmla="*/ 4251 w 4251"/>
                <a:gd name="T126" fmla="*/ 1182 h 118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51" h="1182">
                  <a:moveTo>
                    <a:pt x="1171" y="0"/>
                  </a:moveTo>
                  <a:lnTo>
                    <a:pt x="770" y="138"/>
                  </a:lnTo>
                  <a:lnTo>
                    <a:pt x="255" y="226"/>
                  </a:lnTo>
                  <a:lnTo>
                    <a:pt x="23" y="319"/>
                  </a:lnTo>
                  <a:lnTo>
                    <a:pt x="42" y="424"/>
                  </a:lnTo>
                  <a:lnTo>
                    <a:pt x="424" y="492"/>
                  </a:lnTo>
                  <a:lnTo>
                    <a:pt x="723" y="559"/>
                  </a:lnTo>
                  <a:lnTo>
                    <a:pt x="1190" y="644"/>
                  </a:lnTo>
                  <a:lnTo>
                    <a:pt x="1472" y="671"/>
                  </a:lnTo>
                  <a:lnTo>
                    <a:pt x="1742" y="682"/>
                  </a:lnTo>
                  <a:lnTo>
                    <a:pt x="1744" y="553"/>
                  </a:lnTo>
                  <a:lnTo>
                    <a:pt x="1938" y="479"/>
                  </a:lnTo>
                  <a:lnTo>
                    <a:pt x="2295" y="515"/>
                  </a:lnTo>
                  <a:lnTo>
                    <a:pt x="3139" y="718"/>
                  </a:lnTo>
                  <a:lnTo>
                    <a:pt x="3782" y="952"/>
                  </a:lnTo>
                  <a:lnTo>
                    <a:pt x="4063" y="1104"/>
                  </a:lnTo>
                  <a:lnTo>
                    <a:pt x="4236" y="1155"/>
                  </a:lnTo>
                  <a:lnTo>
                    <a:pt x="4154" y="690"/>
                  </a:lnTo>
                  <a:lnTo>
                    <a:pt x="4139" y="460"/>
                  </a:lnTo>
                  <a:lnTo>
                    <a:pt x="4050" y="422"/>
                  </a:lnTo>
                  <a:lnTo>
                    <a:pt x="4093" y="387"/>
                  </a:lnTo>
                  <a:lnTo>
                    <a:pt x="4168" y="391"/>
                  </a:lnTo>
                  <a:lnTo>
                    <a:pt x="4171" y="621"/>
                  </a:lnTo>
                  <a:lnTo>
                    <a:pt x="4251" y="1182"/>
                  </a:lnTo>
                  <a:lnTo>
                    <a:pt x="4012" y="1136"/>
                  </a:lnTo>
                  <a:lnTo>
                    <a:pt x="3080" y="842"/>
                  </a:lnTo>
                  <a:lnTo>
                    <a:pt x="2323" y="703"/>
                  </a:lnTo>
                  <a:lnTo>
                    <a:pt x="1818" y="648"/>
                  </a:lnTo>
                  <a:lnTo>
                    <a:pt x="1751" y="712"/>
                  </a:lnTo>
                  <a:lnTo>
                    <a:pt x="1614" y="724"/>
                  </a:lnTo>
                  <a:lnTo>
                    <a:pt x="945" y="636"/>
                  </a:lnTo>
                  <a:lnTo>
                    <a:pt x="181" y="492"/>
                  </a:lnTo>
                  <a:lnTo>
                    <a:pt x="0" y="462"/>
                  </a:lnTo>
                  <a:lnTo>
                    <a:pt x="13" y="374"/>
                  </a:lnTo>
                  <a:lnTo>
                    <a:pt x="4" y="308"/>
                  </a:lnTo>
                  <a:lnTo>
                    <a:pt x="268" y="203"/>
                  </a:lnTo>
                  <a:lnTo>
                    <a:pt x="755" y="129"/>
                  </a:lnTo>
                  <a:lnTo>
                    <a:pt x="977" y="45"/>
                  </a:lnTo>
                  <a:lnTo>
                    <a:pt x="1033" y="15"/>
                  </a:lnTo>
                  <a:lnTo>
                    <a:pt x="11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97" name="Freeform 70">
              <a:extLst>
                <a:ext uri="{FF2B5EF4-FFF2-40B4-BE49-F238E27FC236}">
                  <a16:creationId xmlns:a16="http://schemas.microsoft.com/office/drawing/2014/main" id="{280A7B01-9E0B-4F35-86CC-F2BC009880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" y="2571"/>
              <a:ext cx="1171" cy="226"/>
            </a:xfrm>
            <a:custGeom>
              <a:avLst/>
              <a:gdLst>
                <a:gd name="T0" fmla="*/ 0 w 2342"/>
                <a:gd name="T1" fmla="*/ 0 h 453"/>
                <a:gd name="T2" fmla="*/ 1 w 2342"/>
                <a:gd name="T3" fmla="*/ 0 h 453"/>
                <a:gd name="T4" fmla="*/ 1 w 2342"/>
                <a:gd name="T5" fmla="*/ 0 h 453"/>
                <a:gd name="T6" fmla="*/ 1 w 2342"/>
                <a:gd name="T7" fmla="*/ 0 h 453"/>
                <a:gd name="T8" fmla="*/ 1 w 2342"/>
                <a:gd name="T9" fmla="*/ 0 h 453"/>
                <a:gd name="T10" fmla="*/ 1 w 2342"/>
                <a:gd name="T11" fmla="*/ 0 h 453"/>
                <a:gd name="T12" fmla="*/ 1 w 2342"/>
                <a:gd name="T13" fmla="*/ 0 h 453"/>
                <a:gd name="T14" fmla="*/ 1 w 2342"/>
                <a:gd name="T15" fmla="*/ 0 h 453"/>
                <a:gd name="T16" fmla="*/ 1 w 2342"/>
                <a:gd name="T17" fmla="*/ 0 h 453"/>
                <a:gd name="T18" fmla="*/ 1 w 2342"/>
                <a:gd name="T19" fmla="*/ 0 h 453"/>
                <a:gd name="T20" fmla="*/ 1 w 2342"/>
                <a:gd name="T21" fmla="*/ 0 h 453"/>
                <a:gd name="T22" fmla="*/ 1 w 2342"/>
                <a:gd name="T23" fmla="*/ 0 h 453"/>
                <a:gd name="T24" fmla="*/ 1 w 2342"/>
                <a:gd name="T25" fmla="*/ 0 h 453"/>
                <a:gd name="T26" fmla="*/ 1 w 2342"/>
                <a:gd name="T27" fmla="*/ 0 h 453"/>
                <a:gd name="T28" fmla="*/ 1 w 2342"/>
                <a:gd name="T29" fmla="*/ 0 h 453"/>
                <a:gd name="T30" fmla="*/ 1 w 2342"/>
                <a:gd name="T31" fmla="*/ 0 h 453"/>
                <a:gd name="T32" fmla="*/ 0 w 2342"/>
                <a:gd name="T33" fmla="*/ 0 h 453"/>
                <a:gd name="T34" fmla="*/ 0 w 2342"/>
                <a:gd name="T35" fmla="*/ 0 h 4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42"/>
                <a:gd name="T55" fmla="*/ 0 h 453"/>
                <a:gd name="T56" fmla="*/ 2342 w 2342"/>
                <a:gd name="T57" fmla="*/ 453 h 4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42" h="453">
                  <a:moveTo>
                    <a:pt x="0" y="232"/>
                  </a:moveTo>
                  <a:lnTo>
                    <a:pt x="319" y="242"/>
                  </a:lnTo>
                  <a:lnTo>
                    <a:pt x="1513" y="453"/>
                  </a:lnTo>
                  <a:lnTo>
                    <a:pt x="1614" y="447"/>
                  </a:lnTo>
                  <a:lnTo>
                    <a:pt x="1640" y="395"/>
                  </a:lnTo>
                  <a:lnTo>
                    <a:pt x="2249" y="97"/>
                  </a:lnTo>
                  <a:lnTo>
                    <a:pt x="2342" y="63"/>
                  </a:lnTo>
                  <a:lnTo>
                    <a:pt x="2291" y="29"/>
                  </a:lnTo>
                  <a:lnTo>
                    <a:pt x="2144" y="0"/>
                  </a:lnTo>
                  <a:lnTo>
                    <a:pt x="2254" y="38"/>
                  </a:lnTo>
                  <a:lnTo>
                    <a:pt x="2281" y="65"/>
                  </a:lnTo>
                  <a:lnTo>
                    <a:pt x="1627" y="373"/>
                  </a:lnTo>
                  <a:lnTo>
                    <a:pt x="1600" y="397"/>
                  </a:lnTo>
                  <a:lnTo>
                    <a:pt x="1600" y="430"/>
                  </a:lnTo>
                  <a:lnTo>
                    <a:pt x="1437" y="420"/>
                  </a:lnTo>
                  <a:lnTo>
                    <a:pt x="300" y="221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98" name="Freeform 71">
              <a:extLst>
                <a:ext uri="{FF2B5EF4-FFF2-40B4-BE49-F238E27FC236}">
                  <a16:creationId xmlns:a16="http://schemas.microsoft.com/office/drawing/2014/main" id="{E75FBD2A-99B1-425E-B10C-1EA4BECF0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4" y="1404"/>
              <a:ext cx="255" cy="71"/>
            </a:xfrm>
            <a:custGeom>
              <a:avLst/>
              <a:gdLst>
                <a:gd name="T0" fmla="*/ 0 w 510"/>
                <a:gd name="T1" fmla="*/ 1 h 141"/>
                <a:gd name="T2" fmla="*/ 1 w 510"/>
                <a:gd name="T3" fmla="*/ 1 h 141"/>
                <a:gd name="T4" fmla="*/ 1 w 510"/>
                <a:gd name="T5" fmla="*/ 1 h 141"/>
                <a:gd name="T6" fmla="*/ 1 w 510"/>
                <a:gd name="T7" fmla="*/ 1 h 141"/>
                <a:gd name="T8" fmla="*/ 1 w 510"/>
                <a:gd name="T9" fmla="*/ 0 h 141"/>
                <a:gd name="T10" fmla="*/ 1 w 510"/>
                <a:gd name="T11" fmla="*/ 1 h 141"/>
                <a:gd name="T12" fmla="*/ 1 w 510"/>
                <a:gd name="T13" fmla="*/ 1 h 141"/>
                <a:gd name="T14" fmla="*/ 1 w 510"/>
                <a:gd name="T15" fmla="*/ 1 h 141"/>
                <a:gd name="T16" fmla="*/ 1 w 510"/>
                <a:gd name="T17" fmla="*/ 1 h 141"/>
                <a:gd name="T18" fmla="*/ 1 w 510"/>
                <a:gd name="T19" fmla="*/ 1 h 141"/>
                <a:gd name="T20" fmla="*/ 0 w 510"/>
                <a:gd name="T21" fmla="*/ 1 h 141"/>
                <a:gd name="T22" fmla="*/ 0 w 510"/>
                <a:gd name="T23" fmla="*/ 1 h 1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10"/>
                <a:gd name="T37" fmla="*/ 0 h 141"/>
                <a:gd name="T38" fmla="*/ 510 w 510"/>
                <a:gd name="T39" fmla="*/ 141 h 14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10" h="141">
                  <a:moveTo>
                    <a:pt x="0" y="141"/>
                  </a:moveTo>
                  <a:lnTo>
                    <a:pt x="59" y="108"/>
                  </a:lnTo>
                  <a:lnTo>
                    <a:pt x="188" y="95"/>
                  </a:lnTo>
                  <a:lnTo>
                    <a:pt x="312" y="32"/>
                  </a:lnTo>
                  <a:lnTo>
                    <a:pt x="392" y="0"/>
                  </a:lnTo>
                  <a:lnTo>
                    <a:pt x="510" y="11"/>
                  </a:lnTo>
                  <a:lnTo>
                    <a:pt x="395" y="13"/>
                  </a:lnTo>
                  <a:lnTo>
                    <a:pt x="304" y="47"/>
                  </a:lnTo>
                  <a:lnTo>
                    <a:pt x="194" y="110"/>
                  </a:lnTo>
                  <a:lnTo>
                    <a:pt x="78" y="114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599" name="Freeform 72">
              <a:extLst>
                <a:ext uri="{FF2B5EF4-FFF2-40B4-BE49-F238E27FC236}">
                  <a16:creationId xmlns:a16="http://schemas.microsoft.com/office/drawing/2014/main" id="{AECC2390-0918-437C-99A8-78BF2FBB5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" y="1389"/>
              <a:ext cx="126" cy="44"/>
            </a:xfrm>
            <a:custGeom>
              <a:avLst/>
              <a:gdLst>
                <a:gd name="T0" fmla="*/ 0 w 253"/>
                <a:gd name="T1" fmla="*/ 1 h 88"/>
                <a:gd name="T2" fmla="*/ 0 w 253"/>
                <a:gd name="T3" fmla="*/ 1 h 88"/>
                <a:gd name="T4" fmla="*/ 0 w 253"/>
                <a:gd name="T5" fmla="*/ 1 h 88"/>
                <a:gd name="T6" fmla="*/ 0 w 253"/>
                <a:gd name="T7" fmla="*/ 0 h 88"/>
                <a:gd name="T8" fmla="*/ 0 w 253"/>
                <a:gd name="T9" fmla="*/ 1 h 88"/>
                <a:gd name="T10" fmla="*/ 0 w 253"/>
                <a:gd name="T11" fmla="*/ 1 h 88"/>
                <a:gd name="T12" fmla="*/ 0 w 253"/>
                <a:gd name="T13" fmla="*/ 1 h 88"/>
                <a:gd name="T14" fmla="*/ 0 w 253"/>
                <a:gd name="T15" fmla="*/ 1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3"/>
                <a:gd name="T25" fmla="*/ 0 h 88"/>
                <a:gd name="T26" fmla="*/ 253 w 253"/>
                <a:gd name="T27" fmla="*/ 88 h 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3" h="88">
                  <a:moveTo>
                    <a:pt x="0" y="88"/>
                  </a:moveTo>
                  <a:lnTo>
                    <a:pt x="93" y="80"/>
                  </a:lnTo>
                  <a:lnTo>
                    <a:pt x="164" y="56"/>
                  </a:lnTo>
                  <a:lnTo>
                    <a:pt x="253" y="0"/>
                  </a:lnTo>
                  <a:lnTo>
                    <a:pt x="135" y="56"/>
                  </a:lnTo>
                  <a:lnTo>
                    <a:pt x="63" y="75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600" name="Freeform 73">
              <a:extLst>
                <a:ext uri="{FF2B5EF4-FFF2-40B4-BE49-F238E27FC236}">
                  <a16:creationId xmlns:a16="http://schemas.microsoft.com/office/drawing/2014/main" id="{C20F32F1-B6CC-4FBA-92D3-50E41876F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" y="1595"/>
              <a:ext cx="98" cy="115"/>
            </a:xfrm>
            <a:custGeom>
              <a:avLst/>
              <a:gdLst>
                <a:gd name="T0" fmla="*/ 1 w 196"/>
                <a:gd name="T1" fmla="*/ 0 h 232"/>
                <a:gd name="T2" fmla="*/ 0 w 196"/>
                <a:gd name="T3" fmla="*/ 0 h 232"/>
                <a:gd name="T4" fmla="*/ 1 w 196"/>
                <a:gd name="T5" fmla="*/ 0 h 232"/>
                <a:gd name="T6" fmla="*/ 1 w 196"/>
                <a:gd name="T7" fmla="*/ 0 h 232"/>
                <a:gd name="T8" fmla="*/ 1 w 196"/>
                <a:gd name="T9" fmla="*/ 0 h 232"/>
                <a:gd name="T10" fmla="*/ 1 w 196"/>
                <a:gd name="T11" fmla="*/ 0 h 232"/>
                <a:gd name="T12" fmla="*/ 1 w 196"/>
                <a:gd name="T13" fmla="*/ 0 h 232"/>
                <a:gd name="T14" fmla="*/ 1 w 196"/>
                <a:gd name="T15" fmla="*/ 0 h 232"/>
                <a:gd name="T16" fmla="*/ 1 w 196"/>
                <a:gd name="T17" fmla="*/ 0 h 232"/>
                <a:gd name="T18" fmla="*/ 1 w 196"/>
                <a:gd name="T19" fmla="*/ 0 h 232"/>
                <a:gd name="T20" fmla="*/ 1 w 196"/>
                <a:gd name="T21" fmla="*/ 0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6"/>
                <a:gd name="T34" fmla="*/ 0 h 232"/>
                <a:gd name="T35" fmla="*/ 196 w 196"/>
                <a:gd name="T36" fmla="*/ 232 h 2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6" h="232">
                  <a:moveTo>
                    <a:pt x="4" y="10"/>
                  </a:moveTo>
                  <a:lnTo>
                    <a:pt x="0" y="86"/>
                  </a:lnTo>
                  <a:lnTo>
                    <a:pt x="17" y="154"/>
                  </a:lnTo>
                  <a:lnTo>
                    <a:pt x="78" y="228"/>
                  </a:lnTo>
                  <a:lnTo>
                    <a:pt x="196" y="232"/>
                  </a:lnTo>
                  <a:lnTo>
                    <a:pt x="84" y="219"/>
                  </a:lnTo>
                  <a:lnTo>
                    <a:pt x="21" y="148"/>
                  </a:lnTo>
                  <a:lnTo>
                    <a:pt x="12" y="80"/>
                  </a:lnTo>
                  <a:lnTo>
                    <a:pt x="21" y="0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601" name="Freeform 74">
              <a:extLst>
                <a:ext uri="{FF2B5EF4-FFF2-40B4-BE49-F238E27FC236}">
                  <a16:creationId xmlns:a16="http://schemas.microsoft.com/office/drawing/2014/main" id="{C539C692-9591-4CF0-B2DD-83602D4B9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0" y="1596"/>
              <a:ext cx="160" cy="58"/>
            </a:xfrm>
            <a:custGeom>
              <a:avLst/>
              <a:gdLst>
                <a:gd name="T0" fmla="*/ 0 w 319"/>
                <a:gd name="T1" fmla="*/ 1 h 116"/>
                <a:gd name="T2" fmla="*/ 1 w 319"/>
                <a:gd name="T3" fmla="*/ 1 h 116"/>
                <a:gd name="T4" fmla="*/ 1 w 319"/>
                <a:gd name="T5" fmla="*/ 1 h 116"/>
                <a:gd name="T6" fmla="*/ 1 w 319"/>
                <a:gd name="T7" fmla="*/ 1 h 116"/>
                <a:gd name="T8" fmla="*/ 1 w 319"/>
                <a:gd name="T9" fmla="*/ 1 h 116"/>
                <a:gd name="T10" fmla="*/ 1 w 319"/>
                <a:gd name="T11" fmla="*/ 1 h 116"/>
                <a:gd name="T12" fmla="*/ 1 w 319"/>
                <a:gd name="T13" fmla="*/ 0 h 116"/>
                <a:gd name="T14" fmla="*/ 1 w 319"/>
                <a:gd name="T15" fmla="*/ 1 h 116"/>
                <a:gd name="T16" fmla="*/ 1 w 319"/>
                <a:gd name="T17" fmla="*/ 1 h 116"/>
                <a:gd name="T18" fmla="*/ 1 w 319"/>
                <a:gd name="T19" fmla="*/ 1 h 116"/>
                <a:gd name="T20" fmla="*/ 0 w 319"/>
                <a:gd name="T21" fmla="*/ 1 h 116"/>
                <a:gd name="T22" fmla="*/ 0 w 319"/>
                <a:gd name="T23" fmla="*/ 1 h 1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9"/>
                <a:gd name="T37" fmla="*/ 0 h 116"/>
                <a:gd name="T38" fmla="*/ 319 w 319"/>
                <a:gd name="T39" fmla="*/ 116 h 1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9" h="116">
                  <a:moveTo>
                    <a:pt x="0" y="45"/>
                  </a:moveTo>
                  <a:lnTo>
                    <a:pt x="32" y="101"/>
                  </a:lnTo>
                  <a:lnTo>
                    <a:pt x="34" y="82"/>
                  </a:lnTo>
                  <a:lnTo>
                    <a:pt x="112" y="116"/>
                  </a:lnTo>
                  <a:lnTo>
                    <a:pt x="258" y="78"/>
                  </a:lnTo>
                  <a:lnTo>
                    <a:pt x="296" y="49"/>
                  </a:lnTo>
                  <a:lnTo>
                    <a:pt x="319" y="0"/>
                  </a:lnTo>
                  <a:lnTo>
                    <a:pt x="270" y="55"/>
                  </a:lnTo>
                  <a:lnTo>
                    <a:pt x="129" y="99"/>
                  </a:lnTo>
                  <a:lnTo>
                    <a:pt x="26" y="68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602" name="Freeform 75">
              <a:extLst>
                <a:ext uri="{FF2B5EF4-FFF2-40B4-BE49-F238E27FC236}">
                  <a16:creationId xmlns:a16="http://schemas.microsoft.com/office/drawing/2014/main" id="{975CF209-FF5B-47A9-A5C6-71D21495C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1716"/>
              <a:ext cx="94" cy="41"/>
            </a:xfrm>
            <a:custGeom>
              <a:avLst/>
              <a:gdLst>
                <a:gd name="T0" fmla="*/ 0 w 188"/>
                <a:gd name="T1" fmla="*/ 1 h 82"/>
                <a:gd name="T2" fmla="*/ 1 w 188"/>
                <a:gd name="T3" fmla="*/ 1 h 82"/>
                <a:gd name="T4" fmla="*/ 1 w 188"/>
                <a:gd name="T5" fmla="*/ 1 h 82"/>
                <a:gd name="T6" fmla="*/ 1 w 188"/>
                <a:gd name="T7" fmla="*/ 1 h 82"/>
                <a:gd name="T8" fmla="*/ 1 w 188"/>
                <a:gd name="T9" fmla="*/ 1 h 82"/>
                <a:gd name="T10" fmla="*/ 1 w 188"/>
                <a:gd name="T11" fmla="*/ 1 h 82"/>
                <a:gd name="T12" fmla="*/ 1 w 188"/>
                <a:gd name="T13" fmla="*/ 0 h 82"/>
                <a:gd name="T14" fmla="*/ 1 w 188"/>
                <a:gd name="T15" fmla="*/ 1 h 82"/>
                <a:gd name="T16" fmla="*/ 0 w 188"/>
                <a:gd name="T17" fmla="*/ 1 h 82"/>
                <a:gd name="T18" fmla="*/ 0 w 188"/>
                <a:gd name="T19" fmla="*/ 1 h 8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8"/>
                <a:gd name="T31" fmla="*/ 0 h 82"/>
                <a:gd name="T32" fmla="*/ 188 w 188"/>
                <a:gd name="T33" fmla="*/ 82 h 8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8" h="82">
                  <a:moveTo>
                    <a:pt x="0" y="82"/>
                  </a:moveTo>
                  <a:lnTo>
                    <a:pt x="41" y="78"/>
                  </a:lnTo>
                  <a:lnTo>
                    <a:pt x="112" y="46"/>
                  </a:lnTo>
                  <a:lnTo>
                    <a:pt x="188" y="40"/>
                  </a:lnTo>
                  <a:lnTo>
                    <a:pt x="93" y="31"/>
                  </a:lnTo>
                  <a:lnTo>
                    <a:pt x="72" y="40"/>
                  </a:lnTo>
                  <a:lnTo>
                    <a:pt x="24" y="0"/>
                  </a:lnTo>
                  <a:lnTo>
                    <a:pt x="41" y="61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603" name="Freeform 76">
              <a:extLst>
                <a:ext uri="{FF2B5EF4-FFF2-40B4-BE49-F238E27FC236}">
                  <a16:creationId xmlns:a16="http://schemas.microsoft.com/office/drawing/2014/main" id="{A0B5DFD4-E630-41A2-842E-D6DB76478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4" y="1444"/>
              <a:ext cx="52" cy="213"/>
            </a:xfrm>
            <a:custGeom>
              <a:avLst/>
              <a:gdLst>
                <a:gd name="T0" fmla="*/ 1 w 103"/>
                <a:gd name="T1" fmla="*/ 1 h 425"/>
                <a:gd name="T2" fmla="*/ 1 w 103"/>
                <a:gd name="T3" fmla="*/ 1 h 425"/>
                <a:gd name="T4" fmla="*/ 1 w 103"/>
                <a:gd name="T5" fmla="*/ 1 h 425"/>
                <a:gd name="T6" fmla="*/ 1 w 103"/>
                <a:gd name="T7" fmla="*/ 1 h 425"/>
                <a:gd name="T8" fmla="*/ 1 w 103"/>
                <a:gd name="T9" fmla="*/ 1 h 425"/>
                <a:gd name="T10" fmla="*/ 1 w 103"/>
                <a:gd name="T11" fmla="*/ 1 h 425"/>
                <a:gd name="T12" fmla="*/ 1 w 103"/>
                <a:gd name="T13" fmla="*/ 1 h 425"/>
                <a:gd name="T14" fmla="*/ 0 w 103"/>
                <a:gd name="T15" fmla="*/ 1 h 425"/>
                <a:gd name="T16" fmla="*/ 1 w 103"/>
                <a:gd name="T17" fmla="*/ 1 h 425"/>
                <a:gd name="T18" fmla="*/ 1 w 103"/>
                <a:gd name="T19" fmla="*/ 1 h 425"/>
                <a:gd name="T20" fmla="*/ 1 w 103"/>
                <a:gd name="T21" fmla="*/ 1 h 425"/>
                <a:gd name="T22" fmla="*/ 1 w 103"/>
                <a:gd name="T23" fmla="*/ 1 h 425"/>
                <a:gd name="T24" fmla="*/ 1 w 103"/>
                <a:gd name="T25" fmla="*/ 1 h 425"/>
                <a:gd name="T26" fmla="*/ 1 w 103"/>
                <a:gd name="T27" fmla="*/ 1 h 425"/>
                <a:gd name="T28" fmla="*/ 1 w 103"/>
                <a:gd name="T29" fmla="*/ 0 h 425"/>
                <a:gd name="T30" fmla="*/ 1 w 103"/>
                <a:gd name="T31" fmla="*/ 1 h 425"/>
                <a:gd name="T32" fmla="*/ 1 w 103"/>
                <a:gd name="T33" fmla="*/ 1 h 42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3"/>
                <a:gd name="T52" fmla="*/ 0 h 425"/>
                <a:gd name="T53" fmla="*/ 103 w 103"/>
                <a:gd name="T54" fmla="*/ 425 h 42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3" h="425">
                  <a:moveTo>
                    <a:pt x="57" y="21"/>
                  </a:moveTo>
                  <a:lnTo>
                    <a:pt x="73" y="43"/>
                  </a:lnTo>
                  <a:lnTo>
                    <a:pt x="92" y="116"/>
                  </a:lnTo>
                  <a:lnTo>
                    <a:pt x="94" y="192"/>
                  </a:lnTo>
                  <a:lnTo>
                    <a:pt x="59" y="338"/>
                  </a:lnTo>
                  <a:lnTo>
                    <a:pt x="69" y="361"/>
                  </a:lnTo>
                  <a:lnTo>
                    <a:pt x="48" y="393"/>
                  </a:lnTo>
                  <a:lnTo>
                    <a:pt x="0" y="380"/>
                  </a:lnTo>
                  <a:lnTo>
                    <a:pt x="10" y="425"/>
                  </a:lnTo>
                  <a:lnTo>
                    <a:pt x="54" y="408"/>
                  </a:lnTo>
                  <a:lnTo>
                    <a:pt x="80" y="359"/>
                  </a:lnTo>
                  <a:lnTo>
                    <a:pt x="103" y="175"/>
                  </a:lnTo>
                  <a:lnTo>
                    <a:pt x="101" y="97"/>
                  </a:lnTo>
                  <a:lnTo>
                    <a:pt x="71" y="7"/>
                  </a:lnTo>
                  <a:lnTo>
                    <a:pt x="54" y="0"/>
                  </a:lnTo>
                  <a:lnTo>
                    <a:pt x="57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604" name="Freeform 77">
              <a:extLst>
                <a:ext uri="{FF2B5EF4-FFF2-40B4-BE49-F238E27FC236}">
                  <a16:creationId xmlns:a16="http://schemas.microsoft.com/office/drawing/2014/main" id="{8E07B5C9-4534-479A-ABBC-4899882CA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1564"/>
              <a:ext cx="74" cy="28"/>
            </a:xfrm>
            <a:custGeom>
              <a:avLst/>
              <a:gdLst>
                <a:gd name="T0" fmla="*/ 0 w 146"/>
                <a:gd name="T1" fmla="*/ 1 h 55"/>
                <a:gd name="T2" fmla="*/ 1 w 146"/>
                <a:gd name="T3" fmla="*/ 1 h 55"/>
                <a:gd name="T4" fmla="*/ 1 w 146"/>
                <a:gd name="T5" fmla="*/ 0 h 55"/>
                <a:gd name="T6" fmla="*/ 1 w 146"/>
                <a:gd name="T7" fmla="*/ 1 h 55"/>
                <a:gd name="T8" fmla="*/ 1 w 146"/>
                <a:gd name="T9" fmla="*/ 1 h 55"/>
                <a:gd name="T10" fmla="*/ 1 w 146"/>
                <a:gd name="T11" fmla="*/ 1 h 55"/>
                <a:gd name="T12" fmla="*/ 0 w 146"/>
                <a:gd name="T13" fmla="*/ 1 h 55"/>
                <a:gd name="T14" fmla="*/ 0 w 146"/>
                <a:gd name="T15" fmla="*/ 1 h 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6"/>
                <a:gd name="T25" fmla="*/ 0 h 55"/>
                <a:gd name="T26" fmla="*/ 146 w 146"/>
                <a:gd name="T27" fmla="*/ 55 h 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6" h="55">
                  <a:moveTo>
                    <a:pt x="0" y="27"/>
                  </a:moveTo>
                  <a:lnTo>
                    <a:pt x="40" y="29"/>
                  </a:lnTo>
                  <a:lnTo>
                    <a:pt x="146" y="0"/>
                  </a:lnTo>
                  <a:lnTo>
                    <a:pt x="53" y="44"/>
                  </a:lnTo>
                  <a:lnTo>
                    <a:pt x="72" y="55"/>
                  </a:lnTo>
                  <a:lnTo>
                    <a:pt x="28" y="5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605" name="Freeform 78">
              <a:extLst>
                <a:ext uri="{FF2B5EF4-FFF2-40B4-BE49-F238E27FC236}">
                  <a16:creationId xmlns:a16="http://schemas.microsoft.com/office/drawing/2014/main" id="{8DB0A82E-B43E-4AE1-834F-209778331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1602"/>
              <a:ext cx="19" cy="205"/>
            </a:xfrm>
            <a:custGeom>
              <a:avLst/>
              <a:gdLst>
                <a:gd name="T0" fmla="*/ 1 w 38"/>
                <a:gd name="T1" fmla="*/ 0 h 411"/>
                <a:gd name="T2" fmla="*/ 1 w 38"/>
                <a:gd name="T3" fmla="*/ 0 h 411"/>
                <a:gd name="T4" fmla="*/ 1 w 38"/>
                <a:gd name="T5" fmla="*/ 0 h 411"/>
                <a:gd name="T6" fmla="*/ 1 w 38"/>
                <a:gd name="T7" fmla="*/ 0 h 411"/>
                <a:gd name="T8" fmla="*/ 0 w 38"/>
                <a:gd name="T9" fmla="*/ 0 h 411"/>
                <a:gd name="T10" fmla="*/ 1 w 38"/>
                <a:gd name="T11" fmla="*/ 0 h 411"/>
                <a:gd name="T12" fmla="*/ 1 w 38"/>
                <a:gd name="T13" fmla="*/ 0 h 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411"/>
                <a:gd name="T23" fmla="*/ 38 w 38"/>
                <a:gd name="T24" fmla="*/ 411 h 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411">
                  <a:moveTo>
                    <a:pt x="19" y="361"/>
                  </a:moveTo>
                  <a:lnTo>
                    <a:pt x="38" y="234"/>
                  </a:lnTo>
                  <a:lnTo>
                    <a:pt x="11" y="0"/>
                  </a:lnTo>
                  <a:lnTo>
                    <a:pt x="13" y="226"/>
                  </a:lnTo>
                  <a:lnTo>
                    <a:pt x="0" y="411"/>
                  </a:lnTo>
                  <a:lnTo>
                    <a:pt x="19" y="3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  <p:sp>
          <p:nvSpPr>
            <p:cNvPr id="22606" name="Freeform 79">
              <a:extLst>
                <a:ext uri="{FF2B5EF4-FFF2-40B4-BE49-F238E27FC236}">
                  <a16:creationId xmlns:a16="http://schemas.microsoft.com/office/drawing/2014/main" id="{1AC22C0A-918B-43CC-B475-F1A64D3AC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2" y="2695"/>
              <a:ext cx="400" cy="59"/>
            </a:xfrm>
            <a:custGeom>
              <a:avLst/>
              <a:gdLst>
                <a:gd name="T0" fmla="*/ 1 w 800"/>
                <a:gd name="T1" fmla="*/ 0 h 118"/>
                <a:gd name="T2" fmla="*/ 1 w 800"/>
                <a:gd name="T3" fmla="*/ 1 h 118"/>
                <a:gd name="T4" fmla="*/ 1 w 800"/>
                <a:gd name="T5" fmla="*/ 1 h 118"/>
                <a:gd name="T6" fmla="*/ 0 w 800"/>
                <a:gd name="T7" fmla="*/ 1 h 118"/>
                <a:gd name="T8" fmla="*/ 1 w 800"/>
                <a:gd name="T9" fmla="*/ 0 h 118"/>
                <a:gd name="T10" fmla="*/ 1 w 800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0"/>
                <a:gd name="T19" fmla="*/ 0 h 118"/>
                <a:gd name="T20" fmla="*/ 800 w 800"/>
                <a:gd name="T21" fmla="*/ 118 h 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0" h="118">
                  <a:moveTo>
                    <a:pt x="70" y="0"/>
                  </a:moveTo>
                  <a:lnTo>
                    <a:pt x="800" y="99"/>
                  </a:lnTo>
                  <a:lnTo>
                    <a:pt x="414" y="118"/>
                  </a:lnTo>
                  <a:lnTo>
                    <a:pt x="0" y="86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w Cen MT" panose="020B0602020104020603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Flowchart: Document 19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8BE1E380-8E10-481A-952D-92945FD4B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Metode Alokasi Langsung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59DAE7E-1964-4B68-93E2-51A710570E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03700" y="634999"/>
            <a:ext cx="7340600" cy="5976815"/>
          </a:xfrm>
        </p:spPr>
        <p:txBody>
          <a:bodyPr wrap="square" anchor="t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300" dirty="0">
                <a:latin typeface="Comic Sans MS" panose="030F0702030302020204" pitchFamily="66" charset="0"/>
              </a:rPr>
              <a:t>PT. KARIMATA </a:t>
            </a:r>
            <a:r>
              <a:rPr lang="en-US" altLang="en-US" sz="1300" dirty="0" err="1">
                <a:latin typeface="Comic Sans MS" panose="030F0702030302020204" pitchFamily="66" charset="0"/>
              </a:rPr>
              <a:t>mempunyai</a:t>
            </a:r>
            <a:r>
              <a:rPr lang="en-US" altLang="en-US" sz="1300" dirty="0">
                <a:latin typeface="Comic Sans MS" panose="030F0702030302020204" pitchFamily="66" charset="0"/>
              </a:rPr>
              <a:t> 2 </a:t>
            </a:r>
            <a:r>
              <a:rPr lang="en-US" altLang="en-US" sz="13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Produksi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yaitu</a:t>
            </a:r>
            <a:r>
              <a:rPr lang="en-US" altLang="en-US" sz="1300" dirty="0">
                <a:latin typeface="Comic Sans MS" panose="030F0702030302020204" pitchFamily="66" charset="0"/>
              </a:rPr>
              <a:t> Dept I &amp; Dept II dan Dept </a:t>
            </a:r>
            <a:r>
              <a:rPr lang="en-US" altLang="en-US" sz="1300" dirty="0" err="1">
                <a:latin typeface="Comic Sans MS" panose="030F0702030302020204" pitchFamily="66" charset="0"/>
              </a:rPr>
              <a:t>Pemb</a:t>
            </a:r>
            <a:r>
              <a:rPr lang="en-US" altLang="en-US" sz="1300" dirty="0">
                <a:latin typeface="Comic Sans MS" panose="030F0702030302020204" pitchFamily="66" charset="0"/>
              </a:rPr>
              <a:t> A &amp; B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300" dirty="0" err="1">
                <a:latin typeface="Comic Sans MS" panose="030F0702030302020204" pitchFamily="66" charset="0"/>
              </a:rPr>
              <a:t>Anggaran</a:t>
            </a:r>
            <a:r>
              <a:rPr lang="en-US" altLang="en-US" sz="1300" dirty="0">
                <a:latin typeface="Comic Sans MS" panose="030F0702030302020204" pitchFamily="66" charset="0"/>
              </a:rPr>
              <a:t> BOP </a:t>
            </a:r>
            <a:r>
              <a:rPr lang="en-US" altLang="en-US" sz="1300" dirty="0" err="1">
                <a:latin typeface="Comic Sans MS" panose="030F0702030302020204" pitchFamily="66" charset="0"/>
              </a:rPr>
              <a:t>untuk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periode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waktu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ttt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adalah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sbb</a:t>
            </a:r>
            <a:r>
              <a:rPr lang="en-US" altLang="en-US" sz="1300" dirty="0">
                <a:latin typeface="Comic Sans MS" panose="030F0702030302020204" pitchFamily="66" charset="0"/>
              </a:rPr>
              <a:t> :</a:t>
            </a:r>
          </a:p>
          <a:p>
            <a:pPr eaLnBrk="1" hangingPunct="1">
              <a:lnSpc>
                <a:spcPct val="80000"/>
              </a:lnSpc>
            </a:pPr>
            <a:endParaRPr lang="en-US" altLang="en-US" sz="1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300" dirty="0">
                <a:latin typeface="Comic Sans MS" panose="030F0702030302020204" pitchFamily="66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300" dirty="0" err="1">
                <a:latin typeface="Comic Sans MS" panose="030F0702030302020204" pitchFamily="66" charset="0"/>
              </a:rPr>
              <a:t>Taksiran</a:t>
            </a:r>
            <a:r>
              <a:rPr lang="en-US" altLang="en-US" sz="1300" dirty="0">
                <a:latin typeface="Comic Sans MS" panose="030F0702030302020204" pitchFamily="66" charset="0"/>
              </a:rPr>
              <a:t> Jasa </a:t>
            </a:r>
            <a:r>
              <a:rPr lang="en-US" altLang="en-US" sz="13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300" dirty="0">
                <a:latin typeface="Comic Sans MS" panose="030F0702030302020204" pitchFamily="66" charset="0"/>
              </a:rPr>
              <a:t> yang </a:t>
            </a:r>
            <a:r>
              <a:rPr lang="en-US" altLang="en-US" sz="1300" dirty="0" err="1">
                <a:latin typeface="Comic Sans MS" panose="030F0702030302020204" pitchFamily="66" charset="0"/>
              </a:rPr>
              <a:t>dinikmati</a:t>
            </a:r>
            <a:r>
              <a:rPr lang="en-US" altLang="en-US" sz="1300" dirty="0">
                <a:latin typeface="Comic Sans MS" panose="030F0702030302020204" pitchFamily="66" charset="0"/>
              </a:rPr>
              <a:t> oleh Dept </a:t>
            </a:r>
            <a:r>
              <a:rPr lang="en-US" altLang="en-US" sz="1300" dirty="0" err="1">
                <a:latin typeface="Comic Sans MS" panose="030F0702030302020204" pitchFamily="66" charset="0"/>
              </a:rPr>
              <a:t>Produksi</a:t>
            </a:r>
            <a:r>
              <a:rPr lang="en-US" altLang="en-US" sz="1300" dirty="0">
                <a:latin typeface="Comic Sans MS" panose="030F0702030302020204" pitchFamily="66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300" dirty="0">
                <a:latin typeface="Comic Sans MS" panose="030F0702030302020204" pitchFamily="66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3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300" b="1" dirty="0" err="1">
                <a:latin typeface="Comic Sans MS" panose="030F0702030302020204" pitchFamily="66" charset="0"/>
              </a:rPr>
              <a:t>Ditanya</a:t>
            </a:r>
            <a:r>
              <a:rPr lang="en-US" altLang="en-US" sz="1300" b="1" dirty="0">
                <a:latin typeface="Comic Sans MS" panose="030F0702030302020204" pitchFamily="66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300" dirty="0">
                <a:latin typeface="Comic Sans MS" panose="030F0702030302020204" pitchFamily="66" charset="0"/>
              </a:rPr>
              <a:t>a. </a:t>
            </a:r>
            <a:r>
              <a:rPr lang="en-US" altLang="en-US" sz="1300" dirty="0" err="1">
                <a:latin typeface="Comic Sans MS" panose="030F0702030302020204" pitchFamily="66" charset="0"/>
              </a:rPr>
              <a:t>Hitung</a:t>
            </a:r>
            <a:r>
              <a:rPr lang="en-US" altLang="en-US" sz="1300" dirty="0">
                <a:latin typeface="Comic Sans MS" panose="030F0702030302020204" pitchFamily="66" charset="0"/>
              </a:rPr>
              <a:t> BOP Dept </a:t>
            </a:r>
            <a:r>
              <a:rPr lang="en-US" altLang="en-US" sz="1300" dirty="0" err="1">
                <a:latin typeface="Comic Sans MS" panose="030F0702030302020204" pitchFamily="66" charset="0"/>
              </a:rPr>
              <a:t>Produksi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stlh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mendapat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alokasi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dari</a:t>
            </a:r>
            <a:r>
              <a:rPr lang="en-US" altLang="en-US" sz="1300" dirty="0">
                <a:latin typeface="Comic Sans MS" panose="030F0702030302020204" pitchFamily="66" charset="0"/>
              </a:rPr>
              <a:t> Dept </a:t>
            </a:r>
            <a:r>
              <a:rPr lang="en-US" altLang="en-US" sz="1300" dirty="0" err="1">
                <a:latin typeface="Comic Sans MS" panose="030F0702030302020204" pitchFamily="66" charset="0"/>
              </a:rPr>
              <a:t>Pembantu</a:t>
            </a:r>
            <a:endParaRPr lang="en-US" altLang="en-US" sz="1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300" dirty="0">
                <a:latin typeface="Comic Sans MS" panose="030F0702030302020204" pitchFamily="66" charset="0"/>
              </a:rPr>
              <a:t>b. </a:t>
            </a:r>
            <a:r>
              <a:rPr lang="en-US" altLang="en-US" sz="1300" dirty="0" err="1">
                <a:latin typeface="Comic Sans MS" panose="030F0702030302020204" pitchFamily="66" charset="0"/>
              </a:rPr>
              <a:t>Hitung</a:t>
            </a:r>
            <a:r>
              <a:rPr lang="en-US" altLang="en-US" sz="1300" dirty="0">
                <a:latin typeface="Comic Sans MS" panose="030F0702030302020204" pitchFamily="66" charset="0"/>
              </a:rPr>
              <a:t> Tarif BOP per Unit Jika Dasar </a:t>
            </a:r>
            <a:r>
              <a:rPr lang="en-US" altLang="en-US" sz="1300" dirty="0" err="1">
                <a:latin typeface="Comic Sans MS" panose="030F0702030302020204" pitchFamily="66" charset="0"/>
              </a:rPr>
              <a:t>Pembebanan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yg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dipakai</a:t>
            </a:r>
            <a:r>
              <a:rPr lang="en-US" altLang="en-US" sz="1300" dirty="0">
                <a:latin typeface="Comic Sans MS" panose="030F0702030302020204" pitchFamily="66" charset="0"/>
              </a:rPr>
              <a:t> Dept 1     </a:t>
            </a:r>
            <a:r>
              <a:rPr lang="en-US" altLang="en-US" sz="1300" dirty="0" err="1">
                <a:latin typeface="Comic Sans MS" panose="030F0702030302020204" pitchFamily="66" charset="0"/>
              </a:rPr>
              <a:t>adalah</a:t>
            </a:r>
            <a:r>
              <a:rPr lang="en-US" altLang="en-US" sz="1300" dirty="0">
                <a:latin typeface="Comic Sans MS" panose="030F0702030302020204" pitchFamily="66" charset="0"/>
              </a:rPr>
              <a:t> Jam </a:t>
            </a:r>
            <a:r>
              <a:rPr lang="en-US" altLang="en-US" sz="1300" dirty="0" err="1">
                <a:latin typeface="Comic Sans MS" panose="030F0702030302020204" pitchFamily="66" charset="0"/>
              </a:rPr>
              <a:t>Mesin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dengan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jumlah</a:t>
            </a:r>
            <a:r>
              <a:rPr lang="en-US" altLang="en-US" sz="1300" dirty="0">
                <a:latin typeface="Comic Sans MS" panose="030F0702030302020204" pitchFamily="66" charset="0"/>
              </a:rPr>
              <a:t> yang </a:t>
            </a:r>
            <a:r>
              <a:rPr lang="en-US" altLang="en-US" sz="1300" dirty="0" err="1">
                <a:latin typeface="Comic Sans MS" panose="030F0702030302020204" pitchFamily="66" charset="0"/>
              </a:rPr>
              <a:t>dianggarkan</a:t>
            </a:r>
            <a:r>
              <a:rPr lang="en-US" altLang="en-US" sz="1300" dirty="0">
                <a:latin typeface="Comic Sans MS" panose="030F0702030302020204" pitchFamily="66" charset="0"/>
              </a:rPr>
              <a:t> 10.000 jam </a:t>
            </a:r>
            <a:r>
              <a:rPr lang="en-US" altLang="en-US" sz="1300" dirty="0" err="1">
                <a:latin typeface="Comic Sans MS" panose="030F0702030302020204" pitchFamily="66" charset="0"/>
              </a:rPr>
              <a:t>mesin</a:t>
            </a:r>
            <a:endParaRPr lang="en-US" altLang="en-US" sz="1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300" dirty="0">
                <a:latin typeface="Comic Sans MS" panose="030F0702030302020204" pitchFamily="66" charset="0"/>
              </a:rPr>
              <a:t>	Dept 2 </a:t>
            </a:r>
            <a:r>
              <a:rPr lang="en-US" altLang="en-US" sz="1300" dirty="0" err="1">
                <a:latin typeface="Comic Sans MS" panose="030F0702030302020204" pitchFamily="66" charset="0"/>
              </a:rPr>
              <a:t>menggunakan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dasar</a:t>
            </a:r>
            <a:r>
              <a:rPr lang="en-US" altLang="en-US" sz="1300" dirty="0">
                <a:latin typeface="Comic Sans MS" panose="030F0702030302020204" pitchFamily="66" charset="0"/>
              </a:rPr>
              <a:t> </a:t>
            </a:r>
            <a:r>
              <a:rPr lang="en-US" altLang="en-US" sz="1300" dirty="0" err="1">
                <a:latin typeface="Comic Sans MS" panose="030F0702030302020204" pitchFamily="66" charset="0"/>
              </a:rPr>
              <a:t>pembebanan</a:t>
            </a:r>
            <a:r>
              <a:rPr lang="en-US" altLang="en-US" sz="1300" dirty="0">
                <a:latin typeface="Comic Sans MS" panose="030F0702030302020204" pitchFamily="66" charset="0"/>
              </a:rPr>
              <a:t> Unit </a:t>
            </a:r>
            <a:r>
              <a:rPr lang="en-US" altLang="en-US" sz="1300" dirty="0" err="1">
                <a:latin typeface="Comic Sans MS" panose="030F0702030302020204" pitchFamily="66" charset="0"/>
              </a:rPr>
              <a:t>Produksi</a:t>
            </a:r>
            <a:r>
              <a:rPr lang="en-US" altLang="en-US" sz="1300" dirty="0">
                <a:latin typeface="Comic Sans MS" panose="030F0702030302020204" pitchFamily="66" charset="0"/>
              </a:rPr>
              <a:t>, </a:t>
            </a:r>
            <a:r>
              <a:rPr lang="en-US" altLang="en-US" sz="1300" dirty="0" err="1">
                <a:latin typeface="Comic Sans MS" panose="030F0702030302020204" pitchFamily="66" charset="0"/>
              </a:rPr>
              <a:t>jumlah</a:t>
            </a:r>
            <a:r>
              <a:rPr lang="en-US" altLang="en-US" sz="1300" dirty="0">
                <a:latin typeface="Comic Sans MS" panose="030F0702030302020204" pitchFamily="66" charset="0"/>
              </a:rPr>
              <a:t> yang     </a:t>
            </a:r>
            <a:r>
              <a:rPr lang="en-US" altLang="en-US" sz="1300" dirty="0" err="1">
                <a:latin typeface="Comic Sans MS" panose="030F0702030302020204" pitchFamily="66" charset="0"/>
              </a:rPr>
              <a:t>dianggarkan</a:t>
            </a:r>
            <a:r>
              <a:rPr lang="en-US" altLang="en-US" sz="1300" dirty="0">
                <a:latin typeface="Comic Sans MS" panose="030F0702030302020204" pitchFamily="66" charset="0"/>
              </a:rPr>
              <a:t> 20.000 unit.</a:t>
            </a:r>
            <a:endParaRPr lang="id-ID" altLang="en-US" sz="1300" dirty="0">
              <a:latin typeface="Comic Sans MS" panose="030F0702030302020204" pitchFamily="66" charset="0"/>
            </a:endParaRPr>
          </a:p>
        </p:txBody>
      </p:sp>
      <p:graphicFrame>
        <p:nvGraphicFramePr>
          <p:cNvPr id="25661" name="Group 61">
            <a:extLst>
              <a:ext uri="{FF2B5EF4-FFF2-40B4-BE49-F238E27FC236}">
                <a16:creationId xmlns:a16="http://schemas.microsoft.com/office/drawing/2014/main" id="{486FD4FD-E1E4-4EAF-9EA4-9F2F5B8E66F5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50948537"/>
              </p:ext>
            </p:extLst>
          </p:nvPr>
        </p:nvGraphicFramePr>
        <p:xfrm>
          <a:off x="5676900" y="1663700"/>
          <a:ext cx="3390899" cy="1701800"/>
        </p:xfrm>
        <a:graphic>
          <a:graphicData uri="http://schemas.openxmlformats.org/drawingml/2006/table">
            <a:tbl>
              <a:tblPr/>
              <a:tblGrid>
                <a:gridCol w="119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399" marR="70399" marT="35200" marB="3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Jml Anggaran BOP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399" marR="70399" marT="35200" marB="3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399" marR="70399" marT="35200" marB="3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60.000,-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399" marR="70399" marT="35200" marB="3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399" marR="70399" marT="35200" marB="3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80.000,-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399" marR="70399" marT="35200" marB="3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399" marR="70399" marT="35200" marB="3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50.000,-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399" marR="70399" marT="35200" marB="3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399" marR="70399" marT="35200" marB="352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40.000,-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70399" marR="70399" marT="35200" marB="35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662" name="Group 62">
            <a:extLst>
              <a:ext uri="{FF2B5EF4-FFF2-40B4-BE49-F238E27FC236}">
                <a16:creationId xmlns:a16="http://schemas.microsoft.com/office/drawing/2014/main" id="{B4BECA72-25FE-4651-BCE2-ADCBA886E705}"/>
              </a:ext>
            </a:extLst>
          </p:cNvPr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36860524"/>
              </p:ext>
            </p:extLst>
          </p:nvPr>
        </p:nvGraphicFramePr>
        <p:xfrm>
          <a:off x="5448300" y="3975100"/>
          <a:ext cx="3936999" cy="1015998"/>
        </p:xfrm>
        <a:graphic>
          <a:graphicData uri="http://schemas.openxmlformats.org/drawingml/2006/table">
            <a:tbl>
              <a:tblPr/>
              <a:tblGrid>
                <a:gridCol w="1709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 Pembantu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852" marR="68852" marT="34416" marB="344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 I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852" marR="68852" marT="34416" marB="344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 II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852" marR="68852" marT="34416" marB="344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852" marR="68852" marT="34416" marB="344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60%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852" marR="68852" marT="34416" marB="344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40%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852" marR="68852" marT="34416" marB="344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852" marR="68852" marT="34416" marB="344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75%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852" marR="68852" marT="34416" marB="344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25%</a:t>
                      </a:r>
                      <a:endParaRPr kumimoji="0" lang="id-ID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852" marR="68852" marT="34416" marB="344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E3FEAC7-D633-4BE8-AA41-9BC96A9AD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8375" y="214314"/>
            <a:ext cx="7793038" cy="960437"/>
          </a:xfrm>
        </p:spPr>
        <p:txBody>
          <a:bodyPr/>
          <a:lstStyle/>
          <a:p>
            <a:pPr algn="ctr" eaLnBrk="1" hangingPunct="1"/>
            <a:r>
              <a:rPr lang="en-US" altLang="en-US" b="1">
                <a:solidFill>
                  <a:schemeClr val="tx1"/>
                </a:solidFill>
              </a:rPr>
              <a:t>Metode Alokasi Langsung</a:t>
            </a:r>
            <a:endParaRPr lang="id-ID" altLang="en-US" b="1">
              <a:solidFill>
                <a:schemeClr val="tx1"/>
              </a:solidFill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21D39EB-79A0-4490-B145-A2358AA32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26" y="4500563"/>
            <a:ext cx="8215313" cy="1808162"/>
          </a:xfrm>
        </p:spPr>
        <p:txBody>
          <a:bodyPr/>
          <a:lstStyle/>
          <a:p>
            <a:pPr eaLnBrk="1" hangingPunct="1"/>
            <a:r>
              <a:rPr lang="en-US" altLang="en-US" sz="2000" b="1"/>
              <a:t>Tarif BOP               = 120.000         110.000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/>
              <a:t>			</a:t>
            </a:r>
            <a:r>
              <a:rPr lang="id-ID" altLang="en-US" sz="2000" b="1"/>
              <a:t>            1</a:t>
            </a:r>
            <a:r>
              <a:rPr lang="en-US" altLang="en-US" sz="2000" b="1"/>
              <a:t>0.000	</a:t>
            </a:r>
            <a:r>
              <a:rPr lang="id-ID" altLang="en-US" sz="2000" b="1"/>
              <a:t>        </a:t>
            </a:r>
            <a:r>
              <a:rPr lang="en-US" altLang="en-US" sz="2000" b="1"/>
              <a:t>20.000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/>
              <a:t>			        =  12/jm		5,5/unit</a:t>
            </a:r>
            <a:endParaRPr lang="id-ID" altLang="en-US" sz="2000" b="1"/>
          </a:p>
        </p:txBody>
      </p:sp>
      <p:graphicFrame>
        <p:nvGraphicFramePr>
          <p:cNvPr id="43067" name="Group 59">
            <a:extLst>
              <a:ext uri="{FF2B5EF4-FFF2-40B4-BE49-F238E27FC236}">
                <a16:creationId xmlns:a16="http://schemas.microsoft.com/office/drawing/2014/main" id="{F86FB743-0E25-4700-B2A0-23FD64DC7253}"/>
              </a:ext>
            </a:extLst>
          </p:cNvPr>
          <p:cNvGraphicFramePr>
            <a:graphicFrameLocks noGrp="1"/>
          </p:cNvGraphicFramePr>
          <p:nvPr/>
        </p:nvGraphicFramePr>
        <p:xfrm>
          <a:off x="1952626" y="2060576"/>
          <a:ext cx="8143876" cy="2194430"/>
        </p:xfrm>
        <a:graphic>
          <a:graphicData uri="http://schemas.openxmlformats.org/drawingml/2006/table">
            <a:tbl>
              <a:tblPr/>
              <a:tblGrid>
                <a:gridCol w="2290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Keterangan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  <a:endParaRPr kumimoji="0" lang="id-ID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D.Prod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I</a:t>
                      </a:r>
                      <a:endParaRPr kumimoji="0" lang="id-ID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D.Prod II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D.Pemb A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D.Pemb B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BOP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sblm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Alokasi</a:t>
                      </a:r>
                      <a:endParaRPr kumimoji="0" lang="id-ID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60.000</a:t>
                      </a:r>
                      <a:endParaRPr kumimoji="0" lang="id-ID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Alokasi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BOP Dept A</a:t>
                      </a:r>
                      <a:endParaRPr kumimoji="0" lang="id-ID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(50.000)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Alokasi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BOP Dept B</a:t>
                      </a:r>
                      <a:endParaRPr kumimoji="0" lang="id-ID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(40.000)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3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BOP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Setelah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Alokasi</a:t>
                      </a:r>
                      <a:endParaRPr kumimoji="0" lang="id-ID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110.000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id-ID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618" name="Line 60">
            <a:extLst>
              <a:ext uri="{FF2B5EF4-FFF2-40B4-BE49-F238E27FC236}">
                <a16:creationId xmlns:a16="http://schemas.microsoft.com/office/drawing/2014/main" id="{1730C4F8-32D7-4CE4-9AC2-A4B319EEA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6438" y="485775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Line 61">
            <a:extLst>
              <a:ext uri="{FF2B5EF4-FFF2-40B4-BE49-F238E27FC236}">
                <a16:creationId xmlns:a16="http://schemas.microsoft.com/office/drawing/2014/main" id="{DF921E27-F02D-4469-B5E6-A63F46BC49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485775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1B92278-5A1E-43EE-8E38-239354EF0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4" y="357189"/>
            <a:ext cx="8143875" cy="928687"/>
          </a:xfrm>
        </p:spPr>
        <p:txBody>
          <a:bodyPr/>
          <a:lstStyle/>
          <a:p>
            <a:pPr eaLnBrk="1" hangingPunct="1"/>
            <a:r>
              <a:rPr lang="en-US" altLang="en-US" sz="4000" b="1"/>
              <a:t>Metode Alokasi Bertahap</a:t>
            </a:r>
            <a:endParaRPr lang="id-ID" altLang="en-US" sz="4000" b="1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1FF75BC-AB13-45E9-B0CD-9158C1EAA5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95501" y="1643064"/>
            <a:ext cx="7650163" cy="3565525"/>
          </a:xfrm>
        </p:spPr>
        <p:txBody>
          <a:bodyPr/>
          <a:lstStyle/>
          <a:p>
            <a:pPr eaLnBrk="1" hangingPunct="1"/>
            <a:r>
              <a:rPr lang="en-US" altLang="en-US" sz="3600" b="1"/>
              <a:t>Dengan Kasus yang sama,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200" b="1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en-US" sz="3200" b="1"/>
          </a:p>
        </p:txBody>
      </p:sp>
      <p:graphicFrame>
        <p:nvGraphicFramePr>
          <p:cNvPr id="27678" name="Group 30">
            <a:extLst>
              <a:ext uri="{FF2B5EF4-FFF2-40B4-BE49-F238E27FC236}">
                <a16:creationId xmlns:a16="http://schemas.microsoft.com/office/drawing/2014/main" id="{DEE846FD-EBE7-439E-B32A-0AC8E880C19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524125" y="2557463"/>
          <a:ext cx="6904037" cy="1371600"/>
        </p:xfrm>
        <a:graphic>
          <a:graphicData uri="http://schemas.openxmlformats.org/drawingml/2006/table">
            <a:tbl>
              <a:tblPr/>
              <a:tblGrid>
                <a:gridCol w="1725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 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 A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 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 II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8B1096E0-1727-4F5E-8F0C-7742B56B0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24063" y="4143376"/>
            <a:ext cx="8464550" cy="2016125"/>
          </a:xfrm>
        </p:spPr>
        <p:txBody>
          <a:bodyPr/>
          <a:lstStyle/>
          <a:p>
            <a:pPr eaLnBrk="1" hangingPunct="1"/>
            <a:r>
              <a:rPr lang="en-US" altLang="en-US" sz="2400" b="1"/>
              <a:t>Tarif BOP           </a:t>
            </a:r>
            <a:r>
              <a:rPr lang="id-ID" altLang="en-US" sz="2400" b="1"/>
              <a:t>= </a:t>
            </a:r>
            <a:r>
              <a:rPr lang="en-US" altLang="en-US" sz="2400" b="1"/>
              <a:t>118.400       111.600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			</a:t>
            </a:r>
            <a:r>
              <a:rPr lang="id-ID" altLang="en-US" sz="2400" b="1"/>
              <a:t>            </a:t>
            </a:r>
            <a:r>
              <a:rPr lang="en-US" altLang="en-US" sz="2400" b="1"/>
              <a:t>10.000         20.000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			        = </a:t>
            </a:r>
            <a:r>
              <a:rPr lang="id-ID" altLang="en-US" sz="2400" b="1"/>
              <a:t>11,84</a:t>
            </a:r>
            <a:r>
              <a:rPr lang="en-US" altLang="en-US" sz="2400" b="1"/>
              <a:t>/jm      </a:t>
            </a:r>
            <a:r>
              <a:rPr lang="id-ID" altLang="en-US" sz="2400" b="1"/>
              <a:t>5,58</a:t>
            </a:r>
            <a:r>
              <a:rPr lang="en-US" altLang="en-US" sz="2400" b="1"/>
              <a:t>/unit</a:t>
            </a:r>
            <a:endParaRPr lang="id-ID" altLang="en-US" sz="2400" b="1"/>
          </a:p>
        </p:txBody>
      </p:sp>
      <p:graphicFrame>
        <p:nvGraphicFramePr>
          <p:cNvPr id="60467" name="Group 51">
            <a:extLst>
              <a:ext uri="{FF2B5EF4-FFF2-40B4-BE49-F238E27FC236}">
                <a16:creationId xmlns:a16="http://schemas.microsoft.com/office/drawing/2014/main" id="{D2A9C114-F6F1-4244-97DA-51F2780F9840}"/>
              </a:ext>
            </a:extLst>
          </p:cNvPr>
          <p:cNvGraphicFramePr>
            <a:graphicFrameLocks noGrp="1"/>
          </p:cNvGraphicFramePr>
          <p:nvPr/>
        </p:nvGraphicFramePr>
        <p:xfrm>
          <a:off x="2095501" y="1785938"/>
          <a:ext cx="8143875" cy="1828800"/>
        </p:xfrm>
        <a:graphic>
          <a:graphicData uri="http://schemas.openxmlformats.org/drawingml/2006/table">
            <a:tbl>
              <a:tblPr/>
              <a:tblGrid>
                <a:gridCol w="264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Keterangan 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D.Prod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D.Prod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II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D.Pemb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D.Pemb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BOP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sblm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Alokasi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60.000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80.000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50.000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40.000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Alokasi BOP Dept B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26.000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10.000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4.000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(40.000)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Alokasi BOP Dept A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32.400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21.600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(54.000)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BOP Setelah Alokasi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118.400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111.600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id-ID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665" name="Line 42">
            <a:extLst>
              <a:ext uri="{FF2B5EF4-FFF2-40B4-BE49-F238E27FC236}">
                <a16:creationId xmlns:a16="http://schemas.microsoft.com/office/drawing/2014/main" id="{1044CC2C-9C85-46A6-9154-15FB718095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3626" y="46529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Line 43">
            <a:extLst>
              <a:ext uri="{FF2B5EF4-FFF2-40B4-BE49-F238E27FC236}">
                <a16:creationId xmlns:a16="http://schemas.microsoft.com/office/drawing/2014/main" id="{DA8F9C99-6118-41B3-A9B4-44E8DFA4B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5251" y="46529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Rectangle 2">
            <a:extLst>
              <a:ext uri="{FF2B5EF4-FFF2-40B4-BE49-F238E27FC236}">
                <a16:creationId xmlns:a16="http://schemas.microsoft.com/office/drawing/2014/main" id="{B7F6C37F-8992-4994-98D0-B557811A3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4" y="357189"/>
            <a:ext cx="8143875" cy="928687"/>
          </a:xfrm>
        </p:spPr>
        <p:txBody>
          <a:bodyPr/>
          <a:lstStyle/>
          <a:p>
            <a:pPr eaLnBrk="1" hangingPunct="1"/>
            <a:r>
              <a:rPr lang="en-US" altLang="en-US" sz="4000" b="1"/>
              <a:t>Metode Alokasi Bertahap</a:t>
            </a:r>
            <a:endParaRPr lang="id-ID" altLang="en-US" sz="4000" b="1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9976154-E7A6-4430-95F4-5B38D042F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66938" y="285750"/>
            <a:ext cx="7715250" cy="928688"/>
          </a:xfrm>
        </p:spPr>
        <p:txBody>
          <a:bodyPr/>
          <a:lstStyle/>
          <a:p>
            <a:pPr eaLnBrk="1" hangingPunct="1"/>
            <a:r>
              <a:rPr lang="en-US" altLang="en-US" sz="4000" b="1"/>
              <a:t>Metode Alokasi </a:t>
            </a:r>
            <a:r>
              <a:rPr lang="id-ID" altLang="en-US" sz="4000" b="1"/>
              <a:t>Kontinyu/Aljabar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CDDB4B2-262E-4062-82B4-9B805DE314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24064" y="1528763"/>
            <a:ext cx="7710487" cy="41148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Dengan Kasus sama,</a:t>
            </a:r>
          </a:p>
          <a:p>
            <a:pPr eaLnBrk="1" hangingPunct="1"/>
            <a:r>
              <a:rPr lang="en-US" altLang="en-US" sz="3200" b="1"/>
              <a:t>Taksiran Jasa Dept Pembantu ke Dept Lain</a:t>
            </a:r>
          </a:p>
          <a:p>
            <a:pPr eaLnBrk="1" hangingPunct="1"/>
            <a:endParaRPr lang="id-ID" altLang="en-US" b="1"/>
          </a:p>
        </p:txBody>
      </p:sp>
      <p:graphicFrame>
        <p:nvGraphicFramePr>
          <p:cNvPr id="34846" name="Group 30">
            <a:extLst>
              <a:ext uri="{FF2B5EF4-FFF2-40B4-BE49-F238E27FC236}">
                <a16:creationId xmlns:a16="http://schemas.microsoft.com/office/drawing/2014/main" id="{49AAA8B0-6D2C-4793-8655-602707074E6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92314" y="3286125"/>
          <a:ext cx="8415337" cy="1512888"/>
        </p:xfrm>
        <a:graphic>
          <a:graphicData uri="http://schemas.openxmlformats.org/drawingml/2006/table">
            <a:tbl>
              <a:tblPr/>
              <a:tblGrid>
                <a:gridCol w="168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A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B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II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40%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7AD3B7D1-4E87-42F2-9C96-C1D9A0299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4" y="285750"/>
            <a:ext cx="81438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latin typeface="+mj-lt"/>
                <a:ea typeface="+mj-ea"/>
                <a:cs typeface="+mj-cs"/>
              </a:rPr>
              <a:t>Metode</a:t>
            </a:r>
            <a:r>
              <a:rPr lang="en-US" sz="4000" b="1" dirty="0"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>
                <a:latin typeface="+mj-lt"/>
                <a:ea typeface="+mj-ea"/>
                <a:cs typeface="+mj-cs"/>
              </a:rPr>
              <a:t>Alokasi</a:t>
            </a:r>
            <a:r>
              <a:rPr lang="en-US" sz="4000" b="1" dirty="0">
                <a:latin typeface="+mj-lt"/>
                <a:ea typeface="+mj-ea"/>
                <a:cs typeface="+mj-cs"/>
              </a:rPr>
              <a:t> </a:t>
            </a:r>
            <a:r>
              <a:rPr lang="id-ID" sz="4000" b="1" dirty="0">
                <a:latin typeface="+mj-lt"/>
                <a:ea typeface="+mj-ea"/>
                <a:cs typeface="+mj-cs"/>
              </a:rPr>
              <a:t>Kontinyu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C48426C-2ED3-4458-878C-97E08E526700}"/>
              </a:ext>
            </a:extLst>
          </p:cNvPr>
          <p:cNvGraphicFramePr>
            <a:graphicFrameLocks noGrp="1"/>
          </p:cNvGraphicFramePr>
          <p:nvPr/>
        </p:nvGraphicFramePr>
        <p:xfrm>
          <a:off x="2238375" y="1695450"/>
          <a:ext cx="7429499" cy="4446864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3877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243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/>
                        <a:t> 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/>
                        <a:t>Dept A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/>
                        <a:t>Dept B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BOP Langsung dan Tidak Langsung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d-ID" sz="1600" b="1" u="none" strike="noStrike" dirty="0"/>
                        <a:t>            50.000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d-ID" sz="1600" b="1" u="none" strike="noStrike" dirty="0"/>
                        <a:t>            40.000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Alokasi BOP departemen A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(50.000</a:t>
                      </a:r>
                      <a:r>
                        <a:rPr lang="id-ID" sz="1600" b="1" u="sng" strike="noStrike" dirty="0"/>
                        <a:t>)</a:t>
                      </a:r>
                      <a:endParaRPr lang="id-ID" sz="16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10.000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 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   -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50.000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Alokasi BOP departemen B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5.000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(50.000)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 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5.000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   -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Alokasi BOP departemen A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(5.000)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1.000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 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   -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1.000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Alokasi BOP departemen B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100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(1.000)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 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100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   -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Alokasi BOP departemen A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(100</a:t>
                      </a:r>
                      <a:r>
                        <a:rPr lang="id-ID" sz="1600" b="1" u="sng" strike="noStrike" dirty="0"/>
                        <a:t>)</a:t>
                      </a:r>
                      <a:endParaRPr lang="id-ID" sz="16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20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 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   -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20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Alokasi BOP departemen B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  2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(20)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 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  2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   -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Alokasi BOP departemen A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(2</a:t>
                      </a:r>
                      <a:r>
                        <a:rPr lang="id-ID" sz="1600" b="1" u="sng" strike="noStrike" dirty="0"/>
                        <a:t>)</a:t>
                      </a:r>
                      <a:endParaRPr lang="id-ID" sz="16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  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243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/>
                        <a:t> 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/>
                        <a:t>                             -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u="none" strike="noStrike" dirty="0"/>
                        <a:t>                            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FDAB6B78-6C30-4981-AA71-BB0E06DF7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4" y="285750"/>
            <a:ext cx="81438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latin typeface="+mj-lt"/>
                <a:ea typeface="+mj-ea"/>
                <a:cs typeface="+mj-cs"/>
              </a:rPr>
              <a:t>Metode</a:t>
            </a:r>
            <a:r>
              <a:rPr lang="en-US" sz="4000" b="1" dirty="0"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>
                <a:latin typeface="+mj-lt"/>
                <a:ea typeface="+mj-ea"/>
                <a:cs typeface="+mj-cs"/>
              </a:rPr>
              <a:t>Alokasi</a:t>
            </a:r>
            <a:r>
              <a:rPr lang="en-US" sz="4000" b="1" dirty="0">
                <a:latin typeface="+mj-lt"/>
                <a:ea typeface="+mj-ea"/>
                <a:cs typeface="+mj-cs"/>
              </a:rPr>
              <a:t> </a:t>
            </a:r>
            <a:r>
              <a:rPr lang="id-ID" sz="4000" b="1" dirty="0">
                <a:latin typeface="+mj-lt"/>
                <a:ea typeface="+mj-ea"/>
                <a:cs typeface="+mj-cs"/>
              </a:rPr>
              <a:t>Kontinyu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F75B7B-7204-41F5-97D0-22A25DA6FC14}"/>
              </a:ext>
            </a:extLst>
          </p:cNvPr>
          <p:cNvGraphicFramePr>
            <a:graphicFrameLocks noGrp="1"/>
          </p:cNvGraphicFramePr>
          <p:nvPr/>
        </p:nvGraphicFramePr>
        <p:xfrm>
          <a:off x="2166938" y="1792289"/>
          <a:ext cx="7929562" cy="1779587"/>
        </p:xfrm>
        <a:graphic>
          <a:graphicData uri="http://schemas.openxmlformats.org/drawingml/2006/table">
            <a:tbl>
              <a:tblPr/>
              <a:tblGrid>
                <a:gridCol w="327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Departemen Pembantu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Departemen Pembantu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4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Dept 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Dept B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Dept 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Dept 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5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BOP Langsung dan Tidak Langsung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50.000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40.000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60.000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80.000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Alokasi BOP departemen A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(55.102)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11.020 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27.551 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16.531 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Alokasi BOP departemen B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5.102 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(51.020)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25.510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20.408 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- 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- 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113.061 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116.939 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9E149E53-BFE4-42E8-844A-36675BC4D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4292601"/>
            <a:ext cx="84645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400" b="1" dirty="0" err="1"/>
              <a:t>Tarif</a:t>
            </a:r>
            <a:r>
              <a:rPr lang="en-US" sz="2400" b="1" dirty="0"/>
              <a:t> BOP           </a:t>
            </a:r>
            <a:r>
              <a:rPr lang="id-ID" sz="2400" b="1" dirty="0"/>
              <a:t>= </a:t>
            </a:r>
            <a:r>
              <a:rPr lang="en-US" sz="2400" b="1" u="sng" dirty="0"/>
              <a:t>11</a:t>
            </a:r>
            <a:r>
              <a:rPr lang="id-ID" sz="2400" b="1" u="sng" dirty="0"/>
              <a:t>3</a:t>
            </a:r>
            <a:r>
              <a:rPr lang="en-US" sz="2400" b="1" u="sng" dirty="0"/>
              <a:t>.</a:t>
            </a:r>
            <a:r>
              <a:rPr lang="id-ID" sz="2400" b="1" u="sng" dirty="0"/>
              <a:t>061</a:t>
            </a:r>
            <a:r>
              <a:rPr lang="en-US" sz="2400" b="1" dirty="0"/>
              <a:t>       </a:t>
            </a:r>
            <a:r>
              <a:rPr lang="en-US" sz="2400" b="1" u="sng" dirty="0"/>
              <a:t>11</a:t>
            </a:r>
            <a:r>
              <a:rPr lang="id-ID" sz="2400" b="1" u="sng" dirty="0"/>
              <a:t>6</a:t>
            </a:r>
            <a:r>
              <a:rPr lang="en-US" sz="2400" b="1" u="sng" dirty="0"/>
              <a:t>.</a:t>
            </a:r>
            <a:r>
              <a:rPr lang="id-ID" sz="2400" b="1" u="sng" dirty="0"/>
              <a:t>939</a:t>
            </a:r>
            <a:endParaRPr lang="en-US" sz="2400" b="1" u="sng" dirty="0"/>
          </a:p>
          <a:p>
            <a:pPr marL="319088" indent="-319088">
              <a:buClr>
                <a:schemeClr val="accent2"/>
              </a:buClr>
              <a:buSzPct val="60000"/>
              <a:defRPr/>
            </a:pPr>
            <a:r>
              <a:rPr lang="en-US" sz="2400" b="1" dirty="0"/>
              <a:t>			</a:t>
            </a:r>
            <a:r>
              <a:rPr lang="id-ID" sz="2400" b="1" dirty="0"/>
              <a:t>            </a:t>
            </a:r>
            <a:r>
              <a:rPr lang="en-US" sz="2400" b="1" dirty="0"/>
              <a:t>10.000         20.000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400" b="1" dirty="0"/>
              <a:t>			        = </a:t>
            </a:r>
            <a:r>
              <a:rPr lang="id-ID" sz="2400" b="1" dirty="0"/>
              <a:t>11,30/</a:t>
            </a:r>
            <a:r>
              <a:rPr lang="en-US" sz="2400" b="1" dirty="0" err="1"/>
              <a:t>jm</a:t>
            </a:r>
            <a:r>
              <a:rPr lang="en-US" sz="2400" b="1" dirty="0"/>
              <a:t>      </a:t>
            </a:r>
            <a:r>
              <a:rPr lang="id-ID" sz="2400" b="1" dirty="0"/>
              <a:t>5,85</a:t>
            </a:r>
            <a:r>
              <a:rPr lang="en-US" sz="2400" b="1" dirty="0"/>
              <a:t>/unit</a:t>
            </a:r>
            <a:endParaRPr lang="id-ID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290" name="Title 1">
            <a:extLst>
              <a:ext uri="{FF2B5EF4-FFF2-40B4-BE49-F238E27FC236}">
                <a16:creationId xmlns:a16="http://schemas.microsoft.com/office/drawing/2014/main" id="{511C7570-7713-46FD-9B45-EF42238A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id-ID" altLang="en-US" b="1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Pokok Bahasan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C519E0C-84A1-4D73-998E-8750B7935E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altLang="en-US" sz="2400">
                <a:solidFill>
                  <a:srgbClr val="000000"/>
                </a:solidFill>
              </a:rPr>
              <a:t>Penentuan Tarif Biaya Overhead Pabrik</a:t>
            </a:r>
            <a:endParaRPr lang="id-ID" altLang="en-US" sz="2400">
              <a:solidFill>
                <a:srgbClr val="000000"/>
              </a:solidFill>
            </a:endParaRPr>
          </a:p>
          <a:p>
            <a:r>
              <a:rPr lang="en-US" altLang="en-US" sz="2400">
                <a:solidFill>
                  <a:srgbClr val="000000"/>
                </a:solidFill>
              </a:rPr>
              <a:t>Penyusunan Anggaran BOP</a:t>
            </a:r>
            <a:endParaRPr lang="id-ID" altLang="en-US" sz="2400">
              <a:solidFill>
                <a:srgbClr val="000000"/>
              </a:solidFill>
            </a:endParaRPr>
          </a:p>
          <a:p>
            <a:r>
              <a:rPr lang="en-US" altLang="en-US" sz="2400">
                <a:solidFill>
                  <a:srgbClr val="000000"/>
                </a:solidFill>
              </a:rPr>
              <a:t>Alokasi budget biaya BOP dan metode yang digunakan dalam pengalokasian BOP Departemen pembantu ke Departemen  Produksi</a:t>
            </a:r>
            <a:endParaRPr lang="id-ID" altLang="en-US" sz="2400">
              <a:solidFill>
                <a:srgbClr val="000000"/>
              </a:solidFill>
            </a:endParaRPr>
          </a:p>
          <a:p>
            <a:r>
              <a:rPr lang="en-US" altLang="en-US" sz="2400">
                <a:solidFill>
                  <a:srgbClr val="000000"/>
                </a:solidFill>
              </a:rPr>
              <a:t>Pembebanan BOP terhadap produk dan pesanan pada Departemen Produksi</a:t>
            </a:r>
            <a:endParaRPr lang="id-ID" altLang="en-US" sz="2400">
              <a:solidFill>
                <a:srgbClr val="000000"/>
              </a:solidFill>
            </a:endParaRPr>
          </a:p>
          <a:p>
            <a:r>
              <a:rPr lang="en-US" altLang="en-US" sz="2400">
                <a:solidFill>
                  <a:srgbClr val="000000"/>
                </a:solidFill>
              </a:rPr>
              <a:t>Pengumpulan dan alokasi BOP rill</a:t>
            </a:r>
            <a:endParaRPr lang="id-ID" altLang="en-US" sz="2400">
              <a:solidFill>
                <a:srgbClr val="000000"/>
              </a:solidFill>
            </a:endParaRPr>
          </a:p>
          <a:p>
            <a:r>
              <a:rPr lang="en-US" altLang="en-US" sz="2400">
                <a:solidFill>
                  <a:srgbClr val="000000"/>
                </a:solidFill>
              </a:rPr>
              <a:t>Perhitungan, Analisis dan perlakuan selisih/</a:t>
            </a:r>
            <a:r>
              <a:rPr lang="en-US" altLang="en-US" sz="2400" i="1">
                <a:solidFill>
                  <a:srgbClr val="000000"/>
                </a:solidFill>
              </a:rPr>
              <a:t>variance</a:t>
            </a:r>
            <a:r>
              <a:rPr lang="en-US" altLang="en-US" sz="2400">
                <a:solidFill>
                  <a:srgbClr val="000000"/>
                </a:solidFill>
              </a:rPr>
              <a:t> BOP</a:t>
            </a:r>
            <a:endParaRPr lang="id-ID" alt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DFBF1142-35CF-4984-8B91-DF980C03B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Metode Alokasi </a:t>
            </a:r>
            <a:r>
              <a:rPr lang="id-ID" altLang="en-US" b="1">
                <a:solidFill>
                  <a:schemeClr val="tx1"/>
                </a:solidFill>
              </a:rPr>
              <a:t>Aljabar</a:t>
            </a:r>
            <a:endParaRPr lang="id-ID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EE886-8B68-4926-854E-B9F582BFE2A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, </a:t>
            </a:r>
            <a:r>
              <a:rPr lang="en-US" sz="3200" dirty="0" err="1"/>
              <a:t>jumlah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tiap-tiap</a:t>
            </a:r>
            <a:r>
              <a:rPr lang="en-US" sz="3200" dirty="0"/>
              <a:t> </a:t>
            </a:r>
            <a:r>
              <a:rPr lang="en-US" sz="3200" dirty="0" err="1"/>
              <a:t>departemen</a:t>
            </a:r>
            <a:r>
              <a:rPr lang="en-US" sz="3200" dirty="0"/>
              <a:t> </a:t>
            </a:r>
            <a:r>
              <a:rPr lang="en-US" sz="3200" dirty="0" err="1"/>
              <a:t>pembantu</a:t>
            </a:r>
            <a:r>
              <a:rPr lang="en-US" sz="3200" dirty="0"/>
              <a:t> </a:t>
            </a:r>
            <a:r>
              <a:rPr lang="en-US" sz="3200" dirty="0" err="1"/>
              <a:t>dinyatakan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persamaan</a:t>
            </a:r>
            <a:r>
              <a:rPr lang="en-US" sz="3200" dirty="0"/>
              <a:t> </a:t>
            </a:r>
            <a:r>
              <a:rPr lang="en-US" sz="3200" dirty="0" err="1"/>
              <a:t>aljabar</a:t>
            </a:r>
            <a:r>
              <a:rPr lang="en-US" sz="3200" dirty="0"/>
              <a:t>. </a:t>
            </a:r>
            <a:endParaRPr lang="id-ID" sz="3200" dirty="0"/>
          </a:p>
          <a:p>
            <a:pPr>
              <a:spcBef>
                <a:spcPts val="0"/>
              </a:spcBef>
              <a:defRPr/>
            </a:pPr>
            <a:endParaRPr lang="en-US" sz="3200" dirty="0"/>
          </a:p>
          <a:p>
            <a:pPr marL="725488" indent="-725488">
              <a:spcBef>
                <a:spcPts val="0"/>
              </a:spcBef>
              <a:buNone/>
              <a:defRPr/>
            </a:pPr>
            <a:r>
              <a:rPr lang="id-ID" sz="3200" dirty="0"/>
              <a:t>Y</a:t>
            </a:r>
            <a:r>
              <a:rPr lang="en-US" sz="3200" dirty="0"/>
              <a:t> = </a:t>
            </a:r>
            <a:r>
              <a:rPr lang="en-US" sz="3200" dirty="0" err="1"/>
              <a:t>jumlah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departemen</a:t>
            </a:r>
            <a:r>
              <a:rPr lang="en-US" sz="3200" dirty="0"/>
              <a:t> </a:t>
            </a:r>
            <a:r>
              <a:rPr lang="id-ID" sz="3200" dirty="0"/>
              <a:t>Y</a:t>
            </a:r>
            <a:r>
              <a:rPr lang="en-US" sz="3200" dirty="0"/>
              <a:t> </a:t>
            </a:r>
            <a:r>
              <a:rPr lang="en-US" sz="3200" dirty="0" err="1"/>
              <a:t>setelah</a:t>
            </a:r>
            <a:r>
              <a:rPr lang="en-US" sz="3200" dirty="0"/>
              <a:t> </a:t>
            </a:r>
            <a:r>
              <a:rPr lang="en-US" sz="3200" dirty="0" err="1"/>
              <a:t>menerima</a:t>
            </a:r>
            <a:r>
              <a:rPr lang="en-US" sz="3200" dirty="0"/>
              <a:t> </a:t>
            </a:r>
            <a:r>
              <a:rPr lang="en-US" sz="3200" dirty="0" err="1"/>
              <a:t>alokasi</a:t>
            </a:r>
            <a:r>
              <a:rPr lang="id-ID" sz="3200" dirty="0"/>
              <a:t> </a:t>
            </a:r>
            <a:r>
              <a:rPr lang="en-US" sz="3200" dirty="0"/>
              <a:t>bi</a:t>
            </a:r>
            <a:r>
              <a:rPr lang="id-ID" sz="3200" dirty="0"/>
              <a:t>a</a:t>
            </a:r>
            <a:r>
              <a:rPr lang="en-US" sz="3200" dirty="0" err="1"/>
              <a:t>ya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departemen</a:t>
            </a:r>
            <a:r>
              <a:rPr lang="en-US" sz="3200" dirty="0"/>
              <a:t>  </a:t>
            </a:r>
            <a:r>
              <a:rPr lang="id-ID" sz="3200" dirty="0"/>
              <a:t>Z</a:t>
            </a:r>
            <a:endParaRPr lang="en-US" sz="3200" dirty="0"/>
          </a:p>
          <a:p>
            <a:pPr marL="725488" indent="-725488">
              <a:spcBef>
                <a:spcPts val="0"/>
              </a:spcBef>
              <a:buNone/>
              <a:defRPr/>
            </a:pPr>
            <a:r>
              <a:rPr lang="id-ID" sz="3200" dirty="0"/>
              <a:t>Z </a:t>
            </a:r>
            <a:r>
              <a:rPr lang="en-US" sz="3200" dirty="0"/>
              <a:t>= </a:t>
            </a:r>
            <a:r>
              <a:rPr lang="en-US" sz="3200" dirty="0" err="1"/>
              <a:t>jumlah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departemen</a:t>
            </a:r>
            <a:r>
              <a:rPr lang="en-US" sz="3200" dirty="0"/>
              <a:t> </a:t>
            </a:r>
            <a:r>
              <a:rPr lang="id-ID" sz="3200" dirty="0"/>
              <a:t>Z</a:t>
            </a:r>
            <a:r>
              <a:rPr lang="en-US" sz="3200" dirty="0"/>
              <a:t> </a:t>
            </a:r>
            <a:r>
              <a:rPr lang="en-US" sz="3200" dirty="0" err="1"/>
              <a:t>setelah</a:t>
            </a:r>
            <a:r>
              <a:rPr lang="en-US" sz="3200" dirty="0"/>
              <a:t> </a:t>
            </a:r>
            <a:r>
              <a:rPr lang="en-US" sz="3200" dirty="0" err="1"/>
              <a:t>menerima</a:t>
            </a:r>
            <a:r>
              <a:rPr lang="en-US" sz="3200" dirty="0"/>
              <a:t> </a:t>
            </a:r>
            <a:r>
              <a:rPr lang="en-US" sz="3200" dirty="0" err="1"/>
              <a:t>alokasi</a:t>
            </a:r>
            <a:r>
              <a:rPr lang="en-US" sz="3200" dirty="0"/>
              <a:t> </a:t>
            </a:r>
            <a:r>
              <a:rPr lang="en-US" sz="3200" dirty="0" err="1"/>
              <a:t>biay</a:t>
            </a:r>
            <a:r>
              <a:rPr lang="id-ID" sz="3200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departemen</a:t>
            </a:r>
            <a:r>
              <a:rPr lang="en-US" sz="3200" dirty="0"/>
              <a:t> </a:t>
            </a:r>
            <a:r>
              <a:rPr lang="id-ID" sz="3200" dirty="0"/>
              <a:t>Y</a:t>
            </a:r>
            <a:endParaRPr lang="en-US" sz="3200" dirty="0"/>
          </a:p>
          <a:p>
            <a:pPr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59AC3-43D7-4868-9F47-0E2948AF4F6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6" y="1500188"/>
            <a:ext cx="8316913" cy="50720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200" b="1" dirty="0"/>
              <a:t>Dari </a:t>
            </a:r>
            <a:r>
              <a:rPr lang="en-US" sz="2200" b="1" dirty="0" err="1"/>
              <a:t>contoh</a:t>
            </a:r>
            <a:r>
              <a:rPr lang="en-US" sz="2200" b="1" dirty="0"/>
              <a:t> </a:t>
            </a:r>
            <a:r>
              <a:rPr lang="en-US" sz="2200" b="1" dirty="0" err="1"/>
              <a:t>diatas</a:t>
            </a:r>
            <a:r>
              <a:rPr lang="en-US" sz="2200" b="1" dirty="0"/>
              <a:t>, </a:t>
            </a:r>
            <a:r>
              <a:rPr lang="en-US" sz="2200" b="1" dirty="0" err="1"/>
              <a:t>misalkan</a:t>
            </a:r>
            <a:r>
              <a:rPr lang="en-US" sz="2200" b="1" dirty="0"/>
              <a:t>:</a:t>
            </a:r>
          </a:p>
          <a:p>
            <a:pPr>
              <a:spcBef>
                <a:spcPts val="0"/>
              </a:spcBef>
              <a:defRPr/>
            </a:pPr>
            <a:r>
              <a:rPr lang="id-ID" sz="2200" b="1" dirty="0"/>
              <a:t>A </a:t>
            </a:r>
            <a:r>
              <a:rPr lang="en-US" sz="2200" b="1" dirty="0"/>
              <a:t>= 5</a:t>
            </a:r>
            <a:r>
              <a:rPr lang="id-ID" sz="2200" b="1" dirty="0"/>
              <a:t>0.000</a:t>
            </a:r>
            <a:r>
              <a:rPr lang="en-US" sz="2200" b="1" dirty="0"/>
              <a:t>+ 0,</a:t>
            </a:r>
            <a:r>
              <a:rPr lang="id-ID" sz="2200" b="1" dirty="0"/>
              <a:t>1</a:t>
            </a:r>
            <a:r>
              <a:rPr lang="en-US" sz="2200" b="1" dirty="0"/>
              <a:t>0 </a:t>
            </a:r>
            <a:r>
              <a:rPr lang="id-ID" sz="2200" b="1" dirty="0"/>
              <a:t>B</a:t>
            </a:r>
            <a:endParaRPr lang="en-US" sz="2200" b="1" dirty="0"/>
          </a:p>
          <a:p>
            <a:pPr>
              <a:spcBef>
                <a:spcPts val="0"/>
              </a:spcBef>
              <a:defRPr/>
            </a:pPr>
            <a:r>
              <a:rPr lang="id-ID" sz="2200" b="1" dirty="0"/>
              <a:t>B  </a:t>
            </a:r>
            <a:r>
              <a:rPr lang="en-US" sz="2200" b="1" dirty="0"/>
              <a:t>= </a:t>
            </a:r>
            <a:r>
              <a:rPr lang="id-ID" sz="2200" b="1" dirty="0"/>
              <a:t> 40</a:t>
            </a:r>
            <a:r>
              <a:rPr lang="en-US" sz="2200" b="1" dirty="0"/>
              <a:t>.000+ 0,</a:t>
            </a:r>
            <a:r>
              <a:rPr lang="id-ID" sz="2200" b="1" dirty="0"/>
              <a:t>2</a:t>
            </a:r>
            <a:r>
              <a:rPr lang="en-US" sz="2200" b="1" dirty="0"/>
              <a:t>0 </a:t>
            </a:r>
            <a:r>
              <a:rPr lang="id-ID" sz="2200" b="1" dirty="0"/>
              <a:t>A</a:t>
            </a:r>
            <a:r>
              <a:rPr lang="en-US" sz="2200" b="1" dirty="0"/>
              <a:t> </a:t>
            </a:r>
          </a:p>
          <a:p>
            <a:pPr>
              <a:spcBef>
                <a:spcPts val="0"/>
              </a:spcBef>
              <a:defRPr/>
            </a:pPr>
            <a:r>
              <a:rPr lang="en-US" sz="2200" b="1" dirty="0" err="1"/>
              <a:t>Dua</a:t>
            </a:r>
            <a:r>
              <a:rPr lang="en-US" sz="2200" b="1" dirty="0"/>
              <a:t> </a:t>
            </a:r>
            <a:r>
              <a:rPr lang="en-US" sz="2200" b="1" dirty="0" err="1"/>
              <a:t>persamaan</a:t>
            </a:r>
            <a:r>
              <a:rPr lang="en-US" sz="2200" b="1" dirty="0"/>
              <a:t> </a:t>
            </a:r>
            <a:r>
              <a:rPr lang="en-US" sz="2200" b="1" dirty="0" err="1"/>
              <a:t>tersebut</a:t>
            </a:r>
            <a:r>
              <a:rPr lang="en-US" sz="2200" b="1" dirty="0"/>
              <a:t> </a:t>
            </a:r>
            <a:r>
              <a:rPr lang="en-US" sz="2200" b="1" dirty="0" err="1"/>
              <a:t>dapat</a:t>
            </a:r>
            <a:r>
              <a:rPr lang="en-US" sz="2200" b="1" dirty="0"/>
              <a:t> </a:t>
            </a:r>
            <a:r>
              <a:rPr lang="en-US" sz="2200" b="1" dirty="0" err="1"/>
              <a:t>diselesaikan</a:t>
            </a:r>
            <a:r>
              <a:rPr lang="en-US" sz="2200" b="1" dirty="0"/>
              <a:t> </a:t>
            </a:r>
            <a:r>
              <a:rPr lang="en-US" sz="2200" b="1" dirty="0" err="1"/>
              <a:t>lebih</a:t>
            </a:r>
            <a:r>
              <a:rPr lang="en-US" sz="2200" b="1" dirty="0"/>
              <a:t> </a:t>
            </a:r>
            <a:r>
              <a:rPr lang="en-US" sz="2200" b="1" dirty="0" err="1"/>
              <a:t>lanjut</a:t>
            </a:r>
            <a:r>
              <a:rPr lang="en-US" sz="2200" b="1" dirty="0"/>
              <a:t> </a:t>
            </a:r>
            <a:r>
              <a:rPr lang="en-US" sz="2200" b="1" dirty="0" err="1"/>
              <a:t>sebagai</a:t>
            </a:r>
            <a:r>
              <a:rPr lang="en-US" sz="2200" b="1" dirty="0"/>
              <a:t> </a:t>
            </a:r>
            <a:r>
              <a:rPr lang="en-US" sz="2200" b="1" dirty="0" err="1"/>
              <a:t>berikut</a:t>
            </a:r>
            <a:r>
              <a:rPr lang="en-US" sz="2200" b="1" dirty="0"/>
              <a:t>:</a:t>
            </a:r>
          </a:p>
          <a:p>
            <a:pPr>
              <a:spcBef>
                <a:spcPts val="0"/>
              </a:spcBef>
              <a:tabLst>
                <a:tab pos="1023938" algn="l"/>
              </a:tabLst>
              <a:defRPr/>
            </a:pPr>
            <a:r>
              <a:rPr lang="id-ID" sz="2200" b="1" dirty="0"/>
              <a:t>	A  </a:t>
            </a:r>
            <a:r>
              <a:rPr lang="en-US" sz="2200" b="1" dirty="0"/>
              <a:t>= 5</a:t>
            </a:r>
            <a:r>
              <a:rPr lang="id-ID" sz="2200" b="1" dirty="0"/>
              <a:t>0.000 </a:t>
            </a:r>
            <a:r>
              <a:rPr lang="en-US" sz="2200" b="1" dirty="0"/>
              <a:t>+ 0,</a:t>
            </a:r>
            <a:r>
              <a:rPr lang="id-ID" sz="2200" b="1" dirty="0"/>
              <a:t>1</a:t>
            </a:r>
            <a:r>
              <a:rPr lang="en-US" sz="2200" b="1" dirty="0"/>
              <a:t>0 </a:t>
            </a:r>
            <a:r>
              <a:rPr lang="id-ID" sz="2200" b="1" dirty="0"/>
              <a:t>B</a:t>
            </a:r>
            <a:endParaRPr lang="en-US" sz="2200" b="1" dirty="0"/>
          </a:p>
          <a:p>
            <a:pPr>
              <a:spcBef>
                <a:spcPts val="0"/>
              </a:spcBef>
              <a:defRPr/>
            </a:pPr>
            <a:r>
              <a:rPr lang="id-ID" sz="2200" b="1" dirty="0"/>
              <a:t>	  A </a:t>
            </a:r>
            <a:r>
              <a:rPr lang="en-US" sz="2200" b="1" dirty="0"/>
              <a:t>= </a:t>
            </a:r>
            <a:r>
              <a:rPr lang="id-ID" sz="2200" b="1" dirty="0"/>
              <a:t>50.000</a:t>
            </a:r>
            <a:r>
              <a:rPr lang="en-US" sz="2200" b="1" dirty="0"/>
              <a:t> + 0,</a:t>
            </a:r>
            <a:r>
              <a:rPr lang="id-ID" sz="2200" b="1" dirty="0"/>
              <a:t>10</a:t>
            </a:r>
            <a:r>
              <a:rPr lang="en-US" sz="2200" b="1" dirty="0"/>
              <a:t> (</a:t>
            </a:r>
            <a:r>
              <a:rPr lang="id-ID" sz="2200" b="1" dirty="0"/>
              <a:t>40</a:t>
            </a:r>
            <a:r>
              <a:rPr lang="en-US" sz="2200" b="1" dirty="0"/>
              <a:t>.000+ 0,</a:t>
            </a:r>
            <a:r>
              <a:rPr lang="id-ID" sz="2200" b="1" dirty="0"/>
              <a:t>2</a:t>
            </a:r>
            <a:r>
              <a:rPr lang="en-US" sz="2200" b="1" dirty="0"/>
              <a:t>0 </a:t>
            </a:r>
            <a:r>
              <a:rPr lang="id-ID" sz="2200" b="1" dirty="0"/>
              <a:t>A</a:t>
            </a:r>
            <a:r>
              <a:rPr lang="en-US" sz="2200" b="1" dirty="0"/>
              <a:t>)</a:t>
            </a:r>
          </a:p>
          <a:p>
            <a:pPr>
              <a:spcBef>
                <a:spcPts val="0"/>
              </a:spcBef>
              <a:tabLst>
                <a:tab pos="1023938" algn="l"/>
              </a:tabLst>
              <a:defRPr/>
            </a:pPr>
            <a:r>
              <a:rPr lang="id-ID" sz="2200" b="1" dirty="0"/>
              <a:t> 	A  </a:t>
            </a:r>
            <a:r>
              <a:rPr lang="en-US" sz="2200" b="1" dirty="0"/>
              <a:t>= </a:t>
            </a:r>
            <a:r>
              <a:rPr lang="id-ID" sz="2200" b="1" dirty="0"/>
              <a:t>50</a:t>
            </a:r>
            <a:r>
              <a:rPr lang="en-US" sz="2200" b="1" dirty="0"/>
              <a:t>.</a:t>
            </a:r>
            <a:r>
              <a:rPr lang="id-ID" sz="2200" b="1" dirty="0"/>
              <a:t>000</a:t>
            </a:r>
            <a:r>
              <a:rPr lang="en-US" sz="2200" b="1" dirty="0"/>
              <a:t> +</a:t>
            </a:r>
            <a:r>
              <a:rPr lang="id-ID" sz="2200" b="1" dirty="0"/>
              <a:t>4.000</a:t>
            </a:r>
            <a:r>
              <a:rPr lang="en-US" sz="2200" b="1" dirty="0"/>
              <a:t>+ 0,</a:t>
            </a:r>
            <a:r>
              <a:rPr lang="id-ID" sz="2200" b="1" dirty="0"/>
              <a:t>02</a:t>
            </a:r>
            <a:r>
              <a:rPr lang="en-US" sz="2200" b="1" dirty="0"/>
              <a:t> </a:t>
            </a:r>
            <a:r>
              <a:rPr lang="id-ID" sz="2200" b="1" dirty="0"/>
              <a:t>A</a:t>
            </a:r>
            <a:endParaRPr lang="en-US" sz="2200" b="1" dirty="0"/>
          </a:p>
          <a:p>
            <a:pPr>
              <a:spcBef>
                <a:spcPts val="0"/>
              </a:spcBef>
              <a:tabLst>
                <a:tab pos="1023938" algn="l"/>
              </a:tabLst>
              <a:defRPr/>
            </a:pPr>
            <a:r>
              <a:rPr lang="id-ID" sz="2200" b="1" dirty="0"/>
              <a:t>	A</a:t>
            </a:r>
            <a:r>
              <a:rPr lang="en-US" sz="2200" b="1" dirty="0"/>
              <a:t> – 0,</a:t>
            </a:r>
            <a:r>
              <a:rPr lang="id-ID" sz="2200" b="1" dirty="0"/>
              <a:t>02</a:t>
            </a:r>
            <a:r>
              <a:rPr lang="en-US" sz="2200" b="1" dirty="0"/>
              <a:t> </a:t>
            </a:r>
            <a:r>
              <a:rPr lang="id-ID" sz="2200" b="1" dirty="0"/>
              <a:t>A</a:t>
            </a:r>
            <a:r>
              <a:rPr lang="en-US" sz="2200" b="1" dirty="0"/>
              <a:t>  = </a:t>
            </a:r>
            <a:r>
              <a:rPr lang="id-ID" sz="2200" b="1" dirty="0"/>
              <a:t>54.000</a:t>
            </a:r>
            <a:endParaRPr lang="en-US" sz="2200" b="1" dirty="0"/>
          </a:p>
          <a:p>
            <a:pPr>
              <a:spcBef>
                <a:spcPts val="0"/>
              </a:spcBef>
              <a:tabLst>
                <a:tab pos="463550" algn="l"/>
              </a:tabLst>
              <a:defRPr/>
            </a:pPr>
            <a:r>
              <a:rPr lang="en-US" sz="2200" b="1" dirty="0"/>
              <a:t>	0,9</a:t>
            </a:r>
            <a:r>
              <a:rPr lang="id-ID" sz="2200" b="1" dirty="0"/>
              <a:t>8A </a:t>
            </a:r>
            <a:r>
              <a:rPr lang="en-US" sz="2200" b="1" dirty="0"/>
              <a:t> =</a:t>
            </a:r>
            <a:r>
              <a:rPr lang="id-ID" sz="2200" b="1" dirty="0"/>
              <a:t>54.000</a:t>
            </a:r>
            <a:endParaRPr lang="en-US" sz="2200" b="1" dirty="0"/>
          </a:p>
          <a:p>
            <a:pPr>
              <a:spcBef>
                <a:spcPts val="0"/>
              </a:spcBef>
              <a:tabLst>
                <a:tab pos="860425" algn="l"/>
              </a:tabLst>
              <a:defRPr/>
            </a:pPr>
            <a:r>
              <a:rPr lang="en-US" sz="2200" b="1" dirty="0"/>
              <a:t>	</a:t>
            </a:r>
            <a:r>
              <a:rPr lang="id-ID" sz="2200" b="1" dirty="0"/>
              <a:t>A</a:t>
            </a:r>
            <a:r>
              <a:rPr lang="en-US" sz="2200" b="1" dirty="0"/>
              <a:t> = </a:t>
            </a:r>
            <a:r>
              <a:rPr lang="id-ID" sz="2200" b="1" dirty="0"/>
              <a:t>54.000 </a:t>
            </a:r>
            <a:r>
              <a:rPr lang="en-US" sz="2200" b="1" dirty="0"/>
              <a:t>/0,9</a:t>
            </a:r>
            <a:r>
              <a:rPr lang="id-ID" sz="2200" b="1" dirty="0"/>
              <a:t>8</a:t>
            </a:r>
            <a:endParaRPr lang="en-US" sz="2200" b="1" dirty="0"/>
          </a:p>
          <a:p>
            <a:pPr>
              <a:spcBef>
                <a:spcPts val="0"/>
              </a:spcBef>
              <a:tabLst>
                <a:tab pos="1023938" algn="l"/>
              </a:tabLst>
              <a:defRPr/>
            </a:pPr>
            <a:r>
              <a:rPr lang="en-US" sz="2200" b="1" dirty="0"/>
              <a:t>	 </a:t>
            </a:r>
            <a:r>
              <a:rPr lang="id-ID" sz="2200" b="1" dirty="0"/>
              <a:t>   </a:t>
            </a:r>
            <a:r>
              <a:rPr lang="en-US" sz="2200" b="1" u="sng" dirty="0"/>
              <a:t>= </a:t>
            </a:r>
            <a:r>
              <a:rPr lang="id-ID" sz="2200" b="1" u="sng" dirty="0"/>
              <a:t>55.102</a:t>
            </a:r>
            <a:endParaRPr lang="en-US" sz="2200" b="1" u="sng" dirty="0"/>
          </a:p>
          <a:p>
            <a:pPr>
              <a:spcBef>
                <a:spcPts val="0"/>
              </a:spcBef>
              <a:defRPr/>
            </a:pPr>
            <a:r>
              <a:rPr lang="en-US" sz="2200" b="1" dirty="0"/>
              <a:t>                </a:t>
            </a:r>
            <a:r>
              <a:rPr lang="id-ID" sz="2200" b="1" dirty="0"/>
              <a:t>B</a:t>
            </a:r>
            <a:r>
              <a:rPr lang="en-US" sz="2200" b="1" dirty="0"/>
              <a:t> = </a:t>
            </a:r>
            <a:r>
              <a:rPr lang="id-ID" sz="2200" b="1" dirty="0"/>
              <a:t>40.</a:t>
            </a:r>
            <a:r>
              <a:rPr lang="en-US" sz="2200" b="1" dirty="0"/>
              <a:t>000 + </a:t>
            </a:r>
            <a:r>
              <a:rPr lang="id-ID" sz="2200" b="1" dirty="0"/>
              <a:t>0</a:t>
            </a:r>
            <a:r>
              <a:rPr lang="en-US" sz="2200" b="1" dirty="0"/>
              <a:t>,</a:t>
            </a:r>
            <a:r>
              <a:rPr lang="id-ID" sz="2200" b="1" dirty="0"/>
              <a:t>20 (</a:t>
            </a:r>
            <a:r>
              <a:rPr lang="en-US" sz="2200" b="1" dirty="0"/>
              <a:t>5</a:t>
            </a:r>
            <a:r>
              <a:rPr lang="id-ID" sz="2200" b="1" dirty="0"/>
              <a:t>5.102)</a:t>
            </a:r>
            <a:endParaRPr lang="en-US" sz="2200" b="1" dirty="0"/>
          </a:p>
          <a:p>
            <a:pPr>
              <a:spcBef>
                <a:spcPts val="0"/>
              </a:spcBef>
              <a:defRPr/>
            </a:pPr>
            <a:r>
              <a:rPr lang="en-US" sz="2200" b="1" dirty="0"/>
              <a:t>                   = </a:t>
            </a:r>
            <a:r>
              <a:rPr lang="id-ID" sz="2200" b="1" dirty="0"/>
              <a:t>40</a:t>
            </a:r>
            <a:r>
              <a:rPr lang="en-US" sz="2200" b="1" dirty="0"/>
              <a:t>.000 + </a:t>
            </a:r>
            <a:r>
              <a:rPr lang="id-ID" sz="2200" b="1" dirty="0"/>
              <a:t>11.020</a:t>
            </a:r>
            <a:endParaRPr lang="en-US" sz="2200" b="1" dirty="0"/>
          </a:p>
          <a:p>
            <a:pPr>
              <a:spcBef>
                <a:spcPts val="0"/>
              </a:spcBef>
              <a:defRPr/>
            </a:pPr>
            <a:r>
              <a:rPr lang="en-US" sz="2200" b="1" dirty="0"/>
              <a:t>                </a:t>
            </a:r>
            <a:r>
              <a:rPr lang="id-ID" sz="2200" b="1" dirty="0"/>
              <a:t>B</a:t>
            </a:r>
            <a:r>
              <a:rPr lang="en-US" sz="2200" b="1" dirty="0"/>
              <a:t> = </a:t>
            </a:r>
            <a:r>
              <a:rPr lang="id-ID" sz="2200" b="1" u="dbl" dirty="0"/>
              <a:t>51.020</a:t>
            </a:r>
            <a:endParaRPr lang="en-US" sz="2200" b="1" dirty="0"/>
          </a:p>
          <a:p>
            <a:pPr>
              <a:defRPr/>
            </a:pPr>
            <a:endParaRPr lang="id-ID" sz="2200" dirty="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91A4576-5D7C-4781-8EDB-872C153D9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Metode Alokasi </a:t>
            </a:r>
            <a:r>
              <a:rPr lang="id-ID" altLang="en-US" b="1">
                <a:solidFill>
                  <a:schemeClr val="tx1"/>
                </a:solidFill>
              </a:rPr>
              <a:t>Aljabar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89B64C8-7FDD-47BA-B791-501DE9E62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7225" y="357189"/>
            <a:ext cx="7812088" cy="928687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Metode Alokasi </a:t>
            </a:r>
            <a:r>
              <a:rPr lang="id-ID" altLang="en-US" b="1">
                <a:solidFill>
                  <a:schemeClr val="tx1"/>
                </a:solidFill>
              </a:rPr>
              <a:t>Aljabar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C10185D-F371-433C-BE7D-ECB8F0146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1" y="4292600"/>
            <a:ext cx="8964613" cy="23050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000"/>
              <a:t>Tarif BOP               =     </a:t>
            </a:r>
            <a:r>
              <a:rPr lang="id-ID" altLang="en-US" sz="2000"/>
              <a:t>113.061         116.939</a:t>
            </a: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/>
              <a:t>				  10.000            20.000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           =  ???/jm	 ???/jm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BOP Dept Pemb A stlh mendapat alokasi dari Dept Pemb B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BOP Dept Pemb B stlh mendapat alokasi dari Dept Pemb A</a:t>
            </a:r>
            <a:endParaRPr lang="id-ID" altLang="en-US" sz="2000"/>
          </a:p>
        </p:txBody>
      </p:sp>
      <p:graphicFrame>
        <p:nvGraphicFramePr>
          <p:cNvPr id="62512" name="Group 48">
            <a:extLst>
              <a:ext uri="{FF2B5EF4-FFF2-40B4-BE49-F238E27FC236}">
                <a16:creationId xmlns:a16="http://schemas.microsoft.com/office/drawing/2014/main" id="{17807148-E566-4DDD-9098-CE066C83A3DE}"/>
              </a:ext>
            </a:extLst>
          </p:cNvPr>
          <p:cNvGraphicFramePr>
            <a:graphicFrameLocks noGrp="1"/>
          </p:cNvGraphicFramePr>
          <p:nvPr/>
        </p:nvGraphicFramePr>
        <p:xfrm>
          <a:off x="1595439" y="2060575"/>
          <a:ext cx="9001125" cy="1981200"/>
        </p:xfrm>
        <a:graphic>
          <a:graphicData uri="http://schemas.openxmlformats.org/drawingml/2006/table">
            <a:tbl>
              <a:tblPr/>
              <a:tblGrid>
                <a:gridCol w="2771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Keterangan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D.Prod 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D.Prod II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D.Pemb A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D.Pemb B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BOP sblm Alokasi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60.000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80.000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50.000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40.000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Alokasi BOP Dept A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27.551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16.530,6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55.102</a:t>
                      </a:r>
                      <a:r>
                        <a:rPr kumimoji="0" lang="id-ID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11.020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Alokasi BOP Dept B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25.510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20.408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5.102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(51.020)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BOP Setelah Alokasi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113.061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116.938,6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810" name="Line 42">
            <a:extLst>
              <a:ext uri="{FF2B5EF4-FFF2-40B4-BE49-F238E27FC236}">
                <a16:creationId xmlns:a16="http://schemas.microsoft.com/office/drawing/2014/main" id="{C77E95D0-274F-402E-877C-7CE83D66B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46529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1" name="Line 43">
            <a:extLst>
              <a:ext uri="{FF2B5EF4-FFF2-40B4-BE49-F238E27FC236}">
                <a16:creationId xmlns:a16="http://schemas.microsoft.com/office/drawing/2014/main" id="{85FB7134-A795-4B7C-AA86-85941ECB2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8" y="46529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2" name="Line 49">
            <a:extLst>
              <a:ext uri="{FF2B5EF4-FFF2-40B4-BE49-F238E27FC236}">
                <a16:creationId xmlns:a16="http://schemas.microsoft.com/office/drawing/2014/main" id="{065044FA-C986-4AF8-802A-023B667608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7563" y="3143250"/>
            <a:ext cx="785812" cy="2643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3" name="Line 50">
            <a:extLst>
              <a:ext uri="{FF2B5EF4-FFF2-40B4-BE49-F238E27FC236}">
                <a16:creationId xmlns:a16="http://schemas.microsoft.com/office/drawing/2014/main" id="{AE7C42C6-3813-4321-9E06-4C07727C46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2850" y="3573464"/>
            <a:ext cx="86360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89BA8C97-5B66-47A3-8EC7-B818C26DB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>
                <a:solidFill>
                  <a:srgbClr val="FFFFFF"/>
                </a:solidFill>
                <a:latin typeface="Palatino Linotype" pitchFamily="18" charset="0"/>
              </a:rPr>
              <a:t>Pengertian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D09C317-9E14-454B-8F03-EFBCD052C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361950" indent="-3619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b="1">
                <a:solidFill>
                  <a:srgbClr val="000000"/>
                </a:solidFill>
              </a:rPr>
              <a:t>Departementalisasi </a:t>
            </a:r>
            <a:r>
              <a:rPr lang="en-US" altLang="en-US" sz="2400">
                <a:solidFill>
                  <a:srgbClr val="000000"/>
                </a:solidFill>
              </a:rPr>
              <a:t>adalah pembagian pabrik ke dalam bagian-bagian atau pusat biaya yg dibebani BOP.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en-US" altLang="en-US" sz="2400" b="1">
                <a:solidFill>
                  <a:srgbClr val="000000"/>
                </a:solidFill>
              </a:rPr>
              <a:t>Departementalisasi</a:t>
            </a:r>
            <a:r>
              <a:rPr lang="id-ID" altLang="en-US" sz="2400" b="1">
                <a:solidFill>
                  <a:srgbClr val="000000"/>
                </a:solidFill>
              </a:rPr>
              <a:t> biaya overhead pabrik </a:t>
            </a:r>
            <a:r>
              <a:rPr lang="id-ID" altLang="en-US" sz="2400">
                <a:solidFill>
                  <a:srgbClr val="000000"/>
                </a:solidFill>
              </a:rPr>
              <a:t>adalah proses pengumpulan dan penentuan tarif biaya </a:t>
            </a:r>
            <a:r>
              <a:rPr lang="id-ID" altLang="en-US" sz="2400" i="1">
                <a:solidFill>
                  <a:srgbClr val="000000"/>
                </a:solidFill>
              </a:rPr>
              <a:t>overhead</a:t>
            </a:r>
            <a:r>
              <a:rPr lang="id-ID" altLang="en-US" sz="2400">
                <a:solidFill>
                  <a:srgbClr val="000000"/>
                </a:solidFill>
              </a:rPr>
              <a:t> pabrik per departemen </a:t>
            </a:r>
            <a:endParaRPr lang="en-US" altLang="en-US" sz="2400">
              <a:solidFill>
                <a:srgbClr val="000000"/>
              </a:solidFill>
            </a:endParaRP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0000"/>
                </a:solidFill>
              </a:rPr>
              <a:t>Departementalisasi BOP bermanfaat untuk </a:t>
            </a:r>
            <a:r>
              <a:rPr lang="en-US" altLang="en-US" sz="2400" b="1">
                <a:solidFill>
                  <a:srgbClr val="000000"/>
                </a:solidFill>
              </a:rPr>
              <a:t>pengendalian biaya dan ketelitian penentuan harga pokok produk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338" name="Rectangle 2">
            <a:extLst>
              <a:ext uri="{FF2B5EF4-FFF2-40B4-BE49-F238E27FC236}">
                <a16:creationId xmlns:a16="http://schemas.microsoft.com/office/drawing/2014/main" id="{A1CB3544-F006-4828-BC27-8EA41FC60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>
                <a:solidFill>
                  <a:srgbClr val="FFFFFF"/>
                </a:solidFill>
              </a:rPr>
              <a:t>Department</a:t>
            </a:r>
            <a:r>
              <a:rPr lang="id-ID" altLang="en-US" b="1">
                <a:solidFill>
                  <a:srgbClr val="FFFFFF"/>
                </a:solidFill>
              </a:rPr>
              <a:t> Produksi dan Jasa</a:t>
            </a:r>
            <a:endParaRPr lang="en-US" altLang="en-US" b="1">
              <a:solidFill>
                <a:srgbClr val="FFFFFF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178A46E-AD4E-4D3C-9E35-929B7922C4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id-ID" sz="2400" b="1">
                <a:solidFill>
                  <a:srgbClr val="000000"/>
                </a:solidFill>
              </a:rPr>
              <a:t>Pada umumnya perusahaan manufaktur memiliki dua jenis departemen:</a:t>
            </a:r>
          </a:p>
          <a:p>
            <a:pPr eaLnBrk="1" hangingPunct="1">
              <a:defRPr/>
            </a:pPr>
            <a:r>
              <a:rPr lang="en-US" sz="2400" b="1">
                <a:solidFill>
                  <a:srgbClr val="000000"/>
                </a:solidFill>
              </a:rPr>
              <a:t>Departmen</a:t>
            </a:r>
            <a:r>
              <a:rPr lang="id-ID" sz="2400" b="1">
                <a:solidFill>
                  <a:srgbClr val="000000"/>
                </a:solidFill>
              </a:rPr>
              <a:t> Produksi</a:t>
            </a:r>
            <a:endParaRPr lang="en-US" sz="2400" b="1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  <a:buNone/>
              <a:defRPr/>
            </a:pPr>
            <a:r>
              <a:rPr lang="en-US" sz="2400">
                <a:solidFill>
                  <a:srgbClr val="000000"/>
                </a:solidFill>
              </a:rPr>
              <a:t>   Departemen yang mengubah bentuk, sifat bahan baku atau merakit komponen-komponen menjadi </a:t>
            </a:r>
            <a:r>
              <a:rPr lang="id-ID" sz="2400" i="1">
                <a:solidFill>
                  <a:srgbClr val="000000"/>
                </a:solidFill>
              </a:rPr>
              <a:t>f</a:t>
            </a:r>
            <a:r>
              <a:rPr lang="en-US" sz="2400" i="1">
                <a:solidFill>
                  <a:srgbClr val="000000"/>
                </a:solidFill>
              </a:rPr>
              <a:t>inished goods.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sz="2400" b="1">
                <a:solidFill>
                  <a:srgbClr val="000000"/>
                </a:solidFill>
              </a:rPr>
              <a:t>Departmen</a:t>
            </a:r>
            <a:r>
              <a:rPr lang="id-ID" sz="2400" b="1">
                <a:solidFill>
                  <a:srgbClr val="000000"/>
                </a:solidFill>
              </a:rPr>
              <a:t> Jasa</a:t>
            </a:r>
            <a:endParaRPr lang="en-US" sz="2400" b="1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400">
                <a:solidFill>
                  <a:srgbClr val="000000"/>
                </a:solidFill>
              </a:rPr>
              <a:t>   Departemen yang memberikan jasa pelayanan yang berkontribusi tidak langsung terhadap produksi tetapi tidak merubah bentuk, jenis, rakitan dari bahan baku.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A483E9D8-BC4F-47F6-A625-D10323038A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4800" b="1"/>
              <a:t>Me</a:t>
            </a:r>
            <a:r>
              <a:rPr lang="en-US" sz="4800" b="1"/>
              <a:t>nentu</a:t>
            </a:r>
            <a:r>
              <a:rPr lang="id-ID" sz="4800" b="1"/>
              <a:t>kan</a:t>
            </a:r>
            <a:r>
              <a:rPr lang="en-US" sz="4800" b="1"/>
              <a:t> Tarif BOP per Departemen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5364" name="Rectangle 3">
            <a:extLst>
              <a:ext uri="{FF2B5EF4-FFF2-40B4-BE49-F238E27FC236}">
                <a16:creationId xmlns:a16="http://schemas.microsoft.com/office/drawing/2014/main" id="{6CA923F5-DDEF-40E3-91C3-FA89D8DAD5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0498383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386" name="Title 1">
            <a:extLst>
              <a:ext uri="{FF2B5EF4-FFF2-40B4-BE49-F238E27FC236}">
                <a16:creationId xmlns:a16="http://schemas.microsoft.com/office/drawing/2014/main" id="{C78271D9-3407-4D90-B308-9A4D98DE5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FFFFFF"/>
                </a:solidFill>
              </a:rPr>
              <a:t>Penyusunan Anggaran BOP per Departemen</a:t>
            </a:r>
            <a:endParaRPr lang="id-ID" alt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71299-A437-47C0-A9CE-25E2CBA5BD9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id-ID" sz="2200" b="1">
                <a:solidFill>
                  <a:srgbClr val="000000"/>
                </a:solidFill>
              </a:rPr>
              <a:t>Dalam penyusunan anggaran, BOP dapat dibedakan menjadi dua:</a:t>
            </a:r>
          </a:p>
          <a:p>
            <a:pPr marL="361950" indent="-361950">
              <a:buFont typeface="+mj-lt"/>
              <a:buAutoNum type="arabicPeriod"/>
              <a:defRPr/>
            </a:pPr>
            <a:r>
              <a:rPr lang="id-ID" sz="2200" b="1">
                <a:solidFill>
                  <a:srgbClr val="000000"/>
                </a:solidFill>
              </a:rPr>
              <a:t>BOP langsung departemen: </a:t>
            </a:r>
            <a:r>
              <a:rPr lang="id-ID" sz="2200">
                <a:solidFill>
                  <a:srgbClr val="000000"/>
                </a:solidFill>
              </a:rPr>
              <a:t>BOP yang dapat diidentifikasikan secara langsung sebagai BOP departemen tertentu. Contoh biaya bahan penolong, gaji mandor, lembur karyawan dan biaya penyusutan suatu departemen.</a:t>
            </a:r>
          </a:p>
          <a:p>
            <a:pPr marL="361950" indent="-361950">
              <a:buFont typeface="+mj-lt"/>
              <a:buAutoNum type="arabicPeriod"/>
              <a:defRPr/>
            </a:pPr>
            <a:r>
              <a:rPr lang="id-ID" sz="2200" b="1">
                <a:solidFill>
                  <a:srgbClr val="000000"/>
                </a:solidFill>
              </a:rPr>
              <a:t>BOP tidak langsung departemen:</a:t>
            </a:r>
            <a:r>
              <a:rPr lang="id-ID" sz="2200">
                <a:solidFill>
                  <a:srgbClr val="000000"/>
                </a:solidFill>
              </a:rPr>
              <a:t> BOP yang dinikmati secara bersama-sama oleh dua departemen atau lebih. Contoh gaji pengawas departemen, biaya penyusutan gedung pabrik, biaya perbaikan dan pemeliharaan gedung.</a:t>
            </a:r>
          </a:p>
          <a:p>
            <a:pPr marL="361950" indent="-361950">
              <a:buFont typeface="+mj-lt"/>
              <a:buAutoNum type="arabicPeriod"/>
              <a:defRPr/>
            </a:pPr>
            <a:endParaRPr lang="id-ID" sz="2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0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1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2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3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4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5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17412" name="Rectangle 5">
            <a:extLst>
              <a:ext uri="{FF2B5EF4-FFF2-40B4-BE49-F238E27FC236}">
                <a16:creationId xmlns:a16="http://schemas.microsoft.com/office/drawing/2014/main" id="{BBF6D8C5-8CE4-4135-8593-813BE35CF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1752600"/>
            <a:ext cx="6489700" cy="4025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normAutofit/>
          </a:bodyPr>
          <a:lstStyle>
            <a:lvl1pPr marL="403225" indent="-403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Symbol" panose="05050102010706020507" pitchFamily="18" charset="2"/>
              <a:buAutoNum type="alphaLcPeriod"/>
            </a:pPr>
            <a:r>
              <a:rPr lang="en-US" altLang="en-US" sz="2600">
                <a:latin typeface="Tw Cen MT" panose="020B0602020104020603" pitchFamily="34" charset="0"/>
              </a:rPr>
              <a:t>Penaksiran BOP</a:t>
            </a:r>
            <a:r>
              <a:rPr lang="id-ID" altLang="en-US" sz="2600">
                <a:latin typeface="Tw Cen MT" panose="020B0602020104020603" pitchFamily="34" charset="0"/>
              </a:rPr>
              <a:t> </a:t>
            </a:r>
            <a:r>
              <a:rPr lang="en-US" altLang="en-US" sz="2600">
                <a:latin typeface="Tw Cen MT" panose="020B0602020104020603" pitchFamily="34" charset="0"/>
              </a:rPr>
              <a:t>langsung departemen atas dasar kapasitas yg direncanakan untuk tahun anggaran.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Symbol" panose="05050102010706020507" pitchFamily="18" charset="2"/>
              <a:buAutoNum type="alphaLcPeriod"/>
            </a:pPr>
            <a:r>
              <a:rPr lang="en-US" altLang="en-US" sz="2600">
                <a:latin typeface="Tw Cen MT" panose="020B0602020104020603" pitchFamily="34" charset="0"/>
              </a:rPr>
              <a:t>Penaksiran BOP</a:t>
            </a:r>
            <a:r>
              <a:rPr lang="id-ID" altLang="en-US" sz="2600">
                <a:latin typeface="Tw Cen MT" panose="020B0602020104020603" pitchFamily="34" charset="0"/>
              </a:rPr>
              <a:t> </a:t>
            </a:r>
            <a:r>
              <a:rPr lang="en-US" altLang="en-US" sz="2600">
                <a:latin typeface="Tw Cen MT" panose="020B0602020104020603" pitchFamily="34" charset="0"/>
              </a:rPr>
              <a:t>tak langsung departemen.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Symbol" panose="05050102010706020507" pitchFamily="18" charset="2"/>
              <a:buAutoNum type="alphaLcPeriod"/>
            </a:pPr>
            <a:r>
              <a:rPr lang="en-US" altLang="en-US" sz="2600">
                <a:latin typeface="Tw Cen MT" panose="020B0602020104020603" pitchFamily="34" charset="0"/>
              </a:rPr>
              <a:t>Distribusi BOP</a:t>
            </a:r>
            <a:r>
              <a:rPr lang="id-ID" altLang="en-US" sz="2600">
                <a:latin typeface="Tw Cen MT" panose="020B0602020104020603" pitchFamily="34" charset="0"/>
              </a:rPr>
              <a:t> </a:t>
            </a:r>
            <a:r>
              <a:rPr lang="en-US" altLang="en-US" sz="2600">
                <a:latin typeface="Tw Cen MT" panose="020B0602020104020603" pitchFamily="34" charset="0"/>
              </a:rPr>
              <a:t>tak langsung departemen ke departemen-departemen yg menikmatinya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Symbol" panose="05050102010706020507" pitchFamily="18" charset="2"/>
              <a:buAutoNum type="alphaLcPeriod"/>
            </a:pPr>
            <a:r>
              <a:rPr lang="en-US" altLang="en-US" sz="2600">
                <a:latin typeface="Tw Cen MT" panose="020B0602020104020603" pitchFamily="34" charset="0"/>
              </a:rPr>
              <a:t>Menjumlah seluruh BOP per departemen untuk mendapatkan BOP per departemen.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DCA9C7BD-1CCE-4081-B9D9-4EE60FB0E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3800" y="685800"/>
            <a:ext cx="6489700" cy="1003300"/>
          </a:xfrm>
        </p:spPr>
        <p:txBody>
          <a:bodyPr wrap="square" anchor="t">
            <a:normAutofit/>
          </a:bodyPr>
          <a:lstStyle/>
          <a:p>
            <a:pPr marL="0" indent="0" algn="just">
              <a:buNone/>
            </a:pPr>
            <a:r>
              <a:rPr lang="en-US" altLang="en-US"/>
              <a:t>Penyusunan anggaran BOP per departemen dibagi menjadi 4 tahap utama yaitu :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05620B8-9EAF-41BD-9998-C51A1C338C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Penyusunan Anggaran BOP per Departemen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B846C5D3-727A-4BB5-AA9E-A0CCE37D5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0" y="1571626"/>
            <a:ext cx="8286750" cy="471487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609600" indent="-609600" algn="just">
              <a:lnSpc>
                <a:spcPct val="110000"/>
              </a:lnSpc>
              <a:buNone/>
              <a:defRPr/>
            </a:pPr>
            <a:r>
              <a:rPr lang="en-US" sz="2600" b="1" dirty="0" err="1"/>
              <a:t>Metode</a:t>
            </a:r>
            <a:r>
              <a:rPr lang="en-US" sz="2600" b="1" dirty="0"/>
              <a:t> yang </a:t>
            </a:r>
            <a:r>
              <a:rPr lang="en-US" sz="2600" b="1" dirty="0" err="1"/>
              <a:t>dapat</a:t>
            </a:r>
            <a:r>
              <a:rPr lang="en-US" sz="2600" b="1" dirty="0"/>
              <a:t> </a:t>
            </a:r>
            <a:r>
              <a:rPr lang="en-US" sz="2600" b="1" dirty="0" err="1"/>
              <a:t>digunakan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err="1"/>
              <a:t>pengalokasian</a:t>
            </a:r>
            <a:r>
              <a:rPr lang="en-US" sz="2600" b="1" dirty="0"/>
              <a:t> BOP:</a:t>
            </a:r>
          </a:p>
          <a:p>
            <a:pPr marL="361950" indent="-361950" algn="just">
              <a:lnSpc>
                <a:spcPct val="110000"/>
              </a:lnSpc>
              <a:buFont typeface="Symbol" pitchFamily="18" charset="2"/>
              <a:buAutoNum type="arabicPeriod"/>
              <a:defRPr/>
            </a:pPr>
            <a:r>
              <a:rPr lang="en-US" sz="2600" b="1" dirty="0" err="1"/>
              <a:t>Metode</a:t>
            </a:r>
            <a:r>
              <a:rPr lang="en-US" sz="2600" b="1" dirty="0"/>
              <a:t> </a:t>
            </a:r>
            <a:r>
              <a:rPr lang="en-US" sz="2600" b="1" dirty="0" err="1"/>
              <a:t>Alokasi</a:t>
            </a:r>
            <a:r>
              <a:rPr lang="en-US" sz="2600" b="1" dirty="0"/>
              <a:t> </a:t>
            </a:r>
            <a:r>
              <a:rPr lang="en-US" sz="2600" b="1" dirty="0" err="1"/>
              <a:t>Langsung</a:t>
            </a:r>
            <a:r>
              <a:rPr lang="en-US" sz="2600" b="1" dirty="0"/>
              <a:t> </a:t>
            </a:r>
            <a:r>
              <a:rPr lang="en-US" sz="2600" b="1" i="1" dirty="0"/>
              <a:t>(</a:t>
            </a:r>
            <a:r>
              <a:rPr lang="en-US" sz="2600" i="1" dirty="0"/>
              <a:t>Direct Allocation Method)</a:t>
            </a:r>
          </a:p>
          <a:p>
            <a:pPr marL="361950" indent="-361950" algn="just">
              <a:lnSpc>
                <a:spcPct val="110000"/>
              </a:lnSpc>
              <a:buFont typeface="Symbol" pitchFamily="18" charset="2"/>
              <a:buAutoNum type="arabicPeriod"/>
              <a:defRPr/>
            </a:pPr>
            <a:r>
              <a:rPr lang="en-US" sz="2600" b="1" dirty="0" err="1"/>
              <a:t>Metode</a:t>
            </a:r>
            <a:r>
              <a:rPr lang="en-US" sz="2600" b="1" dirty="0"/>
              <a:t> </a:t>
            </a:r>
            <a:r>
              <a:rPr lang="en-US" sz="2600" b="1" dirty="0" err="1"/>
              <a:t>Alokasi</a:t>
            </a:r>
            <a:r>
              <a:rPr lang="en-US" sz="2600" b="1" dirty="0"/>
              <a:t> </a:t>
            </a:r>
            <a:r>
              <a:rPr lang="en-US" sz="2600" b="1" dirty="0" err="1"/>
              <a:t>Bertahap</a:t>
            </a:r>
            <a:r>
              <a:rPr lang="en-US" sz="2600" b="1" dirty="0"/>
              <a:t> </a:t>
            </a:r>
            <a:r>
              <a:rPr lang="en-US" sz="2600" i="1" dirty="0"/>
              <a:t>(Step Method) :</a:t>
            </a:r>
          </a:p>
          <a:p>
            <a:pPr marL="725488" indent="-363538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dirty="0" err="1"/>
              <a:t>alokasi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memperhitungkan</a:t>
            </a:r>
            <a:r>
              <a:rPr lang="en-US" sz="2600" dirty="0"/>
              <a:t> transfer </a:t>
            </a:r>
            <a:r>
              <a:rPr lang="en-US" sz="2600" dirty="0" err="1"/>
              <a:t>jasa</a:t>
            </a:r>
            <a:r>
              <a:rPr lang="en-US" sz="2600" dirty="0"/>
              <a:t> </a:t>
            </a:r>
            <a:r>
              <a:rPr lang="en-US" sz="2600" dirty="0" err="1"/>
              <a:t>timbal</a:t>
            </a:r>
            <a:r>
              <a:rPr lang="en-US" sz="2600" dirty="0"/>
              <a:t> </a:t>
            </a:r>
            <a:r>
              <a:rPr lang="en-US" sz="2600" dirty="0" err="1"/>
              <a:t>balik</a:t>
            </a:r>
            <a:r>
              <a:rPr lang="en-US" sz="2600" dirty="0"/>
              <a:t> </a:t>
            </a:r>
            <a:r>
              <a:rPr lang="en-US" sz="2600" dirty="0" err="1"/>
              <a:t>antar</a:t>
            </a:r>
            <a:r>
              <a:rPr lang="en-US" sz="2600" dirty="0"/>
              <a:t> </a:t>
            </a:r>
            <a:r>
              <a:rPr lang="en-US" sz="2600" dirty="0" err="1"/>
              <a:t>departemen</a:t>
            </a:r>
            <a:r>
              <a:rPr lang="en-US" sz="2600" dirty="0"/>
              <a:t> </a:t>
            </a:r>
            <a:r>
              <a:rPr lang="en-US" sz="2600" dirty="0" err="1"/>
              <a:t>pembantu</a:t>
            </a:r>
            <a:r>
              <a:rPr lang="en-US" sz="2600" dirty="0"/>
              <a:t> :</a:t>
            </a:r>
          </a:p>
          <a:p>
            <a:pPr marL="725488" indent="-725488" algn="just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600" dirty="0"/>
              <a:t>	- </a:t>
            </a:r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dirty="0" err="1"/>
              <a:t>Alokasi</a:t>
            </a:r>
            <a:r>
              <a:rPr lang="en-US" sz="2600" dirty="0"/>
              <a:t> </a:t>
            </a:r>
            <a:r>
              <a:rPr lang="en-US" sz="2600" dirty="0" err="1"/>
              <a:t>Kontinyu</a:t>
            </a:r>
            <a:endParaRPr lang="en-US" sz="2600" dirty="0"/>
          </a:p>
          <a:p>
            <a:pPr marL="725488" indent="-725488" algn="just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600" dirty="0"/>
              <a:t>	- </a:t>
            </a:r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dirty="0" err="1"/>
              <a:t>Aljabar</a:t>
            </a:r>
            <a:endParaRPr lang="en-US" sz="2600" dirty="0"/>
          </a:p>
          <a:p>
            <a:pPr marL="725488" indent="-363538" algn="just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dirty="0" err="1"/>
              <a:t>Alokasi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memperhitungkan</a:t>
            </a:r>
            <a:r>
              <a:rPr lang="en-US" sz="2600" dirty="0"/>
              <a:t> transfer </a:t>
            </a:r>
            <a:r>
              <a:rPr lang="en-US" sz="2600" dirty="0" err="1"/>
              <a:t>jasa</a:t>
            </a:r>
            <a:r>
              <a:rPr lang="en-US" sz="2600" dirty="0"/>
              <a:t> </a:t>
            </a:r>
            <a:r>
              <a:rPr lang="en-US" sz="2600" dirty="0" err="1"/>
              <a:t>timbal</a:t>
            </a:r>
            <a:r>
              <a:rPr lang="en-US" sz="2600" dirty="0"/>
              <a:t> </a:t>
            </a:r>
            <a:r>
              <a:rPr lang="en-US" sz="2600" dirty="0" err="1"/>
              <a:t>balik</a:t>
            </a:r>
            <a:r>
              <a:rPr lang="en-US" sz="2600" dirty="0"/>
              <a:t> </a:t>
            </a:r>
            <a:r>
              <a:rPr lang="en-US" sz="2600" dirty="0" err="1"/>
              <a:t>antar</a:t>
            </a:r>
            <a:r>
              <a:rPr lang="en-US" sz="2600" dirty="0"/>
              <a:t> </a:t>
            </a:r>
            <a:r>
              <a:rPr lang="en-US" sz="2600" dirty="0" err="1"/>
              <a:t>departemen</a:t>
            </a:r>
            <a:r>
              <a:rPr lang="en-US" sz="2600" dirty="0"/>
              <a:t> </a:t>
            </a:r>
            <a:r>
              <a:rPr lang="en-US" sz="2600" dirty="0" err="1"/>
              <a:t>pembantu</a:t>
            </a:r>
            <a:r>
              <a:rPr lang="en-US" sz="2600" dirty="0"/>
              <a:t> :</a:t>
            </a:r>
          </a:p>
          <a:p>
            <a:pPr marL="725488" indent="-725488" algn="just">
              <a:lnSpc>
                <a:spcPct val="110000"/>
              </a:lnSpc>
              <a:buNone/>
              <a:defRPr/>
            </a:pPr>
            <a:r>
              <a:rPr lang="en-US" sz="2600" dirty="0"/>
              <a:t>	- </a:t>
            </a:r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dirty="0" err="1"/>
              <a:t>Urutan</a:t>
            </a:r>
            <a:r>
              <a:rPr lang="en-US" sz="2600" dirty="0"/>
              <a:t> </a:t>
            </a:r>
            <a:r>
              <a:rPr lang="en-US" sz="2600" dirty="0" err="1"/>
              <a:t>Alokasi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diatur</a:t>
            </a:r>
            <a:endParaRPr lang="en-US" sz="2600" dirty="0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53554DA-FFE7-481D-A4A7-AF52F8DB1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5501" y="71438"/>
            <a:ext cx="8143875" cy="12954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2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dirty="0" err="1"/>
              <a:t>Alokasi</a:t>
            </a:r>
            <a:r>
              <a:rPr lang="en-US" sz="4000" b="1" dirty="0"/>
              <a:t> BOP </a:t>
            </a:r>
            <a:r>
              <a:rPr lang="en-US" sz="4000" b="1" dirty="0" err="1"/>
              <a:t>Departemen</a:t>
            </a:r>
            <a:r>
              <a:rPr lang="en-US" sz="4000" b="1" dirty="0"/>
              <a:t> </a:t>
            </a:r>
            <a:r>
              <a:rPr lang="en-US" sz="4000" b="1" dirty="0" err="1"/>
              <a:t>Pembantu</a:t>
            </a:r>
            <a:r>
              <a:rPr lang="en-US" sz="4000" b="1" dirty="0"/>
              <a:t> </a:t>
            </a:r>
            <a:r>
              <a:rPr lang="en-US" sz="4000" b="1" dirty="0" err="1"/>
              <a:t>ke</a:t>
            </a:r>
            <a:r>
              <a:rPr lang="en-US" sz="4000" b="1" dirty="0"/>
              <a:t> </a:t>
            </a:r>
            <a:r>
              <a:rPr lang="en-US" sz="4000" b="1" dirty="0" err="1"/>
              <a:t>Departemen</a:t>
            </a:r>
            <a:r>
              <a:rPr lang="en-US" sz="4000" b="1" dirty="0"/>
              <a:t> </a:t>
            </a:r>
            <a:r>
              <a:rPr lang="en-US" sz="4000" b="1" dirty="0" err="1"/>
              <a:t>Produksi</a:t>
            </a:r>
            <a:endParaRPr lang="en-US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857A93E-2E26-4720-A3D2-96F8B5ADC2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36564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en-US" sz="4000" b="1"/>
              <a:t>Metode Alokasi Langsung</a:t>
            </a:r>
            <a:endParaRPr lang="id-ID" altLang="en-US" sz="4000" b="1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C2E2612-66AC-4499-ADD5-18746B892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95438" y="1643063"/>
            <a:ext cx="8858250" cy="4857750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Comic Sans MS" panose="030F0702030302020204" pitchFamily="66" charset="0"/>
              </a:rPr>
              <a:t>Metode dalam mengalokasikan biaya secara langsung dari departemen jasa ke departemen produksi</a:t>
            </a:r>
          </a:p>
          <a:p>
            <a:pPr>
              <a:spcAft>
                <a:spcPts val="600"/>
              </a:spcAft>
            </a:pPr>
            <a:r>
              <a:rPr lang="en-US" altLang="en-US" sz="2400">
                <a:latin typeface="Comic Sans MS" panose="030F0702030302020204" pitchFamily="66" charset="0"/>
              </a:rPr>
              <a:t>BOP Departemen Pembantu diasumsikan hanya dinikmati oleh Departemen Produksi saja.</a:t>
            </a:r>
          </a:p>
          <a:p>
            <a:pPr eaLnBrk="1" hangingPunct="1"/>
            <a:r>
              <a:rPr lang="en-US" altLang="en-US" sz="2000" u="sng">
                <a:latin typeface="Comic Sans MS" panose="030F0702030302020204" pitchFamily="66" charset="0"/>
              </a:rPr>
              <a:t>Dep Prod I</a:t>
            </a:r>
            <a:r>
              <a:rPr lang="en-US" altLang="en-US" sz="2000">
                <a:latin typeface="Comic Sans MS" panose="030F0702030302020204" pitchFamily="66" charset="0"/>
              </a:rPr>
              <a:t>	      </a:t>
            </a:r>
            <a:r>
              <a:rPr lang="en-US" altLang="en-US" sz="2000" u="sng">
                <a:latin typeface="Comic Sans MS" panose="030F0702030302020204" pitchFamily="66" charset="0"/>
              </a:rPr>
              <a:t>Dept Prod II</a:t>
            </a:r>
            <a:r>
              <a:rPr lang="en-US" altLang="en-US" sz="2000">
                <a:latin typeface="Comic Sans MS" panose="030F0702030302020204" pitchFamily="66" charset="0"/>
              </a:rPr>
              <a:t>      </a:t>
            </a:r>
            <a:r>
              <a:rPr lang="en-US" altLang="en-US" sz="2000" u="sng">
                <a:latin typeface="Comic Sans MS" panose="030F0702030302020204" pitchFamily="66" charset="0"/>
              </a:rPr>
              <a:t>Dept Pembantu A</a:t>
            </a:r>
            <a:r>
              <a:rPr lang="en-US" altLang="en-US" sz="2000">
                <a:latin typeface="Comic Sans MS" panose="030F0702030302020204" pitchFamily="66" charset="0"/>
              </a:rPr>
              <a:t>	   </a:t>
            </a:r>
            <a:r>
              <a:rPr lang="en-US" altLang="en-US" sz="2000" u="sng">
                <a:latin typeface="Comic Sans MS" panose="030F0702030302020204" pitchFamily="66" charset="0"/>
              </a:rPr>
              <a:t>Dept Pembantu B</a:t>
            </a:r>
            <a:endParaRPr lang="id-ID" altLang="en-US" sz="2000" u="sng">
              <a:latin typeface="Comic Sans MS" panose="030F0702030302020204" pitchFamily="66" charset="0"/>
            </a:endParaRP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1B61EA80-1484-4157-9E65-8BA5E961F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3929064"/>
            <a:ext cx="0" cy="17287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AutoShape 5">
            <a:extLst>
              <a:ext uri="{FF2B5EF4-FFF2-40B4-BE49-F238E27FC236}">
                <a16:creationId xmlns:a16="http://schemas.microsoft.com/office/drawing/2014/main" id="{8CC1828B-F675-45FF-AD5E-99C35411D9F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74457" y="2796382"/>
            <a:ext cx="431800" cy="2697163"/>
          </a:xfrm>
          <a:prstGeom prst="curvedLeftArrow">
            <a:avLst>
              <a:gd name="adj1" fmla="val 124926"/>
              <a:gd name="adj2" fmla="val 2498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AutoShape 6">
            <a:extLst>
              <a:ext uri="{FF2B5EF4-FFF2-40B4-BE49-F238E27FC236}">
                <a16:creationId xmlns:a16="http://schemas.microsoft.com/office/drawing/2014/main" id="{6EF84FDD-4A18-4A3A-AD50-A6E1C0F6620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75932" y="1781969"/>
            <a:ext cx="792162" cy="5073650"/>
          </a:xfrm>
          <a:prstGeom prst="curvedLeftArrow">
            <a:avLst>
              <a:gd name="adj1" fmla="val 41631"/>
              <a:gd name="adj2" fmla="val 16273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Line 15">
            <a:extLst>
              <a:ext uri="{FF2B5EF4-FFF2-40B4-BE49-F238E27FC236}">
                <a16:creationId xmlns:a16="http://schemas.microsoft.com/office/drawing/2014/main" id="{0EC2AFC4-7079-4BBA-8DF4-7F904F19FE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5286375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16">
            <a:extLst>
              <a:ext uri="{FF2B5EF4-FFF2-40B4-BE49-F238E27FC236}">
                <a16:creationId xmlns:a16="http://schemas.microsoft.com/office/drawing/2014/main" id="{3343C80E-D24A-4374-A2F2-7BE4A2DEE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0188" y="3846513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7">
            <a:extLst>
              <a:ext uri="{FF2B5EF4-FFF2-40B4-BE49-F238E27FC236}">
                <a16:creationId xmlns:a16="http://schemas.microsoft.com/office/drawing/2014/main" id="{4C8B8C61-C834-4075-9594-DC7A820266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4214813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9">
            <a:extLst>
              <a:ext uri="{FF2B5EF4-FFF2-40B4-BE49-F238E27FC236}">
                <a16:creationId xmlns:a16="http://schemas.microsoft.com/office/drawing/2014/main" id="{933EB07F-F69B-4012-BA69-577C68DE59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3770314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20">
            <a:extLst>
              <a:ext uri="{FF2B5EF4-FFF2-40B4-BE49-F238E27FC236}">
                <a16:creationId xmlns:a16="http://schemas.microsoft.com/office/drawing/2014/main" id="{19563ECE-52B7-4D96-AAB7-BDAAC0765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66989" y="5786438"/>
            <a:ext cx="6842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21">
            <a:extLst>
              <a:ext uri="{FF2B5EF4-FFF2-40B4-BE49-F238E27FC236}">
                <a16:creationId xmlns:a16="http://schemas.microsoft.com/office/drawing/2014/main" id="{8EDF478A-CD88-4091-BF4A-86FD0C0802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8" y="4202114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1420</Words>
  <Application>Microsoft Office PowerPoint</Application>
  <PresentationFormat>Widescreen</PresentationFormat>
  <Paragraphs>327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Arial Black</vt:lpstr>
      <vt:lpstr>Calibri</vt:lpstr>
      <vt:lpstr>Calibri Light</vt:lpstr>
      <vt:lpstr>Comic Sans MS</vt:lpstr>
      <vt:lpstr>Palatino Linotype</vt:lpstr>
      <vt:lpstr>Symbol</vt:lpstr>
      <vt:lpstr>Tahoma</vt:lpstr>
      <vt:lpstr>Trebuchet MS</vt:lpstr>
      <vt:lpstr>Tw Cen MT</vt:lpstr>
      <vt:lpstr>Wingdings</vt:lpstr>
      <vt:lpstr>Office Theme</vt:lpstr>
      <vt:lpstr>AKUNTANSI Departementalisasi Biaya Overhead Pabrik </vt:lpstr>
      <vt:lpstr>Pokok Bahasan</vt:lpstr>
      <vt:lpstr>Pengertian</vt:lpstr>
      <vt:lpstr>Department Produksi dan Jasa</vt:lpstr>
      <vt:lpstr>Menentukan Tarif BOP per Departemen</vt:lpstr>
      <vt:lpstr>Penyusunan Anggaran BOP per Departemen</vt:lpstr>
      <vt:lpstr>Penyusunan Anggaran BOP per Departemen</vt:lpstr>
      <vt:lpstr>Alokasi BOP Departemen Pembantu ke Departemen Produksi</vt:lpstr>
      <vt:lpstr>Metode Alokasi Langsung</vt:lpstr>
      <vt:lpstr>Metode Alokasi Bertahap</vt:lpstr>
      <vt:lpstr>Metode Alokasi Aljabar</vt:lpstr>
      <vt:lpstr>Perhitungan Tarif Pembebanan BOP</vt:lpstr>
      <vt:lpstr>Metode Alokasi Langsung</vt:lpstr>
      <vt:lpstr>Metode Alokasi Langsung</vt:lpstr>
      <vt:lpstr>Metode Alokasi Bertahap</vt:lpstr>
      <vt:lpstr>Metode Alokasi Bertahap</vt:lpstr>
      <vt:lpstr>Metode Alokasi Kontinyu/Aljabar</vt:lpstr>
      <vt:lpstr>PowerPoint Presentation</vt:lpstr>
      <vt:lpstr>PowerPoint Presentation</vt:lpstr>
      <vt:lpstr>Metode Alokasi Aljabar</vt:lpstr>
      <vt:lpstr>Metode Alokasi Aljabar</vt:lpstr>
      <vt:lpstr>Metode Alokasi Aljabar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Departementalisasi Biaya Overhead Pabrik</dc:title>
  <dc:creator>hendri mulyadi</dc:creator>
  <cp:lastModifiedBy>hendri mulyadi</cp:lastModifiedBy>
  <cp:revision>2</cp:revision>
  <dcterms:created xsi:type="dcterms:W3CDTF">2020-11-03T00:36:10Z</dcterms:created>
  <dcterms:modified xsi:type="dcterms:W3CDTF">2020-11-12T06:16:24Z</dcterms:modified>
</cp:coreProperties>
</file>