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98" r:id="rId4"/>
    <p:sldId id="299" r:id="rId5"/>
    <p:sldId id="300" r:id="rId6"/>
    <p:sldId id="288" r:id="rId7"/>
    <p:sldId id="289" r:id="rId8"/>
    <p:sldId id="290" r:id="rId9"/>
    <p:sldId id="296" r:id="rId10"/>
    <p:sldId id="297" r:id="rId11"/>
    <p:sldId id="291" r:id="rId12"/>
    <p:sldId id="295" r:id="rId13"/>
    <p:sldId id="282" r:id="rId14"/>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141A"/>
    <a:srgbClr val="323F43"/>
    <a:srgbClr val="F68422"/>
    <a:srgbClr val="C3723B"/>
    <a:srgbClr val="35302B"/>
    <a:srgbClr val="796B5A"/>
    <a:srgbClr val="786747"/>
    <a:srgbClr val="60696C"/>
    <a:srgbClr val="E07A0C"/>
    <a:srgbClr val="6681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0D18A-91C5-4793-8E7F-D6BD7CAB99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a:extLst>
              <a:ext uri="{FF2B5EF4-FFF2-40B4-BE49-F238E27FC236}">
                <a16:creationId xmlns:a16="http://schemas.microsoft.com/office/drawing/2014/main" id="{20D0A2D9-650B-499B-BDE3-FCE9816AB2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A426F11B-584C-44B2-AF63-2C12308D4F2F}"/>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5" name="Footer Placeholder 4">
            <a:extLst>
              <a:ext uri="{FF2B5EF4-FFF2-40B4-BE49-F238E27FC236}">
                <a16:creationId xmlns:a16="http://schemas.microsoft.com/office/drawing/2014/main" id="{5E317F48-F534-4216-BE8B-D9C26E1F37E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D8EB93BF-F6F2-46C1-A863-7EA3F1B056A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191305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7DE6-BD55-4109-ABDD-0A80AA910F14}"/>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CD04F901-831B-4CF6-85D0-BBFAB24D41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3CFFC905-4475-47C7-A3C8-A0DC2D688A0C}"/>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5" name="Footer Placeholder 4">
            <a:extLst>
              <a:ext uri="{FF2B5EF4-FFF2-40B4-BE49-F238E27FC236}">
                <a16:creationId xmlns:a16="http://schemas.microsoft.com/office/drawing/2014/main" id="{9B718B33-263E-4728-A42A-3F9E32F5E2D0}"/>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5AEF716E-A904-44BB-B971-088916570F6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92343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398312-643A-4057-9C58-6826B4046F7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3101A03E-7574-483F-B3D2-7D49FDA7D7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223F8170-BBB0-4DD5-85DA-349E3B43FFBD}"/>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5" name="Footer Placeholder 4">
            <a:extLst>
              <a:ext uri="{FF2B5EF4-FFF2-40B4-BE49-F238E27FC236}">
                <a16:creationId xmlns:a16="http://schemas.microsoft.com/office/drawing/2014/main" id="{287F3830-D178-497B-A0D6-DAADF54DCA39}"/>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CC29A1FA-805C-43D8-8099-C1E93DBE60E1}"/>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57298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6DB55-916B-425F-B3E9-06F513FC84EA}"/>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591F19E2-2999-4D99-949B-B83A2E6E3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13167E95-DE59-46D3-9EBF-31E895C3E995}"/>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5" name="Footer Placeholder 4">
            <a:extLst>
              <a:ext uri="{FF2B5EF4-FFF2-40B4-BE49-F238E27FC236}">
                <a16:creationId xmlns:a16="http://schemas.microsoft.com/office/drawing/2014/main" id="{AE601AF4-EA8F-45F3-B8FF-8D2D2B03342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A440FA0-BFB9-4A52-81A5-FDAD6440704D}"/>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60867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509D9-95FC-43E9-85A1-9348E424C1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31F7D505-36BD-43E0-AAA0-46D7441D6C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37F4BA-89B4-4631-ADA7-658B76DF72A4}"/>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5" name="Footer Placeholder 4">
            <a:extLst>
              <a:ext uri="{FF2B5EF4-FFF2-40B4-BE49-F238E27FC236}">
                <a16:creationId xmlns:a16="http://schemas.microsoft.com/office/drawing/2014/main" id="{624E0378-4916-42DE-B370-932CD24B3F3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C350615-3E24-4EE9-B809-9B58D3DAE273}"/>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1286845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79B87-7437-41BD-85F4-F231C8795B70}"/>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44234BD3-0168-4392-A998-1E596C0F87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740B091A-BA6E-4A86-AC6D-0EEBAC7C2D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1B168FC7-8B15-4B79-A15E-DAEC985251FC}"/>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6" name="Footer Placeholder 5">
            <a:extLst>
              <a:ext uri="{FF2B5EF4-FFF2-40B4-BE49-F238E27FC236}">
                <a16:creationId xmlns:a16="http://schemas.microsoft.com/office/drawing/2014/main" id="{E35E4106-4BFE-4C2E-852A-AB429FBE576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5EA981D3-1A64-440E-8E29-EC2813EC54DF}"/>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201449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98F3-9A23-4768-81C4-6ECACD881FB2}"/>
              </a:ext>
            </a:extLst>
          </p:cNvPr>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A120BE25-C7C5-4BDF-A0F9-EE494032D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8653C6-7D77-47FC-A1A4-23ABDBADC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08B13A4E-6E17-495A-B61D-2E09FBAF76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56294A-1909-4AA6-A962-AFBE15EDA4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EB6783ED-A805-4D7C-BCC6-EC05DA7DDAD2}"/>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8" name="Footer Placeholder 7">
            <a:extLst>
              <a:ext uri="{FF2B5EF4-FFF2-40B4-BE49-F238E27FC236}">
                <a16:creationId xmlns:a16="http://schemas.microsoft.com/office/drawing/2014/main" id="{4BD28A30-C20B-49DB-94A6-8385BB7AFE2F}"/>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9F09AA6A-82C8-4338-9495-EECBCBA5E13C}"/>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383374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1CC54-2505-4E62-80BD-337F75D01190}"/>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1C0F6E79-F7DC-4AD1-8426-5563390883F2}"/>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4" name="Footer Placeholder 3">
            <a:extLst>
              <a:ext uri="{FF2B5EF4-FFF2-40B4-BE49-F238E27FC236}">
                <a16:creationId xmlns:a16="http://schemas.microsoft.com/office/drawing/2014/main" id="{7059A187-A721-4F99-AA14-D3BC01E1DAAF}"/>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84477261-2539-49A6-8B4D-A1C3583AAB31}"/>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018135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1FC9A-2FFA-40FE-9CCE-FC81834EE631}"/>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3" name="Footer Placeholder 2">
            <a:extLst>
              <a:ext uri="{FF2B5EF4-FFF2-40B4-BE49-F238E27FC236}">
                <a16:creationId xmlns:a16="http://schemas.microsoft.com/office/drawing/2014/main" id="{E24DBEA9-8584-47DC-8446-1D164C382335}"/>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25B0FDB1-F1CE-4F0F-847C-86319A2E494B}"/>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845208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3EA7-803B-4303-B8AA-3F90533210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80901C70-98D7-4EB3-A6D2-8C00E7981A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2B6CD780-4D5D-412F-B4CD-80E15B1DC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93FF9F-AF7C-42BF-885B-BD5D933311D8}"/>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6" name="Footer Placeholder 5">
            <a:extLst>
              <a:ext uri="{FF2B5EF4-FFF2-40B4-BE49-F238E27FC236}">
                <a16:creationId xmlns:a16="http://schemas.microsoft.com/office/drawing/2014/main" id="{453586D9-9F2B-4F28-82C1-0DFAB60FD13E}"/>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724F7F0A-B207-47DF-B7F8-AEF4DFB078D0}"/>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2648939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874AE-F51F-44C1-8BAD-01EB1AA294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4A3EC0A9-8126-4369-BFA8-8073D0ACFF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a:extLst>
              <a:ext uri="{FF2B5EF4-FFF2-40B4-BE49-F238E27FC236}">
                <a16:creationId xmlns:a16="http://schemas.microsoft.com/office/drawing/2014/main" id="{F788DC14-A4ED-462C-BFA5-273715790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F96462-181B-49E3-AC65-B1E91262301E}"/>
              </a:ext>
            </a:extLst>
          </p:cNvPr>
          <p:cNvSpPr>
            <a:spLocks noGrp="1"/>
          </p:cNvSpPr>
          <p:nvPr>
            <p:ph type="dt" sz="half" idx="10"/>
          </p:nvPr>
        </p:nvSpPr>
        <p:spPr/>
        <p:txBody>
          <a:bodyPr/>
          <a:lstStyle/>
          <a:p>
            <a:fld id="{2FB87926-14FE-4B9B-9BDA-13BA312DFFF2}" type="datetimeFigureOut">
              <a:rPr lang="id-ID" smtClean="0"/>
              <a:t>08/12/2020</a:t>
            </a:fld>
            <a:endParaRPr lang="id-ID"/>
          </a:p>
        </p:txBody>
      </p:sp>
      <p:sp>
        <p:nvSpPr>
          <p:cNvPr id="6" name="Footer Placeholder 5">
            <a:extLst>
              <a:ext uri="{FF2B5EF4-FFF2-40B4-BE49-F238E27FC236}">
                <a16:creationId xmlns:a16="http://schemas.microsoft.com/office/drawing/2014/main" id="{66D9B41A-AC6A-4DB2-9769-8A5CE3C5A59F}"/>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34D1821B-4430-4326-A4DD-C54DB0C09DD5}"/>
              </a:ext>
            </a:extLst>
          </p:cNvPr>
          <p:cNvSpPr>
            <a:spLocks noGrp="1"/>
          </p:cNvSpPr>
          <p:nvPr>
            <p:ph type="sldNum" sz="quarter" idx="12"/>
          </p:nvPr>
        </p:nvSpPr>
        <p:spPr/>
        <p:txBody>
          <a:bodyPr/>
          <a:lstStyle/>
          <a:p>
            <a:fld id="{A710B60C-BB81-403C-860E-C0CEB9146856}" type="slidenum">
              <a:rPr lang="id-ID" smtClean="0"/>
              <a:t>‹#›</a:t>
            </a:fld>
            <a:endParaRPr lang="id-ID"/>
          </a:p>
        </p:txBody>
      </p:sp>
    </p:spTree>
    <p:extLst>
      <p:ext uri="{BB962C8B-B14F-4D97-AF65-F5344CB8AC3E}">
        <p14:creationId xmlns:p14="http://schemas.microsoft.com/office/powerpoint/2010/main" val="3223617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999E78-CF00-4000-AD2E-2A358A72C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63D52E94-E0D4-4152-B9E7-3E9F54E1FE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899B4DCA-6CF3-416A-837C-623927C0A2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87926-14FE-4B9B-9BDA-13BA312DFFF2}" type="datetimeFigureOut">
              <a:rPr lang="id-ID" smtClean="0"/>
              <a:t>08/12/2020</a:t>
            </a:fld>
            <a:endParaRPr lang="id-ID"/>
          </a:p>
        </p:txBody>
      </p:sp>
      <p:sp>
        <p:nvSpPr>
          <p:cNvPr id="5" name="Footer Placeholder 4">
            <a:extLst>
              <a:ext uri="{FF2B5EF4-FFF2-40B4-BE49-F238E27FC236}">
                <a16:creationId xmlns:a16="http://schemas.microsoft.com/office/drawing/2014/main" id="{52AA7E2F-F68A-4040-B56B-3F23480FB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066697D5-18F3-48D1-8D2F-C4B4BD385B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0B60C-BB81-403C-860E-C0CEB9146856}" type="slidenum">
              <a:rPr lang="id-ID" smtClean="0"/>
              <a:t>‹#›</a:t>
            </a:fld>
            <a:endParaRPr lang="id-ID"/>
          </a:p>
        </p:txBody>
      </p:sp>
    </p:spTree>
    <p:extLst>
      <p:ext uri="{BB962C8B-B14F-4D97-AF65-F5344CB8AC3E}">
        <p14:creationId xmlns:p14="http://schemas.microsoft.com/office/powerpoint/2010/main" val="2547561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27297" y="-28638"/>
            <a:ext cx="12296634" cy="7002644"/>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6" name="Rectangle 5">
            <a:extLst>
              <a:ext uri="{FF2B5EF4-FFF2-40B4-BE49-F238E27FC236}">
                <a16:creationId xmlns:a16="http://schemas.microsoft.com/office/drawing/2014/main" id="{846C1457-4A78-4FB7-B05F-D88E81C4D3BC}"/>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7" name="Rectangle 6">
            <a:extLst>
              <a:ext uri="{FF2B5EF4-FFF2-40B4-BE49-F238E27FC236}">
                <a16:creationId xmlns:a16="http://schemas.microsoft.com/office/drawing/2014/main" id="{9E8C50E2-ADC4-487F-A9BC-15D1DBAD5FCD}"/>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 name="Group 1">
            <a:extLst>
              <a:ext uri="{FF2B5EF4-FFF2-40B4-BE49-F238E27FC236}">
                <a16:creationId xmlns:a16="http://schemas.microsoft.com/office/drawing/2014/main" id="{274A99C7-086C-4866-A163-E0BED38ACE6D}"/>
              </a:ext>
            </a:extLst>
          </p:cNvPr>
          <p:cNvGrpSpPr/>
          <p:nvPr/>
        </p:nvGrpSpPr>
        <p:grpSpPr>
          <a:xfrm>
            <a:off x="3328562" y="2605058"/>
            <a:ext cx="3114955" cy="2400657"/>
            <a:chOff x="3792556" y="2633029"/>
            <a:chExt cx="4241753" cy="2400657"/>
          </a:xfrm>
        </p:grpSpPr>
        <p:sp>
          <p:nvSpPr>
            <p:cNvPr id="5" name="Rectangle 4">
              <a:extLst>
                <a:ext uri="{FF2B5EF4-FFF2-40B4-BE49-F238E27FC236}">
                  <a16:creationId xmlns:a16="http://schemas.microsoft.com/office/drawing/2014/main" id="{BC3FCBE1-FED9-4ACF-BE14-D556C5D32784}"/>
                </a:ext>
              </a:extLst>
            </p:cNvPr>
            <p:cNvSpPr/>
            <p:nvPr/>
          </p:nvSpPr>
          <p:spPr>
            <a:xfrm>
              <a:off x="3792556" y="2633029"/>
              <a:ext cx="4241753" cy="2400657"/>
            </a:xfrm>
            <a:prstGeom prst="rect">
              <a:avLst/>
            </a:prstGeom>
          </p:spPr>
          <p:txBody>
            <a:bodyPr wrap="none">
              <a:spAutoFit/>
            </a:bodyPr>
            <a:lstStyle/>
            <a:p>
              <a:r>
                <a:rPr lang="en-US" sz="15000" b="1" dirty="0">
                  <a:solidFill>
                    <a:schemeClr val="bg1"/>
                  </a:solidFill>
                  <a:latin typeface="Okta Bold" panose="00000800000000000000" pitchFamily="50" charset="0"/>
                  <a:ea typeface="Calibri" panose="020F0502020204030204" pitchFamily="34" charset="0"/>
                  <a:cs typeface="Times New Roman" panose="02020603050405020304" pitchFamily="18" charset="0"/>
                </a:rPr>
                <a:t>M9</a:t>
              </a:r>
              <a:endParaRPr lang="id-ID" sz="15000" dirty="0">
                <a:solidFill>
                  <a:schemeClr val="bg1"/>
                </a:solidFill>
                <a:latin typeface="Okta Bold" panose="00000800000000000000" pitchFamily="50" charset="0"/>
              </a:endParaRPr>
            </a:p>
          </p:txBody>
        </p:sp>
        <p:sp>
          <p:nvSpPr>
            <p:cNvPr id="10" name="Rectangle 9">
              <a:extLst>
                <a:ext uri="{FF2B5EF4-FFF2-40B4-BE49-F238E27FC236}">
                  <a16:creationId xmlns:a16="http://schemas.microsoft.com/office/drawing/2014/main" id="{1A4E1D2B-9BE2-468E-8FAF-98557DE37EAC}"/>
                </a:ext>
              </a:extLst>
            </p:cNvPr>
            <p:cNvSpPr/>
            <p:nvPr/>
          </p:nvSpPr>
          <p:spPr>
            <a:xfrm>
              <a:off x="7559065" y="3265542"/>
              <a:ext cx="470000" cy="1323439"/>
            </a:xfrm>
            <a:prstGeom prst="rect">
              <a:avLst/>
            </a:prstGeom>
          </p:spPr>
          <p:txBody>
            <a:bodyPr wrap="none">
              <a:spAutoFit/>
            </a:bodyPr>
            <a:lstStyle/>
            <a:p>
              <a:r>
                <a:rPr lang="nn-NO" sz="8000" b="1" dirty="0">
                  <a:solidFill>
                    <a:srgbClr val="FF0000"/>
                  </a:solidFill>
                  <a:latin typeface="Arial" panose="020B0604020202020204" pitchFamily="34" charset="0"/>
                </a:rPr>
                <a:t>.</a:t>
              </a:r>
            </a:p>
          </p:txBody>
        </p:sp>
      </p:gr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12" name="Rectangle 11">
            <a:extLst>
              <a:ext uri="{FF2B5EF4-FFF2-40B4-BE49-F238E27FC236}">
                <a16:creationId xmlns:a16="http://schemas.microsoft.com/office/drawing/2014/main" id="{16F678E0-0BA7-48D4-8260-00ED2580328B}"/>
              </a:ext>
            </a:extLst>
          </p:cNvPr>
          <p:cNvSpPr/>
          <p:nvPr/>
        </p:nvSpPr>
        <p:spPr>
          <a:xfrm>
            <a:off x="6839078" y="3048743"/>
            <a:ext cx="2345001" cy="954107"/>
          </a:xfrm>
          <a:prstGeom prst="rect">
            <a:avLst/>
          </a:prstGeom>
        </p:spPr>
        <p:txBody>
          <a:bodyPr wrap="none">
            <a:spAutoFit/>
          </a:bodyPr>
          <a:lstStyle/>
          <a:p>
            <a:r>
              <a:rPr lang="en-US" sz="2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CETAK SARING</a:t>
            </a:r>
          </a:p>
          <a:p>
            <a:r>
              <a:rPr lang="en-US" sz="2800" b="1" dirty="0">
                <a:solidFill>
                  <a:schemeClr val="bg1"/>
                </a:solidFill>
                <a:effectLst/>
              </a:rPr>
              <a:t>(</a:t>
            </a:r>
            <a:r>
              <a:rPr lang="en-US" sz="2800" dirty="0">
                <a:solidFill>
                  <a:schemeClr val="bg1"/>
                </a:solidFill>
                <a:latin typeface="Okta Bold" panose="00000800000000000000" pitchFamily="50" charset="0"/>
              </a:rPr>
              <a:t>STENCIL</a:t>
            </a:r>
            <a:r>
              <a:rPr lang="en-US" sz="2800" b="1" dirty="0">
                <a:solidFill>
                  <a:schemeClr val="bg1"/>
                </a:solidFill>
                <a:effectLst/>
              </a:rPr>
              <a:t>)</a:t>
            </a:r>
            <a:endParaRPr lang="id-ID" sz="2800" dirty="0">
              <a:solidFill>
                <a:schemeClr val="bg1"/>
              </a:solidFill>
            </a:endParaRPr>
          </a:p>
        </p:txBody>
      </p:sp>
      <p:sp>
        <p:nvSpPr>
          <p:cNvPr id="8" name="Rectangle 7">
            <a:extLst>
              <a:ext uri="{FF2B5EF4-FFF2-40B4-BE49-F238E27FC236}">
                <a16:creationId xmlns:a16="http://schemas.microsoft.com/office/drawing/2014/main" id="{6C6A5AC3-4938-42B0-8F53-AB4906E196D7}"/>
              </a:ext>
            </a:extLst>
          </p:cNvPr>
          <p:cNvSpPr/>
          <p:nvPr/>
        </p:nvSpPr>
        <p:spPr>
          <a:xfrm>
            <a:off x="6602848" y="3039273"/>
            <a:ext cx="122228"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3" name="Picture 2">
            <a:extLst>
              <a:ext uri="{FF2B5EF4-FFF2-40B4-BE49-F238E27FC236}">
                <a16:creationId xmlns:a16="http://schemas.microsoft.com/office/drawing/2014/main" id="{184C081A-B344-43BA-87A4-F186780F87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8836" y="2822361"/>
            <a:ext cx="1567800" cy="1567800"/>
          </a:xfrm>
          <a:prstGeom prst="rect">
            <a:avLst/>
          </a:prstGeom>
        </p:spPr>
      </p:pic>
      <p:sp>
        <p:nvSpPr>
          <p:cNvPr id="19" name="TextBox 18">
            <a:extLst>
              <a:ext uri="{FF2B5EF4-FFF2-40B4-BE49-F238E27FC236}">
                <a16:creationId xmlns:a16="http://schemas.microsoft.com/office/drawing/2014/main" id="{A738CC90-F42E-4308-9C55-80CE8BA241A9}"/>
              </a:ext>
            </a:extLst>
          </p:cNvPr>
          <p:cNvSpPr txBox="1"/>
          <p:nvPr/>
        </p:nvSpPr>
        <p:spPr>
          <a:xfrm>
            <a:off x="6839078" y="3953747"/>
            <a:ext cx="3643430" cy="369332"/>
          </a:xfrm>
          <a:prstGeom prst="rect">
            <a:avLst/>
          </a:prstGeom>
          <a:noFill/>
        </p:spPr>
        <p:txBody>
          <a:bodyPr wrap="squar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Tree>
    <p:extLst>
      <p:ext uri="{BB962C8B-B14F-4D97-AF65-F5344CB8AC3E}">
        <p14:creationId xmlns:p14="http://schemas.microsoft.com/office/powerpoint/2010/main" val="382823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A picture containing text, book&#10;&#10;Description generated with very high confidence">
            <a:extLst>
              <a:ext uri="{FF2B5EF4-FFF2-40B4-BE49-F238E27FC236}">
                <a16:creationId xmlns:a16="http://schemas.microsoft.com/office/drawing/2014/main" id="{57928E30-D771-45EC-AF10-4FC725182DD4}"/>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096000" y="1126600"/>
            <a:ext cx="4515853" cy="4538545"/>
          </a:xfrm>
          <a:prstGeom prst="rect">
            <a:avLst/>
          </a:prstGeom>
        </p:spPr>
      </p:pic>
      <p:pic>
        <p:nvPicPr>
          <p:cNvPr id="10" name="Picture 9" descr="A close up of a logo&#10;&#10;Description generated with high confidence">
            <a:extLst>
              <a:ext uri="{FF2B5EF4-FFF2-40B4-BE49-F238E27FC236}">
                <a16:creationId xmlns:a16="http://schemas.microsoft.com/office/drawing/2014/main" id="{65DDAA5C-8697-4656-98FB-FAD07D8ADA7E}"/>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435559" y="1126600"/>
            <a:ext cx="3384528" cy="4604800"/>
          </a:xfrm>
          <a:prstGeom prst="rect">
            <a:avLst/>
          </a:prstGeom>
        </p:spPr>
      </p:pic>
    </p:spTree>
    <p:extLst>
      <p:ext uri="{BB962C8B-B14F-4D97-AF65-F5344CB8AC3E}">
        <p14:creationId xmlns:p14="http://schemas.microsoft.com/office/powerpoint/2010/main" val="295315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TextBox 12">
            <a:extLst>
              <a:ext uri="{FF2B5EF4-FFF2-40B4-BE49-F238E27FC236}">
                <a16:creationId xmlns:a16="http://schemas.microsoft.com/office/drawing/2014/main" id="{728365DA-155A-4B3A-B739-5AC0D0FB54E0}"/>
              </a:ext>
            </a:extLst>
          </p:cNvPr>
          <p:cNvSpPr txBox="1"/>
          <p:nvPr/>
        </p:nvSpPr>
        <p:spPr>
          <a:xfrm>
            <a:off x="2896738" y="3000065"/>
            <a:ext cx="6093724" cy="1754326"/>
          </a:xfrm>
          <a:prstGeom prst="rect">
            <a:avLst/>
          </a:prstGeom>
          <a:noFill/>
        </p:spPr>
        <p:txBody>
          <a:bodyPr wrap="square">
            <a:spAutoFit/>
          </a:bodyPr>
          <a:lstStyle/>
          <a:p>
            <a:pPr algn="ctr" eaLnBrk="1" fontAlgn="auto" hangingPunct="1">
              <a:spcAft>
                <a:spcPts val="0"/>
              </a:spcAft>
              <a:defRPr/>
            </a:pPr>
            <a:r>
              <a:rPr lang="en-US" sz="5400" b="1" spc="-150" dirty="0">
                <a:solidFill>
                  <a:srgbClr val="FF0000"/>
                </a:solidFill>
                <a:latin typeface="Calibri"/>
                <a:ea typeface="+mj-ea"/>
                <a:cs typeface="Calibri"/>
              </a:rPr>
              <a:t>BRIF FORMAT TUGAS</a:t>
            </a:r>
          </a:p>
          <a:p>
            <a:pPr algn="ctr" eaLnBrk="1" fontAlgn="auto" hangingPunct="1">
              <a:spcAft>
                <a:spcPts val="0"/>
              </a:spcAft>
              <a:defRPr/>
            </a:pPr>
            <a:r>
              <a:rPr lang="en-US" sz="5400" b="1" spc="-150" dirty="0">
                <a:solidFill>
                  <a:schemeClr val="bg1"/>
                </a:solidFill>
                <a:latin typeface="Calibri"/>
                <a:ea typeface="+mj-ea"/>
                <a:cs typeface="Calibri"/>
              </a:rPr>
              <a:t>MINGGU KE-9</a:t>
            </a:r>
          </a:p>
        </p:txBody>
      </p:sp>
    </p:spTree>
    <p:extLst>
      <p:ext uri="{BB962C8B-B14F-4D97-AF65-F5344CB8AC3E}">
        <p14:creationId xmlns:p14="http://schemas.microsoft.com/office/powerpoint/2010/main" val="31705221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TextBox 9">
            <a:extLst>
              <a:ext uri="{FF2B5EF4-FFF2-40B4-BE49-F238E27FC236}">
                <a16:creationId xmlns:a16="http://schemas.microsoft.com/office/drawing/2014/main" id="{EFAB66CD-0928-4D1C-9767-3B5D7B29CD17}"/>
              </a:ext>
            </a:extLst>
          </p:cNvPr>
          <p:cNvSpPr txBox="1"/>
          <p:nvPr/>
        </p:nvSpPr>
        <p:spPr>
          <a:xfrm>
            <a:off x="866107" y="2237684"/>
            <a:ext cx="6479275" cy="3108543"/>
          </a:xfrm>
          <a:prstGeom prst="rect">
            <a:avLst/>
          </a:prstGeom>
          <a:noFill/>
        </p:spPr>
        <p:txBody>
          <a:bodyPr wrap="square">
            <a:spAutoFit/>
          </a:bodyPr>
          <a:lstStyle/>
          <a:p>
            <a:pPr>
              <a:defRPr/>
            </a:pPr>
            <a:r>
              <a:rPr lang="id-ID" b="1" dirty="0">
                <a:solidFill>
                  <a:schemeClr val="bg1"/>
                </a:solidFill>
                <a:latin typeface="Neucha"/>
              </a:rPr>
              <a:t>STENSIL</a:t>
            </a:r>
            <a:r>
              <a:rPr lang="en-US" b="1" dirty="0">
                <a:solidFill>
                  <a:schemeClr val="bg1"/>
                </a:solidFill>
              </a:rPr>
              <a:t> POSTER (BEBAS)</a:t>
            </a:r>
            <a:endParaRPr lang="en-US" sz="1800" b="1" dirty="0">
              <a:solidFill>
                <a:schemeClr val="bg1"/>
              </a:solidFill>
            </a:endParaRPr>
          </a:p>
          <a:p>
            <a:pPr marL="457200" indent="-457200" eaLnBrk="1" fontAlgn="auto" hangingPunct="1">
              <a:spcAft>
                <a:spcPts val="0"/>
              </a:spcAft>
              <a:buFont typeface="Arial" panose="020B0604020202020204" pitchFamily="34" charset="0"/>
              <a:buAutoNum type="arabicPeriod"/>
              <a:defRPr/>
            </a:pPr>
            <a:r>
              <a:rPr lang="en-US" sz="1800" b="1" dirty="0" err="1">
                <a:solidFill>
                  <a:schemeClr val="bg1"/>
                </a:solidFill>
              </a:rPr>
              <a:t>Buat</a:t>
            </a:r>
            <a:r>
              <a:rPr lang="en-US" sz="1800" b="1" dirty="0">
                <a:solidFill>
                  <a:schemeClr val="bg1"/>
                </a:solidFill>
              </a:rPr>
              <a:t> SKETSA  MANUAL  BERWARNA ( min </a:t>
            </a:r>
            <a:r>
              <a:rPr lang="en-US" b="1" dirty="0">
                <a:solidFill>
                  <a:schemeClr val="bg1"/>
                </a:solidFill>
              </a:rPr>
              <a:t>1</a:t>
            </a:r>
            <a:r>
              <a:rPr lang="en-US" sz="1800" b="1" dirty="0">
                <a:solidFill>
                  <a:schemeClr val="bg1"/>
                </a:solidFill>
              </a:rPr>
              <a:t> </a:t>
            </a:r>
            <a:r>
              <a:rPr lang="en-US" sz="1800" b="1" dirty="0" err="1">
                <a:solidFill>
                  <a:schemeClr val="bg1"/>
                </a:solidFill>
              </a:rPr>
              <a:t>warna</a:t>
            </a:r>
            <a:r>
              <a:rPr lang="en-US" b="1" dirty="0">
                <a:solidFill>
                  <a:schemeClr val="bg1"/>
                </a:solidFill>
              </a:rPr>
              <a:t>)</a:t>
            </a:r>
          </a:p>
          <a:p>
            <a:pPr marL="457200" indent="-457200" eaLnBrk="1" fontAlgn="auto" hangingPunct="1">
              <a:spcAft>
                <a:spcPts val="0"/>
              </a:spcAft>
              <a:buFont typeface="Arial" panose="020B0604020202020204" pitchFamily="34" charset="0"/>
              <a:buAutoNum type="arabicPeriod"/>
              <a:defRPr/>
            </a:pPr>
            <a:r>
              <a:rPr lang="en-US" sz="1800" b="1" dirty="0" err="1">
                <a:solidFill>
                  <a:schemeClr val="bg1"/>
                </a:solidFill>
              </a:rPr>
              <a:t>Buat</a:t>
            </a:r>
            <a:r>
              <a:rPr lang="en-US" sz="1800" b="1" dirty="0">
                <a:solidFill>
                  <a:schemeClr val="bg1"/>
                </a:solidFill>
              </a:rPr>
              <a:t> </a:t>
            </a:r>
            <a:r>
              <a:rPr lang="en-US" b="1" dirty="0">
                <a:solidFill>
                  <a:schemeClr val="bg1"/>
                </a:solidFill>
              </a:rPr>
              <a:t>3 ALTERNATIF  SKETSA</a:t>
            </a:r>
            <a:endParaRPr lang="en-US" sz="1800" b="1" dirty="0">
              <a:solidFill>
                <a:schemeClr val="bg1"/>
              </a:solidFill>
            </a:endParaRPr>
          </a:p>
          <a:p>
            <a:pPr marL="457200" indent="-457200" eaLnBrk="1" fontAlgn="auto" hangingPunct="1">
              <a:spcAft>
                <a:spcPts val="0"/>
              </a:spcAft>
              <a:buFont typeface="Arial" panose="020B0604020202020204" pitchFamily="34" charset="0"/>
              <a:buAutoNum type="arabicPeriod"/>
              <a:defRPr/>
            </a:pPr>
            <a:r>
              <a:rPr lang="en-US" b="1" dirty="0" err="1">
                <a:solidFill>
                  <a:schemeClr val="bg1"/>
                </a:solidFill>
              </a:rPr>
              <a:t>Terdiri</a:t>
            </a:r>
            <a:r>
              <a:rPr lang="en-US" b="1" dirty="0">
                <a:solidFill>
                  <a:schemeClr val="bg1"/>
                </a:solidFill>
              </a:rPr>
              <a:t> </a:t>
            </a:r>
            <a:r>
              <a:rPr lang="en-US" b="1" dirty="0" err="1">
                <a:solidFill>
                  <a:schemeClr val="bg1"/>
                </a:solidFill>
              </a:rPr>
              <a:t>dari</a:t>
            </a:r>
            <a:r>
              <a:rPr lang="en-US" b="1" dirty="0">
                <a:solidFill>
                  <a:schemeClr val="bg1"/>
                </a:solidFill>
              </a:rPr>
              <a:t> </a:t>
            </a:r>
            <a:r>
              <a:rPr lang="en-US" b="1" dirty="0" err="1">
                <a:solidFill>
                  <a:schemeClr val="bg1"/>
                </a:solidFill>
              </a:rPr>
              <a:t>gambar</a:t>
            </a:r>
            <a:r>
              <a:rPr lang="en-US" b="1" dirty="0">
                <a:solidFill>
                  <a:schemeClr val="bg1"/>
                </a:solidFill>
              </a:rPr>
              <a:t> dan </a:t>
            </a:r>
            <a:r>
              <a:rPr lang="en-US" b="1" dirty="0" err="1">
                <a:solidFill>
                  <a:schemeClr val="bg1"/>
                </a:solidFill>
              </a:rPr>
              <a:t>teks</a:t>
            </a:r>
            <a:endParaRPr lang="en-US" sz="1800" b="1" dirty="0">
              <a:solidFill>
                <a:schemeClr val="bg1"/>
              </a:solidFill>
            </a:endParaRPr>
          </a:p>
          <a:p>
            <a:pPr marL="457200" indent="-457200" eaLnBrk="1" fontAlgn="auto" hangingPunct="1">
              <a:spcAft>
                <a:spcPts val="0"/>
              </a:spcAft>
              <a:buFont typeface="Arial" panose="020B0604020202020204" pitchFamily="34" charset="0"/>
              <a:buAutoNum type="arabicPeriod"/>
              <a:defRPr/>
            </a:pPr>
            <a:r>
              <a:rPr lang="en-US" sz="1800" b="1" dirty="0" err="1">
                <a:solidFill>
                  <a:schemeClr val="bg1"/>
                </a:solidFill>
              </a:rPr>
              <a:t>Pengumpulan</a:t>
            </a:r>
            <a:r>
              <a:rPr lang="en-US" sz="1800" b="1" dirty="0">
                <a:solidFill>
                  <a:schemeClr val="bg1"/>
                </a:solidFill>
              </a:rPr>
              <a:t> </a:t>
            </a:r>
            <a:r>
              <a:rPr lang="en-US" sz="1800" b="1" dirty="0">
                <a:solidFill>
                  <a:srgbClr val="FFC000"/>
                </a:solidFill>
              </a:rPr>
              <a:t>format PDF </a:t>
            </a:r>
            <a:r>
              <a:rPr lang="en-US" sz="1800" b="1" dirty="0" err="1">
                <a:solidFill>
                  <a:schemeClr val="bg1"/>
                </a:solidFill>
              </a:rPr>
              <a:t>beri</a:t>
            </a:r>
            <a:r>
              <a:rPr lang="en-US" sz="1800" b="1" dirty="0">
                <a:solidFill>
                  <a:schemeClr val="bg1"/>
                </a:solidFill>
              </a:rPr>
              <a:t> </a:t>
            </a:r>
            <a:r>
              <a:rPr lang="en-US" sz="1800" b="1" dirty="0" err="1">
                <a:solidFill>
                  <a:schemeClr val="bg1"/>
                </a:solidFill>
              </a:rPr>
              <a:t>nama</a:t>
            </a:r>
            <a:r>
              <a:rPr lang="en-US" sz="1800" b="1" dirty="0">
                <a:solidFill>
                  <a:schemeClr val="bg1"/>
                </a:solidFill>
              </a:rPr>
              <a:t> </a:t>
            </a:r>
            <a:r>
              <a:rPr lang="en-US" sz="1800" b="1" dirty="0">
                <a:solidFill>
                  <a:srgbClr val="FFC000"/>
                </a:solidFill>
              </a:rPr>
              <a:t>file KELAS_NIM_NAMA</a:t>
            </a:r>
          </a:p>
          <a:p>
            <a:pPr marL="457200" indent="-457200" eaLnBrk="1" fontAlgn="auto" hangingPunct="1">
              <a:spcAft>
                <a:spcPts val="0"/>
              </a:spcAft>
              <a:buFont typeface="Arial" panose="020B0604020202020204" pitchFamily="34" charset="0"/>
              <a:buNone/>
              <a:defRPr/>
            </a:pPr>
            <a:r>
              <a:rPr lang="en-US" dirty="0">
                <a:solidFill>
                  <a:schemeClr val="bg1"/>
                </a:solidFill>
              </a:rPr>
              <a:t>	Hal. 1      : Cover/</a:t>
            </a:r>
            <a:r>
              <a:rPr lang="en-US" dirty="0" err="1">
                <a:solidFill>
                  <a:schemeClr val="bg1"/>
                </a:solidFill>
              </a:rPr>
              <a:t>Sampul</a:t>
            </a:r>
            <a:r>
              <a:rPr lang="en-US" dirty="0">
                <a:solidFill>
                  <a:schemeClr val="bg1"/>
                </a:solidFill>
              </a:rPr>
              <a:t> </a:t>
            </a:r>
          </a:p>
          <a:p>
            <a:pPr marL="457200" indent="-457200" eaLnBrk="1" fontAlgn="auto" hangingPunct="1">
              <a:spcAft>
                <a:spcPts val="0"/>
              </a:spcAft>
              <a:buFont typeface="Arial" panose="020B0604020202020204" pitchFamily="34" charset="0"/>
              <a:buNone/>
              <a:defRPr/>
            </a:pPr>
            <a:r>
              <a:rPr lang="en-US" dirty="0">
                <a:solidFill>
                  <a:schemeClr val="bg1"/>
                </a:solidFill>
              </a:rPr>
              <a:t>	Hal. 2-4  : </a:t>
            </a:r>
            <a:r>
              <a:rPr lang="en-US" dirty="0" err="1">
                <a:solidFill>
                  <a:schemeClr val="bg1"/>
                </a:solidFill>
              </a:rPr>
              <a:t>sketsa</a:t>
            </a:r>
            <a:r>
              <a:rPr lang="en-US" dirty="0">
                <a:solidFill>
                  <a:schemeClr val="bg1"/>
                </a:solidFill>
              </a:rPr>
              <a:t> </a:t>
            </a:r>
            <a:r>
              <a:rPr lang="en-US" dirty="0" err="1">
                <a:solidFill>
                  <a:schemeClr val="bg1"/>
                </a:solidFill>
              </a:rPr>
              <a:t>alternatif</a:t>
            </a:r>
            <a:r>
              <a:rPr lang="en-US" dirty="0">
                <a:solidFill>
                  <a:schemeClr val="bg1"/>
                </a:solidFill>
              </a:rPr>
              <a:t> </a:t>
            </a:r>
          </a:p>
          <a:p>
            <a:pPr marL="457200" indent="-457200" eaLnBrk="1" fontAlgn="auto" hangingPunct="1">
              <a:spcAft>
                <a:spcPts val="0"/>
              </a:spcAft>
              <a:buFont typeface="Arial" panose="020B0604020202020204" pitchFamily="34" charset="0"/>
              <a:buNone/>
              <a:defRPr/>
            </a:pPr>
            <a:endParaRPr lang="en-US" sz="1800" b="1" dirty="0">
              <a:solidFill>
                <a:srgbClr val="FF0000"/>
              </a:solidFill>
            </a:endParaRPr>
          </a:p>
          <a:p>
            <a:pPr>
              <a:defRPr/>
            </a:pPr>
            <a:r>
              <a:rPr lang="en-US" sz="1800" b="1" dirty="0" err="1">
                <a:solidFill>
                  <a:schemeClr val="bg1"/>
                </a:solidFill>
              </a:rPr>
              <a:t>Pengumpulan</a:t>
            </a:r>
            <a:r>
              <a:rPr lang="en-US" sz="1800" b="1" dirty="0">
                <a:solidFill>
                  <a:schemeClr val="bg1"/>
                </a:solidFill>
              </a:rPr>
              <a:t> </a:t>
            </a:r>
            <a:r>
              <a:rPr lang="en-US" sz="1800" b="1" dirty="0" err="1">
                <a:solidFill>
                  <a:schemeClr val="bg1"/>
                </a:solidFill>
              </a:rPr>
              <a:t>tugas</a:t>
            </a:r>
            <a:r>
              <a:rPr lang="en-US" sz="1800" b="1" dirty="0">
                <a:solidFill>
                  <a:schemeClr val="bg1"/>
                </a:solidFill>
              </a:rPr>
              <a:t> di </a:t>
            </a:r>
            <a:r>
              <a:rPr lang="en-US" sz="1800" b="1" dirty="0" err="1">
                <a:solidFill>
                  <a:schemeClr val="bg1"/>
                </a:solidFill>
              </a:rPr>
              <a:t>hari</a:t>
            </a:r>
            <a:r>
              <a:rPr lang="en-US" sz="1800" b="1" dirty="0">
                <a:solidFill>
                  <a:schemeClr val="bg1"/>
                </a:solidFill>
              </a:rPr>
              <a:t> </a:t>
            </a:r>
            <a:r>
              <a:rPr lang="en-US" sz="1800" b="1" dirty="0" err="1">
                <a:solidFill>
                  <a:schemeClr val="bg1"/>
                </a:solidFill>
              </a:rPr>
              <a:t>ini</a:t>
            </a:r>
            <a:r>
              <a:rPr lang="en-US" sz="1800" b="1" dirty="0">
                <a:solidFill>
                  <a:schemeClr val="bg1"/>
                </a:solidFill>
              </a:rPr>
              <a:t> </a:t>
            </a:r>
            <a:r>
              <a:rPr lang="en-US" sz="1800" b="1" dirty="0" err="1">
                <a:solidFill>
                  <a:srgbClr val="FFC000"/>
                </a:solidFill>
              </a:rPr>
              <a:t>selasa</a:t>
            </a:r>
            <a:r>
              <a:rPr lang="en-US" sz="1800" b="1" dirty="0">
                <a:solidFill>
                  <a:srgbClr val="FFC000"/>
                </a:solidFill>
              </a:rPr>
              <a:t>, 8 </a:t>
            </a:r>
            <a:r>
              <a:rPr lang="en-US" sz="1800" b="1" dirty="0" err="1">
                <a:solidFill>
                  <a:srgbClr val="FFC000"/>
                </a:solidFill>
              </a:rPr>
              <a:t>Desember</a:t>
            </a:r>
            <a:r>
              <a:rPr lang="en-US" sz="1800" b="1" dirty="0">
                <a:solidFill>
                  <a:srgbClr val="FFC000"/>
                </a:solidFill>
              </a:rPr>
              <a:t> 2020 paling </a:t>
            </a:r>
            <a:r>
              <a:rPr lang="en-US" sz="1800" b="1" dirty="0" err="1">
                <a:solidFill>
                  <a:srgbClr val="FFC000"/>
                </a:solidFill>
              </a:rPr>
              <a:t>telat</a:t>
            </a:r>
            <a:r>
              <a:rPr lang="en-US" sz="1800" b="1" dirty="0">
                <a:solidFill>
                  <a:srgbClr val="FFC000"/>
                </a:solidFill>
              </a:rPr>
              <a:t> </a:t>
            </a:r>
            <a:r>
              <a:rPr lang="en-US" sz="1800" b="1" dirty="0" err="1">
                <a:solidFill>
                  <a:srgbClr val="FFC000"/>
                </a:solidFill>
              </a:rPr>
              <a:t>sampai</a:t>
            </a:r>
            <a:r>
              <a:rPr lang="en-US" sz="1800" b="1" dirty="0">
                <a:solidFill>
                  <a:srgbClr val="FFC000"/>
                </a:solidFill>
              </a:rPr>
              <a:t> jam 17.00 </a:t>
            </a:r>
          </a:p>
          <a:p>
            <a:pPr>
              <a:defRPr/>
            </a:pPr>
            <a:r>
              <a:rPr lang="en-US" sz="1600" b="1" dirty="0">
                <a:solidFill>
                  <a:srgbClr val="FFC000"/>
                </a:solidFill>
              </a:rPr>
              <a:t>(</a:t>
            </a:r>
            <a:r>
              <a:rPr lang="en-US" sz="1600" b="1" dirty="0" err="1">
                <a:solidFill>
                  <a:srgbClr val="FFC000"/>
                </a:solidFill>
              </a:rPr>
              <a:t>Pengumpulan</a:t>
            </a:r>
            <a:r>
              <a:rPr lang="en-US" sz="1600" b="1" dirty="0">
                <a:solidFill>
                  <a:srgbClr val="FFC000"/>
                </a:solidFill>
              </a:rPr>
              <a:t> TUGAS </a:t>
            </a:r>
            <a:r>
              <a:rPr lang="en-US" sz="1600" b="1" dirty="0" err="1">
                <a:solidFill>
                  <a:srgbClr val="FFC000"/>
                </a:solidFill>
              </a:rPr>
              <a:t>merupakan</a:t>
            </a:r>
            <a:r>
              <a:rPr lang="en-US" sz="1600" b="1" dirty="0">
                <a:solidFill>
                  <a:srgbClr val="FFC000"/>
                </a:solidFill>
              </a:rPr>
              <a:t> </a:t>
            </a:r>
            <a:r>
              <a:rPr lang="en-US" sz="1600" b="1" dirty="0" err="1">
                <a:solidFill>
                  <a:srgbClr val="FFC000"/>
                </a:solidFill>
              </a:rPr>
              <a:t>prasarat</a:t>
            </a:r>
            <a:r>
              <a:rPr lang="en-US" sz="1600" b="1" dirty="0">
                <a:solidFill>
                  <a:srgbClr val="FFC000"/>
                </a:solidFill>
              </a:rPr>
              <a:t> </a:t>
            </a:r>
            <a:r>
              <a:rPr lang="en-US" sz="1600" b="1" dirty="0" err="1">
                <a:solidFill>
                  <a:srgbClr val="FFC000"/>
                </a:solidFill>
              </a:rPr>
              <a:t>untuk</a:t>
            </a:r>
            <a:r>
              <a:rPr lang="en-US" sz="1600" b="1" dirty="0">
                <a:solidFill>
                  <a:srgbClr val="FFC000"/>
                </a:solidFill>
              </a:rPr>
              <a:t> ABSEN </a:t>
            </a:r>
            <a:r>
              <a:rPr lang="en-US" sz="1600" b="1" dirty="0" err="1">
                <a:solidFill>
                  <a:srgbClr val="FFC000"/>
                </a:solidFill>
              </a:rPr>
              <a:t>pertemuan</a:t>
            </a:r>
            <a:r>
              <a:rPr lang="en-US" sz="1600" b="1" dirty="0">
                <a:solidFill>
                  <a:srgbClr val="FFC000"/>
                </a:solidFill>
              </a:rPr>
              <a:t> ke-9)</a:t>
            </a:r>
          </a:p>
        </p:txBody>
      </p:sp>
      <p:sp>
        <p:nvSpPr>
          <p:cNvPr id="11" name="TextBox 10">
            <a:extLst>
              <a:ext uri="{FF2B5EF4-FFF2-40B4-BE49-F238E27FC236}">
                <a16:creationId xmlns:a16="http://schemas.microsoft.com/office/drawing/2014/main" id="{AFDCE1E3-BCC2-4478-B32C-4763D54F0E55}"/>
              </a:ext>
            </a:extLst>
          </p:cNvPr>
          <p:cNvSpPr txBox="1"/>
          <p:nvPr/>
        </p:nvSpPr>
        <p:spPr>
          <a:xfrm>
            <a:off x="866107" y="1621139"/>
            <a:ext cx="6093724" cy="646331"/>
          </a:xfrm>
          <a:prstGeom prst="rect">
            <a:avLst/>
          </a:prstGeom>
          <a:noFill/>
        </p:spPr>
        <p:txBody>
          <a:bodyPr wrap="square">
            <a:spAutoFit/>
          </a:bodyPr>
          <a:lstStyle/>
          <a:p>
            <a:pPr eaLnBrk="1" fontAlgn="auto" hangingPunct="1">
              <a:spcAft>
                <a:spcPts val="0"/>
              </a:spcAft>
              <a:defRPr/>
            </a:pPr>
            <a:r>
              <a:rPr lang="en-US" sz="3600" b="1" dirty="0">
                <a:solidFill>
                  <a:srgbClr val="FF0000"/>
                </a:solidFill>
              </a:rPr>
              <a:t>FILE PDF</a:t>
            </a:r>
          </a:p>
        </p:txBody>
      </p:sp>
      <p:pic>
        <p:nvPicPr>
          <p:cNvPr id="12" name="Picture 11" descr="A picture containing text&#10;&#10;Description generated with high confidence">
            <a:extLst>
              <a:ext uri="{FF2B5EF4-FFF2-40B4-BE49-F238E27FC236}">
                <a16:creationId xmlns:a16="http://schemas.microsoft.com/office/drawing/2014/main" id="{BFC22D33-231B-4BC6-80E4-2FC43F57C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0131" y="1452696"/>
            <a:ext cx="3517120" cy="4328763"/>
          </a:xfrm>
          <a:prstGeom prst="rect">
            <a:avLst/>
          </a:prstGeom>
        </p:spPr>
      </p:pic>
    </p:spTree>
    <p:extLst>
      <p:ext uri="{BB962C8B-B14F-4D97-AF65-F5344CB8AC3E}">
        <p14:creationId xmlns:p14="http://schemas.microsoft.com/office/powerpoint/2010/main" val="24867320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20C2413-43FA-4B9D-8A72-C25D3BCEE4ED}"/>
              </a:ext>
            </a:extLst>
          </p:cNvPr>
          <p:cNvSpPr/>
          <p:nvPr/>
        </p:nvSpPr>
        <p:spPr>
          <a:xfrm>
            <a:off x="8868408" y="6003962"/>
            <a:ext cx="3065263" cy="646331"/>
          </a:xfrm>
          <a:prstGeom prst="rect">
            <a:avLst/>
          </a:prstGeom>
        </p:spPr>
        <p:txBody>
          <a:bodyPr wrap="none">
            <a:spAutoFit/>
          </a:bodyPr>
          <a:lstStyle/>
          <a:p>
            <a:pPr algn="r"/>
            <a:r>
              <a:rPr lang="en-US" b="1" dirty="0">
                <a:solidFill>
                  <a:schemeClr val="bg1"/>
                </a:solidFill>
                <a:latin typeface="Okta Bold" panose="00000800000000000000" pitchFamily="50" charset="0"/>
                <a:ea typeface="Calibri" panose="020F0502020204030204" pitchFamily="34" charset="0"/>
              </a:rPr>
              <a:t>DOSEN</a:t>
            </a:r>
          </a:p>
          <a:p>
            <a:pPr algn="r"/>
            <a:r>
              <a:rPr lang="en-US" b="1" dirty="0">
                <a:solidFill>
                  <a:schemeClr val="bg1"/>
                </a:solidFill>
                <a:latin typeface="Okta Bold" panose="00000800000000000000" pitchFamily="50" charset="0"/>
                <a:ea typeface="Calibri" panose="020F0502020204030204" pitchFamily="34" charset="0"/>
              </a:rPr>
              <a:t>Ganjar Miftahuddin, M.Ds</a:t>
            </a:r>
            <a:endParaRPr lang="id-ID" b="1" dirty="0">
              <a:solidFill>
                <a:schemeClr val="bg1"/>
              </a:solidFill>
              <a:latin typeface="Okta Bold" panose="00000800000000000000" pitchFamily="50"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TextBox 5">
            <a:extLst>
              <a:ext uri="{FF2B5EF4-FFF2-40B4-BE49-F238E27FC236}">
                <a16:creationId xmlns:a16="http://schemas.microsoft.com/office/drawing/2014/main" id="{06D3D092-F3FA-4F71-93EE-D09424E91B7B}"/>
              </a:ext>
            </a:extLst>
          </p:cNvPr>
          <p:cNvSpPr txBox="1"/>
          <p:nvPr/>
        </p:nvSpPr>
        <p:spPr>
          <a:xfrm>
            <a:off x="2622076" y="2367171"/>
            <a:ext cx="6943298" cy="2123658"/>
          </a:xfrm>
          <a:prstGeom prst="rect">
            <a:avLst/>
          </a:prstGeom>
          <a:noFill/>
        </p:spPr>
        <p:txBody>
          <a:bodyPr wrap="square">
            <a:spAutoFit/>
          </a:bodyPr>
          <a:lstStyle/>
          <a:p>
            <a:pPr lvl="0" algn="ctr"/>
            <a:r>
              <a:rPr lang="en-US" sz="6600" b="1" dirty="0">
                <a:solidFill>
                  <a:schemeClr val="bg1"/>
                </a:solidFill>
                <a:latin typeface="Okta Bold" panose="00000800000000000000" pitchFamily="50" charset="0"/>
              </a:rPr>
              <a:t>SELAMAT </a:t>
            </a:r>
            <a:r>
              <a:rPr lang="en-US" sz="6600" b="1" dirty="0">
                <a:solidFill>
                  <a:srgbClr val="FF0000"/>
                </a:solidFill>
                <a:latin typeface="Okta Bold" panose="00000800000000000000" pitchFamily="50" charset="0"/>
              </a:rPr>
              <a:t>MENGERJAKAN</a:t>
            </a:r>
            <a:endParaRPr lang="id-ID" sz="6600" dirty="0">
              <a:solidFill>
                <a:srgbClr val="FF0000"/>
              </a:solidFill>
              <a:latin typeface="Okta Bold" panose="00000800000000000000" pitchFamily="50" charset="0"/>
            </a:endParaRPr>
          </a:p>
        </p:txBody>
      </p:sp>
    </p:spTree>
    <p:extLst>
      <p:ext uri="{BB962C8B-B14F-4D97-AF65-F5344CB8AC3E}">
        <p14:creationId xmlns:p14="http://schemas.microsoft.com/office/powerpoint/2010/main" val="6044459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a:extLst>
              <a:ext uri="{FF2B5EF4-FFF2-40B4-BE49-F238E27FC236}">
                <a16:creationId xmlns:a16="http://schemas.microsoft.com/office/drawing/2014/main" id="{5F0F60F3-0864-4CF2-B819-723AFD88CC4E}"/>
              </a:ext>
            </a:extLst>
          </p:cNvPr>
          <p:cNvSpPr/>
          <p:nvPr/>
        </p:nvSpPr>
        <p:spPr>
          <a:xfrm>
            <a:off x="853259" y="786283"/>
            <a:ext cx="6096000" cy="1107996"/>
          </a:xfrm>
          <a:prstGeom prst="rect">
            <a:avLst/>
          </a:prstGeom>
        </p:spPr>
        <p:txBody>
          <a:bodyPr wrap="square">
            <a:spAutoFit/>
          </a:bodyPr>
          <a:lstStyle/>
          <a:p>
            <a:r>
              <a:rPr lang="id-ID" sz="6600" dirty="0">
                <a:solidFill>
                  <a:schemeClr val="bg1"/>
                </a:solidFill>
                <a:latin typeface="Neucha"/>
              </a:rPr>
              <a:t>STENSIL</a:t>
            </a:r>
            <a:r>
              <a:rPr lang="en-US" sz="6600" dirty="0">
                <a:solidFill>
                  <a:schemeClr val="bg1"/>
                </a:solidFill>
                <a:latin typeface="Neucha"/>
              </a:rPr>
              <a:t> (stencil) </a:t>
            </a:r>
            <a:endParaRPr lang="id-ID" sz="6600" dirty="0">
              <a:solidFill>
                <a:schemeClr val="bg1"/>
              </a:solidFill>
            </a:endParaRPr>
          </a:p>
        </p:txBody>
      </p:sp>
      <p:sp>
        <p:nvSpPr>
          <p:cNvPr id="12" name="Rectangle 11">
            <a:extLst>
              <a:ext uri="{FF2B5EF4-FFF2-40B4-BE49-F238E27FC236}">
                <a16:creationId xmlns:a16="http://schemas.microsoft.com/office/drawing/2014/main" id="{97116C24-9A40-43D1-AB3E-D1E2B1B38D71}"/>
              </a:ext>
            </a:extLst>
          </p:cNvPr>
          <p:cNvSpPr/>
          <p:nvPr/>
        </p:nvSpPr>
        <p:spPr>
          <a:xfrm>
            <a:off x="853259" y="1975482"/>
            <a:ext cx="6096000" cy="4801314"/>
          </a:xfrm>
          <a:prstGeom prst="rect">
            <a:avLst/>
          </a:prstGeom>
        </p:spPr>
        <p:txBody>
          <a:bodyPr>
            <a:spAutoFit/>
          </a:bodyPr>
          <a:lstStyle/>
          <a:p>
            <a:pPr algn="just"/>
            <a:r>
              <a:rPr lang="id-ID" b="0" i="0" dirty="0">
                <a:solidFill>
                  <a:schemeClr val="bg1"/>
                </a:solidFill>
                <a:effectLst/>
                <a:latin typeface="Josefin Sans"/>
              </a:rPr>
              <a:t>Stensil adalah suatu material lembaran tipis yang biasanya terbuat dari kertas, plastic, kayu ,atau logam dengan huruf atau desain yang memotong dari bagian tersebut. Biasanya, digunakan untuk membuat kata-kata atau desain. Stensil bisa digunakan kembali untuk beberapa kali dengan desain atau huruf-huruf yang sama, dengan syarat kertas desain stencil tersebut masih utuh. Sebuah karya yang dibuat dari sebuah stensil disebut dengan stensil pula.</a:t>
            </a:r>
            <a:endParaRPr lang="en-US" b="0" i="0" dirty="0">
              <a:solidFill>
                <a:schemeClr val="bg1"/>
              </a:solidFill>
              <a:effectLst/>
              <a:latin typeface="Josefin Sans"/>
            </a:endParaRPr>
          </a:p>
          <a:p>
            <a:pPr algn="just"/>
            <a:endParaRPr lang="en-US" dirty="0">
              <a:solidFill>
                <a:schemeClr val="bg1"/>
              </a:solidFill>
              <a:latin typeface="Josefin Sans"/>
            </a:endParaRPr>
          </a:p>
          <a:p>
            <a:pPr algn="just"/>
            <a:r>
              <a:rPr lang="id-ID" b="0" i="0" dirty="0">
                <a:solidFill>
                  <a:schemeClr val="bg1"/>
                </a:solidFill>
                <a:effectLst/>
                <a:latin typeface="Josefin Sans"/>
              </a:rPr>
              <a:t>Dalam penggunaan resmi stensil  biasanya digunakan militer dan badan pemerintahan untuk menandai suatu barang inventaris atau digunakan sebagai pengumuman peringatan. Namun, selain itu stensil juga akrab dengan dunia graffiti dan yang akan kami bahas di #TrueTues kali ini yaitu penggunaan stensil dalam dunia graffiti.</a:t>
            </a:r>
            <a:endParaRPr lang="en-US" b="0" i="0" dirty="0">
              <a:solidFill>
                <a:schemeClr val="bg1"/>
              </a:solidFill>
              <a:effectLst/>
              <a:latin typeface="Josefin Sans"/>
            </a:endParaRPr>
          </a:p>
          <a:p>
            <a:pPr algn="just"/>
            <a:br>
              <a:rPr lang="id-ID" dirty="0">
                <a:solidFill>
                  <a:schemeClr val="bg1"/>
                </a:solidFill>
              </a:rPr>
            </a:br>
            <a:endParaRPr lang="id-ID" dirty="0">
              <a:solidFill>
                <a:schemeClr val="bg1"/>
              </a:solidFill>
            </a:endParaRPr>
          </a:p>
        </p:txBody>
      </p:sp>
      <p:pic>
        <p:nvPicPr>
          <p:cNvPr id="8" name="Picture 7">
            <a:extLst>
              <a:ext uri="{FF2B5EF4-FFF2-40B4-BE49-F238E27FC236}">
                <a16:creationId xmlns:a16="http://schemas.microsoft.com/office/drawing/2014/main" id="{B65D8C88-22A5-47DD-8016-D42FF7BB5E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1056" y="786283"/>
            <a:ext cx="5470944" cy="5470944"/>
          </a:xfrm>
          <a:prstGeom prst="rect">
            <a:avLst/>
          </a:prstGeom>
        </p:spPr>
      </p:pic>
    </p:spTree>
    <p:extLst>
      <p:ext uri="{BB962C8B-B14F-4D97-AF65-F5344CB8AC3E}">
        <p14:creationId xmlns:p14="http://schemas.microsoft.com/office/powerpoint/2010/main" val="14680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97116C24-9A40-43D1-AB3E-D1E2B1B38D71}"/>
              </a:ext>
            </a:extLst>
          </p:cNvPr>
          <p:cNvSpPr/>
          <p:nvPr/>
        </p:nvSpPr>
        <p:spPr>
          <a:xfrm>
            <a:off x="853259" y="807720"/>
            <a:ext cx="6096000" cy="5355312"/>
          </a:xfrm>
          <a:prstGeom prst="rect">
            <a:avLst/>
          </a:prstGeom>
        </p:spPr>
        <p:txBody>
          <a:bodyPr>
            <a:spAutoFit/>
          </a:bodyPr>
          <a:lstStyle/>
          <a:p>
            <a:pPr algn="just"/>
            <a:r>
              <a:rPr lang="id-ID" b="0" i="0" dirty="0">
                <a:solidFill>
                  <a:schemeClr val="bg1"/>
                </a:solidFill>
                <a:effectLst/>
                <a:latin typeface="Josefin Sans"/>
              </a:rPr>
              <a:t>Graffiti stencil adalah bentuk graffiti yang menggunakan stensil yang terbuat dari kertas, karton, atau media lain untuk membuat suatu gambar atau teks yang mudah direproduksi. Desain yang diinginkan dipotong atau </a:t>
            </a:r>
            <a:r>
              <a:rPr lang="id-ID" b="0" i="1" dirty="0">
                <a:solidFill>
                  <a:schemeClr val="bg1"/>
                </a:solidFill>
                <a:effectLst/>
                <a:latin typeface="Josefin Sans"/>
              </a:rPr>
              <a:t>cut out</a:t>
            </a:r>
            <a:r>
              <a:rPr lang="id-ID" b="0" i="0" dirty="0">
                <a:solidFill>
                  <a:schemeClr val="bg1"/>
                </a:solidFill>
                <a:effectLst/>
                <a:latin typeface="Josefin Sans"/>
              </a:rPr>
              <a:t> dari media yang dipilih, kemudian gambar ditransfer ke permukaan tembok menggunakan cat semprot atau roll on cat.</a:t>
            </a:r>
            <a:endParaRPr lang="en-US" b="0" i="0" dirty="0">
              <a:solidFill>
                <a:schemeClr val="bg1"/>
              </a:solidFill>
              <a:effectLst/>
              <a:latin typeface="Josefin Sans"/>
            </a:endParaRPr>
          </a:p>
          <a:p>
            <a:pPr algn="just"/>
            <a:r>
              <a:rPr lang="id-ID" b="0" i="0" dirty="0">
                <a:solidFill>
                  <a:schemeClr val="bg1"/>
                </a:solidFill>
                <a:effectLst/>
                <a:latin typeface="Josefin Sans"/>
              </a:rPr>
              <a:t>Stensil mulai ramai tahun 60an, John Fekner adalah salah satu stensil artis pertama yang menempatkan stensil di jalanan pada tahun 1968. Stensil dengan tulisan “</a:t>
            </a:r>
            <a:r>
              <a:rPr lang="id-ID" b="0" i="1" dirty="0">
                <a:solidFill>
                  <a:schemeClr val="bg1"/>
                </a:solidFill>
                <a:effectLst/>
                <a:latin typeface="Josefin Sans"/>
              </a:rPr>
              <a:t>Wheels Over Indian Trails</a:t>
            </a:r>
            <a:r>
              <a:rPr lang="id-ID" b="0" i="0" dirty="0">
                <a:solidFill>
                  <a:schemeClr val="bg1"/>
                </a:solidFill>
                <a:effectLst/>
                <a:latin typeface="Josefin Sans"/>
              </a:rPr>
              <a:t>” merupakan karyanya yang terpampang di Pulaski Bridge Queens Tunnel Midtown, New York. Para pengendara dan turis asing yang tiba di New York City dapat melihat dengan jelas tulisan itu. Pesan tersebut tetap ada dan tidak tersentuh selama  11 tahun dari 1979-1990, Hingga Mr. Fekner menghapusnya sendiri tepat pada peringatan hari bumi tahun 1990. Sedangkan stensil graffiti pertama di Paris diketahui dibuat oleh Blek le Rat pada tahun 1981. Ia memang memliki gaya tersendiri, namun tetap terpengaruh oleh graffiti artist dari New York.</a:t>
            </a:r>
            <a:endParaRPr lang="id-ID" dirty="0">
              <a:solidFill>
                <a:schemeClr val="bg1"/>
              </a:solidFill>
            </a:endParaRPr>
          </a:p>
        </p:txBody>
      </p:sp>
      <p:pic>
        <p:nvPicPr>
          <p:cNvPr id="8" name="Picture 7">
            <a:extLst>
              <a:ext uri="{FF2B5EF4-FFF2-40B4-BE49-F238E27FC236}">
                <a16:creationId xmlns:a16="http://schemas.microsoft.com/office/drawing/2014/main" id="{4A3A2C2D-30B2-48C0-BADF-B52CC0112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3770" y="6824"/>
            <a:ext cx="4333718" cy="2887340"/>
          </a:xfrm>
          <a:prstGeom prst="rect">
            <a:avLst/>
          </a:prstGeom>
        </p:spPr>
      </p:pic>
      <p:pic>
        <p:nvPicPr>
          <p:cNvPr id="14" name="Picture 13">
            <a:extLst>
              <a:ext uri="{FF2B5EF4-FFF2-40B4-BE49-F238E27FC236}">
                <a16:creationId xmlns:a16="http://schemas.microsoft.com/office/drawing/2014/main" id="{9EA38371-771D-44DF-9BB2-F70117C3C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3770" y="2761282"/>
            <a:ext cx="4333718" cy="4096718"/>
          </a:xfrm>
          <a:prstGeom prst="rect">
            <a:avLst/>
          </a:prstGeom>
        </p:spPr>
      </p:pic>
    </p:spTree>
    <p:extLst>
      <p:ext uri="{BB962C8B-B14F-4D97-AF65-F5344CB8AC3E}">
        <p14:creationId xmlns:p14="http://schemas.microsoft.com/office/powerpoint/2010/main" val="24796293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97116C24-9A40-43D1-AB3E-D1E2B1B38D71}"/>
              </a:ext>
            </a:extLst>
          </p:cNvPr>
          <p:cNvSpPr/>
          <p:nvPr/>
        </p:nvSpPr>
        <p:spPr>
          <a:xfrm>
            <a:off x="709863" y="552551"/>
            <a:ext cx="6239396" cy="5909310"/>
          </a:xfrm>
          <a:prstGeom prst="rect">
            <a:avLst/>
          </a:prstGeom>
        </p:spPr>
        <p:txBody>
          <a:bodyPr wrap="square">
            <a:spAutoFit/>
          </a:bodyPr>
          <a:lstStyle/>
          <a:p>
            <a:pPr algn="just"/>
            <a:r>
              <a:rPr lang="id-ID" b="0" i="0" dirty="0">
                <a:solidFill>
                  <a:schemeClr val="bg1"/>
                </a:solidFill>
                <a:effectLst/>
                <a:latin typeface="Josefin Sans"/>
              </a:rPr>
              <a:t>Banyak motivasi serta latar belakang pembuatan stensil,salah satunya adalah metode yang mudah untuk menyampaikan pesan politik. Namun ada pula stensil yang dibuat hanya untuk ditampilkan saja. Semenjak penggunaannya ramai, stensil disukai karena bisa digunakan berulang-ulang dan gambar dengan bagian yang rumit pun bisa dibuat dengan sangat cepat dan mudah, apabila dibandingkan dengan metode </a:t>
            </a:r>
            <a:r>
              <a:rPr lang="id-ID" b="0" i="1" dirty="0">
                <a:solidFill>
                  <a:schemeClr val="bg1"/>
                </a:solidFill>
                <a:effectLst/>
                <a:latin typeface="Josefin Sans"/>
              </a:rPr>
              <a:t>tagging</a:t>
            </a:r>
            <a:r>
              <a:rPr lang="id-ID" b="0" i="0" dirty="0">
                <a:solidFill>
                  <a:schemeClr val="bg1"/>
                </a:solidFill>
                <a:effectLst/>
                <a:latin typeface="Josefin Sans"/>
              </a:rPr>
              <a:t> lainnya.</a:t>
            </a:r>
            <a:endParaRPr lang="en-US" b="0" i="0" dirty="0">
              <a:solidFill>
                <a:schemeClr val="bg1"/>
              </a:solidFill>
              <a:effectLst/>
              <a:latin typeface="Josefin Sans"/>
            </a:endParaRPr>
          </a:p>
          <a:p>
            <a:pPr algn="just"/>
            <a:r>
              <a:rPr lang="id-ID" b="0" i="0" dirty="0">
                <a:solidFill>
                  <a:schemeClr val="bg1"/>
                </a:solidFill>
                <a:effectLst/>
                <a:latin typeface="Josefin Sans"/>
              </a:rPr>
              <a:t>Selama bertahun-tahun bentuk stensil grafiti telah menjadi subkultur di seluruh dunia. Para artist berhubungan melalui internet, juga karya mereka yang ditampilkan ke seluruh penjuru dunia. Banyak artist terhubung melalui blog dan website yang secara khusus dibuat untuk menampilkan karya-karya mereka, Setelah memposting biasanya mereka mendapatkan feedback pada postingan karya mereka. Salah satu fungsi lainnya, mereka berbagi berita tentang apa yang sedang terjadi di dalam dunia graffiti, khususnya stensil.</a:t>
            </a:r>
          </a:p>
          <a:p>
            <a:pPr algn="just"/>
            <a:r>
              <a:rPr lang="id-ID" b="0" i="0" dirty="0">
                <a:solidFill>
                  <a:schemeClr val="bg1"/>
                </a:solidFill>
                <a:effectLst/>
                <a:latin typeface="Josefin Sans"/>
              </a:rPr>
              <a:t>Dalam beberapa yuridiksi hukum graffiti stencil dianggap illegal sehingga banyak dari para artists yang menggunakan nama samaran untuk menyembunyikan identitas asli mereka. Banksy, Blek le Rat, Vhils, dan Shepard Fairey adalah beberapa nama yang identik dengan subkultur ini.</a:t>
            </a:r>
          </a:p>
        </p:txBody>
      </p:sp>
      <p:pic>
        <p:nvPicPr>
          <p:cNvPr id="6" name="Picture 5">
            <a:extLst>
              <a:ext uri="{FF2B5EF4-FFF2-40B4-BE49-F238E27FC236}">
                <a16:creationId xmlns:a16="http://schemas.microsoft.com/office/drawing/2014/main" id="{E55FACA6-6415-4536-9BF3-518490319C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924" y="45203"/>
            <a:ext cx="4762500" cy="3571875"/>
          </a:xfrm>
          <a:prstGeom prst="rect">
            <a:avLst/>
          </a:prstGeom>
        </p:spPr>
      </p:pic>
      <p:pic>
        <p:nvPicPr>
          <p:cNvPr id="10" name="Picture 9">
            <a:extLst>
              <a:ext uri="{FF2B5EF4-FFF2-40B4-BE49-F238E27FC236}">
                <a16:creationId xmlns:a16="http://schemas.microsoft.com/office/drawing/2014/main" id="{68BA401B-455E-42F6-83EF-4BEB08072D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923" y="3564738"/>
            <a:ext cx="4762499" cy="3294540"/>
          </a:xfrm>
          <a:prstGeom prst="rect">
            <a:avLst/>
          </a:prstGeom>
        </p:spPr>
      </p:pic>
    </p:spTree>
    <p:extLst>
      <p:ext uri="{BB962C8B-B14F-4D97-AF65-F5344CB8AC3E}">
        <p14:creationId xmlns:p14="http://schemas.microsoft.com/office/powerpoint/2010/main" val="12569526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11">
            <a:extLst>
              <a:ext uri="{FF2B5EF4-FFF2-40B4-BE49-F238E27FC236}">
                <a16:creationId xmlns:a16="http://schemas.microsoft.com/office/drawing/2014/main" id="{97116C24-9A40-43D1-AB3E-D1E2B1B38D71}"/>
              </a:ext>
            </a:extLst>
          </p:cNvPr>
          <p:cNvSpPr/>
          <p:nvPr/>
        </p:nvSpPr>
        <p:spPr>
          <a:xfrm>
            <a:off x="163773" y="535213"/>
            <a:ext cx="7137063" cy="6186309"/>
          </a:xfrm>
          <a:prstGeom prst="rect">
            <a:avLst/>
          </a:prstGeom>
        </p:spPr>
        <p:txBody>
          <a:bodyPr wrap="square">
            <a:spAutoFit/>
          </a:bodyPr>
          <a:lstStyle/>
          <a:p>
            <a:pPr algn="just"/>
            <a:r>
              <a:rPr lang="id-ID" b="0" i="0" dirty="0">
                <a:solidFill>
                  <a:schemeClr val="bg1"/>
                </a:solidFill>
                <a:effectLst/>
                <a:latin typeface="Josefin Sans"/>
              </a:rPr>
              <a:t>Di Indonesia, pada masa perang kemerdekaan graffiti menjadi alat propaganda yang efektif dalam menggelorakan semangat melawan penjajah Belanda. Keberanian menuliskan graffiti bisa jadi mempertaruhkan nyawa si pelakunya. Pelukis Affandi misalnya pada masa peperangan melawan penjajahan pernah membuat slogan yang dia buat sendiri yang bertuliskan ”Boeng Ajo Boeng!”. Dia menuliskannya di tembok-tembok jalanan.</a:t>
            </a:r>
            <a:endParaRPr lang="en-US" b="0" i="0" dirty="0">
              <a:solidFill>
                <a:schemeClr val="bg1"/>
              </a:solidFill>
              <a:effectLst/>
              <a:latin typeface="Josefin Sans"/>
            </a:endParaRPr>
          </a:p>
          <a:p>
            <a:pPr algn="just"/>
            <a:r>
              <a:rPr lang="id-ID" b="0" i="0" dirty="0">
                <a:solidFill>
                  <a:schemeClr val="bg1"/>
                </a:solidFill>
                <a:effectLst/>
                <a:latin typeface="Josefin Sans"/>
              </a:rPr>
              <a:t>Sejarah graffiti Indonesia modern juga tidak bisa terlepas dari peran tembokbomber.com, sebuah website komunitas street art terbesar di Indonesia. Tembokbomber ini bermula dari sebuah thread diskusi berjudul STREET ART di sebuah forum desain grafis lokal bernama Godote Forum. Thread tersebut dimulai oleh Darbotz, yang saat ini dikenal sebagai salah satu street artist ternama. Thread yang membahas segala sesuatu tentang street art ini sangat ramai dan digemari. Mulai dari posting foto-foto graffiti, membahas teknik stensil, atau sekedar berkomentar. Pada tahun 2003, atas dasar ketertarikan yang sama terhadap street art, Aram (Wormo – Toter/FAB Family) berinisiatif mengajak beberapa member Godote Forum yang sering meramaikan thread street art tersebut untuk membuat sebuah mailing list, khusus untuk membahas lebih mendalam tentang street art. Orang-orang tersebut adalah Darbotz, Randy, Booi (RangerBastards), Godo (VektorJunkie), Grompol (mantan Art Director di Wadezig!) dan Ing (Creative Director/Co-founder  Wadezig!).</a:t>
            </a:r>
          </a:p>
        </p:txBody>
      </p:sp>
      <p:pic>
        <p:nvPicPr>
          <p:cNvPr id="8" name="Picture 7">
            <a:extLst>
              <a:ext uri="{FF2B5EF4-FFF2-40B4-BE49-F238E27FC236}">
                <a16:creationId xmlns:a16="http://schemas.microsoft.com/office/drawing/2014/main" id="{9771CA5A-7DF3-4862-8551-EC0D3E1C87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4609" y="1291694"/>
            <a:ext cx="4533145" cy="4673345"/>
          </a:xfrm>
          <a:prstGeom prst="rect">
            <a:avLst/>
          </a:prstGeom>
        </p:spPr>
      </p:pic>
    </p:spTree>
    <p:extLst>
      <p:ext uri="{BB962C8B-B14F-4D97-AF65-F5344CB8AC3E}">
        <p14:creationId xmlns:p14="http://schemas.microsoft.com/office/powerpoint/2010/main" val="2845992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Rectangle 9">
            <a:extLst>
              <a:ext uri="{FF2B5EF4-FFF2-40B4-BE49-F238E27FC236}">
                <a16:creationId xmlns:a16="http://schemas.microsoft.com/office/drawing/2014/main" id="{4EA0D801-6419-4D35-854A-0E18E08B3340}"/>
              </a:ext>
            </a:extLst>
          </p:cNvPr>
          <p:cNvSpPr/>
          <p:nvPr/>
        </p:nvSpPr>
        <p:spPr>
          <a:xfrm>
            <a:off x="1204299" y="1645264"/>
            <a:ext cx="6096000" cy="646331"/>
          </a:xfrm>
          <a:prstGeom prst="rect">
            <a:avLst/>
          </a:prstGeom>
        </p:spPr>
        <p:txBody>
          <a:bodyPr wrap="square">
            <a:spAutoFit/>
          </a:bodyPr>
          <a:lstStyle/>
          <a:p>
            <a:r>
              <a:rPr lang="en-US" sz="3600" dirty="0">
                <a:solidFill>
                  <a:schemeClr val="bg1"/>
                </a:solidFill>
                <a:latin typeface="Neucha"/>
              </a:rPr>
              <a:t>Cara </a:t>
            </a:r>
            <a:r>
              <a:rPr lang="en-US" sz="3600" dirty="0" err="1">
                <a:solidFill>
                  <a:schemeClr val="bg1"/>
                </a:solidFill>
                <a:latin typeface="Neucha"/>
              </a:rPr>
              <a:t>pembuatan</a:t>
            </a:r>
            <a:r>
              <a:rPr lang="en-US" sz="3600" dirty="0">
                <a:solidFill>
                  <a:schemeClr val="bg1"/>
                </a:solidFill>
                <a:latin typeface="Neucha"/>
              </a:rPr>
              <a:t> stencil</a:t>
            </a:r>
            <a:endParaRPr lang="id-ID" sz="3600" dirty="0">
              <a:solidFill>
                <a:schemeClr val="bg1"/>
              </a:solidFill>
            </a:endParaRPr>
          </a:p>
        </p:txBody>
      </p:sp>
      <p:pic>
        <p:nvPicPr>
          <p:cNvPr id="11" name="Picture 10">
            <a:extLst>
              <a:ext uri="{FF2B5EF4-FFF2-40B4-BE49-F238E27FC236}">
                <a16:creationId xmlns:a16="http://schemas.microsoft.com/office/drawing/2014/main" id="{A17BD8BE-8BD5-41DE-A363-B66CA23D15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511" y="1038283"/>
            <a:ext cx="4762500" cy="4762500"/>
          </a:xfrm>
          <a:prstGeom prst="rect">
            <a:avLst/>
          </a:prstGeom>
        </p:spPr>
      </p:pic>
      <p:sp>
        <p:nvSpPr>
          <p:cNvPr id="12" name="Rectangle 11">
            <a:extLst>
              <a:ext uri="{FF2B5EF4-FFF2-40B4-BE49-F238E27FC236}">
                <a16:creationId xmlns:a16="http://schemas.microsoft.com/office/drawing/2014/main" id="{D283FEBD-5B3B-4B1E-8B3F-0CA7AA6C6175}"/>
              </a:ext>
            </a:extLst>
          </p:cNvPr>
          <p:cNvSpPr/>
          <p:nvPr/>
        </p:nvSpPr>
        <p:spPr>
          <a:xfrm>
            <a:off x="1204299" y="2733853"/>
            <a:ext cx="4333964" cy="2308324"/>
          </a:xfrm>
          <a:prstGeom prst="rect">
            <a:avLst/>
          </a:prstGeom>
        </p:spPr>
        <p:txBody>
          <a:bodyPr wrap="square">
            <a:spAutoFit/>
          </a:bodyPr>
          <a:lstStyle/>
          <a:p>
            <a:pPr marL="342900" indent="-342900">
              <a:buFont typeface="+mj-lt"/>
              <a:buAutoNum type="arabicPeriod"/>
            </a:pPr>
            <a:r>
              <a:rPr lang="id-ID" sz="2400" dirty="0">
                <a:solidFill>
                  <a:schemeClr val="bg1"/>
                </a:solidFill>
                <a:latin typeface="Neucha"/>
              </a:rPr>
              <a:t>Membuat pola/gambar</a:t>
            </a:r>
            <a:endParaRPr lang="en-US" sz="2400" dirty="0">
              <a:solidFill>
                <a:schemeClr val="bg1"/>
              </a:solidFill>
              <a:latin typeface="Neucha"/>
            </a:endParaRPr>
          </a:p>
          <a:p>
            <a:pPr marL="342900" indent="-342900">
              <a:buFont typeface="+mj-lt"/>
              <a:buAutoNum type="arabicPeriod"/>
            </a:pPr>
            <a:r>
              <a:rPr lang="id-ID" sz="2400" dirty="0">
                <a:solidFill>
                  <a:schemeClr val="bg1"/>
                </a:solidFill>
              </a:rPr>
              <a:t>Meng-</a:t>
            </a:r>
            <a:r>
              <a:rPr lang="id-ID" sz="2400" i="1" dirty="0">
                <a:solidFill>
                  <a:schemeClr val="bg1"/>
                </a:solidFill>
              </a:rPr>
              <a:t>cutting</a:t>
            </a:r>
            <a:r>
              <a:rPr lang="id-ID" sz="2400" dirty="0">
                <a:solidFill>
                  <a:schemeClr val="bg1"/>
                </a:solidFill>
              </a:rPr>
              <a:t> pola/gambar</a:t>
            </a:r>
            <a:endParaRPr lang="en-US" sz="2400" dirty="0">
              <a:solidFill>
                <a:schemeClr val="bg1"/>
              </a:solidFill>
            </a:endParaRPr>
          </a:p>
          <a:p>
            <a:pPr marL="342900" indent="-342900">
              <a:buFont typeface="+mj-lt"/>
              <a:buAutoNum type="arabicPeriod"/>
            </a:pPr>
            <a:r>
              <a:rPr lang="en-US" sz="2400" dirty="0" err="1">
                <a:solidFill>
                  <a:schemeClr val="bg1"/>
                </a:solidFill>
              </a:rPr>
              <a:t>Sediakan</a:t>
            </a:r>
            <a:r>
              <a:rPr lang="en-US" sz="2400" dirty="0">
                <a:solidFill>
                  <a:schemeClr val="bg1"/>
                </a:solidFill>
              </a:rPr>
              <a:t> media yang </a:t>
            </a:r>
            <a:r>
              <a:rPr lang="en-US" sz="2400" dirty="0" err="1">
                <a:solidFill>
                  <a:schemeClr val="bg1"/>
                </a:solidFill>
              </a:rPr>
              <a:t>akan</a:t>
            </a:r>
            <a:r>
              <a:rPr lang="en-US" sz="2400" dirty="0">
                <a:solidFill>
                  <a:schemeClr val="bg1"/>
                </a:solidFill>
              </a:rPr>
              <a:t> </a:t>
            </a:r>
            <a:r>
              <a:rPr lang="en-US" sz="2400" dirty="0" err="1">
                <a:solidFill>
                  <a:schemeClr val="bg1"/>
                </a:solidFill>
              </a:rPr>
              <a:t>digunakan</a:t>
            </a:r>
            <a:endParaRPr lang="en-US" sz="2400" dirty="0">
              <a:solidFill>
                <a:schemeClr val="bg1"/>
              </a:solidFill>
            </a:endParaRPr>
          </a:p>
          <a:p>
            <a:pPr marL="342900" indent="-342900">
              <a:buFont typeface="+mj-lt"/>
              <a:buAutoNum type="arabicPeriod"/>
            </a:pPr>
            <a:r>
              <a:rPr lang="id-ID" sz="2400" dirty="0">
                <a:solidFill>
                  <a:schemeClr val="bg1"/>
                </a:solidFill>
              </a:rPr>
              <a:t>Mewarna</a:t>
            </a:r>
            <a:r>
              <a:rPr lang="en-US" sz="2400" dirty="0" err="1">
                <a:solidFill>
                  <a:schemeClr val="bg1"/>
                </a:solidFill>
              </a:rPr>
              <a:t>i</a:t>
            </a:r>
            <a:r>
              <a:rPr lang="en-US" sz="2400" dirty="0">
                <a:solidFill>
                  <a:schemeClr val="bg1"/>
                </a:solidFill>
              </a:rPr>
              <a:t>  </a:t>
            </a:r>
            <a:r>
              <a:rPr lang="en-US" sz="2400" dirty="0" err="1">
                <a:solidFill>
                  <a:schemeClr val="bg1"/>
                </a:solidFill>
              </a:rPr>
              <a:t>dengan</a:t>
            </a:r>
            <a:r>
              <a:rPr lang="en-US" sz="2400" dirty="0">
                <a:solidFill>
                  <a:schemeClr val="bg1"/>
                </a:solidFill>
              </a:rPr>
              <a:t> </a:t>
            </a:r>
            <a:r>
              <a:rPr lang="en-US" sz="2400" dirty="0" err="1">
                <a:solidFill>
                  <a:schemeClr val="bg1"/>
                </a:solidFill>
              </a:rPr>
              <a:t>pilox</a:t>
            </a:r>
            <a:r>
              <a:rPr lang="en-US" sz="2400" dirty="0">
                <a:solidFill>
                  <a:schemeClr val="bg1"/>
                </a:solidFill>
              </a:rPr>
              <a:t>/ </a:t>
            </a:r>
            <a:r>
              <a:rPr lang="en-US" sz="2400" dirty="0" err="1">
                <a:solidFill>
                  <a:schemeClr val="bg1"/>
                </a:solidFill>
              </a:rPr>
              <a:t>tinta</a:t>
            </a:r>
            <a:r>
              <a:rPr lang="en-US" sz="2400" dirty="0">
                <a:solidFill>
                  <a:schemeClr val="bg1"/>
                </a:solidFill>
              </a:rPr>
              <a:t> </a:t>
            </a:r>
            <a:r>
              <a:rPr lang="en-US" sz="2400" dirty="0" err="1">
                <a:solidFill>
                  <a:schemeClr val="bg1"/>
                </a:solidFill>
              </a:rPr>
              <a:t>semprot</a:t>
            </a:r>
            <a:endParaRPr lang="id-ID" sz="2400" dirty="0">
              <a:solidFill>
                <a:schemeClr val="bg1"/>
              </a:solidFill>
            </a:endParaRPr>
          </a:p>
        </p:txBody>
      </p:sp>
    </p:spTree>
    <p:extLst>
      <p:ext uri="{BB962C8B-B14F-4D97-AF65-F5344CB8AC3E}">
        <p14:creationId xmlns:p14="http://schemas.microsoft.com/office/powerpoint/2010/main" val="18481878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descr="A person standing in front of a building&#10;&#10;Description generated with high confidence">
            <a:extLst>
              <a:ext uri="{FF2B5EF4-FFF2-40B4-BE49-F238E27FC236}">
                <a16:creationId xmlns:a16="http://schemas.microsoft.com/office/drawing/2014/main" id="{8904A06B-13C0-4528-9C6E-FE00092D897F}"/>
              </a:ext>
            </a:extLst>
          </p:cNvPr>
          <p:cNvPicPr>
            <a:picLocks noChangeAspect="1"/>
          </p:cNvPicPr>
          <p:nvPr/>
        </p:nvPicPr>
        <p:blipFill rotWithShape="1">
          <a:blip r:embed="rId2">
            <a:extLst>
              <a:ext uri="{28A0092B-C50C-407E-A947-70E740481C1C}">
                <a14:useLocalDpi xmlns:a14="http://schemas.microsoft.com/office/drawing/2010/main" val="0"/>
              </a:ext>
            </a:extLst>
          </a:blip>
          <a:srcRect l="1325" r="801" b="-1"/>
          <a:stretch/>
        </p:blipFill>
        <p:spPr>
          <a:xfrm>
            <a:off x="643467" y="643467"/>
            <a:ext cx="10905066" cy="5571066"/>
          </a:xfrm>
          <a:prstGeom prst="rect">
            <a:avLst/>
          </a:prstGeom>
        </p:spPr>
      </p:pic>
    </p:spTree>
    <p:extLst>
      <p:ext uri="{BB962C8B-B14F-4D97-AF65-F5344CB8AC3E}">
        <p14:creationId xmlns:p14="http://schemas.microsoft.com/office/powerpoint/2010/main" val="3868606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8" name="Picture 7" descr="A picture containing tree, outdoor, sky, man&#10;&#10;Description generated with very high confidence">
            <a:extLst>
              <a:ext uri="{FF2B5EF4-FFF2-40B4-BE49-F238E27FC236}">
                <a16:creationId xmlns:a16="http://schemas.microsoft.com/office/drawing/2014/main" id="{CA73D4E1-5D1E-406F-B4EA-ADCDB71E4857}"/>
              </a:ext>
            </a:extLst>
          </p:cNvPr>
          <p:cNvPicPr>
            <a:picLocks noChangeAspect="1"/>
          </p:cNvPicPr>
          <p:nvPr/>
        </p:nvPicPr>
        <p:blipFill rotWithShape="1">
          <a:blip r:embed="rId2">
            <a:extLst>
              <a:ext uri="{28A0092B-C50C-407E-A947-70E740481C1C}">
                <a14:useLocalDpi xmlns:a14="http://schemas.microsoft.com/office/drawing/2010/main" val="0"/>
              </a:ext>
            </a:extLst>
          </a:blip>
          <a:srcRect t="6651" b="18349"/>
          <a:stretch/>
        </p:blipFill>
        <p:spPr>
          <a:xfrm>
            <a:off x="1010673" y="633246"/>
            <a:ext cx="10609177" cy="5967663"/>
          </a:xfrm>
          <a:prstGeom prst="rect">
            <a:avLst/>
          </a:prstGeom>
        </p:spPr>
      </p:pic>
    </p:spTree>
    <p:extLst>
      <p:ext uri="{BB962C8B-B14F-4D97-AF65-F5344CB8AC3E}">
        <p14:creationId xmlns:p14="http://schemas.microsoft.com/office/powerpoint/2010/main" val="3743210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CFBFB5-82DD-41CB-B2FE-A1BD1ACFBB98}"/>
              </a:ext>
            </a:extLst>
          </p:cNvPr>
          <p:cNvSpPr/>
          <p:nvPr/>
        </p:nvSpPr>
        <p:spPr>
          <a:xfrm>
            <a:off x="0" y="0"/>
            <a:ext cx="12192000" cy="6858000"/>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endParaRPr lang="nn-NO" sz="8800" b="1" dirty="0">
              <a:solidFill>
                <a:schemeClr val="bg1"/>
              </a:solidFill>
              <a:latin typeface="Arial" panose="020B0604020202020204" pitchFamily="34" charset="0"/>
            </a:endParaRPr>
          </a:p>
        </p:txBody>
      </p:sp>
      <p:sp>
        <p:nvSpPr>
          <p:cNvPr id="9" name="TextBox 8">
            <a:extLst>
              <a:ext uri="{FF2B5EF4-FFF2-40B4-BE49-F238E27FC236}">
                <a16:creationId xmlns:a16="http://schemas.microsoft.com/office/drawing/2014/main" id="{675CE0DA-3AB1-46F9-925D-B24882B3159D}"/>
              </a:ext>
            </a:extLst>
          </p:cNvPr>
          <p:cNvSpPr txBox="1"/>
          <p:nvPr/>
        </p:nvSpPr>
        <p:spPr>
          <a:xfrm>
            <a:off x="3046863" y="3247746"/>
            <a:ext cx="6093724" cy="369332"/>
          </a:xfrm>
          <a:prstGeom prst="rect">
            <a:avLst/>
          </a:prstGeom>
          <a:noFill/>
        </p:spPr>
        <p:txBody>
          <a:bodyPr wrap="square">
            <a:spAutoFit/>
          </a:bodyPr>
          <a:lstStyle/>
          <a:p>
            <a:pPr lvl="0"/>
            <a:endParaRPr lang="id-ID" sz="1800" dirty="0">
              <a:solidFill>
                <a:schemeClr val="bg1"/>
              </a:solidFill>
              <a:latin typeface="Okta Bold" panose="00000800000000000000" pitchFamily="50" charset="0"/>
            </a:endParaRPr>
          </a:p>
        </p:txBody>
      </p:sp>
      <p:sp>
        <p:nvSpPr>
          <p:cNvPr id="2" name="Rectangle 1">
            <a:extLst>
              <a:ext uri="{FF2B5EF4-FFF2-40B4-BE49-F238E27FC236}">
                <a16:creationId xmlns:a16="http://schemas.microsoft.com/office/drawing/2014/main" id="{868D13A6-1063-40F6-BA0B-9171DB8F4CFF}"/>
              </a:ext>
            </a:extLst>
          </p:cNvPr>
          <p:cNvSpPr/>
          <p:nvPr/>
        </p:nvSpPr>
        <p:spPr>
          <a:xfrm>
            <a:off x="387576" y="106442"/>
            <a:ext cx="1880643" cy="369332"/>
          </a:xfrm>
          <a:prstGeom prst="rect">
            <a:avLst/>
          </a:prstGeom>
        </p:spPr>
        <p:txBody>
          <a:bodyPr wrap="none">
            <a:spAutoFit/>
          </a:bodyPr>
          <a:lstStyle/>
          <a:p>
            <a:r>
              <a:rPr lang="nn-NO" b="1" dirty="0">
                <a:solidFill>
                  <a:schemeClr val="bg1"/>
                </a:solidFill>
                <a:latin typeface="Okta Bold" panose="00000800000000000000" pitchFamily="50" charset="0"/>
              </a:rPr>
              <a:t>TEKNIK CETAK</a:t>
            </a:r>
            <a:endParaRPr lang="id-ID" dirty="0">
              <a:solidFill>
                <a:schemeClr val="bg1"/>
              </a:solidFill>
              <a:latin typeface="Okta Bold" panose="00000800000000000000" pitchFamily="50" charset="0"/>
            </a:endParaRPr>
          </a:p>
        </p:txBody>
      </p:sp>
      <p:sp>
        <p:nvSpPr>
          <p:cNvPr id="3" name="Rectangle 2">
            <a:extLst>
              <a:ext uri="{FF2B5EF4-FFF2-40B4-BE49-F238E27FC236}">
                <a16:creationId xmlns:a16="http://schemas.microsoft.com/office/drawing/2014/main" id="{CFA1B98F-32EA-4E1B-8C4C-16D3ED4A9537}"/>
              </a:ext>
            </a:extLst>
          </p:cNvPr>
          <p:cNvSpPr/>
          <p:nvPr/>
        </p:nvSpPr>
        <p:spPr>
          <a:xfrm>
            <a:off x="163773" y="136478"/>
            <a:ext cx="223803" cy="223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6" descr="A close up of a rug&#10;&#10;Description generated with high confidence">
            <a:extLst>
              <a:ext uri="{FF2B5EF4-FFF2-40B4-BE49-F238E27FC236}">
                <a16:creationId xmlns:a16="http://schemas.microsoft.com/office/drawing/2014/main" id="{C021204D-EB5F-422D-A213-C2FB4243CE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6752" y="643467"/>
            <a:ext cx="4025095" cy="5571066"/>
          </a:xfrm>
          <a:prstGeom prst="rect">
            <a:avLst/>
          </a:prstGeom>
        </p:spPr>
      </p:pic>
      <p:pic>
        <p:nvPicPr>
          <p:cNvPr id="10" name="Picture 9">
            <a:extLst>
              <a:ext uri="{FF2B5EF4-FFF2-40B4-BE49-F238E27FC236}">
                <a16:creationId xmlns:a16="http://schemas.microsoft.com/office/drawing/2014/main" id="{79682667-A2AE-41D9-A889-C7F55E1E7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408" y="643467"/>
            <a:ext cx="4030581" cy="5571066"/>
          </a:xfrm>
          <a:prstGeom prst="rect">
            <a:avLst/>
          </a:prstGeom>
        </p:spPr>
      </p:pic>
    </p:spTree>
    <p:extLst>
      <p:ext uri="{BB962C8B-B14F-4D97-AF65-F5344CB8AC3E}">
        <p14:creationId xmlns:p14="http://schemas.microsoft.com/office/powerpoint/2010/main" val="5982270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3698</TotalTime>
  <Words>866</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Josefin Sans</vt:lpstr>
      <vt:lpstr>Neucha</vt:lpstr>
      <vt:lpstr>Okta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Ganjar Miftahuddin</dc:creator>
  <cp:lastModifiedBy>Ganjar Miftahuddin</cp:lastModifiedBy>
  <cp:revision>179</cp:revision>
  <dcterms:created xsi:type="dcterms:W3CDTF">2019-12-02T15:17:46Z</dcterms:created>
  <dcterms:modified xsi:type="dcterms:W3CDTF">2020-12-08T02:55:13Z</dcterms:modified>
</cp:coreProperties>
</file>