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4" r:id="rId3"/>
    <p:sldId id="258" r:id="rId4"/>
    <p:sldId id="293" r:id="rId5"/>
    <p:sldId id="259" r:id="rId6"/>
    <p:sldId id="295" r:id="rId7"/>
    <p:sldId id="296" r:id="rId8"/>
    <p:sldId id="297" r:id="rId9"/>
    <p:sldId id="303" r:id="rId10"/>
    <p:sldId id="304" r:id="rId11"/>
    <p:sldId id="298" r:id="rId12"/>
    <p:sldId id="299" r:id="rId13"/>
    <p:sldId id="300" r:id="rId14"/>
    <p:sldId id="261" r:id="rId15"/>
    <p:sldId id="262" r:id="rId16"/>
    <p:sldId id="263" r:id="rId17"/>
    <p:sldId id="264" r:id="rId18"/>
    <p:sldId id="265" r:id="rId19"/>
    <p:sldId id="287" r:id="rId20"/>
    <p:sldId id="266" r:id="rId21"/>
    <p:sldId id="268" r:id="rId22"/>
    <p:sldId id="269" r:id="rId23"/>
    <p:sldId id="270" r:id="rId24"/>
    <p:sldId id="272" r:id="rId25"/>
    <p:sldId id="277" r:id="rId26"/>
    <p:sldId id="276" r:id="rId27"/>
    <p:sldId id="301" r:id="rId28"/>
    <p:sldId id="302" r:id="rId29"/>
    <p:sldId id="274" r:id="rId30"/>
    <p:sldId id="275" r:id="rId31"/>
    <p:sldId id="284" r:id="rId32"/>
    <p:sldId id="285" r:id="rId33"/>
    <p:sldId id="288" r:id="rId34"/>
    <p:sldId id="280" r:id="rId35"/>
    <p:sldId id="289" r:id="rId36"/>
    <p:sldId id="281" r:id="rId37"/>
    <p:sldId id="282" r:id="rId38"/>
    <p:sldId id="283" r:id="rId39"/>
    <p:sldId id="291" r:id="rId40"/>
    <p:sldId id="29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D0E26-9996-47E2-B7D1-A7FBC05A9459}"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7FBF16FB-EDC9-493E-B177-5D8EED219389}">
      <dgm:prSet/>
      <dgm:spPr/>
      <dgm:t>
        <a:bodyPr/>
        <a:lstStyle/>
        <a:p>
          <a:r>
            <a:rPr lang="en-US"/>
            <a:t>Definisi Harga Pokok Variabel</a:t>
          </a:r>
        </a:p>
      </dgm:t>
    </dgm:pt>
    <dgm:pt modelId="{65CCB430-F238-4DCB-8620-4125970905E9}" type="parTrans" cxnId="{A3D7E44A-D082-41E2-9791-11EDBBAEAF54}">
      <dgm:prSet/>
      <dgm:spPr/>
      <dgm:t>
        <a:bodyPr/>
        <a:lstStyle/>
        <a:p>
          <a:endParaRPr lang="en-US"/>
        </a:p>
      </dgm:t>
    </dgm:pt>
    <dgm:pt modelId="{F3797FC0-1A5D-4A89-AC16-6B0785E56B00}" type="sibTrans" cxnId="{A3D7E44A-D082-41E2-9791-11EDBBAEAF54}">
      <dgm:prSet/>
      <dgm:spPr/>
      <dgm:t>
        <a:bodyPr/>
        <a:lstStyle/>
        <a:p>
          <a:endParaRPr lang="en-US"/>
        </a:p>
      </dgm:t>
    </dgm:pt>
    <dgm:pt modelId="{A9E67D1D-5409-49CE-A84C-508478A9480C}">
      <dgm:prSet/>
      <dgm:spPr/>
      <dgm:t>
        <a:bodyPr/>
        <a:lstStyle/>
        <a:p>
          <a:r>
            <a:rPr lang="en-US"/>
            <a:t>Manfaat informasi Harga Pokok Variabel</a:t>
          </a:r>
        </a:p>
      </dgm:t>
    </dgm:pt>
    <dgm:pt modelId="{A71C7939-D651-4649-B09E-400F1AA7AF24}" type="parTrans" cxnId="{105BEC55-A344-475A-9B11-2CDB609A3546}">
      <dgm:prSet/>
      <dgm:spPr/>
      <dgm:t>
        <a:bodyPr/>
        <a:lstStyle/>
        <a:p>
          <a:endParaRPr lang="en-US"/>
        </a:p>
      </dgm:t>
    </dgm:pt>
    <dgm:pt modelId="{BFAE3997-B51E-4DBE-B729-4B6EC817233F}" type="sibTrans" cxnId="{105BEC55-A344-475A-9B11-2CDB609A3546}">
      <dgm:prSet/>
      <dgm:spPr/>
      <dgm:t>
        <a:bodyPr/>
        <a:lstStyle/>
        <a:p>
          <a:endParaRPr lang="en-US"/>
        </a:p>
      </dgm:t>
    </dgm:pt>
    <dgm:pt modelId="{5C85765A-75EA-490F-90F9-6459005B1AAC}">
      <dgm:prSet/>
      <dgm:spPr/>
      <dgm:t>
        <a:bodyPr/>
        <a:lstStyle/>
        <a:p>
          <a:r>
            <a:rPr lang="en-US"/>
            <a:t>Konsep Biaya Periode</a:t>
          </a:r>
        </a:p>
      </dgm:t>
    </dgm:pt>
    <dgm:pt modelId="{9BD29252-49F7-406B-9BEA-6CFDE7A05D11}" type="parTrans" cxnId="{9F54EC50-EA51-4C91-BBBC-0DCC0B8FCA3E}">
      <dgm:prSet/>
      <dgm:spPr/>
      <dgm:t>
        <a:bodyPr/>
        <a:lstStyle/>
        <a:p>
          <a:endParaRPr lang="en-US"/>
        </a:p>
      </dgm:t>
    </dgm:pt>
    <dgm:pt modelId="{FEB12E75-99A2-47E8-BF31-E4288BFFF909}" type="sibTrans" cxnId="{9F54EC50-EA51-4C91-BBBC-0DCC0B8FCA3E}">
      <dgm:prSet/>
      <dgm:spPr/>
      <dgm:t>
        <a:bodyPr/>
        <a:lstStyle/>
        <a:p>
          <a:endParaRPr lang="en-US"/>
        </a:p>
      </dgm:t>
    </dgm:pt>
    <dgm:pt modelId="{47401A22-94F2-4AB2-A551-1A1DB5CF021B}">
      <dgm:prSet/>
      <dgm:spPr/>
      <dgm:t>
        <a:bodyPr/>
        <a:lstStyle/>
        <a:p>
          <a:r>
            <a:rPr lang="en-US"/>
            <a:t>Kelemahan dan keunggulan metode  </a:t>
          </a:r>
          <a:r>
            <a:rPr lang="en-US" i="1"/>
            <a:t>Variabel Costing</a:t>
          </a:r>
          <a:endParaRPr lang="en-US"/>
        </a:p>
      </dgm:t>
    </dgm:pt>
    <dgm:pt modelId="{43D598F4-AE48-417A-B74E-7B58EA0DF1B9}" type="parTrans" cxnId="{AFA95D92-3CE8-4DD2-8452-742D00F2608D}">
      <dgm:prSet/>
      <dgm:spPr/>
      <dgm:t>
        <a:bodyPr/>
        <a:lstStyle/>
        <a:p>
          <a:endParaRPr lang="en-US"/>
        </a:p>
      </dgm:t>
    </dgm:pt>
    <dgm:pt modelId="{8A08C00F-C9C2-48E2-8E36-7508862D0B53}" type="sibTrans" cxnId="{AFA95D92-3CE8-4DD2-8452-742D00F2608D}">
      <dgm:prSet/>
      <dgm:spPr/>
      <dgm:t>
        <a:bodyPr/>
        <a:lstStyle/>
        <a:p>
          <a:endParaRPr lang="en-US"/>
        </a:p>
      </dgm:t>
    </dgm:pt>
    <dgm:pt modelId="{E8B8B37D-2C34-4909-BE0C-ECBE57AB9716}">
      <dgm:prSet/>
      <dgm:spPr/>
      <dgm:t>
        <a:bodyPr/>
        <a:lstStyle/>
        <a:p>
          <a:r>
            <a:rPr lang="en-US"/>
            <a:t>Penentuan Harga Pokok Produksi Variabel</a:t>
          </a:r>
        </a:p>
      </dgm:t>
    </dgm:pt>
    <dgm:pt modelId="{EAE34EDC-DDA2-4D11-BDB1-C6E275BBD2AE}" type="parTrans" cxnId="{CB3A6D21-DDF3-40A5-BCA0-91B68478E094}">
      <dgm:prSet/>
      <dgm:spPr/>
      <dgm:t>
        <a:bodyPr/>
        <a:lstStyle/>
        <a:p>
          <a:endParaRPr lang="en-US"/>
        </a:p>
      </dgm:t>
    </dgm:pt>
    <dgm:pt modelId="{09B09C75-BC23-485C-9E02-DC32763DC8BE}" type="sibTrans" cxnId="{CB3A6D21-DDF3-40A5-BCA0-91B68478E094}">
      <dgm:prSet/>
      <dgm:spPr/>
      <dgm:t>
        <a:bodyPr/>
        <a:lstStyle/>
        <a:p>
          <a:endParaRPr lang="en-US"/>
        </a:p>
      </dgm:t>
    </dgm:pt>
    <dgm:pt modelId="{04400A45-C1C8-43A9-93A6-F2C404EBA866}">
      <dgm:prSet/>
      <dgm:spPr/>
      <dgm:t>
        <a:bodyPr/>
        <a:lstStyle/>
        <a:p>
          <a:r>
            <a:rPr lang="en-US"/>
            <a:t>Perbandingan Harga Pokok </a:t>
          </a:r>
          <a:r>
            <a:rPr lang="en-US" i="1"/>
            <a:t>Variabel Costing</a:t>
          </a:r>
          <a:r>
            <a:rPr lang="en-US"/>
            <a:t>  dan </a:t>
          </a:r>
          <a:r>
            <a:rPr lang="en-US" i="1"/>
            <a:t>Full Costing</a:t>
          </a:r>
          <a:r>
            <a:rPr lang="en-US"/>
            <a:t> dari sisi perolehan Laba</a:t>
          </a:r>
        </a:p>
      </dgm:t>
    </dgm:pt>
    <dgm:pt modelId="{4B6DD460-94B2-47CD-B502-0109805CEADB}" type="parTrans" cxnId="{ABFB112D-9B70-439F-A3A9-8A8A31DDF16C}">
      <dgm:prSet/>
      <dgm:spPr/>
      <dgm:t>
        <a:bodyPr/>
        <a:lstStyle/>
        <a:p>
          <a:endParaRPr lang="en-US"/>
        </a:p>
      </dgm:t>
    </dgm:pt>
    <dgm:pt modelId="{74FF1F51-6F1A-440F-A9B4-BFC3AA3F3A0D}" type="sibTrans" cxnId="{ABFB112D-9B70-439F-A3A9-8A8A31DDF16C}">
      <dgm:prSet/>
      <dgm:spPr/>
      <dgm:t>
        <a:bodyPr/>
        <a:lstStyle/>
        <a:p>
          <a:endParaRPr lang="en-US"/>
        </a:p>
      </dgm:t>
    </dgm:pt>
    <dgm:pt modelId="{C6D77FA1-D45B-456A-80E1-6EF2F7A09D9F}" type="pres">
      <dgm:prSet presAssocID="{F3AD0E26-9996-47E2-B7D1-A7FBC05A9459}" presName="linear" presStyleCnt="0">
        <dgm:presLayoutVars>
          <dgm:animLvl val="lvl"/>
          <dgm:resizeHandles val="exact"/>
        </dgm:presLayoutVars>
      </dgm:prSet>
      <dgm:spPr/>
    </dgm:pt>
    <dgm:pt modelId="{351B352F-212E-4988-A055-E893ACF37D1B}" type="pres">
      <dgm:prSet presAssocID="{7FBF16FB-EDC9-493E-B177-5D8EED219389}" presName="parentText" presStyleLbl="node1" presStyleIdx="0" presStyleCnt="6">
        <dgm:presLayoutVars>
          <dgm:chMax val="0"/>
          <dgm:bulletEnabled val="1"/>
        </dgm:presLayoutVars>
      </dgm:prSet>
      <dgm:spPr/>
    </dgm:pt>
    <dgm:pt modelId="{F535B91F-2538-4207-BDAA-6B9B67AA0111}" type="pres">
      <dgm:prSet presAssocID="{F3797FC0-1A5D-4A89-AC16-6B0785E56B00}" presName="spacer" presStyleCnt="0"/>
      <dgm:spPr/>
    </dgm:pt>
    <dgm:pt modelId="{7AF552B0-47A3-4E2C-90BB-8B322091C332}" type="pres">
      <dgm:prSet presAssocID="{A9E67D1D-5409-49CE-A84C-508478A9480C}" presName="parentText" presStyleLbl="node1" presStyleIdx="1" presStyleCnt="6">
        <dgm:presLayoutVars>
          <dgm:chMax val="0"/>
          <dgm:bulletEnabled val="1"/>
        </dgm:presLayoutVars>
      </dgm:prSet>
      <dgm:spPr/>
    </dgm:pt>
    <dgm:pt modelId="{819DB0E7-8620-4C9B-8572-E34B27489B66}" type="pres">
      <dgm:prSet presAssocID="{BFAE3997-B51E-4DBE-B729-4B6EC817233F}" presName="spacer" presStyleCnt="0"/>
      <dgm:spPr/>
    </dgm:pt>
    <dgm:pt modelId="{58286DEA-7924-4B65-88C5-221D95951660}" type="pres">
      <dgm:prSet presAssocID="{5C85765A-75EA-490F-90F9-6459005B1AAC}" presName="parentText" presStyleLbl="node1" presStyleIdx="2" presStyleCnt="6">
        <dgm:presLayoutVars>
          <dgm:chMax val="0"/>
          <dgm:bulletEnabled val="1"/>
        </dgm:presLayoutVars>
      </dgm:prSet>
      <dgm:spPr/>
    </dgm:pt>
    <dgm:pt modelId="{954B76A6-CE68-4661-9B2C-934AF5A3EB8F}" type="pres">
      <dgm:prSet presAssocID="{FEB12E75-99A2-47E8-BF31-E4288BFFF909}" presName="spacer" presStyleCnt="0"/>
      <dgm:spPr/>
    </dgm:pt>
    <dgm:pt modelId="{2BEC4A19-45E8-4AF5-8618-BE920803774C}" type="pres">
      <dgm:prSet presAssocID="{47401A22-94F2-4AB2-A551-1A1DB5CF021B}" presName="parentText" presStyleLbl="node1" presStyleIdx="3" presStyleCnt="6">
        <dgm:presLayoutVars>
          <dgm:chMax val="0"/>
          <dgm:bulletEnabled val="1"/>
        </dgm:presLayoutVars>
      </dgm:prSet>
      <dgm:spPr/>
    </dgm:pt>
    <dgm:pt modelId="{5161CCFA-A9DE-4568-9591-9C7C4046A4FB}" type="pres">
      <dgm:prSet presAssocID="{8A08C00F-C9C2-48E2-8E36-7508862D0B53}" presName="spacer" presStyleCnt="0"/>
      <dgm:spPr/>
    </dgm:pt>
    <dgm:pt modelId="{D263439A-D091-462E-9E4B-CF9F28F07449}" type="pres">
      <dgm:prSet presAssocID="{E8B8B37D-2C34-4909-BE0C-ECBE57AB9716}" presName="parentText" presStyleLbl="node1" presStyleIdx="4" presStyleCnt="6">
        <dgm:presLayoutVars>
          <dgm:chMax val="0"/>
          <dgm:bulletEnabled val="1"/>
        </dgm:presLayoutVars>
      </dgm:prSet>
      <dgm:spPr/>
    </dgm:pt>
    <dgm:pt modelId="{4FCC669E-A6BC-4197-94E1-29AABA0CCC29}" type="pres">
      <dgm:prSet presAssocID="{09B09C75-BC23-485C-9E02-DC32763DC8BE}" presName="spacer" presStyleCnt="0"/>
      <dgm:spPr/>
    </dgm:pt>
    <dgm:pt modelId="{3AB91C4F-CEAA-4B52-8678-E8F8738D08CD}" type="pres">
      <dgm:prSet presAssocID="{04400A45-C1C8-43A9-93A6-F2C404EBA866}" presName="parentText" presStyleLbl="node1" presStyleIdx="5" presStyleCnt="6">
        <dgm:presLayoutVars>
          <dgm:chMax val="0"/>
          <dgm:bulletEnabled val="1"/>
        </dgm:presLayoutVars>
      </dgm:prSet>
      <dgm:spPr/>
    </dgm:pt>
  </dgm:ptLst>
  <dgm:cxnLst>
    <dgm:cxn modelId="{3E322714-E4CF-4263-BF6F-0CB7A222FE9B}" type="presOf" srcId="{47401A22-94F2-4AB2-A551-1A1DB5CF021B}" destId="{2BEC4A19-45E8-4AF5-8618-BE920803774C}" srcOrd="0" destOrd="0" presId="urn:microsoft.com/office/officeart/2005/8/layout/vList2"/>
    <dgm:cxn modelId="{0F3F5920-97AB-4F3D-A521-2619E8A58A55}" type="presOf" srcId="{04400A45-C1C8-43A9-93A6-F2C404EBA866}" destId="{3AB91C4F-CEAA-4B52-8678-E8F8738D08CD}" srcOrd="0" destOrd="0" presId="urn:microsoft.com/office/officeart/2005/8/layout/vList2"/>
    <dgm:cxn modelId="{CB3A6D21-DDF3-40A5-BCA0-91B68478E094}" srcId="{F3AD0E26-9996-47E2-B7D1-A7FBC05A9459}" destId="{E8B8B37D-2C34-4909-BE0C-ECBE57AB9716}" srcOrd="4" destOrd="0" parTransId="{EAE34EDC-DDA2-4D11-BDB1-C6E275BBD2AE}" sibTransId="{09B09C75-BC23-485C-9E02-DC32763DC8BE}"/>
    <dgm:cxn modelId="{B9144A22-A908-4B6B-B87D-D5AF0FB7637A}" type="presOf" srcId="{F3AD0E26-9996-47E2-B7D1-A7FBC05A9459}" destId="{C6D77FA1-D45B-456A-80E1-6EF2F7A09D9F}" srcOrd="0" destOrd="0" presId="urn:microsoft.com/office/officeart/2005/8/layout/vList2"/>
    <dgm:cxn modelId="{ABFB112D-9B70-439F-A3A9-8A8A31DDF16C}" srcId="{F3AD0E26-9996-47E2-B7D1-A7FBC05A9459}" destId="{04400A45-C1C8-43A9-93A6-F2C404EBA866}" srcOrd="5" destOrd="0" parTransId="{4B6DD460-94B2-47CD-B502-0109805CEADB}" sibTransId="{74FF1F51-6F1A-440F-A9B4-BFC3AA3F3A0D}"/>
    <dgm:cxn modelId="{12800635-693E-4EA6-864F-87E1429D3D7A}" type="presOf" srcId="{A9E67D1D-5409-49CE-A84C-508478A9480C}" destId="{7AF552B0-47A3-4E2C-90BB-8B322091C332}" srcOrd="0" destOrd="0" presId="urn:microsoft.com/office/officeart/2005/8/layout/vList2"/>
    <dgm:cxn modelId="{07CD4D3A-97A6-4EAE-9D69-B52FBE72748D}" type="presOf" srcId="{5C85765A-75EA-490F-90F9-6459005B1AAC}" destId="{58286DEA-7924-4B65-88C5-221D95951660}" srcOrd="0" destOrd="0" presId="urn:microsoft.com/office/officeart/2005/8/layout/vList2"/>
    <dgm:cxn modelId="{A3D7E44A-D082-41E2-9791-11EDBBAEAF54}" srcId="{F3AD0E26-9996-47E2-B7D1-A7FBC05A9459}" destId="{7FBF16FB-EDC9-493E-B177-5D8EED219389}" srcOrd="0" destOrd="0" parTransId="{65CCB430-F238-4DCB-8620-4125970905E9}" sibTransId="{F3797FC0-1A5D-4A89-AC16-6B0785E56B00}"/>
    <dgm:cxn modelId="{9F54EC50-EA51-4C91-BBBC-0DCC0B8FCA3E}" srcId="{F3AD0E26-9996-47E2-B7D1-A7FBC05A9459}" destId="{5C85765A-75EA-490F-90F9-6459005B1AAC}" srcOrd="2" destOrd="0" parTransId="{9BD29252-49F7-406B-9BEA-6CFDE7A05D11}" sibTransId="{FEB12E75-99A2-47E8-BF31-E4288BFFF909}"/>
    <dgm:cxn modelId="{105BEC55-A344-475A-9B11-2CDB609A3546}" srcId="{F3AD0E26-9996-47E2-B7D1-A7FBC05A9459}" destId="{A9E67D1D-5409-49CE-A84C-508478A9480C}" srcOrd="1" destOrd="0" parTransId="{A71C7939-D651-4649-B09E-400F1AA7AF24}" sibTransId="{BFAE3997-B51E-4DBE-B729-4B6EC817233F}"/>
    <dgm:cxn modelId="{EF91E185-4156-498B-B689-1FA745F5A9F6}" type="presOf" srcId="{7FBF16FB-EDC9-493E-B177-5D8EED219389}" destId="{351B352F-212E-4988-A055-E893ACF37D1B}" srcOrd="0" destOrd="0" presId="urn:microsoft.com/office/officeart/2005/8/layout/vList2"/>
    <dgm:cxn modelId="{AFA95D92-3CE8-4DD2-8452-742D00F2608D}" srcId="{F3AD0E26-9996-47E2-B7D1-A7FBC05A9459}" destId="{47401A22-94F2-4AB2-A551-1A1DB5CF021B}" srcOrd="3" destOrd="0" parTransId="{43D598F4-AE48-417A-B74E-7B58EA0DF1B9}" sibTransId="{8A08C00F-C9C2-48E2-8E36-7508862D0B53}"/>
    <dgm:cxn modelId="{CB3358DC-807E-44E1-942A-27C3EA01B991}" type="presOf" srcId="{E8B8B37D-2C34-4909-BE0C-ECBE57AB9716}" destId="{D263439A-D091-462E-9E4B-CF9F28F07449}" srcOrd="0" destOrd="0" presId="urn:microsoft.com/office/officeart/2005/8/layout/vList2"/>
    <dgm:cxn modelId="{B629E3CF-E5EA-4663-A018-A91F8CD0C13E}" type="presParOf" srcId="{C6D77FA1-D45B-456A-80E1-6EF2F7A09D9F}" destId="{351B352F-212E-4988-A055-E893ACF37D1B}" srcOrd="0" destOrd="0" presId="urn:microsoft.com/office/officeart/2005/8/layout/vList2"/>
    <dgm:cxn modelId="{4182AE12-0CC0-4770-A53F-E1E67271F79D}" type="presParOf" srcId="{C6D77FA1-D45B-456A-80E1-6EF2F7A09D9F}" destId="{F535B91F-2538-4207-BDAA-6B9B67AA0111}" srcOrd="1" destOrd="0" presId="urn:microsoft.com/office/officeart/2005/8/layout/vList2"/>
    <dgm:cxn modelId="{9DF50EC6-2990-448E-A05B-D2A478778E92}" type="presParOf" srcId="{C6D77FA1-D45B-456A-80E1-6EF2F7A09D9F}" destId="{7AF552B0-47A3-4E2C-90BB-8B322091C332}" srcOrd="2" destOrd="0" presId="urn:microsoft.com/office/officeart/2005/8/layout/vList2"/>
    <dgm:cxn modelId="{56244954-DF81-4BDA-8FB9-C4D3AA4EA196}" type="presParOf" srcId="{C6D77FA1-D45B-456A-80E1-6EF2F7A09D9F}" destId="{819DB0E7-8620-4C9B-8572-E34B27489B66}" srcOrd="3" destOrd="0" presId="urn:microsoft.com/office/officeart/2005/8/layout/vList2"/>
    <dgm:cxn modelId="{DA69E590-9D45-4A7A-807A-F96B36424B9C}" type="presParOf" srcId="{C6D77FA1-D45B-456A-80E1-6EF2F7A09D9F}" destId="{58286DEA-7924-4B65-88C5-221D95951660}" srcOrd="4" destOrd="0" presId="urn:microsoft.com/office/officeart/2005/8/layout/vList2"/>
    <dgm:cxn modelId="{71ABD975-D486-4198-A021-BBEAF82E45E0}" type="presParOf" srcId="{C6D77FA1-D45B-456A-80E1-6EF2F7A09D9F}" destId="{954B76A6-CE68-4661-9B2C-934AF5A3EB8F}" srcOrd="5" destOrd="0" presId="urn:microsoft.com/office/officeart/2005/8/layout/vList2"/>
    <dgm:cxn modelId="{14067836-9EC6-46D7-91A9-992645CB65C4}" type="presParOf" srcId="{C6D77FA1-D45B-456A-80E1-6EF2F7A09D9F}" destId="{2BEC4A19-45E8-4AF5-8618-BE920803774C}" srcOrd="6" destOrd="0" presId="urn:microsoft.com/office/officeart/2005/8/layout/vList2"/>
    <dgm:cxn modelId="{392EAB40-C2D6-4C34-8A53-5E872C3004F2}" type="presParOf" srcId="{C6D77FA1-D45B-456A-80E1-6EF2F7A09D9F}" destId="{5161CCFA-A9DE-4568-9591-9C7C4046A4FB}" srcOrd="7" destOrd="0" presId="urn:microsoft.com/office/officeart/2005/8/layout/vList2"/>
    <dgm:cxn modelId="{3CD73459-034C-4832-ACD4-32255764849B}" type="presParOf" srcId="{C6D77FA1-D45B-456A-80E1-6EF2F7A09D9F}" destId="{D263439A-D091-462E-9E4B-CF9F28F07449}" srcOrd="8" destOrd="0" presId="urn:microsoft.com/office/officeart/2005/8/layout/vList2"/>
    <dgm:cxn modelId="{49043345-4787-444B-AD83-C926D7F6675C}" type="presParOf" srcId="{C6D77FA1-D45B-456A-80E1-6EF2F7A09D9F}" destId="{4FCC669E-A6BC-4197-94E1-29AABA0CCC29}" srcOrd="9" destOrd="0" presId="urn:microsoft.com/office/officeart/2005/8/layout/vList2"/>
    <dgm:cxn modelId="{D02B42A3-5815-4A89-BE2D-E8B9473CCD9B}" type="presParOf" srcId="{C6D77FA1-D45B-456A-80E1-6EF2F7A09D9F}" destId="{3AB91C4F-CEAA-4B52-8678-E8F8738D08C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97BDC2-5A4B-4CB3-91FD-FB5D22589EA2}"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BAF2125D-EDA0-48AC-8428-EB29F58E7759}">
      <dgm:prSet/>
      <dgm:spPr/>
      <dgm:t>
        <a:bodyPr/>
        <a:lstStyle/>
        <a:p>
          <a:r>
            <a:rPr lang="id-ID"/>
            <a:t>Membantu manajemen mengetahui batas kontribusi untuk perencanaan laba melalui analisa hubungan biaya volume laba untuk pengambil keputusan jangka pendek</a:t>
          </a:r>
          <a:endParaRPr lang="en-US"/>
        </a:p>
      </dgm:t>
    </dgm:pt>
    <dgm:pt modelId="{A72F54DC-4D85-4C41-80AE-2A17A688D209}" type="parTrans" cxnId="{4289347B-AD12-4759-BE62-A312F7F49D52}">
      <dgm:prSet/>
      <dgm:spPr/>
      <dgm:t>
        <a:bodyPr/>
        <a:lstStyle/>
        <a:p>
          <a:endParaRPr lang="en-US"/>
        </a:p>
      </dgm:t>
    </dgm:pt>
    <dgm:pt modelId="{F2C983E8-4D9D-41D4-ADF2-959762CD7CCB}" type="sibTrans" cxnId="{4289347B-AD12-4759-BE62-A312F7F49D52}">
      <dgm:prSet/>
      <dgm:spPr/>
      <dgm:t>
        <a:bodyPr/>
        <a:lstStyle/>
        <a:p>
          <a:endParaRPr lang="en-US"/>
        </a:p>
      </dgm:t>
    </dgm:pt>
    <dgm:pt modelId="{9ABC0191-8D97-4BC5-957C-78F2B7FCD532}">
      <dgm:prSet/>
      <dgm:spPr/>
      <dgm:t>
        <a:bodyPr/>
        <a:lstStyle/>
        <a:p>
          <a:r>
            <a:rPr lang="id-ID"/>
            <a:t>Memudahkan manjemen mengendalikan kondisi operasional yang sedang berjalan serta menetapkan penilaian dan pertanggungjawaban kepada departemen atau divisi tertentu di dalam perusahaan.</a:t>
          </a:r>
          <a:endParaRPr lang="en-US"/>
        </a:p>
      </dgm:t>
    </dgm:pt>
    <dgm:pt modelId="{63FB1D6D-9931-46C0-83E9-A955AE2F535D}" type="parTrans" cxnId="{CC3A8529-38AA-4053-AB84-1F5126FDDC1D}">
      <dgm:prSet/>
      <dgm:spPr/>
      <dgm:t>
        <a:bodyPr/>
        <a:lstStyle/>
        <a:p>
          <a:endParaRPr lang="en-US"/>
        </a:p>
      </dgm:t>
    </dgm:pt>
    <dgm:pt modelId="{29CCE535-D2E5-4D11-A123-63854D272DCB}" type="sibTrans" cxnId="{CC3A8529-38AA-4053-AB84-1F5126FDDC1D}">
      <dgm:prSet/>
      <dgm:spPr/>
      <dgm:t>
        <a:bodyPr/>
        <a:lstStyle/>
        <a:p>
          <a:endParaRPr lang="en-US"/>
        </a:p>
      </dgm:t>
    </dgm:pt>
    <dgm:pt modelId="{709096E8-C713-41C6-BFFE-B1562F049687}" type="pres">
      <dgm:prSet presAssocID="{FB97BDC2-5A4B-4CB3-91FD-FB5D22589EA2}" presName="linear" presStyleCnt="0">
        <dgm:presLayoutVars>
          <dgm:animLvl val="lvl"/>
          <dgm:resizeHandles val="exact"/>
        </dgm:presLayoutVars>
      </dgm:prSet>
      <dgm:spPr/>
    </dgm:pt>
    <dgm:pt modelId="{44B24B00-1151-4BB4-8F06-A052AA4592CA}" type="pres">
      <dgm:prSet presAssocID="{BAF2125D-EDA0-48AC-8428-EB29F58E7759}" presName="parentText" presStyleLbl="node1" presStyleIdx="0" presStyleCnt="2">
        <dgm:presLayoutVars>
          <dgm:chMax val="0"/>
          <dgm:bulletEnabled val="1"/>
        </dgm:presLayoutVars>
      </dgm:prSet>
      <dgm:spPr/>
    </dgm:pt>
    <dgm:pt modelId="{0170377E-46B2-4E81-B867-88945C5149C6}" type="pres">
      <dgm:prSet presAssocID="{F2C983E8-4D9D-41D4-ADF2-959762CD7CCB}" presName="spacer" presStyleCnt="0"/>
      <dgm:spPr/>
    </dgm:pt>
    <dgm:pt modelId="{F3606A34-E464-4978-A10E-CDA8618CC589}" type="pres">
      <dgm:prSet presAssocID="{9ABC0191-8D97-4BC5-957C-78F2B7FCD532}" presName="parentText" presStyleLbl="node1" presStyleIdx="1" presStyleCnt="2">
        <dgm:presLayoutVars>
          <dgm:chMax val="0"/>
          <dgm:bulletEnabled val="1"/>
        </dgm:presLayoutVars>
      </dgm:prSet>
      <dgm:spPr/>
    </dgm:pt>
  </dgm:ptLst>
  <dgm:cxnLst>
    <dgm:cxn modelId="{CC3A8529-38AA-4053-AB84-1F5126FDDC1D}" srcId="{FB97BDC2-5A4B-4CB3-91FD-FB5D22589EA2}" destId="{9ABC0191-8D97-4BC5-957C-78F2B7FCD532}" srcOrd="1" destOrd="0" parTransId="{63FB1D6D-9931-46C0-83E9-A955AE2F535D}" sibTransId="{29CCE535-D2E5-4D11-A123-63854D272DCB}"/>
    <dgm:cxn modelId="{C1716F2D-1521-49B2-964E-BA878B430F57}" type="presOf" srcId="{BAF2125D-EDA0-48AC-8428-EB29F58E7759}" destId="{44B24B00-1151-4BB4-8F06-A052AA4592CA}" srcOrd="0" destOrd="0" presId="urn:microsoft.com/office/officeart/2005/8/layout/vList2"/>
    <dgm:cxn modelId="{4289347B-AD12-4759-BE62-A312F7F49D52}" srcId="{FB97BDC2-5A4B-4CB3-91FD-FB5D22589EA2}" destId="{BAF2125D-EDA0-48AC-8428-EB29F58E7759}" srcOrd="0" destOrd="0" parTransId="{A72F54DC-4D85-4C41-80AE-2A17A688D209}" sibTransId="{F2C983E8-4D9D-41D4-ADF2-959762CD7CCB}"/>
    <dgm:cxn modelId="{D1C7A4D2-44D8-4440-AD70-1D4B16E300B9}" type="presOf" srcId="{9ABC0191-8D97-4BC5-957C-78F2B7FCD532}" destId="{F3606A34-E464-4978-A10E-CDA8618CC589}" srcOrd="0" destOrd="0" presId="urn:microsoft.com/office/officeart/2005/8/layout/vList2"/>
    <dgm:cxn modelId="{BF905CF6-F9B0-4DE8-A35B-1A9670AD733D}" type="presOf" srcId="{FB97BDC2-5A4B-4CB3-91FD-FB5D22589EA2}" destId="{709096E8-C713-41C6-BFFE-B1562F049687}" srcOrd="0" destOrd="0" presId="urn:microsoft.com/office/officeart/2005/8/layout/vList2"/>
    <dgm:cxn modelId="{108DFE3E-2878-48B7-936D-9CCAEF9FDEBB}" type="presParOf" srcId="{709096E8-C713-41C6-BFFE-B1562F049687}" destId="{44B24B00-1151-4BB4-8F06-A052AA4592CA}" srcOrd="0" destOrd="0" presId="urn:microsoft.com/office/officeart/2005/8/layout/vList2"/>
    <dgm:cxn modelId="{9B03605D-2EA9-429A-B935-D7CB46CF47D6}" type="presParOf" srcId="{709096E8-C713-41C6-BFFE-B1562F049687}" destId="{0170377E-46B2-4E81-B867-88945C5149C6}" srcOrd="1" destOrd="0" presId="urn:microsoft.com/office/officeart/2005/8/layout/vList2"/>
    <dgm:cxn modelId="{FEA36D9E-7CB0-487E-8F48-EB01F5601692}" type="presParOf" srcId="{709096E8-C713-41C6-BFFE-B1562F049687}" destId="{F3606A34-E464-4978-A10E-CDA8618CC58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0D513A-F4B0-4543-916F-B10EE6BD537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EFE4563-07EB-4CB4-BC63-E52A0A615D42}">
      <dgm:prSet/>
      <dgm:spPr/>
      <dgm:t>
        <a:bodyPr/>
        <a:lstStyle/>
        <a:p>
          <a:r>
            <a:rPr lang="id-ID"/>
            <a:t>Manfaat </a:t>
          </a:r>
          <a:r>
            <a:rPr lang="id-ID" i="1"/>
            <a:t>metode variable costing</a:t>
          </a:r>
          <a:r>
            <a:rPr lang="id-ID"/>
            <a:t> bagi manajemen:</a:t>
          </a:r>
          <a:endParaRPr lang="en-US"/>
        </a:p>
      </dgm:t>
    </dgm:pt>
    <dgm:pt modelId="{8CF04F85-ED49-48D8-831C-2036539E9D82}" type="parTrans" cxnId="{3B5EB1FF-A543-441A-8508-DB7EBE577FC0}">
      <dgm:prSet/>
      <dgm:spPr/>
      <dgm:t>
        <a:bodyPr/>
        <a:lstStyle/>
        <a:p>
          <a:endParaRPr lang="en-US"/>
        </a:p>
      </dgm:t>
    </dgm:pt>
    <dgm:pt modelId="{3F50F621-F0A6-4B37-BFA7-79312C6306A9}" type="sibTrans" cxnId="{3B5EB1FF-A543-441A-8508-DB7EBE577FC0}">
      <dgm:prSet/>
      <dgm:spPr/>
      <dgm:t>
        <a:bodyPr/>
        <a:lstStyle/>
        <a:p>
          <a:endParaRPr lang="en-US"/>
        </a:p>
      </dgm:t>
    </dgm:pt>
    <dgm:pt modelId="{F0086828-02A8-420D-A5EE-937ECFDD00C6}">
      <dgm:prSet/>
      <dgm:spPr/>
      <dgm:t>
        <a:bodyPr/>
        <a:lstStyle/>
        <a:p>
          <a:r>
            <a:rPr lang="id-ID"/>
            <a:t>Untuk perencanaan laba jangka pendek</a:t>
          </a:r>
          <a:endParaRPr lang="en-US"/>
        </a:p>
      </dgm:t>
    </dgm:pt>
    <dgm:pt modelId="{639FB9E9-B0AE-4414-A098-FC68058B6EC2}" type="parTrans" cxnId="{5ADB3436-1614-4C1E-912A-CAECAED5681D}">
      <dgm:prSet/>
      <dgm:spPr/>
      <dgm:t>
        <a:bodyPr/>
        <a:lstStyle/>
        <a:p>
          <a:endParaRPr lang="en-US"/>
        </a:p>
      </dgm:t>
    </dgm:pt>
    <dgm:pt modelId="{4BDBC19C-A1E1-4F29-B46B-B1CD6D1A64E6}" type="sibTrans" cxnId="{5ADB3436-1614-4C1E-912A-CAECAED5681D}">
      <dgm:prSet/>
      <dgm:spPr/>
      <dgm:t>
        <a:bodyPr/>
        <a:lstStyle/>
        <a:p>
          <a:endParaRPr lang="en-US"/>
        </a:p>
      </dgm:t>
    </dgm:pt>
    <dgm:pt modelId="{19AC3F9B-D65F-4FA6-9117-A14B415D6722}">
      <dgm:prSet/>
      <dgm:spPr/>
      <dgm:t>
        <a:bodyPr/>
        <a:lstStyle/>
        <a:p>
          <a:r>
            <a:rPr lang="id-ID"/>
            <a:t>Untuk pengendalian biaya</a:t>
          </a:r>
          <a:endParaRPr lang="en-US"/>
        </a:p>
      </dgm:t>
    </dgm:pt>
    <dgm:pt modelId="{755FCE9C-8434-4C34-8D7B-01D175D3775A}" type="parTrans" cxnId="{25F70E04-653F-4B13-A23D-81DFCE798D70}">
      <dgm:prSet/>
      <dgm:spPr/>
      <dgm:t>
        <a:bodyPr/>
        <a:lstStyle/>
        <a:p>
          <a:endParaRPr lang="en-US"/>
        </a:p>
      </dgm:t>
    </dgm:pt>
    <dgm:pt modelId="{E43DB0ED-C789-4716-8279-5C573E283947}" type="sibTrans" cxnId="{25F70E04-653F-4B13-A23D-81DFCE798D70}">
      <dgm:prSet/>
      <dgm:spPr/>
      <dgm:t>
        <a:bodyPr/>
        <a:lstStyle/>
        <a:p>
          <a:endParaRPr lang="en-US"/>
        </a:p>
      </dgm:t>
    </dgm:pt>
    <dgm:pt modelId="{D8B28DC1-916C-4CB4-9810-4DA39CE966DA}">
      <dgm:prSet/>
      <dgm:spPr/>
      <dgm:t>
        <a:bodyPr/>
        <a:lstStyle/>
        <a:p>
          <a:r>
            <a:rPr lang="id-ID"/>
            <a:t>Untuk pengambilan keputusan</a:t>
          </a:r>
          <a:endParaRPr lang="en-US"/>
        </a:p>
      </dgm:t>
    </dgm:pt>
    <dgm:pt modelId="{B8F9E265-5F39-4894-B5D8-E43A37525676}" type="parTrans" cxnId="{772B7F71-F358-48D6-B186-5BDE679FDB1E}">
      <dgm:prSet/>
      <dgm:spPr/>
      <dgm:t>
        <a:bodyPr/>
        <a:lstStyle/>
        <a:p>
          <a:endParaRPr lang="en-US"/>
        </a:p>
      </dgm:t>
    </dgm:pt>
    <dgm:pt modelId="{A7B0F9B0-A50F-475C-8DF9-AE9CD20AFF13}" type="sibTrans" cxnId="{772B7F71-F358-48D6-B186-5BDE679FDB1E}">
      <dgm:prSet/>
      <dgm:spPr/>
      <dgm:t>
        <a:bodyPr/>
        <a:lstStyle/>
        <a:p>
          <a:endParaRPr lang="en-US"/>
        </a:p>
      </dgm:t>
    </dgm:pt>
    <dgm:pt modelId="{08E0BD2A-AB49-4D2B-AE4F-1419B11B0EDC}" type="pres">
      <dgm:prSet presAssocID="{2D0D513A-F4B0-4543-916F-B10EE6BD5372}" presName="linear" presStyleCnt="0">
        <dgm:presLayoutVars>
          <dgm:animLvl val="lvl"/>
          <dgm:resizeHandles val="exact"/>
        </dgm:presLayoutVars>
      </dgm:prSet>
      <dgm:spPr/>
    </dgm:pt>
    <dgm:pt modelId="{94FCEB8A-49F0-4E33-ACD5-4A102F8FD9F2}" type="pres">
      <dgm:prSet presAssocID="{5EFE4563-07EB-4CB4-BC63-E52A0A615D42}" presName="parentText" presStyleLbl="node1" presStyleIdx="0" presStyleCnt="1">
        <dgm:presLayoutVars>
          <dgm:chMax val="0"/>
          <dgm:bulletEnabled val="1"/>
        </dgm:presLayoutVars>
      </dgm:prSet>
      <dgm:spPr/>
    </dgm:pt>
    <dgm:pt modelId="{95D842E5-4BEB-4DD6-B97B-BF684E0EBBDF}" type="pres">
      <dgm:prSet presAssocID="{5EFE4563-07EB-4CB4-BC63-E52A0A615D42}" presName="childText" presStyleLbl="revTx" presStyleIdx="0" presStyleCnt="1">
        <dgm:presLayoutVars>
          <dgm:bulletEnabled val="1"/>
        </dgm:presLayoutVars>
      </dgm:prSet>
      <dgm:spPr/>
    </dgm:pt>
  </dgm:ptLst>
  <dgm:cxnLst>
    <dgm:cxn modelId="{25F70E04-653F-4B13-A23D-81DFCE798D70}" srcId="{5EFE4563-07EB-4CB4-BC63-E52A0A615D42}" destId="{19AC3F9B-D65F-4FA6-9117-A14B415D6722}" srcOrd="1" destOrd="0" parTransId="{755FCE9C-8434-4C34-8D7B-01D175D3775A}" sibTransId="{E43DB0ED-C789-4716-8279-5C573E283947}"/>
    <dgm:cxn modelId="{5ADB3436-1614-4C1E-912A-CAECAED5681D}" srcId="{5EFE4563-07EB-4CB4-BC63-E52A0A615D42}" destId="{F0086828-02A8-420D-A5EE-937ECFDD00C6}" srcOrd="0" destOrd="0" parTransId="{639FB9E9-B0AE-4414-A098-FC68058B6EC2}" sibTransId="{4BDBC19C-A1E1-4F29-B46B-B1CD6D1A64E6}"/>
    <dgm:cxn modelId="{5F0C0F3D-CA13-4797-AD1E-1985A3306CAC}" type="presOf" srcId="{F0086828-02A8-420D-A5EE-937ECFDD00C6}" destId="{95D842E5-4BEB-4DD6-B97B-BF684E0EBBDF}" srcOrd="0" destOrd="0" presId="urn:microsoft.com/office/officeart/2005/8/layout/vList2"/>
    <dgm:cxn modelId="{E1A7646E-8DD2-4994-8465-48454C6D0552}" type="presOf" srcId="{5EFE4563-07EB-4CB4-BC63-E52A0A615D42}" destId="{94FCEB8A-49F0-4E33-ACD5-4A102F8FD9F2}" srcOrd="0" destOrd="0" presId="urn:microsoft.com/office/officeart/2005/8/layout/vList2"/>
    <dgm:cxn modelId="{8D1F4B6F-EA6D-418C-AEFF-FEC23247EF10}" type="presOf" srcId="{19AC3F9B-D65F-4FA6-9117-A14B415D6722}" destId="{95D842E5-4BEB-4DD6-B97B-BF684E0EBBDF}" srcOrd="0" destOrd="1" presId="urn:microsoft.com/office/officeart/2005/8/layout/vList2"/>
    <dgm:cxn modelId="{772B7F71-F358-48D6-B186-5BDE679FDB1E}" srcId="{5EFE4563-07EB-4CB4-BC63-E52A0A615D42}" destId="{D8B28DC1-916C-4CB4-9810-4DA39CE966DA}" srcOrd="2" destOrd="0" parTransId="{B8F9E265-5F39-4894-B5D8-E43A37525676}" sibTransId="{A7B0F9B0-A50F-475C-8DF9-AE9CD20AFF13}"/>
    <dgm:cxn modelId="{383BDD56-089E-4D57-95C8-121D1A9D883F}" type="presOf" srcId="{D8B28DC1-916C-4CB4-9810-4DA39CE966DA}" destId="{95D842E5-4BEB-4DD6-B97B-BF684E0EBBDF}" srcOrd="0" destOrd="2" presId="urn:microsoft.com/office/officeart/2005/8/layout/vList2"/>
    <dgm:cxn modelId="{A78F327E-6CD7-40AD-AB79-5FB072E22FBC}" type="presOf" srcId="{2D0D513A-F4B0-4543-916F-B10EE6BD5372}" destId="{08E0BD2A-AB49-4D2B-AE4F-1419B11B0EDC}" srcOrd="0" destOrd="0" presId="urn:microsoft.com/office/officeart/2005/8/layout/vList2"/>
    <dgm:cxn modelId="{3B5EB1FF-A543-441A-8508-DB7EBE577FC0}" srcId="{2D0D513A-F4B0-4543-916F-B10EE6BD5372}" destId="{5EFE4563-07EB-4CB4-BC63-E52A0A615D42}" srcOrd="0" destOrd="0" parTransId="{8CF04F85-ED49-48D8-831C-2036539E9D82}" sibTransId="{3F50F621-F0A6-4B37-BFA7-79312C6306A9}"/>
    <dgm:cxn modelId="{78E2978D-6CD6-4516-915D-3D769544747A}" type="presParOf" srcId="{08E0BD2A-AB49-4D2B-AE4F-1419B11B0EDC}" destId="{94FCEB8A-49F0-4E33-ACD5-4A102F8FD9F2}" srcOrd="0" destOrd="0" presId="urn:microsoft.com/office/officeart/2005/8/layout/vList2"/>
    <dgm:cxn modelId="{367311CA-315E-48DA-9095-8B707E6EA5C1}" type="presParOf" srcId="{08E0BD2A-AB49-4D2B-AE4F-1419B11B0EDC}" destId="{95D842E5-4BEB-4DD6-B97B-BF684E0EBBD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56DD3E-416D-4248-B894-16DA2455DB4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12337A7-C2B2-40CB-BE07-483CE7C8C171}">
      <dgm:prSet/>
      <dgm:spPr/>
      <dgm:t>
        <a:bodyPr/>
        <a:lstStyle/>
        <a:p>
          <a:r>
            <a:rPr lang="id-ID" b="1"/>
            <a:t>Perbedaan besar laba antara </a:t>
          </a:r>
          <a:r>
            <a:rPr lang="id-ID" i="1"/>
            <a:t>full costing </a:t>
          </a:r>
          <a:r>
            <a:rPr lang="id-ID" b="1"/>
            <a:t>dengan </a:t>
          </a:r>
          <a:r>
            <a:rPr lang="id-ID" i="1"/>
            <a:t>variabel costing</a:t>
          </a:r>
          <a:r>
            <a:rPr lang="id-ID" b="1"/>
            <a:t>, tergantung kepada besarnya perlakuan biaya produksi tetap yang ditunda pembebanannya ke dalam rugi laba.</a:t>
          </a:r>
          <a:endParaRPr lang="en-US"/>
        </a:p>
      </dgm:t>
    </dgm:pt>
    <dgm:pt modelId="{8941C09E-9F31-46AF-9A33-F8E35AA8A8CE}" type="parTrans" cxnId="{6243A60B-B5F6-46F2-89EC-412EEC2F263F}">
      <dgm:prSet/>
      <dgm:spPr/>
      <dgm:t>
        <a:bodyPr/>
        <a:lstStyle/>
        <a:p>
          <a:endParaRPr lang="en-US"/>
        </a:p>
      </dgm:t>
    </dgm:pt>
    <dgm:pt modelId="{26BC948E-012C-4C3B-B10F-C6053A6424C7}" type="sibTrans" cxnId="{6243A60B-B5F6-46F2-89EC-412EEC2F263F}">
      <dgm:prSet/>
      <dgm:spPr/>
      <dgm:t>
        <a:bodyPr/>
        <a:lstStyle/>
        <a:p>
          <a:endParaRPr lang="en-US"/>
        </a:p>
      </dgm:t>
    </dgm:pt>
    <dgm:pt modelId="{C095D9B0-C94B-46C2-9192-1439B5FA18D3}">
      <dgm:prSet/>
      <dgm:spPr/>
      <dgm:t>
        <a:bodyPr/>
        <a:lstStyle/>
        <a:p>
          <a:r>
            <a:rPr lang="id-ID" b="1"/>
            <a:t>Perbedaan tersebut dapat diketahui dengan perhitungan selisih BOP yang melekat pada persedian awal dan akhir</a:t>
          </a:r>
          <a:endParaRPr lang="en-US"/>
        </a:p>
      </dgm:t>
    </dgm:pt>
    <dgm:pt modelId="{E6907D9D-B46E-41F5-9CEC-5DDA3A3C3FDF}" type="parTrans" cxnId="{9DCC7A18-B785-4CD9-8C9C-6DD8E3B47B8F}">
      <dgm:prSet/>
      <dgm:spPr/>
      <dgm:t>
        <a:bodyPr/>
        <a:lstStyle/>
        <a:p>
          <a:endParaRPr lang="en-US"/>
        </a:p>
      </dgm:t>
    </dgm:pt>
    <dgm:pt modelId="{33D269EB-760F-44A2-AAF0-556D916AE444}" type="sibTrans" cxnId="{9DCC7A18-B785-4CD9-8C9C-6DD8E3B47B8F}">
      <dgm:prSet/>
      <dgm:spPr/>
      <dgm:t>
        <a:bodyPr/>
        <a:lstStyle/>
        <a:p>
          <a:endParaRPr lang="en-US"/>
        </a:p>
      </dgm:t>
    </dgm:pt>
    <dgm:pt modelId="{4B77327B-27E8-448D-8868-57458ABEABB4}" type="pres">
      <dgm:prSet presAssocID="{CC56DD3E-416D-4248-B894-16DA2455DB40}" presName="linear" presStyleCnt="0">
        <dgm:presLayoutVars>
          <dgm:animLvl val="lvl"/>
          <dgm:resizeHandles val="exact"/>
        </dgm:presLayoutVars>
      </dgm:prSet>
      <dgm:spPr/>
    </dgm:pt>
    <dgm:pt modelId="{18FA0423-3437-4747-8E98-778BC7F6319A}" type="pres">
      <dgm:prSet presAssocID="{312337A7-C2B2-40CB-BE07-483CE7C8C171}" presName="parentText" presStyleLbl="node1" presStyleIdx="0" presStyleCnt="2">
        <dgm:presLayoutVars>
          <dgm:chMax val="0"/>
          <dgm:bulletEnabled val="1"/>
        </dgm:presLayoutVars>
      </dgm:prSet>
      <dgm:spPr/>
    </dgm:pt>
    <dgm:pt modelId="{C5D98826-1758-425C-9864-56253D922A08}" type="pres">
      <dgm:prSet presAssocID="{26BC948E-012C-4C3B-B10F-C6053A6424C7}" presName="spacer" presStyleCnt="0"/>
      <dgm:spPr/>
    </dgm:pt>
    <dgm:pt modelId="{6F1B78A4-32D4-492C-ABCA-C2788BF087BA}" type="pres">
      <dgm:prSet presAssocID="{C095D9B0-C94B-46C2-9192-1439B5FA18D3}" presName="parentText" presStyleLbl="node1" presStyleIdx="1" presStyleCnt="2">
        <dgm:presLayoutVars>
          <dgm:chMax val="0"/>
          <dgm:bulletEnabled val="1"/>
        </dgm:presLayoutVars>
      </dgm:prSet>
      <dgm:spPr/>
    </dgm:pt>
  </dgm:ptLst>
  <dgm:cxnLst>
    <dgm:cxn modelId="{6243A60B-B5F6-46F2-89EC-412EEC2F263F}" srcId="{CC56DD3E-416D-4248-B894-16DA2455DB40}" destId="{312337A7-C2B2-40CB-BE07-483CE7C8C171}" srcOrd="0" destOrd="0" parTransId="{8941C09E-9F31-46AF-9A33-F8E35AA8A8CE}" sibTransId="{26BC948E-012C-4C3B-B10F-C6053A6424C7}"/>
    <dgm:cxn modelId="{9DCC7A18-B785-4CD9-8C9C-6DD8E3B47B8F}" srcId="{CC56DD3E-416D-4248-B894-16DA2455DB40}" destId="{C095D9B0-C94B-46C2-9192-1439B5FA18D3}" srcOrd="1" destOrd="0" parTransId="{E6907D9D-B46E-41F5-9CEC-5DDA3A3C3FDF}" sibTransId="{33D269EB-760F-44A2-AAF0-556D916AE444}"/>
    <dgm:cxn modelId="{8FDC9FA2-7113-404A-A8D2-FA18B463491C}" type="presOf" srcId="{CC56DD3E-416D-4248-B894-16DA2455DB40}" destId="{4B77327B-27E8-448D-8868-57458ABEABB4}" srcOrd="0" destOrd="0" presId="urn:microsoft.com/office/officeart/2005/8/layout/vList2"/>
    <dgm:cxn modelId="{B075CEE4-7E37-4A01-A1E7-FD0E95761103}" type="presOf" srcId="{C095D9B0-C94B-46C2-9192-1439B5FA18D3}" destId="{6F1B78A4-32D4-492C-ABCA-C2788BF087BA}" srcOrd="0" destOrd="0" presId="urn:microsoft.com/office/officeart/2005/8/layout/vList2"/>
    <dgm:cxn modelId="{17B511EB-84FC-4DE3-9685-6F933AB46B33}" type="presOf" srcId="{312337A7-C2B2-40CB-BE07-483CE7C8C171}" destId="{18FA0423-3437-4747-8E98-778BC7F6319A}" srcOrd="0" destOrd="0" presId="urn:microsoft.com/office/officeart/2005/8/layout/vList2"/>
    <dgm:cxn modelId="{2B45A29B-24F3-4D45-BCF9-A38D4057B624}" type="presParOf" srcId="{4B77327B-27E8-448D-8868-57458ABEABB4}" destId="{18FA0423-3437-4747-8E98-778BC7F6319A}" srcOrd="0" destOrd="0" presId="urn:microsoft.com/office/officeart/2005/8/layout/vList2"/>
    <dgm:cxn modelId="{3996C0A4-1C8A-4DF5-ABF1-FCFC9B3C3DB7}" type="presParOf" srcId="{4B77327B-27E8-448D-8868-57458ABEABB4}" destId="{C5D98826-1758-425C-9864-56253D922A08}" srcOrd="1" destOrd="0" presId="urn:microsoft.com/office/officeart/2005/8/layout/vList2"/>
    <dgm:cxn modelId="{718A619E-70EB-4877-BA02-A20B0BEAC4F8}" type="presParOf" srcId="{4B77327B-27E8-448D-8868-57458ABEABB4}" destId="{6F1B78A4-32D4-492C-ABCA-C2788BF087B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076835-0339-4CE0-A2FA-6713B7FBDC2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9A45AF2-C47B-4420-980F-A2BB7EB282C0}">
      <dgm:prSet/>
      <dgm:spPr/>
      <dgm:t>
        <a:bodyPr/>
        <a:lstStyle/>
        <a:p>
          <a:r>
            <a:rPr lang="id-ID"/>
            <a:t>Pemisahan biaya ke dalam biaya variabel dan biaya tetap sulit dilaksanakan, karena jarang sekali suatu biaya benar-benar variabel atau benar-benar tetap.</a:t>
          </a:r>
          <a:endParaRPr lang="en-US"/>
        </a:p>
      </dgm:t>
    </dgm:pt>
    <dgm:pt modelId="{DF578549-F7BC-45E3-B897-22DC368869C5}" type="parTrans" cxnId="{109EAB09-04FA-4E6F-82DE-E76EF99F6120}">
      <dgm:prSet/>
      <dgm:spPr/>
      <dgm:t>
        <a:bodyPr/>
        <a:lstStyle/>
        <a:p>
          <a:endParaRPr lang="en-US"/>
        </a:p>
      </dgm:t>
    </dgm:pt>
    <dgm:pt modelId="{A3ED6422-4F18-4073-A013-711C90A9CD0F}" type="sibTrans" cxnId="{109EAB09-04FA-4E6F-82DE-E76EF99F6120}">
      <dgm:prSet/>
      <dgm:spPr/>
      <dgm:t>
        <a:bodyPr/>
        <a:lstStyle/>
        <a:p>
          <a:endParaRPr lang="en-US"/>
        </a:p>
      </dgm:t>
    </dgm:pt>
    <dgm:pt modelId="{CCB9DBB0-F9F7-4240-B752-B43A663DC262}">
      <dgm:prSet/>
      <dgm:spPr/>
      <dgm:t>
        <a:bodyPr/>
        <a:lstStyle/>
        <a:p>
          <a:r>
            <a:rPr lang="id-ID"/>
            <a:t>Metode </a:t>
          </a:r>
          <a:r>
            <a:rPr lang="id-ID" i="1"/>
            <a:t>variabel costing </a:t>
          </a:r>
          <a:r>
            <a:rPr lang="id-ID"/>
            <a:t>dianggap tidak sesuai dengan prinsip akuntansi yang lazim, sehingga laporan keuangan untuk kepentingan pajak dan masyarakat umum harus dibuat atas dasar metode </a:t>
          </a:r>
          <a:r>
            <a:rPr lang="id-ID" i="1"/>
            <a:t>full costing.</a:t>
          </a:r>
          <a:endParaRPr lang="en-US"/>
        </a:p>
      </dgm:t>
    </dgm:pt>
    <dgm:pt modelId="{91607C9F-483E-4B57-8017-1DD2A5F55741}" type="parTrans" cxnId="{9B0775D5-D4C1-47A5-A792-243BBC02F36F}">
      <dgm:prSet/>
      <dgm:spPr/>
      <dgm:t>
        <a:bodyPr/>
        <a:lstStyle/>
        <a:p>
          <a:endParaRPr lang="en-US"/>
        </a:p>
      </dgm:t>
    </dgm:pt>
    <dgm:pt modelId="{9A75C14C-8EF1-4766-8FE0-94D968791610}" type="sibTrans" cxnId="{9B0775D5-D4C1-47A5-A792-243BBC02F36F}">
      <dgm:prSet/>
      <dgm:spPr/>
      <dgm:t>
        <a:bodyPr/>
        <a:lstStyle/>
        <a:p>
          <a:endParaRPr lang="en-US"/>
        </a:p>
      </dgm:t>
    </dgm:pt>
    <dgm:pt modelId="{CBD04EE7-59FC-45EB-9C39-6DB2C5AFB512}" type="pres">
      <dgm:prSet presAssocID="{F1076835-0339-4CE0-A2FA-6713B7FBDC28}" presName="linear" presStyleCnt="0">
        <dgm:presLayoutVars>
          <dgm:animLvl val="lvl"/>
          <dgm:resizeHandles val="exact"/>
        </dgm:presLayoutVars>
      </dgm:prSet>
      <dgm:spPr/>
    </dgm:pt>
    <dgm:pt modelId="{3C8EC61F-F318-4251-A6FA-003561EB89F5}" type="pres">
      <dgm:prSet presAssocID="{59A45AF2-C47B-4420-980F-A2BB7EB282C0}" presName="parentText" presStyleLbl="node1" presStyleIdx="0" presStyleCnt="2">
        <dgm:presLayoutVars>
          <dgm:chMax val="0"/>
          <dgm:bulletEnabled val="1"/>
        </dgm:presLayoutVars>
      </dgm:prSet>
      <dgm:spPr/>
    </dgm:pt>
    <dgm:pt modelId="{B1A9C190-AAE5-4E27-B807-957260F748CB}" type="pres">
      <dgm:prSet presAssocID="{A3ED6422-4F18-4073-A013-711C90A9CD0F}" presName="spacer" presStyleCnt="0"/>
      <dgm:spPr/>
    </dgm:pt>
    <dgm:pt modelId="{AA501629-2AC6-41EB-ACE9-42755E3C380F}" type="pres">
      <dgm:prSet presAssocID="{CCB9DBB0-F9F7-4240-B752-B43A663DC262}" presName="parentText" presStyleLbl="node1" presStyleIdx="1" presStyleCnt="2">
        <dgm:presLayoutVars>
          <dgm:chMax val="0"/>
          <dgm:bulletEnabled val="1"/>
        </dgm:presLayoutVars>
      </dgm:prSet>
      <dgm:spPr/>
    </dgm:pt>
  </dgm:ptLst>
  <dgm:cxnLst>
    <dgm:cxn modelId="{88443400-3645-4744-B400-A328DC980E87}" type="presOf" srcId="{CCB9DBB0-F9F7-4240-B752-B43A663DC262}" destId="{AA501629-2AC6-41EB-ACE9-42755E3C380F}" srcOrd="0" destOrd="0" presId="urn:microsoft.com/office/officeart/2005/8/layout/vList2"/>
    <dgm:cxn modelId="{109EAB09-04FA-4E6F-82DE-E76EF99F6120}" srcId="{F1076835-0339-4CE0-A2FA-6713B7FBDC28}" destId="{59A45AF2-C47B-4420-980F-A2BB7EB282C0}" srcOrd="0" destOrd="0" parTransId="{DF578549-F7BC-45E3-B897-22DC368869C5}" sibTransId="{A3ED6422-4F18-4073-A013-711C90A9CD0F}"/>
    <dgm:cxn modelId="{D4310610-00A6-47EB-98AB-9F6DF8366D5B}" type="presOf" srcId="{F1076835-0339-4CE0-A2FA-6713B7FBDC28}" destId="{CBD04EE7-59FC-45EB-9C39-6DB2C5AFB512}" srcOrd="0" destOrd="0" presId="urn:microsoft.com/office/officeart/2005/8/layout/vList2"/>
    <dgm:cxn modelId="{4500CFBC-215B-4669-BFA9-4E068A4B4CAE}" type="presOf" srcId="{59A45AF2-C47B-4420-980F-A2BB7EB282C0}" destId="{3C8EC61F-F318-4251-A6FA-003561EB89F5}" srcOrd="0" destOrd="0" presId="urn:microsoft.com/office/officeart/2005/8/layout/vList2"/>
    <dgm:cxn modelId="{9B0775D5-D4C1-47A5-A792-243BBC02F36F}" srcId="{F1076835-0339-4CE0-A2FA-6713B7FBDC28}" destId="{CCB9DBB0-F9F7-4240-B752-B43A663DC262}" srcOrd="1" destOrd="0" parTransId="{91607C9F-483E-4B57-8017-1DD2A5F55741}" sibTransId="{9A75C14C-8EF1-4766-8FE0-94D968791610}"/>
    <dgm:cxn modelId="{257C9D2C-8155-46CF-B9DD-B6EEBDA3255F}" type="presParOf" srcId="{CBD04EE7-59FC-45EB-9C39-6DB2C5AFB512}" destId="{3C8EC61F-F318-4251-A6FA-003561EB89F5}" srcOrd="0" destOrd="0" presId="urn:microsoft.com/office/officeart/2005/8/layout/vList2"/>
    <dgm:cxn modelId="{60C2D1AF-ED55-4C3F-8933-EA23CF33B910}" type="presParOf" srcId="{CBD04EE7-59FC-45EB-9C39-6DB2C5AFB512}" destId="{B1A9C190-AAE5-4E27-B807-957260F748CB}" srcOrd="1" destOrd="0" presId="urn:microsoft.com/office/officeart/2005/8/layout/vList2"/>
    <dgm:cxn modelId="{00ACFE34-CA65-4E1F-A746-DA9C596FF281}" type="presParOf" srcId="{CBD04EE7-59FC-45EB-9C39-6DB2C5AFB512}" destId="{AA501629-2AC6-41EB-ACE9-42755E3C380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8AFAA6-FA76-42A7-8037-9D5E871D8A7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D352895-58B6-4F30-A029-1CD058392741}">
      <dgm:prSet/>
      <dgm:spPr/>
      <dgm:t>
        <a:bodyPr/>
        <a:lstStyle/>
        <a:p>
          <a:r>
            <a:rPr lang="id-ID" b="1"/>
            <a:t>Penentuan Titik Impas atau Pulang Pokok</a:t>
          </a:r>
          <a:endParaRPr lang="en-US"/>
        </a:p>
      </dgm:t>
    </dgm:pt>
    <dgm:pt modelId="{2DF6F6A3-68AA-4C3B-A1E9-BFDBFE0CEACC}" type="parTrans" cxnId="{3D9F1FAE-76E2-4691-ACC4-879C07BF1657}">
      <dgm:prSet/>
      <dgm:spPr/>
      <dgm:t>
        <a:bodyPr/>
        <a:lstStyle/>
        <a:p>
          <a:endParaRPr lang="en-US"/>
        </a:p>
      </dgm:t>
    </dgm:pt>
    <dgm:pt modelId="{FB50E295-92A4-4D39-8E81-30A725884587}" type="sibTrans" cxnId="{3D9F1FAE-76E2-4691-ACC4-879C07BF1657}">
      <dgm:prSet/>
      <dgm:spPr/>
      <dgm:t>
        <a:bodyPr/>
        <a:lstStyle/>
        <a:p>
          <a:endParaRPr lang="en-US"/>
        </a:p>
      </dgm:t>
    </dgm:pt>
    <dgm:pt modelId="{B1317904-A877-4BE7-9DE8-0EEE4D0B8292}">
      <dgm:prSet/>
      <dgm:spPr/>
      <dgm:t>
        <a:bodyPr/>
        <a:lstStyle/>
        <a:p>
          <a:r>
            <a:rPr lang="en-US"/>
            <a:t>P</a:t>
          </a:r>
          <a:r>
            <a:rPr lang="id-ID"/>
            <a:t>erhitungan sederhana untuk menentukan suatu keadaan perusahaan tidak mengalami laba dan juga tidak mengalami rugi</a:t>
          </a:r>
          <a:endParaRPr lang="en-US"/>
        </a:p>
      </dgm:t>
    </dgm:pt>
    <dgm:pt modelId="{88E46F8F-8A02-4165-B8B2-FE04837AA35C}" type="parTrans" cxnId="{CF632B50-02ED-4091-8576-B5C1D5BC3BC7}">
      <dgm:prSet/>
      <dgm:spPr/>
      <dgm:t>
        <a:bodyPr/>
        <a:lstStyle/>
        <a:p>
          <a:endParaRPr lang="en-US"/>
        </a:p>
      </dgm:t>
    </dgm:pt>
    <dgm:pt modelId="{F33DE755-7A41-421E-9D2E-FF3DB299EA55}" type="sibTrans" cxnId="{CF632B50-02ED-4091-8576-B5C1D5BC3BC7}">
      <dgm:prSet/>
      <dgm:spPr/>
      <dgm:t>
        <a:bodyPr/>
        <a:lstStyle/>
        <a:p>
          <a:endParaRPr lang="en-US"/>
        </a:p>
      </dgm:t>
    </dgm:pt>
    <dgm:pt modelId="{B93BECD3-266D-4F92-9273-DCDCBC14128D}">
      <dgm:prSet/>
      <dgm:spPr/>
      <dgm:t>
        <a:bodyPr/>
        <a:lstStyle/>
        <a:p>
          <a:r>
            <a:rPr lang="en-US" b="1"/>
            <a:t>A</a:t>
          </a:r>
          <a:r>
            <a:rPr lang="id-ID" b="1"/>
            <a:t>lat Pengendalian Manajemen</a:t>
          </a:r>
          <a:endParaRPr lang="en-US"/>
        </a:p>
      </dgm:t>
    </dgm:pt>
    <dgm:pt modelId="{BCDDB7DF-1538-49FE-A200-49A9CFCEA3F9}" type="parTrans" cxnId="{373ABD65-5B31-4372-B818-462565F6BB20}">
      <dgm:prSet/>
      <dgm:spPr/>
      <dgm:t>
        <a:bodyPr/>
        <a:lstStyle/>
        <a:p>
          <a:endParaRPr lang="en-US"/>
        </a:p>
      </dgm:t>
    </dgm:pt>
    <dgm:pt modelId="{D5BE8356-8B66-4D7B-8E2F-01DE0D45D137}" type="sibTrans" cxnId="{373ABD65-5B31-4372-B818-462565F6BB20}">
      <dgm:prSet/>
      <dgm:spPr/>
      <dgm:t>
        <a:bodyPr/>
        <a:lstStyle/>
        <a:p>
          <a:endParaRPr lang="en-US"/>
        </a:p>
      </dgm:t>
    </dgm:pt>
    <dgm:pt modelId="{75C90A64-2314-46CD-920A-3EC605B728A6}">
      <dgm:prSet/>
      <dgm:spPr/>
      <dgm:t>
        <a:bodyPr/>
        <a:lstStyle/>
        <a:p>
          <a:r>
            <a:rPr lang="en-US" i="1"/>
            <a:t>V</a:t>
          </a:r>
          <a:r>
            <a:rPr lang="id-ID" i="1"/>
            <a:t>ariabel costing </a:t>
          </a:r>
          <a:r>
            <a:rPr lang="id-ID"/>
            <a:t>jauh lebih efektif dari pada </a:t>
          </a:r>
          <a:r>
            <a:rPr lang="id-ID" i="1"/>
            <a:t>full costing </a:t>
          </a:r>
          <a:r>
            <a:rPr lang="id-ID"/>
            <a:t>untuk pengendalian manajemen </a:t>
          </a:r>
          <a:endParaRPr lang="en-US"/>
        </a:p>
      </dgm:t>
    </dgm:pt>
    <dgm:pt modelId="{B52B51F6-A283-4AD3-9ACD-F8F9C408986A}" type="parTrans" cxnId="{49309634-C8B2-428A-AB7F-2E3456438B0C}">
      <dgm:prSet/>
      <dgm:spPr/>
      <dgm:t>
        <a:bodyPr/>
        <a:lstStyle/>
        <a:p>
          <a:endParaRPr lang="en-US"/>
        </a:p>
      </dgm:t>
    </dgm:pt>
    <dgm:pt modelId="{AC00AE25-61D3-4FF8-B6F7-B91B0CCF3166}" type="sibTrans" cxnId="{49309634-C8B2-428A-AB7F-2E3456438B0C}">
      <dgm:prSet/>
      <dgm:spPr/>
      <dgm:t>
        <a:bodyPr/>
        <a:lstStyle/>
        <a:p>
          <a:endParaRPr lang="en-US"/>
        </a:p>
      </dgm:t>
    </dgm:pt>
    <dgm:pt modelId="{3039F7AD-C7D6-4833-8847-B1EC94BFB7E2}" type="pres">
      <dgm:prSet presAssocID="{F38AFAA6-FA76-42A7-8037-9D5E871D8A7C}" presName="linear" presStyleCnt="0">
        <dgm:presLayoutVars>
          <dgm:animLvl val="lvl"/>
          <dgm:resizeHandles val="exact"/>
        </dgm:presLayoutVars>
      </dgm:prSet>
      <dgm:spPr/>
    </dgm:pt>
    <dgm:pt modelId="{96AE4640-0031-439C-89EF-47E5D9140495}" type="pres">
      <dgm:prSet presAssocID="{8D352895-58B6-4F30-A029-1CD058392741}" presName="parentText" presStyleLbl="node1" presStyleIdx="0" presStyleCnt="2">
        <dgm:presLayoutVars>
          <dgm:chMax val="0"/>
          <dgm:bulletEnabled val="1"/>
        </dgm:presLayoutVars>
      </dgm:prSet>
      <dgm:spPr/>
    </dgm:pt>
    <dgm:pt modelId="{92840DC3-1EC6-4A61-98C7-DB3BFB7E920C}" type="pres">
      <dgm:prSet presAssocID="{8D352895-58B6-4F30-A029-1CD058392741}" presName="childText" presStyleLbl="revTx" presStyleIdx="0" presStyleCnt="2">
        <dgm:presLayoutVars>
          <dgm:bulletEnabled val="1"/>
        </dgm:presLayoutVars>
      </dgm:prSet>
      <dgm:spPr/>
    </dgm:pt>
    <dgm:pt modelId="{2EE52685-6233-4328-9A52-A5734683E2AF}" type="pres">
      <dgm:prSet presAssocID="{B93BECD3-266D-4F92-9273-DCDCBC14128D}" presName="parentText" presStyleLbl="node1" presStyleIdx="1" presStyleCnt="2">
        <dgm:presLayoutVars>
          <dgm:chMax val="0"/>
          <dgm:bulletEnabled val="1"/>
        </dgm:presLayoutVars>
      </dgm:prSet>
      <dgm:spPr/>
    </dgm:pt>
    <dgm:pt modelId="{1734AA09-D92D-4E48-9203-A8B2593E829A}" type="pres">
      <dgm:prSet presAssocID="{B93BECD3-266D-4F92-9273-DCDCBC14128D}" presName="childText" presStyleLbl="revTx" presStyleIdx="1" presStyleCnt="2">
        <dgm:presLayoutVars>
          <dgm:bulletEnabled val="1"/>
        </dgm:presLayoutVars>
      </dgm:prSet>
      <dgm:spPr/>
    </dgm:pt>
  </dgm:ptLst>
  <dgm:cxnLst>
    <dgm:cxn modelId="{64F5A025-D6CD-47FE-A13E-DDD5814B0732}" type="presOf" srcId="{F38AFAA6-FA76-42A7-8037-9D5E871D8A7C}" destId="{3039F7AD-C7D6-4833-8847-B1EC94BFB7E2}" srcOrd="0" destOrd="0" presId="urn:microsoft.com/office/officeart/2005/8/layout/vList2"/>
    <dgm:cxn modelId="{49309634-C8B2-428A-AB7F-2E3456438B0C}" srcId="{B93BECD3-266D-4F92-9273-DCDCBC14128D}" destId="{75C90A64-2314-46CD-920A-3EC605B728A6}" srcOrd="0" destOrd="0" parTransId="{B52B51F6-A283-4AD3-9ACD-F8F9C408986A}" sibTransId="{AC00AE25-61D3-4FF8-B6F7-B91B0CCF3166}"/>
    <dgm:cxn modelId="{373ABD65-5B31-4372-B818-462565F6BB20}" srcId="{F38AFAA6-FA76-42A7-8037-9D5E871D8A7C}" destId="{B93BECD3-266D-4F92-9273-DCDCBC14128D}" srcOrd="1" destOrd="0" parTransId="{BCDDB7DF-1538-49FE-A200-49A9CFCEA3F9}" sibTransId="{D5BE8356-8B66-4D7B-8E2F-01DE0D45D137}"/>
    <dgm:cxn modelId="{CF632B50-02ED-4091-8576-B5C1D5BC3BC7}" srcId="{8D352895-58B6-4F30-A029-1CD058392741}" destId="{B1317904-A877-4BE7-9DE8-0EEE4D0B8292}" srcOrd="0" destOrd="0" parTransId="{88E46F8F-8A02-4165-B8B2-FE04837AA35C}" sibTransId="{F33DE755-7A41-421E-9D2E-FF3DB299EA55}"/>
    <dgm:cxn modelId="{3D9F1FAE-76E2-4691-ACC4-879C07BF1657}" srcId="{F38AFAA6-FA76-42A7-8037-9D5E871D8A7C}" destId="{8D352895-58B6-4F30-A029-1CD058392741}" srcOrd="0" destOrd="0" parTransId="{2DF6F6A3-68AA-4C3B-A1E9-BFDBFE0CEACC}" sibTransId="{FB50E295-92A4-4D39-8E81-30A725884587}"/>
    <dgm:cxn modelId="{D2006DB1-98EE-4B6C-87F9-CC476726470E}" type="presOf" srcId="{8D352895-58B6-4F30-A029-1CD058392741}" destId="{96AE4640-0031-439C-89EF-47E5D9140495}" srcOrd="0" destOrd="0" presId="urn:microsoft.com/office/officeart/2005/8/layout/vList2"/>
    <dgm:cxn modelId="{AD80BCC3-E370-4138-95C7-F922BAB71F0A}" type="presOf" srcId="{75C90A64-2314-46CD-920A-3EC605B728A6}" destId="{1734AA09-D92D-4E48-9203-A8B2593E829A}" srcOrd="0" destOrd="0" presId="urn:microsoft.com/office/officeart/2005/8/layout/vList2"/>
    <dgm:cxn modelId="{6962CAEC-E761-4555-B351-1358C3749DB7}" type="presOf" srcId="{B1317904-A877-4BE7-9DE8-0EEE4D0B8292}" destId="{92840DC3-1EC6-4A61-98C7-DB3BFB7E920C}" srcOrd="0" destOrd="0" presId="urn:microsoft.com/office/officeart/2005/8/layout/vList2"/>
    <dgm:cxn modelId="{AF0C54FE-AB0C-41D8-B3A4-FF9E0B3FE9D6}" type="presOf" srcId="{B93BECD3-266D-4F92-9273-DCDCBC14128D}" destId="{2EE52685-6233-4328-9A52-A5734683E2AF}" srcOrd="0" destOrd="0" presId="urn:microsoft.com/office/officeart/2005/8/layout/vList2"/>
    <dgm:cxn modelId="{D29CBD67-369E-47B3-A722-8688389AC875}" type="presParOf" srcId="{3039F7AD-C7D6-4833-8847-B1EC94BFB7E2}" destId="{96AE4640-0031-439C-89EF-47E5D9140495}" srcOrd="0" destOrd="0" presId="urn:microsoft.com/office/officeart/2005/8/layout/vList2"/>
    <dgm:cxn modelId="{043D5CD0-8618-4D1E-A88C-CC5775E7A876}" type="presParOf" srcId="{3039F7AD-C7D6-4833-8847-B1EC94BFB7E2}" destId="{92840DC3-1EC6-4A61-98C7-DB3BFB7E920C}" srcOrd="1" destOrd="0" presId="urn:microsoft.com/office/officeart/2005/8/layout/vList2"/>
    <dgm:cxn modelId="{EA74BA82-4078-412E-94A6-41F055B68F76}" type="presParOf" srcId="{3039F7AD-C7D6-4833-8847-B1EC94BFB7E2}" destId="{2EE52685-6233-4328-9A52-A5734683E2AF}" srcOrd="2" destOrd="0" presId="urn:microsoft.com/office/officeart/2005/8/layout/vList2"/>
    <dgm:cxn modelId="{2F4460E7-23EC-486E-B939-B250B9427799}" type="presParOf" srcId="{3039F7AD-C7D6-4833-8847-B1EC94BFB7E2}" destId="{1734AA09-D92D-4E48-9203-A8B2593E829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188C3F-D164-481E-8358-46BD3A39DB8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943C12F-F5FB-472B-978C-5BABDCDF1559}">
      <dgm:prSet/>
      <dgm:spPr/>
      <dgm:t>
        <a:bodyPr/>
        <a:lstStyle/>
        <a:p>
          <a:r>
            <a:rPr lang="en-US" b="1"/>
            <a:t>Bila Produksi = Penjualan sehingga tidak terjadi perubahan terhadap persediaan, maka Laba </a:t>
          </a:r>
          <a:r>
            <a:rPr lang="id-ID" b="1" i="1"/>
            <a:t>Full Costing</a:t>
          </a:r>
          <a:r>
            <a:rPr lang="en-US" b="1"/>
            <a:t>=Laba </a:t>
          </a:r>
          <a:r>
            <a:rPr lang="en-US" b="1" i="1"/>
            <a:t>Variabl</a:t>
          </a:r>
          <a:r>
            <a:rPr lang="en-US" b="1"/>
            <a:t>e.</a:t>
          </a:r>
          <a:endParaRPr lang="en-US"/>
        </a:p>
      </dgm:t>
    </dgm:pt>
    <dgm:pt modelId="{55CDF2A9-D9EB-4FB0-AF8C-68A1A7BA5BEB}" type="parTrans" cxnId="{4FBA2F9A-2B98-4282-A32C-E2E9163BE536}">
      <dgm:prSet/>
      <dgm:spPr/>
      <dgm:t>
        <a:bodyPr/>
        <a:lstStyle/>
        <a:p>
          <a:endParaRPr lang="en-US"/>
        </a:p>
      </dgm:t>
    </dgm:pt>
    <dgm:pt modelId="{5B4C00DC-ABA8-4EA7-8A04-B7407D057560}" type="sibTrans" cxnId="{4FBA2F9A-2B98-4282-A32C-E2E9163BE536}">
      <dgm:prSet/>
      <dgm:spPr/>
      <dgm:t>
        <a:bodyPr/>
        <a:lstStyle/>
        <a:p>
          <a:endParaRPr lang="en-US"/>
        </a:p>
      </dgm:t>
    </dgm:pt>
    <dgm:pt modelId="{B6D2876D-1E6B-4E86-BBF8-96D0140C8676}">
      <dgm:prSet/>
      <dgm:spPr/>
      <dgm:t>
        <a:bodyPr/>
        <a:lstStyle/>
        <a:p>
          <a:r>
            <a:rPr lang="en-US" b="1"/>
            <a:t>Bila Produksi &gt; Penjualan sehingga terjadi peningkatan persediaan, maka </a:t>
          </a:r>
          <a:r>
            <a:rPr lang="en-US" b="1" i="1"/>
            <a:t>Laba </a:t>
          </a:r>
          <a:r>
            <a:rPr lang="id-ID" b="1" i="1"/>
            <a:t>Full Costing</a:t>
          </a:r>
          <a:r>
            <a:rPr lang="en-US" b="1"/>
            <a:t> &gt; Laba </a:t>
          </a:r>
          <a:r>
            <a:rPr lang="en-US" b="1" i="1"/>
            <a:t>Variable Costing</a:t>
          </a:r>
          <a:r>
            <a:rPr lang="en-US" b="1"/>
            <a:t>.</a:t>
          </a:r>
          <a:endParaRPr lang="en-US"/>
        </a:p>
      </dgm:t>
    </dgm:pt>
    <dgm:pt modelId="{EACF6601-5191-42E7-83DC-C58C6CCA793C}" type="parTrans" cxnId="{559969D6-5D44-44B4-AE28-D9F7C1FDD19C}">
      <dgm:prSet/>
      <dgm:spPr/>
      <dgm:t>
        <a:bodyPr/>
        <a:lstStyle/>
        <a:p>
          <a:endParaRPr lang="en-US"/>
        </a:p>
      </dgm:t>
    </dgm:pt>
    <dgm:pt modelId="{1FB0CEF4-6471-4391-95CB-DAD21DDE077C}" type="sibTrans" cxnId="{559969D6-5D44-44B4-AE28-D9F7C1FDD19C}">
      <dgm:prSet/>
      <dgm:spPr/>
      <dgm:t>
        <a:bodyPr/>
        <a:lstStyle/>
        <a:p>
          <a:endParaRPr lang="en-US"/>
        </a:p>
      </dgm:t>
    </dgm:pt>
    <dgm:pt modelId="{2D1F9066-E494-42AC-A98C-C0E5B8CD36CC}">
      <dgm:prSet/>
      <dgm:spPr/>
      <dgm:t>
        <a:bodyPr/>
        <a:lstStyle/>
        <a:p>
          <a:r>
            <a:rPr lang="en-US" b="1"/>
            <a:t>Bila Produksi &lt; Penjualan sehingga terjadi penurunan persediaan, maka Laba </a:t>
          </a:r>
          <a:r>
            <a:rPr lang="id-ID" b="1" i="1"/>
            <a:t>Full costing</a:t>
          </a:r>
          <a:r>
            <a:rPr lang="en-US" b="1" i="1"/>
            <a:t> </a:t>
          </a:r>
          <a:r>
            <a:rPr lang="en-US" b="1"/>
            <a:t>&lt; Laba </a:t>
          </a:r>
          <a:r>
            <a:rPr lang="en-US" b="1" i="1"/>
            <a:t>Variable Costing</a:t>
          </a:r>
          <a:r>
            <a:rPr lang="en-US" b="1"/>
            <a:t>.</a:t>
          </a:r>
          <a:endParaRPr lang="en-US"/>
        </a:p>
      </dgm:t>
    </dgm:pt>
    <dgm:pt modelId="{ECA5E951-C0BD-4C45-9F35-E57B0CF83071}" type="parTrans" cxnId="{99B1D47F-EF7A-4F7E-A9B9-41F2A0FF6102}">
      <dgm:prSet/>
      <dgm:spPr/>
      <dgm:t>
        <a:bodyPr/>
        <a:lstStyle/>
        <a:p>
          <a:endParaRPr lang="en-US"/>
        </a:p>
      </dgm:t>
    </dgm:pt>
    <dgm:pt modelId="{F6BBC154-FD12-4F3F-8089-49936FD70408}" type="sibTrans" cxnId="{99B1D47F-EF7A-4F7E-A9B9-41F2A0FF6102}">
      <dgm:prSet/>
      <dgm:spPr/>
      <dgm:t>
        <a:bodyPr/>
        <a:lstStyle/>
        <a:p>
          <a:endParaRPr lang="en-US"/>
        </a:p>
      </dgm:t>
    </dgm:pt>
    <dgm:pt modelId="{D5C9B6BA-F659-4697-BC7B-7469F96FF65A}" type="pres">
      <dgm:prSet presAssocID="{44188C3F-D164-481E-8358-46BD3A39DB8E}" presName="linear" presStyleCnt="0">
        <dgm:presLayoutVars>
          <dgm:animLvl val="lvl"/>
          <dgm:resizeHandles val="exact"/>
        </dgm:presLayoutVars>
      </dgm:prSet>
      <dgm:spPr/>
    </dgm:pt>
    <dgm:pt modelId="{D483EA85-8EE5-4634-AE19-F3F51F7DF41A}" type="pres">
      <dgm:prSet presAssocID="{6943C12F-F5FB-472B-978C-5BABDCDF1559}" presName="parentText" presStyleLbl="node1" presStyleIdx="0" presStyleCnt="3">
        <dgm:presLayoutVars>
          <dgm:chMax val="0"/>
          <dgm:bulletEnabled val="1"/>
        </dgm:presLayoutVars>
      </dgm:prSet>
      <dgm:spPr/>
    </dgm:pt>
    <dgm:pt modelId="{A2F84554-B2CC-43E4-823D-D6097BF2FD8F}" type="pres">
      <dgm:prSet presAssocID="{5B4C00DC-ABA8-4EA7-8A04-B7407D057560}" presName="spacer" presStyleCnt="0"/>
      <dgm:spPr/>
    </dgm:pt>
    <dgm:pt modelId="{306EB5A5-2649-4609-818E-DD880324B080}" type="pres">
      <dgm:prSet presAssocID="{B6D2876D-1E6B-4E86-BBF8-96D0140C8676}" presName="parentText" presStyleLbl="node1" presStyleIdx="1" presStyleCnt="3">
        <dgm:presLayoutVars>
          <dgm:chMax val="0"/>
          <dgm:bulletEnabled val="1"/>
        </dgm:presLayoutVars>
      </dgm:prSet>
      <dgm:spPr/>
    </dgm:pt>
    <dgm:pt modelId="{37BF7B0E-F80C-4B8D-AF2B-ECF8C37B06DC}" type="pres">
      <dgm:prSet presAssocID="{1FB0CEF4-6471-4391-95CB-DAD21DDE077C}" presName="spacer" presStyleCnt="0"/>
      <dgm:spPr/>
    </dgm:pt>
    <dgm:pt modelId="{38530DE6-CB64-4576-949C-4365200515FB}" type="pres">
      <dgm:prSet presAssocID="{2D1F9066-E494-42AC-A98C-C0E5B8CD36CC}" presName="parentText" presStyleLbl="node1" presStyleIdx="2" presStyleCnt="3">
        <dgm:presLayoutVars>
          <dgm:chMax val="0"/>
          <dgm:bulletEnabled val="1"/>
        </dgm:presLayoutVars>
      </dgm:prSet>
      <dgm:spPr/>
    </dgm:pt>
  </dgm:ptLst>
  <dgm:cxnLst>
    <dgm:cxn modelId="{1C8BAC29-B7AF-4760-9310-2B7719DE63E7}" type="presOf" srcId="{44188C3F-D164-481E-8358-46BD3A39DB8E}" destId="{D5C9B6BA-F659-4697-BC7B-7469F96FF65A}" srcOrd="0" destOrd="0" presId="urn:microsoft.com/office/officeart/2005/8/layout/vList2"/>
    <dgm:cxn modelId="{A25C085B-9ED6-415E-AE3B-EC173B935C70}" type="presOf" srcId="{B6D2876D-1E6B-4E86-BBF8-96D0140C8676}" destId="{306EB5A5-2649-4609-818E-DD880324B080}" srcOrd="0" destOrd="0" presId="urn:microsoft.com/office/officeart/2005/8/layout/vList2"/>
    <dgm:cxn modelId="{976F0D76-1554-4175-80DA-2E2DA7507879}" type="presOf" srcId="{6943C12F-F5FB-472B-978C-5BABDCDF1559}" destId="{D483EA85-8EE5-4634-AE19-F3F51F7DF41A}" srcOrd="0" destOrd="0" presId="urn:microsoft.com/office/officeart/2005/8/layout/vList2"/>
    <dgm:cxn modelId="{99B1D47F-EF7A-4F7E-A9B9-41F2A0FF6102}" srcId="{44188C3F-D164-481E-8358-46BD3A39DB8E}" destId="{2D1F9066-E494-42AC-A98C-C0E5B8CD36CC}" srcOrd="2" destOrd="0" parTransId="{ECA5E951-C0BD-4C45-9F35-E57B0CF83071}" sibTransId="{F6BBC154-FD12-4F3F-8089-49936FD70408}"/>
    <dgm:cxn modelId="{4FBA2F9A-2B98-4282-A32C-E2E9163BE536}" srcId="{44188C3F-D164-481E-8358-46BD3A39DB8E}" destId="{6943C12F-F5FB-472B-978C-5BABDCDF1559}" srcOrd="0" destOrd="0" parTransId="{55CDF2A9-D9EB-4FB0-AF8C-68A1A7BA5BEB}" sibTransId="{5B4C00DC-ABA8-4EA7-8A04-B7407D057560}"/>
    <dgm:cxn modelId="{559969D6-5D44-44B4-AE28-D9F7C1FDD19C}" srcId="{44188C3F-D164-481E-8358-46BD3A39DB8E}" destId="{B6D2876D-1E6B-4E86-BBF8-96D0140C8676}" srcOrd="1" destOrd="0" parTransId="{EACF6601-5191-42E7-83DC-C58C6CCA793C}" sibTransId="{1FB0CEF4-6471-4391-95CB-DAD21DDE077C}"/>
    <dgm:cxn modelId="{5FABD8FE-F29E-43BE-A2E8-55A4155EBE9A}" type="presOf" srcId="{2D1F9066-E494-42AC-A98C-C0E5B8CD36CC}" destId="{38530DE6-CB64-4576-949C-4365200515FB}" srcOrd="0" destOrd="0" presId="urn:microsoft.com/office/officeart/2005/8/layout/vList2"/>
    <dgm:cxn modelId="{D4542365-3764-470B-B72C-77EC685FAB1B}" type="presParOf" srcId="{D5C9B6BA-F659-4697-BC7B-7469F96FF65A}" destId="{D483EA85-8EE5-4634-AE19-F3F51F7DF41A}" srcOrd="0" destOrd="0" presId="urn:microsoft.com/office/officeart/2005/8/layout/vList2"/>
    <dgm:cxn modelId="{30C9E656-80BD-44D7-B0F6-F15CAC15630B}" type="presParOf" srcId="{D5C9B6BA-F659-4697-BC7B-7469F96FF65A}" destId="{A2F84554-B2CC-43E4-823D-D6097BF2FD8F}" srcOrd="1" destOrd="0" presId="urn:microsoft.com/office/officeart/2005/8/layout/vList2"/>
    <dgm:cxn modelId="{935C2EC1-2E26-4967-98EA-DE5E2E47E7A9}" type="presParOf" srcId="{D5C9B6BA-F659-4697-BC7B-7469F96FF65A}" destId="{306EB5A5-2649-4609-818E-DD880324B080}" srcOrd="2" destOrd="0" presId="urn:microsoft.com/office/officeart/2005/8/layout/vList2"/>
    <dgm:cxn modelId="{8C798E01-9B58-4CFC-BD30-F8287A40FF03}" type="presParOf" srcId="{D5C9B6BA-F659-4697-BC7B-7469F96FF65A}" destId="{37BF7B0E-F80C-4B8D-AF2B-ECF8C37B06DC}" srcOrd="3" destOrd="0" presId="urn:microsoft.com/office/officeart/2005/8/layout/vList2"/>
    <dgm:cxn modelId="{0AE5E81C-EFE6-4E5F-B7F7-76D86BA7BF63}" type="presParOf" srcId="{D5C9B6BA-F659-4697-BC7B-7469F96FF65A}" destId="{38530DE6-CB64-4576-949C-4365200515F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B352F-212E-4988-A055-E893ACF37D1B}">
      <dsp:nvSpPr>
        <dsp:cNvPr id="0" name=""/>
        <dsp:cNvSpPr/>
      </dsp:nvSpPr>
      <dsp:spPr>
        <a:xfrm>
          <a:off x="0" y="114185"/>
          <a:ext cx="6900512" cy="8342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Definisi Harga Pokok Variabel</a:t>
          </a:r>
        </a:p>
      </dsp:txBody>
      <dsp:txXfrm>
        <a:off x="40724" y="154909"/>
        <a:ext cx="6819064" cy="752780"/>
      </dsp:txXfrm>
    </dsp:sp>
    <dsp:sp modelId="{7AF552B0-47A3-4E2C-90BB-8B322091C332}">
      <dsp:nvSpPr>
        <dsp:cNvPr id="0" name=""/>
        <dsp:cNvSpPr/>
      </dsp:nvSpPr>
      <dsp:spPr>
        <a:xfrm>
          <a:off x="0" y="1008893"/>
          <a:ext cx="6900512" cy="83422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Manfaat informasi Harga Pokok Variabel</a:t>
          </a:r>
        </a:p>
      </dsp:txBody>
      <dsp:txXfrm>
        <a:off x="40724" y="1049617"/>
        <a:ext cx="6819064" cy="752780"/>
      </dsp:txXfrm>
    </dsp:sp>
    <dsp:sp modelId="{58286DEA-7924-4B65-88C5-221D95951660}">
      <dsp:nvSpPr>
        <dsp:cNvPr id="0" name=""/>
        <dsp:cNvSpPr/>
      </dsp:nvSpPr>
      <dsp:spPr>
        <a:xfrm>
          <a:off x="0" y="1903602"/>
          <a:ext cx="6900512" cy="83422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Konsep Biaya Periode</a:t>
          </a:r>
        </a:p>
      </dsp:txBody>
      <dsp:txXfrm>
        <a:off x="40724" y="1944326"/>
        <a:ext cx="6819064" cy="752780"/>
      </dsp:txXfrm>
    </dsp:sp>
    <dsp:sp modelId="{2BEC4A19-45E8-4AF5-8618-BE920803774C}">
      <dsp:nvSpPr>
        <dsp:cNvPr id="0" name=""/>
        <dsp:cNvSpPr/>
      </dsp:nvSpPr>
      <dsp:spPr>
        <a:xfrm>
          <a:off x="0" y="2798310"/>
          <a:ext cx="6900512" cy="8342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Kelemahan dan keunggulan metode  </a:t>
          </a:r>
          <a:r>
            <a:rPr lang="en-US" sz="2100" i="1" kern="1200"/>
            <a:t>Variabel Costing</a:t>
          </a:r>
          <a:endParaRPr lang="en-US" sz="2100" kern="1200"/>
        </a:p>
      </dsp:txBody>
      <dsp:txXfrm>
        <a:off x="40724" y="2839034"/>
        <a:ext cx="6819064" cy="752780"/>
      </dsp:txXfrm>
    </dsp:sp>
    <dsp:sp modelId="{D263439A-D091-462E-9E4B-CF9F28F07449}">
      <dsp:nvSpPr>
        <dsp:cNvPr id="0" name=""/>
        <dsp:cNvSpPr/>
      </dsp:nvSpPr>
      <dsp:spPr>
        <a:xfrm>
          <a:off x="0" y="3693018"/>
          <a:ext cx="6900512" cy="83422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Penentuan Harga Pokok Produksi Variabel</a:t>
          </a:r>
        </a:p>
      </dsp:txBody>
      <dsp:txXfrm>
        <a:off x="40724" y="3733742"/>
        <a:ext cx="6819064" cy="752780"/>
      </dsp:txXfrm>
    </dsp:sp>
    <dsp:sp modelId="{3AB91C4F-CEAA-4B52-8678-E8F8738D08CD}">
      <dsp:nvSpPr>
        <dsp:cNvPr id="0" name=""/>
        <dsp:cNvSpPr/>
      </dsp:nvSpPr>
      <dsp:spPr>
        <a:xfrm>
          <a:off x="0" y="4587727"/>
          <a:ext cx="6900512" cy="8342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Perbandingan Harga Pokok </a:t>
          </a:r>
          <a:r>
            <a:rPr lang="en-US" sz="2100" i="1" kern="1200"/>
            <a:t>Variabel Costing</a:t>
          </a:r>
          <a:r>
            <a:rPr lang="en-US" sz="2100" kern="1200"/>
            <a:t>  dan </a:t>
          </a:r>
          <a:r>
            <a:rPr lang="en-US" sz="2100" i="1" kern="1200"/>
            <a:t>Full Costing</a:t>
          </a:r>
          <a:r>
            <a:rPr lang="en-US" sz="2100" kern="1200"/>
            <a:t> dari sisi perolehan Laba</a:t>
          </a:r>
        </a:p>
      </dsp:txBody>
      <dsp:txXfrm>
        <a:off x="40724" y="4628451"/>
        <a:ext cx="6819064" cy="752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B24B00-1151-4BB4-8F06-A052AA4592CA}">
      <dsp:nvSpPr>
        <dsp:cNvPr id="0" name=""/>
        <dsp:cNvSpPr/>
      </dsp:nvSpPr>
      <dsp:spPr>
        <a:xfrm>
          <a:off x="0" y="180326"/>
          <a:ext cx="5029199" cy="226190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d-ID" sz="2200" kern="1200"/>
            <a:t>Membantu manajemen mengetahui batas kontribusi untuk perencanaan laba melalui analisa hubungan biaya volume laba untuk pengambil keputusan jangka pendek</a:t>
          </a:r>
          <a:endParaRPr lang="en-US" sz="2200" kern="1200"/>
        </a:p>
      </dsp:txBody>
      <dsp:txXfrm>
        <a:off x="110417" y="290743"/>
        <a:ext cx="4808365" cy="2041068"/>
      </dsp:txXfrm>
    </dsp:sp>
    <dsp:sp modelId="{F3606A34-E464-4978-A10E-CDA8618CC589}">
      <dsp:nvSpPr>
        <dsp:cNvPr id="0" name=""/>
        <dsp:cNvSpPr/>
      </dsp:nvSpPr>
      <dsp:spPr>
        <a:xfrm>
          <a:off x="0" y="2505589"/>
          <a:ext cx="5029199" cy="226190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d-ID" sz="2200" kern="1200"/>
            <a:t>Memudahkan manjemen mengendalikan kondisi operasional yang sedang berjalan serta menetapkan penilaian dan pertanggungjawaban kepada departemen atau divisi tertentu di dalam perusahaan.</a:t>
          </a:r>
          <a:endParaRPr lang="en-US" sz="2200" kern="1200"/>
        </a:p>
      </dsp:txBody>
      <dsp:txXfrm>
        <a:off x="110417" y="2616006"/>
        <a:ext cx="4808365" cy="20410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CEB8A-49F0-4E33-ACD5-4A102F8FD9F2}">
      <dsp:nvSpPr>
        <dsp:cNvPr id="0" name=""/>
        <dsp:cNvSpPr/>
      </dsp:nvSpPr>
      <dsp:spPr>
        <a:xfrm>
          <a:off x="0" y="271718"/>
          <a:ext cx="5257800" cy="23095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id-ID" sz="4200" kern="1200"/>
            <a:t>Manfaat </a:t>
          </a:r>
          <a:r>
            <a:rPr lang="id-ID" sz="4200" i="1" kern="1200"/>
            <a:t>metode variable costing</a:t>
          </a:r>
          <a:r>
            <a:rPr lang="id-ID" sz="4200" kern="1200"/>
            <a:t> bagi manajemen:</a:t>
          </a:r>
          <a:endParaRPr lang="en-US" sz="4200" kern="1200"/>
        </a:p>
      </dsp:txBody>
      <dsp:txXfrm>
        <a:off x="112744" y="384462"/>
        <a:ext cx="5032312" cy="2084091"/>
      </dsp:txXfrm>
    </dsp:sp>
    <dsp:sp modelId="{95D842E5-4BEB-4DD6-B97B-BF684E0EBBDF}">
      <dsp:nvSpPr>
        <dsp:cNvPr id="0" name=""/>
        <dsp:cNvSpPr/>
      </dsp:nvSpPr>
      <dsp:spPr>
        <a:xfrm>
          <a:off x="0" y="2581298"/>
          <a:ext cx="5257800" cy="2651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935"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id-ID" sz="3300" kern="1200"/>
            <a:t>Untuk perencanaan laba jangka pendek</a:t>
          </a:r>
          <a:endParaRPr lang="en-US" sz="3300" kern="1200"/>
        </a:p>
        <a:p>
          <a:pPr marL="285750" lvl="1" indent="-285750" algn="l" defTabSz="1466850">
            <a:lnSpc>
              <a:spcPct val="90000"/>
            </a:lnSpc>
            <a:spcBef>
              <a:spcPct val="0"/>
            </a:spcBef>
            <a:spcAft>
              <a:spcPct val="20000"/>
            </a:spcAft>
            <a:buChar char="•"/>
          </a:pPr>
          <a:r>
            <a:rPr lang="id-ID" sz="3300" kern="1200"/>
            <a:t>Untuk pengendalian biaya</a:t>
          </a:r>
          <a:endParaRPr lang="en-US" sz="3300" kern="1200"/>
        </a:p>
        <a:p>
          <a:pPr marL="285750" lvl="1" indent="-285750" algn="l" defTabSz="1466850">
            <a:lnSpc>
              <a:spcPct val="90000"/>
            </a:lnSpc>
            <a:spcBef>
              <a:spcPct val="0"/>
            </a:spcBef>
            <a:spcAft>
              <a:spcPct val="20000"/>
            </a:spcAft>
            <a:buChar char="•"/>
          </a:pPr>
          <a:r>
            <a:rPr lang="id-ID" sz="3300" kern="1200"/>
            <a:t>Untuk pengambilan keputusan</a:t>
          </a:r>
          <a:endParaRPr lang="en-US" sz="3300" kern="1200"/>
        </a:p>
      </dsp:txBody>
      <dsp:txXfrm>
        <a:off x="0" y="2581298"/>
        <a:ext cx="5257800" cy="26516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A0423-3437-4747-8E98-778BC7F6319A}">
      <dsp:nvSpPr>
        <dsp:cNvPr id="0" name=""/>
        <dsp:cNvSpPr/>
      </dsp:nvSpPr>
      <dsp:spPr>
        <a:xfrm>
          <a:off x="0" y="72708"/>
          <a:ext cx="5029199" cy="23680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b="1" kern="1200"/>
            <a:t>Perbedaan besar laba antara </a:t>
          </a:r>
          <a:r>
            <a:rPr lang="id-ID" sz="2300" i="1" kern="1200"/>
            <a:t>full costing </a:t>
          </a:r>
          <a:r>
            <a:rPr lang="id-ID" sz="2300" b="1" kern="1200"/>
            <a:t>dengan </a:t>
          </a:r>
          <a:r>
            <a:rPr lang="id-ID" sz="2300" i="1" kern="1200"/>
            <a:t>variabel costing</a:t>
          </a:r>
          <a:r>
            <a:rPr lang="id-ID" sz="2300" b="1" kern="1200"/>
            <a:t>, tergantung kepada besarnya perlakuan biaya produksi tetap yang ditunda pembebanannya ke dalam rugi laba.</a:t>
          </a:r>
          <a:endParaRPr lang="en-US" sz="2300" kern="1200"/>
        </a:p>
      </dsp:txBody>
      <dsp:txXfrm>
        <a:off x="115600" y="188308"/>
        <a:ext cx="4797999" cy="2136880"/>
      </dsp:txXfrm>
    </dsp:sp>
    <dsp:sp modelId="{6F1B78A4-32D4-492C-ABCA-C2788BF087BA}">
      <dsp:nvSpPr>
        <dsp:cNvPr id="0" name=""/>
        <dsp:cNvSpPr/>
      </dsp:nvSpPr>
      <dsp:spPr>
        <a:xfrm>
          <a:off x="0" y="2507029"/>
          <a:ext cx="5029199" cy="23680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b="1" kern="1200"/>
            <a:t>Perbedaan tersebut dapat diketahui dengan perhitungan selisih BOP yang melekat pada persedian awal dan akhir</a:t>
          </a:r>
          <a:endParaRPr lang="en-US" sz="2300" kern="1200"/>
        </a:p>
      </dsp:txBody>
      <dsp:txXfrm>
        <a:off x="115600" y="2622629"/>
        <a:ext cx="4797999" cy="21368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EC61F-F318-4251-A6FA-003561EB89F5}">
      <dsp:nvSpPr>
        <dsp:cNvPr id="0" name=""/>
        <dsp:cNvSpPr/>
      </dsp:nvSpPr>
      <dsp:spPr>
        <a:xfrm>
          <a:off x="0" y="250253"/>
          <a:ext cx="5257800" cy="246752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d-ID" sz="2400" kern="1200"/>
            <a:t>Pemisahan biaya ke dalam biaya variabel dan biaya tetap sulit dilaksanakan, karena jarang sekali suatu biaya benar-benar variabel atau benar-benar tetap.</a:t>
          </a:r>
          <a:endParaRPr lang="en-US" sz="2400" kern="1200"/>
        </a:p>
      </dsp:txBody>
      <dsp:txXfrm>
        <a:off x="120455" y="370708"/>
        <a:ext cx="5016890" cy="2226619"/>
      </dsp:txXfrm>
    </dsp:sp>
    <dsp:sp modelId="{AA501629-2AC6-41EB-ACE9-42755E3C380F}">
      <dsp:nvSpPr>
        <dsp:cNvPr id="0" name=""/>
        <dsp:cNvSpPr/>
      </dsp:nvSpPr>
      <dsp:spPr>
        <a:xfrm>
          <a:off x="0" y="2786903"/>
          <a:ext cx="5257800" cy="246752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d-ID" sz="2400" kern="1200"/>
            <a:t>Metode </a:t>
          </a:r>
          <a:r>
            <a:rPr lang="id-ID" sz="2400" i="1" kern="1200"/>
            <a:t>variabel costing </a:t>
          </a:r>
          <a:r>
            <a:rPr lang="id-ID" sz="2400" kern="1200"/>
            <a:t>dianggap tidak sesuai dengan prinsip akuntansi yang lazim, sehingga laporan keuangan untuk kepentingan pajak dan masyarakat umum harus dibuat atas dasar metode </a:t>
          </a:r>
          <a:r>
            <a:rPr lang="id-ID" sz="2400" i="1" kern="1200"/>
            <a:t>full costing.</a:t>
          </a:r>
          <a:endParaRPr lang="en-US" sz="2400" kern="1200"/>
        </a:p>
      </dsp:txBody>
      <dsp:txXfrm>
        <a:off x="120455" y="2907358"/>
        <a:ext cx="5016890" cy="22266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E4640-0031-439C-89EF-47E5D9140495}">
      <dsp:nvSpPr>
        <dsp:cNvPr id="0" name=""/>
        <dsp:cNvSpPr/>
      </dsp:nvSpPr>
      <dsp:spPr>
        <a:xfrm>
          <a:off x="0" y="69558"/>
          <a:ext cx="5029199" cy="1193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id-ID" sz="3000" b="1" kern="1200"/>
            <a:t>Penentuan Titik Impas atau Pulang Pokok</a:t>
          </a:r>
          <a:endParaRPr lang="en-US" sz="3000" kern="1200"/>
        </a:p>
      </dsp:txBody>
      <dsp:txXfrm>
        <a:off x="58257" y="127815"/>
        <a:ext cx="4912685" cy="1076886"/>
      </dsp:txXfrm>
    </dsp:sp>
    <dsp:sp modelId="{92840DC3-1EC6-4A61-98C7-DB3BFB7E920C}">
      <dsp:nvSpPr>
        <dsp:cNvPr id="0" name=""/>
        <dsp:cNvSpPr/>
      </dsp:nvSpPr>
      <dsp:spPr>
        <a:xfrm>
          <a:off x="0" y="1262958"/>
          <a:ext cx="5029199" cy="136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677"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a:t>P</a:t>
          </a:r>
          <a:r>
            <a:rPr lang="id-ID" sz="2300" kern="1200"/>
            <a:t>erhitungan sederhana untuk menentukan suatu keadaan perusahaan tidak mengalami laba dan juga tidak mengalami rugi</a:t>
          </a:r>
          <a:endParaRPr lang="en-US" sz="2300" kern="1200"/>
        </a:p>
      </dsp:txBody>
      <dsp:txXfrm>
        <a:off x="0" y="1262958"/>
        <a:ext cx="5029199" cy="1366200"/>
      </dsp:txXfrm>
    </dsp:sp>
    <dsp:sp modelId="{2EE52685-6233-4328-9A52-A5734683E2AF}">
      <dsp:nvSpPr>
        <dsp:cNvPr id="0" name=""/>
        <dsp:cNvSpPr/>
      </dsp:nvSpPr>
      <dsp:spPr>
        <a:xfrm>
          <a:off x="0" y="2629159"/>
          <a:ext cx="5029199" cy="11934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A</a:t>
          </a:r>
          <a:r>
            <a:rPr lang="id-ID" sz="3000" b="1" kern="1200"/>
            <a:t>lat Pengendalian Manajemen</a:t>
          </a:r>
          <a:endParaRPr lang="en-US" sz="3000" kern="1200"/>
        </a:p>
      </dsp:txBody>
      <dsp:txXfrm>
        <a:off x="58257" y="2687416"/>
        <a:ext cx="4912685" cy="1076886"/>
      </dsp:txXfrm>
    </dsp:sp>
    <dsp:sp modelId="{1734AA09-D92D-4E48-9203-A8B2593E829A}">
      <dsp:nvSpPr>
        <dsp:cNvPr id="0" name=""/>
        <dsp:cNvSpPr/>
      </dsp:nvSpPr>
      <dsp:spPr>
        <a:xfrm>
          <a:off x="0" y="3822559"/>
          <a:ext cx="5029199" cy="1055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677"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i="1" kern="1200"/>
            <a:t>V</a:t>
          </a:r>
          <a:r>
            <a:rPr lang="id-ID" sz="2300" i="1" kern="1200"/>
            <a:t>ariabel costing </a:t>
          </a:r>
          <a:r>
            <a:rPr lang="id-ID" sz="2300" kern="1200"/>
            <a:t>jauh lebih efektif dari pada </a:t>
          </a:r>
          <a:r>
            <a:rPr lang="id-ID" sz="2300" i="1" kern="1200"/>
            <a:t>full costing </a:t>
          </a:r>
          <a:r>
            <a:rPr lang="id-ID" sz="2300" kern="1200"/>
            <a:t>untuk pengendalian manajemen </a:t>
          </a:r>
          <a:endParaRPr lang="en-US" sz="2300" kern="1200"/>
        </a:p>
      </dsp:txBody>
      <dsp:txXfrm>
        <a:off x="0" y="3822559"/>
        <a:ext cx="5029199" cy="10557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3EA85-8EE5-4634-AE19-F3F51F7DF41A}">
      <dsp:nvSpPr>
        <dsp:cNvPr id="0" name=""/>
        <dsp:cNvSpPr/>
      </dsp:nvSpPr>
      <dsp:spPr>
        <a:xfrm>
          <a:off x="0" y="85503"/>
          <a:ext cx="5029199" cy="15500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Bila Produksi = Penjualan sehingga tidak terjadi perubahan terhadap persediaan, maka Laba </a:t>
          </a:r>
          <a:r>
            <a:rPr lang="id-ID" sz="2200" b="1" i="1" kern="1200"/>
            <a:t>Full Costing</a:t>
          </a:r>
          <a:r>
            <a:rPr lang="en-US" sz="2200" b="1" kern="1200"/>
            <a:t>=Laba </a:t>
          </a:r>
          <a:r>
            <a:rPr lang="en-US" sz="2200" b="1" i="1" kern="1200"/>
            <a:t>Variabl</a:t>
          </a:r>
          <a:r>
            <a:rPr lang="en-US" sz="2200" b="1" kern="1200"/>
            <a:t>e.</a:t>
          </a:r>
          <a:endParaRPr lang="en-US" sz="2200" kern="1200"/>
        </a:p>
      </dsp:txBody>
      <dsp:txXfrm>
        <a:off x="75666" y="161169"/>
        <a:ext cx="4877867" cy="1398698"/>
      </dsp:txXfrm>
    </dsp:sp>
    <dsp:sp modelId="{306EB5A5-2649-4609-818E-DD880324B080}">
      <dsp:nvSpPr>
        <dsp:cNvPr id="0" name=""/>
        <dsp:cNvSpPr/>
      </dsp:nvSpPr>
      <dsp:spPr>
        <a:xfrm>
          <a:off x="0" y="1698893"/>
          <a:ext cx="5029199" cy="155003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Bila Produksi &gt; Penjualan sehingga terjadi peningkatan persediaan, maka </a:t>
          </a:r>
          <a:r>
            <a:rPr lang="en-US" sz="2200" b="1" i="1" kern="1200"/>
            <a:t>Laba </a:t>
          </a:r>
          <a:r>
            <a:rPr lang="id-ID" sz="2200" b="1" i="1" kern="1200"/>
            <a:t>Full Costing</a:t>
          </a:r>
          <a:r>
            <a:rPr lang="en-US" sz="2200" b="1" kern="1200"/>
            <a:t> &gt; Laba </a:t>
          </a:r>
          <a:r>
            <a:rPr lang="en-US" sz="2200" b="1" i="1" kern="1200"/>
            <a:t>Variable Costing</a:t>
          </a:r>
          <a:r>
            <a:rPr lang="en-US" sz="2200" b="1" kern="1200"/>
            <a:t>.</a:t>
          </a:r>
          <a:endParaRPr lang="en-US" sz="2200" kern="1200"/>
        </a:p>
      </dsp:txBody>
      <dsp:txXfrm>
        <a:off x="75666" y="1774559"/>
        <a:ext cx="4877867" cy="1398698"/>
      </dsp:txXfrm>
    </dsp:sp>
    <dsp:sp modelId="{38530DE6-CB64-4576-949C-4365200515FB}">
      <dsp:nvSpPr>
        <dsp:cNvPr id="0" name=""/>
        <dsp:cNvSpPr/>
      </dsp:nvSpPr>
      <dsp:spPr>
        <a:xfrm>
          <a:off x="0" y="3312284"/>
          <a:ext cx="5029199" cy="155003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Bila Produksi &lt; Penjualan sehingga terjadi penurunan persediaan, maka Laba </a:t>
          </a:r>
          <a:r>
            <a:rPr lang="id-ID" sz="2200" b="1" i="1" kern="1200"/>
            <a:t>Full costing</a:t>
          </a:r>
          <a:r>
            <a:rPr lang="en-US" sz="2200" b="1" i="1" kern="1200"/>
            <a:t> </a:t>
          </a:r>
          <a:r>
            <a:rPr lang="en-US" sz="2200" b="1" kern="1200"/>
            <a:t>&lt; Laba </a:t>
          </a:r>
          <a:r>
            <a:rPr lang="en-US" sz="2200" b="1" i="1" kern="1200"/>
            <a:t>Variable Costing</a:t>
          </a:r>
          <a:r>
            <a:rPr lang="en-US" sz="2200" b="1" kern="1200"/>
            <a:t>.</a:t>
          </a:r>
          <a:endParaRPr lang="en-US" sz="2200" kern="1200"/>
        </a:p>
      </dsp:txBody>
      <dsp:txXfrm>
        <a:off x="75666" y="3387950"/>
        <a:ext cx="4877867" cy="13986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58BCD-F38C-46D5-A6DA-BAB43B3408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6450F-FCF0-4642-9975-32C49B5682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29C597-2B87-453E-BCD2-FC58E89E2201}"/>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5" name="Footer Placeholder 4">
            <a:extLst>
              <a:ext uri="{FF2B5EF4-FFF2-40B4-BE49-F238E27FC236}">
                <a16:creationId xmlns:a16="http://schemas.microsoft.com/office/drawing/2014/main" id="{9A8DC04F-A3C0-4C73-962C-F179D703ED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96561-9E50-46E7-A746-23A419EB04D9}"/>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293055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09388-B693-41AB-88BC-49C65F70C3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285B76-37E7-47CD-B7C2-1E15BB19AA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D869D-8224-4444-85CF-95F85F133034}"/>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5" name="Footer Placeholder 4">
            <a:extLst>
              <a:ext uri="{FF2B5EF4-FFF2-40B4-BE49-F238E27FC236}">
                <a16:creationId xmlns:a16="http://schemas.microsoft.com/office/drawing/2014/main" id="{D11ED468-9FD9-4C2F-8F3F-528DA4C1F8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825D4B-676F-41DF-909D-F2320CF9E25F}"/>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2415072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94BD27-E321-453C-BF5B-67865895EC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C0AE7F-88AB-45E8-87C3-8AE9395C81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D0729F-72F2-426A-9619-5C4C045DB4CE}"/>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5" name="Footer Placeholder 4">
            <a:extLst>
              <a:ext uri="{FF2B5EF4-FFF2-40B4-BE49-F238E27FC236}">
                <a16:creationId xmlns:a16="http://schemas.microsoft.com/office/drawing/2014/main" id="{3B6B040F-A93B-401F-9651-AD5C1A090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6EE40-3A78-4629-BA42-8DCCBB2A0284}"/>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3491272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9838267" cy="1143000"/>
          </a:xfrm>
        </p:spPr>
        <p:txBody>
          <a:bodyPr/>
          <a:lstStyle/>
          <a:p>
            <a:r>
              <a:rPr lang="en-US"/>
              <a:t>Click to edit Master title style</a:t>
            </a:r>
            <a:endParaRPr lang="id-ID"/>
          </a:p>
        </p:txBody>
      </p:sp>
      <p:sp>
        <p:nvSpPr>
          <p:cNvPr id="3" name="Text Placeholder 2"/>
          <p:cNvSpPr>
            <a:spLocks noGrp="1"/>
          </p:cNvSpPr>
          <p:nvPr>
            <p:ph type="body" sz="half" idx="1"/>
          </p:nvPr>
        </p:nvSpPr>
        <p:spPr>
          <a:xfrm>
            <a:off x="1079500" y="2214563"/>
            <a:ext cx="5202767" cy="3881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485467" y="2214563"/>
            <a:ext cx="5204884" cy="3881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Rectangle 108">
            <a:extLst>
              <a:ext uri="{FF2B5EF4-FFF2-40B4-BE49-F238E27FC236}">
                <a16:creationId xmlns:a16="http://schemas.microsoft.com/office/drawing/2014/main" id="{62BBCDE8-67BF-4F41-AC95-ABC7E0DEDDED}"/>
              </a:ext>
            </a:extLst>
          </p:cNvPr>
          <p:cNvSpPr>
            <a:spLocks noGrp="1" noChangeArrowheads="1"/>
          </p:cNvSpPr>
          <p:nvPr>
            <p:ph type="dt" sz="half" idx="10"/>
          </p:nvPr>
        </p:nvSpPr>
        <p:spPr/>
        <p:txBody>
          <a:bodyPr/>
          <a:lstStyle>
            <a:lvl1pPr>
              <a:defRPr/>
            </a:lvl1pPr>
          </a:lstStyle>
          <a:p>
            <a:pPr>
              <a:defRPr/>
            </a:pPr>
            <a:fld id="{C8550E50-2324-4609-9231-8A4F27426BC1}" type="datetime1">
              <a:rPr lang="id-ID"/>
              <a:pPr>
                <a:defRPr/>
              </a:pPr>
              <a:t>07/01/2021</a:t>
            </a:fld>
            <a:endParaRPr lang="en-US"/>
          </a:p>
        </p:txBody>
      </p:sp>
      <p:sp>
        <p:nvSpPr>
          <p:cNvPr id="6" name="Rectangle 109">
            <a:extLst>
              <a:ext uri="{FF2B5EF4-FFF2-40B4-BE49-F238E27FC236}">
                <a16:creationId xmlns:a16="http://schemas.microsoft.com/office/drawing/2014/main" id="{656492E5-4A44-44A3-9E05-7208EA14B485}"/>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10">
            <a:extLst>
              <a:ext uri="{FF2B5EF4-FFF2-40B4-BE49-F238E27FC236}">
                <a16:creationId xmlns:a16="http://schemas.microsoft.com/office/drawing/2014/main" id="{3DD9D5EB-5476-46AC-8064-72BFAEC000BF}"/>
              </a:ext>
            </a:extLst>
          </p:cNvPr>
          <p:cNvSpPr>
            <a:spLocks noGrp="1" noChangeArrowheads="1"/>
          </p:cNvSpPr>
          <p:nvPr>
            <p:ph type="sldNum" sz="quarter" idx="12"/>
          </p:nvPr>
        </p:nvSpPr>
        <p:spPr/>
        <p:txBody>
          <a:bodyPr/>
          <a:lstStyle>
            <a:lvl1pPr>
              <a:defRPr/>
            </a:lvl1pPr>
          </a:lstStyle>
          <a:p>
            <a:fld id="{5A8A9DD1-022E-4349-B673-750C5B5744CD}" type="slidenum">
              <a:rPr lang="en-US" altLang="en-US"/>
              <a:pPr/>
              <a:t>‹#›</a:t>
            </a:fld>
            <a:endParaRPr lang="en-US" altLang="en-US"/>
          </a:p>
        </p:txBody>
      </p:sp>
    </p:spTree>
    <p:extLst>
      <p:ext uri="{BB962C8B-B14F-4D97-AF65-F5344CB8AC3E}">
        <p14:creationId xmlns:p14="http://schemas.microsoft.com/office/powerpoint/2010/main" val="1847570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0561-16D7-4B0D-AB87-83534BFF19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7D23FD-6AF5-4977-92BD-4E32F9E05B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316FFD-0552-44F8-A264-A836006F7A5C}"/>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5" name="Footer Placeholder 4">
            <a:extLst>
              <a:ext uri="{FF2B5EF4-FFF2-40B4-BE49-F238E27FC236}">
                <a16:creationId xmlns:a16="http://schemas.microsoft.com/office/drawing/2014/main" id="{7B0F50B7-EB0E-4802-BD2B-4BFB1D621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B4BEA-0E3E-4039-A493-D0C30E58C20C}"/>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2250193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705-4E2C-4E6E-8722-C884A3A1EB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323685-C2AC-4EC6-99BA-09F7DF2BDB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9E95A2-CE15-4681-BBDF-B327F6C18BD5}"/>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5" name="Footer Placeholder 4">
            <a:extLst>
              <a:ext uri="{FF2B5EF4-FFF2-40B4-BE49-F238E27FC236}">
                <a16:creationId xmlns:a16="http://schemas.microsoft.com/office/drawing/2014/main" id="{8DB3E2DC-8624-431B-AB5B-5141467C7C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3BCC1-0FF6-4E8D-8084-482E25127738}"/>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372928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EA0E8-2197-4EAE-ABB3-19D32F010F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2E16A3-8544-48BA-8169-12D74B51A2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1FA9E8-E3D4-4C67-8C17-5A1ED4AE2E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920094-8087-40A5-9C30-3798AC153263}"/>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6" name="Footer Placeholder 5">
            <a:extLst>
              <a:ext uri="{FF2B5EF4-FFF2-40B4-BE49-F238E27FC236}">
                <a16:creationId xmlns:a16="http://schemas.microsoft.com/office/drawing/2014/main" id="{DB2ECC6F-DE62-4832-85EF-5F20D23B74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AD5263-FF1D-47C9-A6D0-6A7DF1527D13}"/>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412358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89169-DE26-4FFE-85FE-DF88AE5474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FA5797-D2A8-4B5F-BB90-2AF6729949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C944F8-DAE4-4785-93B2-C85D5E62AF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BEAFB6-68E3-4DD8-9400-862E2B5ECB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4C2588-C4D6-401E-B24F-293ABA3512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5EEEF2-178A-448E-A02D-BFB7E5059B0B}"/>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8" name="Footer Placeholder 7">
            <a:extLst>
              <a:ext uri="{FF2B5EF4-FFF2-40B4-BE49-F238E27FC236}">
                <a16:creationId xmlns:a16="http://schemas.microsoft.com/office/drawing/2014/main" id="{18F2DC8B-F528-4FD7-992B-38B984D94A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67FE4A-B84A-4FE0-A238-D61104F8D68E}"/>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216868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7C2DA-FCD0-42D8-86BC-528170E7A7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DC7145-8147-4FBD-A0A8-75520075430F}"/>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4" name="Footer Placeholder 3">
            <a:extLst>
              <a:ext uri="{FF2B5EF4-FFF2-40B4-BE49-F238E27FC236}">
                <a16:creationId xmlns:a16="http://schemas.microsoft.com/office/drawing/2014/main" id="{F2ABC194-565D-45A7-8161-AA9AC4EA63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ECE3A-A945-4C64-B48F-A884FD0EE475}"/>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156275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948C79-D3DA-4DDB-AB0D-11BFCAB5D013}"/>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3" name="Footer Placeholder 2">
            <a:extLst>
              <a:ext uri="{FF2B5EF4-FFF2-40B4-BE49-F238E27FC236}">
                <a16:creationId xmlns:a16="http://schemas.microsoft.com/office/drawing/2014/main" id="{BE30C62A-9486-4D2E-9AC7-E7824B8301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2CD54F-45B3-41AF-97E2-3470840EB4B1}"/>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682923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8C474-2AFC-4A15-AC71-D065599074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2274A6-28B3-4B36-8AE9-B3BDAC5F46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A5A266-52B5-4BBF-882C-9E2E86452F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EC1634-28CC-4A77-83FD-A30EE45174F0}"/>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6" name="Footer Placeholder 5">
            <a:extLst>
              <a:ext uri="{FF2B5EF4-FFF2-40B4-BE49-F238E27FC236}">
                <a16:creationId xmlns:a16="http://schemas.microsoft.com/office/drawing/2014/main" id="{F845F069-5CB2-4257-BADB-BD13F7EB5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BAB9DE-B469-4393-9C4A-8FF78BB88EA8}"/>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2638769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29E7A-E443-49DA-9F56-FEA9D7E2D1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E6C34D-7DA1-4DE8-9EAD-0C885F2A7F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D2B547-E2C9-49C8-8EA9-00C174B3E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5622EC-AF4A-4AFB-B077-D49DEED1116C}"/>
              </a:ext>
            </a:extLst>
          </p:cNvPr>
          <p:cNvSpPr>
            <a:spLocks noGrp="1"/>
          </p:cNvSpPr>
          <p:nvPr>
            <p:ph type="dt" sz="half" idx="10"/>
          </p:nvPr>
        </p:nvSpPr>
        <p:spPr/>
        <p:txBody>
          <a:bodyPr/>
          <a:lstStyle/>
          <a:p>
            <a:fld id="{0E7A946D-4D23-4F16-A46C-A38116072E15}" type="datetimeFigureOut">
              <a:rPr lang="en-US" smtClean="0"/>
              <a:t>07-Jan-21</a:t>
            </a:fld>
            <a:endParaRPr lang="en-US"/>
          </a:p>
        </p:txBody>
      </p:sp>
      <p:sp>
        <p:nvSpPr>
          <p:cNvPr id="6" name="Footer Placeholder 5">
            <a:extLst>
              <a:ext uri="{FF2B5EF4-FFF2-40B4-BE49-F238E27FC236}">
                <a16:creationId xmlns:a16="http://schemas.microsoft.com/office/drawing/2014/main" id="{3C1E5995-8158-4138-A4CD-80AC5E7A55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697AD3-9EFF-4114-82E4-8699F1AD616B}"/>
              </a:ext>
            </a:extLst>
          </p:cNvPr>
          <p:cNvSpPr>
            <a:spLocks noGrp="1"/>
          </p:cNvSpPr>
          <p:nvPr>
            <p:ph type="sldNum" sz="quarter" idx="12"/>
          </p:nvPr>
        </p:nvSpPr>
        <p:spPr/>
        <p:txBody>
          <a:bodyPr/>
          <a:lstStyle/>
          <a:p>
            <a:fld id="{8DD0937F-BFCE-4081-A318-5C13CD0CD607}" type="slidenum">
              <a:rPr lang="en-US" smtClean="0"/>
              <a:t>‹#›</a:t>
            </a:fld>
            <a:endParaRPr lang="en-US"/>
          </a:p>
        </p:txBody>
      </p:sp>
    </p:spTree>
    <p:extLst>
      <p:ext uri="{BB962C8B-B14F-4D97-AF65-F5344CB8AC3E}">
        <p14:creationId xmlns:p14="http://schemas.microsoft.com/office/powerpoint/2010/main" val="173161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27258-F252-45C1-8E86-D9256891FE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2987DD-54DB-4EAF-9E99-2975C5B513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0CD02C-4635-4BE3-9DD6-A5D8AF968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A946D-4D23-4F16-A46C-A38116072E15}" type="datetimeFigureOut">
              <a:rPr lang="en-US" smtClean="0"/>
              <a:t>07-Jan-21</a:t>
            </a:fld>
            <a:endParaRPr lang="en-US"/>
          </a:p>
        </p:txBody>
      </p:sp>
      <p:sp>
        <p:nvSpPr>
          <p:cNvPr id="5" name="Footer Placeholder 4">
            <a:extLst>
              <a:ext uri="{FF2B5EF4-FFF2-40B4-BE49-F238E27FC236}">
                <a16:creationId xmlns:a16="http://schemas.microsoft.com/office/drawing/2014/main" id="{D13C6344-7ADE-4FD5-A515-FF8B130095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DB0099-1712-411A-BD62-A18B120B1F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0937F-BFCE-4081-A318-5C13CD0CD607}" type="slidenum">
              <a:rPr lang="en-US" smtClean="0"/>
              <a:t>‹#›</a:t>
            </a:fld>
            <a:endParaRPr lang="en-US"/>
          </a:p>
        </p:txBody>
      </p:sp>
    </p:spTree>
    <p:extLst>
      <p:ext uri="{BB962C8B-B14F-4D97-AF65-F5344CB8AC3E}">
        <p14:creationId xmlns:p14="http://schemas.microsoft.com/office/powerpoint/2010/main" val="2940627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0E38786B-4568-4EA2-A9DA-CD8BC9D4455A}"/>
              </a:ext>
            </a:extLst>
          </p:cNvPr>
          <p:cNvPicPr>
            <a:picLocks noChangeAspect="1"/>
          </p:cNvPicPr>
          <p:nvPr/>
        </p:nvPicPr>
        <p:blipFill rotWithShape="1">
          <a:blip r:embed="rId2"/>
          <a:srcRect l="2066" r="13561" b="-1"/>
          <a:stretch/>
        </p:blipFill>
        <p:spPr>
          <a:xfrm>
            <a:off x="3523488" y="10"/>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7EE3AF8-3701-4001-8592-1ED36755E2D4}"/>
              </a:ext>
            </a:extLst>
          </p:cNvPr>
          <p:cNvSpPr>
            <a:spLocks noGrp="1"/>
          </p:cNvSpPr>
          <p:nvPr>
            <p:ph type="ctrTitle"/>
          </p:nvPr>
        </p:nvSpPr>
        <p:spPr>
          <a:xfrm>
            <a:off x="477981" y="1122363"/>
            <a:ext cx="4023360" cy="3204134"/>
          </a:xfrm>
        </p:spPr>
        <p:txBody>
          <a:bodyPr anchor="b">
            <a:normAutofit/>
          </a:bodyPr>
          <a:lstStyle/>
          <a:p>
            <a:pPr algn="l">
              <a:defRPr/>
            </a:pPr>
            <a:r>
              <a:rPr lang="en-US" sz="4800" b="1" dirty="0"/>
              <a:t>VARIABLE COSTING</a:t>
            </a:r>
            <a:endParaRPr lang="id-ID" sz="4800" b="1" dirty="0"/>
          </a:p>
        </p:txBody>
      </p:sp>
      <p:sp>
        <p:nvSpPr>
          <p:cNvPr id="8" name="Subtitle 7">
            <a:extLst>
              <a:ext uri="{FF2B5EF4-FFF2-40B4-BE49-F238E27FC236}">
                <a16:creationId xmlns:a16="http://schemas.microsoft.com/office/drawing/2014/main" id="{A6654971-EFF9-4B67-AECE-8DFD83BDD2E5}"/>
              </a:ext>
            </a:extLst>
          </p:cNvPr>
          <p:cNvSpPr>
            <a:spLocks noGrp="1"/>
          </p:cNvSpPr>
          <p:nvPr>
            <p:ph type="subTitle" idx="1"/>
          </p:nvPr>
        </p:nvSpPr>
        <p:spPr>
          <a:xfrm>
            <a:off x="477980" y="4872922"/>
            <a:ext cx="4023359" cy="1208141"/>
          </a:xfrm>
        </p:spPr>
        <p:txBody>
          <a:bodyPr>
            <a:normAutofit/>
          </a:bodyPr>
          <a:lstStyle/>
          <a:p>
            <a:pPr algn="l"/>
            <a:endParaRPr lang="en-US" sz="200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827600-61BE-4A30-80F7-E3028F73AAB1}"/>
              </a:ext>
            </a:extLst>
          </p:cNvPr>
          <p:cNvSpPr>
            <a:spLocks noGrp="1"/>
          </p:cNvSpPr>
          <p:nvPr>
            <p:ph sz="quarter" idx="1"/>
          </p:nvPr>
        </p:nvSpPr>
        <p:spPr>
          <a:xfrm>
            <a:off x="2136775" y="785814"/>
            <a:ext cx="8153400" cy="5786437"/>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320040" indent="-320040" algn="just">
              <a:buFont typeface="Wingdings"/>
              <a:buChar char=""/>
              <a:defRPr/>
            </a:pPr>
            <a:r>
              <a:rPr lang="id-ID" dirty="0"/>
              <a:t>Contoh alternatif lain terkait laba perusahaan, misal dengan ratio laba kontribusi sebesar 40% manajemen puncak memperkirakan dengan menaikkan anggaran biaya iklan sebesar Rp 11.000.000 akan menaikkan hasil penjualan sebesar Rp 35.000.000. Alternatif ini dapat diuji kelayakannya:</a:t>
            </a:r>
          </a:p>
          <a:p>
            <a:pPr marL="320040" indent="-320040" algn="just">
              <a:buNone/>
              <a:defRPr/>
            </a:pPr>
            <a:r>
              <a:rPr lang="id-ID" dirty="0"/>
              <a:t>	Kenaikan laba kontribusi:</a:t>
            </a:r>
          </a:p>
          <a:p>
            <a:pPr marL="320040" indent="-320040" algn="just">
              <a:buNone/>
              <a:defRPr/>
            </a:pPr>
            <a:r>
              <a:rPr lang="id-ID" dirty="0"/>
              <a:t> 	(40%xRp 35.000.000)	=		Rp 14.000.000</a:t>
            </a:r>
          </a:p>
          <a:p>
            <a:pPr marL="320040" indent="-320040" algn="just">
              <a:buNone/>
              <a:defRPr/>
            </a:pPr>
            <a:r>
              <a:rPr lang="id-ID" dirty="0"/>
              <a:t>	Kenaikan biaya iklan	=		     11.000.000</a:t>
            </a:r>
          </a:p>
          <a:p>
            <a:pPr marL="320040" indent="-320040" algn="just">
              <a:spcBef>
                <a:spcPts val="0"/>
              </a:spcBef>
              <a:buNone/>
              <a:defRPr/>
            </a:pPr>
            <a:r>
              <a:rPr lang="id-ID" dirty="0"/>
              <a:t>	</a:t>
            </a:r>
          </a:p>
          <a:p>
            <a:pPr marL="320040" indent="-320040" algn="just">
              <a:buNone/>
              <a:defRPr/>
            </a:pPr>
            <a:r>
              <a:rPr lang="id-ID" dirty="0"/>
              <a:t>	Dampak kenaikan biaya iklan terhadap</a:t>
            </a:r>
          </a:p>
          <a:p>
            <a:pPr marL="320040" indent="-320040" algn="just">
              <a:buNone/>
              <a:defRPr/>
            </a:pPr>
            <a:r>
              <a:rPr lang="id-ID" dirty="0"/>
              <a:t>	laba bersih			=		Rp   3.000.000 </a:t>
            </a:r>
          </a:p>
        </p:txBody>
      </p:sp>
      <p:cxnSp>
        <p:nvCxnSpPr>
          <p:cNvPr id="5" name="Straight Connector 4">
            <a:extLst>
              <a:ext uri="{FF2B5EF4-FFF2-40B4-BE49-F238E27FC236}">
                <a16:creationId xmlns:a16="http://schemas.microsoft.com/office/drawing/2014/main" id="{D7E1C845-BB75-4EDA-A6DC-BABD33FD2B00}"/>
              </a:ext>
            </a:extLst>
          </p:cNvPr>
          <p:cNvCxnSpPr/>
          <p:nvPr/>
        </p:nvCxnSpPr>
        <p:spPr>
          <a:xfrm>
            <a:off x="7596189" y="4929189"/>
            <a:ext cx="2643187" cy="1587"/>
          </a:xfrm>
          <a:prstGeom prst="line">
            <a:avLst/>
          </a:prstGeom>
        </p:spPr>
        <p:style>
          <a:lnRef idx="1">
            <a:schemeClr val="dk1"/>
          </a:lnRef>
          <a:fillRef idx="0">
            <a:schemeClr val="dk1"/>
          </a:fillRef>
          <a:effectRef idx="0">
            <a:schemeClr val="dk1"/>
          </a:effectRef>
          <a:fontRef idx="minor">
            <a:schemeClr val="tx1"/>
          </a:fontRef>
        </p:style>
      </p:cxnSp>
      <p:sp>
        <p:nvSpPr>
          <p:cNvPr id="4" name="Slide Number Placeholder 3">
            <a:extLst>
              <a:ext uri="{FF2B5EF4-FFF2-40B4-BE49-F238E27FC236}">
                <a16:creationId xmlns:a16="http://schemas.microsoft.com/office/drawing/2014/main" id="{251F6F07-0138-4552-940A-81DF6C69127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379E5F7F-02C1-4C72-AF08-33FC076BE00F}" type="slidenum">
              <a:rPr lang="id-ID" altLang="en-US">
                <a:solidFill>
                  <a:srgbClr val="FFFFFF"/>
                </a:solidFill>
                <a:latin typeface="Tw Cen MT" panose="020B0602020104020603" pitchFamily="34" charset="0"/>
              </a:rPr>
              <a:pPr eaLnBrk="1" hangingPunct="1">
                <a:lnSpc>
                  <a:spcPct val="80000"/>
                </a:lnSpc>
              </a:pPr>
              <a:t>10</a:t>
            </a:fld>
            <a:endParaRPr lang="id-ID" altLang="en-US">
              <a:solidFill>
                <a:srgbClr val="FFFFFF"/>
              </a:solidFill>
              <a:latin typeface="Tw Cen MT" panose="020B0602020104020603"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482" name="Title 1">
            <a:extLst>
              <a:ext uri="{FF2B5EF4-FFF2-40B4-BE49-F238E27FC236}">
                <a16:creationId xmlns:a16="http://schemas.microsoft.com/office/drawing/2014/main" id="{E9909185-3447-4BBB-A0E4-8492EA98EDDE}"/>
              </a:ext>
            </a:extLst>
          </p:cNvPr>
          <p:cNvSpPr>
            <a:spLocks noGrp="1"/>
          </p:cNvSpPr>
          <p:nvPr>
            <p:ph type="title"/>
          </p:nvPr>
        </p:nvSpPr>
        <p:spPr>
          <a:xfrm>
            <a:off x="640079" y="2053641"/>
            <a:ext cx="3669161" cy="2760098"/>
          </a:xfrm>
        </p:spPr>
        <p:txBody>
          <a:bodyPr>
            <a:normAutofit/>
          </a:bodyPr>
          <a:lstStyle/>
          <a:p>
            <a:r>
              <a:rPr lang="id-ID" altLang="en-US" sz="4100" b="1">
                <a:solidFill>
                  <a:srgbClr val="FFFFFF"/>
                </a:solidFill>
                <a:latin typeface="Arial" panose="020B0604020202020204" pitchFamily="34" charset="0"/>
                <a:cs typeface="Arial" panose="020B0604020202020204" pitchFamily="34" charset="0"/>
              </a:rPr>
              <a:t>Pengendalian biaya</a:t>
            </a:r>
          </a:p>
        </p:txBody>
      </p:sp>
      <p:sp>
        <p:nvSpPr>
          <p:cNvPr id="3" name="Content Placeholder 2">
            <a:extLst>
              <a:ext uri="{FF2B5EF4-FFF2-40B4-BE49-F238E27FC236}">
                <a16:creationId xmlns:a16="http://schemas.microsoft.com/office/drawing/2014/main" id="{A34D5224-3071-41AC-ABC6-CD2047A44E99}"/>
              </a:ext>
            </a:extLst>
          </p:cNvPr>
          <p:cNvSpPr>
            <a:spLocks noGrp="1"/>
          </p:cNvSpPr>
          <p:nvPr>
            <p:ph sz="quarter" idx="1"/>
          </p:nvPr>
        </p:nvSpPr>
        <p:spPr>
          <a:xfrm>
            <a:off x="6090574" y="801866"/>
            <a:ext cx="5306084" cy="5230634"/>
          </a:xfrm>
        </p:spPr>
        <p:style>
          <a:lnRef idx="1">
            <a:schemeClr val="accent5"/>
          </a:lnRef>
          <a:fillRef idx="2">
            <a:schemeClr val="accent5"/>
          </a:fillRef>
          <a:effectRef idx="1">
            <a:schemeClr val="accent5"/>
          </a:effectRef>
          <a:fontRef idx="minor">
            <a:schemeClr val="dk1"/>
          </a:fontRef>
        </p:style>
        <p:txBody>
          <a:bodyPr anchor="ctr">
            <a:normAutofit/>
          </a:bodyPr>
          <a:lstStyle/>
          <a:p>
            <a:pPr marL="320040" indent="-320040">
              <a:buFont typeface="Wingdings"/>
              <a:buChar char=""/>
              <a:defRPr/>
            </a:pPr>
            <a:r>
              <a:rPr lang="id-ID" sz="2400">
                <a:solidFill>
                  <a:srgbClr val="000000"/>
                </a:solidFill>
              </a:rPr>
              <a:t>Dalam </a:t>
            </a:r>
            <a:r>
              <a:rPr lang="id-ID" sz="2400" i="1">
                <a:solidFill>
                  <a:srgbClr val="000000"/>
                </a:solidFill>
              </a:rPr>
              <a:t>Variable Costing, period costs </a:t>
            </a:r>
            <a:r>
              <a:rPr lang="id-ID" sz="2400">
                <a:solidFill>
                  <a:srgbClr val="000000"/>
                </a:solidFill>
              </a:rPr>
              <a:t>yang terdiri dari biaya tetap dikumpulkan dan disajikan secara terpisah dalam laporan laba rugi sebagai pengurang terhadap laba kontribusi. Biaya tetap terdiri atas </a:t>
            </a:r>
            <a:r>
              <a:rPr lang="id-ID" sz="2400" i="1">
                <a:solidFill>
                  <a:srgbClr val="000000"/>
                </a:solidFill>
              </a:rPr>
              <a:t>Discretionary Fixed Costs </a:t>
            </a:r>
            <a:r>
              <a:rPr lang="id-ID" sz="2400">
                <a:solidFill>
                  <a:srgbClr val="000000"/>
                </a:solidFill>
              </a:rPr>
              <a:t>dan </a:t>
            </a:r>
            <a:r>
              <a:rPr lang="id-ID" sz="2400" i="1">
                <a:solidFill>
                  <a:srgbClr val="000000"/>
                </a:solidFill>
              </a:rPr>
              <a:t>Committed Fixed Costs.</a:t>
            </a:r>
          </a:p>
          <a:p>
            <a:pPr marL="320040" indent="-320040">
              <a:spcBef>
                <a:spcPts val="0"/>
              </a:spcBef>
              <a:buFont typeface="Wingdings"/>
              <a:buChar char=""/>
              <a:defRPr/>
            </a:pPr>
            <a:endParaRPr lang="id-ID" sz="2400">
              <a:solidFill>
                <a:srgbClr val="000000"/>
              </a:solidFill>
            </a:endParaRPr>
          </a:p>
          <a:p>
            <a:pPr marL="320040" indent="-320040">
              <a:spcBef>
                <a:spcPts val="0"/>
              </a:spcBef>
              <a:buFont typeface="Wingdings"/>
              <a:buChar char=""/>
              <a:defRPr/>
            </a:pPr>
            <a:r>
              <a:rPr lang="id-ID" sz="2400" i="1">
                <a:solidFill>
                  <a:srgbClr val="000000"/>
                </a:solidFill>
              </a:rPr>
              <a:t>Discretionary Fixed Costs </a:t>
            </a:r>
            <a:r>
              <a:rPr lang="id-ID" sz="2400">
                <a:solidFill>
                  <a:srgbClr val="000000"/>
                </a:solidFill>
              </a:rPr>
              <a:t>: biaya yang berperilaku tetap karena kebijakan manajemen dan dalam jangka pendek dapat dikendalikan manajemen, contoh biaya iklan.</a:t>
            </a:r>
          </a:p>
          <a:p>
            <a:pPr marL="320040" indent="-320040">
              <a:buFont typeface="Wingdings"/>
              <a:buChar char=""/>
              <a:defRPr/>
            </a:pPr>
            <a:endParaRPr lang="id-ID" sz="2400">
              <a:solidFill>
                <a:srgbClr val="000000"/>
              </a:solidFill>
            </a:endParaRPr>
          </a:p>
        </p:txBody>
      </p:sp>
      <p:sp>
        <p:nvSpPr>
          <p:cNvPr id="4" name="Slide Number Placeholder 3">
            <a:extLst>
              <a:ext uri="{FF2B5EF4-FFF2-40B4-BE49-F238E27FC236}">
                <a16:creationId xmlns:a16="http://schemas.microsoft.com/office/drawing/2014/main" id="{4FDB0CD0-8056-46C3-A5EB-B888B986A50C}"/>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E163D6BB-DB5D-4672-B34A-8A7EA88CDC71}" type="slidenum">
              <a:rPr lang="id-ID" altLang="en-US" sz="1000">
                <a:solidFill>
                  <a:srgbClr val="898989"/>
                </a:solidFill>
                <a:latin typeface="Tw Cen MT" panose="020B0602020104020603" pitchFamily="34" charset="0"/>
              </a:rPr>
              <a:pPr eaLnBrk="1" hangingPunct="1">
                <a:spcAft>
                  <a:spcPts val="600"/>
                </a:spcAft>
              </a:pPr>
              <a:t>11</a:t>
            </a:fld>
            <a:endParaRPr lang="id-ID" altLang="en-US" sz="1000">
              <a:solidFill>
                <a:srgbClr val="898989"/>
              </a:solidFill>
              <a:latin typeface="Tw Cen MT" panose="020B0602020104020603"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D5B64E4-E356-4AA1-B6E4-9304059EC900}"/>
              </a:ext>
            </a:extLst>
          </p:cNvPr>
          <p:cNvSpPr>
            <a:spLocks noGrp="1"/>
          </p:cNvSpPr>
          <p:nvPr>
            <p:ph sz="quarter" idx="1"/>
          </p:nvPr>
        </p:nvSpPr>
        <p:spPr>
          <a:xfrm>
            <a:off x="6090574" y="801866"/>
            <a:ext cx="5306084" cy="5230634"/>
          </a:xfrm>
        </p:spPr>
        <p:style>
          <a:lnRef idx="1">
            <a:schemeClr val="accent5"/>
          </a:lnRef>
          <a:fillRef idx="2">
            <a:schemeClr val="accent5"/>
          </a:fillRef>
          <a:effectRef idx="1">
            <a:schemeClr val="accent5"/>
          </a:effectRef>
          <a:fontRef idx="minor">
            <a:schemeClr val="dk1"/>
          </a:fontRef>
        </p:style>
        <p:txBody>
          <a:bodyPr anchor="ctr">
            <a:normAutofit/>
          </a:bodyPr>
          <a:lstStyle/>
          <a:p>
            <a:pPr marL="320040" indent="-320040">
              <a:buFont typeface="Wingdings"/>
              <a:buChar char=""/>
              <a:defRPr/>
            </a:pPr>
            <a:r>
              <a:rPr lang="id-ID" sz="2000" i="1">
                <a:solidFill>
                  <a:srgbClr val="000000"/>
                </a:solidFill>
              </a:rPr>
              <a:t>Committed Fixed Costs</a:t>
            </a:r>
            <a:r>
              <a:rPr lang="id-ID" sz="2000">
                <a:solidFill>
                  <a:srgbClr val="000000"/>
                </a:solidFill>
              </a:rPr>
              <a:t>: biaya tetap yang dikeluarkan, yang tidak dapat dikurangi guna mempertahankan kemampuan perusahaan dalam memenuhi tujuan jangka panjang perusahaan (timbul dari kepemilikan pabrik, ekuipmen dan organisasi pokok) dan dalam jangka pendek tidak dapat dikendalikan oleh manajemen. Contoh : biaya depresiasi, sewa, asuransi dan gaji karyawan inti.</a:t>
            </a:r>
          </a:p>
          <a:p>
            <a:pPr marL="320040" indent="-320040">
              <a:spcBef>
                <a:spcPts val="0"/>
              </a:spcBef>
              <a:buFont typeface="Wingdings"/>
              <a:buChar char=""/>
              <a:defRPr/>
            </a:pPr>
            <a:endParaRPr lang="id-ID" sz="2000">
              <a:solidFill>
                <a:srgbClr val="000000"/>
              </a:solidFill>
            </a:endParaRPr>
          </a:p>
          <a:p>
            <a:pPr marL="320040" indent="-320040">
              <a:buFont typeface="Wingdings"/>
              <a:buChar char=""/>
              <a:defRPr/>
            </a:pPr>
            <a:r>
              <a:rPr lang="id-ID" sz="2000">
                <a:solidFill>
                  <a:srgbClr val="000000"/>
                </a:solidFill>
              </a:rPr>
              <a:t>Dengan dipisahkannya biaya tetap dalam laporan laba rugi </a:t>
            </a:r>
            <a:r>
              <a:rPr lang="id-ID" sz="2000" i="1">
                <a:solidFill>
                  <a:srgbClr val="000000"/>
                </a:solidFill>
              </a:rPr>
              <a:t>Variable Costing</a:t>
            </a:r>
            <a:r>
              <a:rPr lang="id-ID" sz="2000">
                <a:solidFill>
                  <a:srgbClr val="000000"/>
                </a:solidFill>
              </a:rPr>
              <a:t>, manajemen dapat memperoleh informasi </a:t>
            </a:r>
            <a:r>
              <a:rPr lang="id-ID" sz="2000" i="1">
                <a:solidFill>
                  <a:srgbClr val="000000"/>
                </a:solidFill>
              </a:rPr>
              <a:t>discretionary fixed costs </a:t>
            </a:r>
            <a:r>
              <a:rPr lang="id-ID" sz="2000">
                <a:solidFill>
                  <a:srgbClr val="000000"/>
                </a:solidFill>
              </a:rPr>
              <a:t>terpisah dari </a:t>
            </a:r>
            <a:r>
              <a:rPr lang="id-ID" sz="2000" i="1">
                <a:solidFill>
                  <a:srgbClr val="000000"/>
                </a:solidFill>
              </a:rPr>
              <a:t>Committed fixed costs</a:t>
            </a:r>
            <a:r>
              <a:rPr lang="id-ID" sz="2000">
                <a:solidFill>
                  <a:srgbClr val="000000"/>
                </a:solidFill>
              </a:rPr>
              <a:t>, sehingga pengendalian biaya tetap dalam jangka pendek dapat dilakukan oleh manajemen.</a:t>
            </a:r>
          </a:p>
          <a:p>
            <a:pPr marL="320040" indent="-320040">
              <a:buFont typeface="Wingdings"/>
              <a:buChar char=""/>
              <a:defRPr/>
            </a:pPr>
            <a:endParaRPr lang="id-ID" sz="2000">
              <a:solidFill>
                <a:srgbClr val="000000"/>
              </a:solidFill>
            </a:endParaRPr>
          </a:p>
        </p:txBody>
      </p:sp>
      <p:sp>
        <p:nvSpPr>
          <p:cNvPr id="4" name="Slide Number Placeholder 3">
            <a:extLst>
              <a:ext uri="{FF2B5EF4-FFF2-40B4-BE49-F238E27FC236}">
                <a16:creationId xmlns:a16="http://schemas.microsoft.com/office/drawing/2014/main" id="{DCB29CDF-AC03-4101-9DA4-03F702DB1576}"/>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FD227113-F840-469F-A436-453ECAC09723}" type="slidenum">
              <a:rPr lang="id-ID" altLang="en-US" sz="1000">
                <a:solidFill>
                  <a:srgbClr val="898989"/>
                </a:solidFill>
                <a:latin typeface="Tw Cen MT" panose="020B0602020104020603" pitchFamily="34" charset="0"/>
              </a:rPr>
              <a:pPr eaLnBrk="1" hangingPunct="1">
                <a:spcAft>
                  <a:spcPts val="600"/>
                </a:spcAft>
              </a:pPr>
              <a:t>12</a:t>
            </a:fld>
            <a:endParaRPr lang="id-ID" altLang="en-US" sz="1000">
              <a:solidFill>
                <a:srgbClr val="898989"/>
              </a:solidFill>
              <a:latin typeface="Tw Cen MT" panose="020B0602020104020603"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2530" name="Title 1">
            <a:extLst>
              <a:ext uri="{FF2B5EF4-FFF2-40B4-BE49-F238E27FC236}">
                <a16:creationId xmlns:a16="http://schemas.microsoft.com/office/drawing/2014/main" id="{FEEA46C2-7456-4EA2-9C67-5FF0297E924D}"/>
              </a:ext>
            </a:extLst>
          </p:cNvPr>
          <p:cNvSpPr>
            <a:spLocks noGrp="1"/>
          </p:cNvSpPr>
          <p:nvPr>
            <p:ph type="title"/>
          </p:nvPr>
        </p:nvSpPr>
        <p:spPr>
          <a:xfrm>
            <a:off x="1179226" y="826680"/>
            <a:ext cx="9833548" cy="1325563"/>
          </a:xfrm>
        </p:spPr>
        <p:txBody>
          <a:bodyPr>
            <a:normAutofit/>
          </a:bodyPr>
          <a:lstStyle/>
          <a:p>
            <a:pPr algn="ctr"/>
            <a:r>
              <a:rPr lang="id-ID" altLang="en-US" sz="4000" b="1">
                <a:solidFill>
                  <a:srgbClr val="FFFFFF"/>
                </a:solidFill>
              </a:rPr>
              <a:t>PENGAMBILAN KEPUTUSAN</a:t>
            </a:r>
          </a:p>
        </p:txBody>
      </p:sp>
      <p:sp>
        <p:nvSpPr>
          <p:cNvPr id="3" name="Content Placeholder 2">
            <a:extLst>
              <a:ext uri="{FF2B5EF4-FFF2-40B4-BE49-F238E27FC236}">
                <a16:creationId xmlns:a16="http://schemas.microsoft.com/office/drawing/2014/main" id="{54AC4AD9-0426-4577-B3D6-4A732834A705}"/>
              </a:ext>
            </a:extLst>
          </p:cNvPr>
          <p:cNvSpPr>
            <a:spLocks noGrp="1"/>
          </p:cNvSpPr>
          <p:nvPr>
            <p:ph sz="quarter" idx="1"/>
          </p:nvPr>
        </p:nvSpPr>
        <p:spPr>
          <a:xfrm>
            <a:off x="1179226" y="3092970"/>
            <a:ext cx="9833548" cy="2693976"/>
          </a:xfrm>
        </p:spPr>
        <p:style>
          <a:lnRef idx="1">
            <a:schemeClr val="accent5"/>
          </a:lnRef>
          <a:fillRef idx="2">
            <a:schemeClr val="accent5"/>
          </a:fillRef>
          <a:effectRef idx="1">
            <a:schemeClr val="accent5"/>
          </a:effectRef>
          <a:fontRef idx="minor">
            <a:schemeClr val="dk1"/>
          </a:fontRef>
        </p:style>
        <p:txBody>
          <a:bodyPr>
            <a:normAutofit/>
          </a:bodyPr>
          <a:lstStyle/>
          <a:p>
            <a:pPr marL="320040" indent="-320040">
              <a:spcAft>
                <a:spcPts val="600"/>
              </a:spcAft>
              <a:buFont typeface="Wingdings"/>
              <a:buChar char=""/>
              <a:defRPr/>
            </a:pPr>
            <a:r>
              <a:rPr lang="id-ID" sz="2000" i="1">
                <a:solidFill>
                  <a:srgbClr val="000000"/>
                </a:solidFill>
                <a:latin typeface="Arial" pitchFamily="34" charset="0"/>
                <a:cs typeface="Arial" pitchFamily="34" charset="0"/>
              </a:rPr>
              <a:t>Variable costing </a:t>
            </a:r>
            <a:r>
              <a:rPr lang="id-ID" sz="2000">
                <a:solidFill>
                  <a:srgbClr val="000000"/>
                </a:solidFill>
                <a:latin typeface="Arial" pitchFamily="34" charset="0"/>
                <a:cs typeface="Arial" pitchFamily="34" charset="0"/>
              </a:rPr>
              <a:t>menyajikan data yang bermanfaat untuk pembuatan keputusan jangka pendek, khususnya untuk penentuan harga jual jangka pendek.</a:t>
            </a:r>
          </a:p>
          <a:p>
            <a:pPr marL="320040" indent="-320040">
              <a:buFont typeface="Wingdings"/>
              <a:buChar char=""/>
              <a:defRPr/>
            </a:pPr>
            <a:r>
              <a:rPr lang="id-ID" sz="2000">
                <a:solidFill>
                  <a:srgbClr val="000000"/>
                </a:solidFill>
                <a:latin typeface="Arial" pitchFamily="34" charset="0"/>
                <a:cs typeface="Arial" pitchFamily="34" charset="0"/>
              </a:rPr>
              <a:t>Dalam metode </a:t>
            </a:r>
            <a:r>
              <a:rPr lang="id-ID" sz="2000" i="1">
                <a:solidFill>
                  <a:srgbClr val="000000"/>
                </a:solidFill>
                <a:latin typeface="Arial" pitchFamily="34" charset="0"/>
                <a:cs typeface="Arial" pitchFamily="34" charset="0"/>
              </a:rPr>
              <a:t>variabel costing </a:t>
            </a:r>
            <a:r>
              <a:rPr lang="id-ID" sz="2000">
                <a:solidFill>
                  <a:srgbClr val="000000"/>
                </a:solidFill>
                <a:latin typeface="Arial" pitchFamily="34" charset="0"/>
                <a:cs typeface="Arial" pitchFamily="34" charset="0"/>
              </a:rPr>
              <a:t>apabila harga jual telah menghasilkan laba kontribusi guna menutup biaya tetap adalah lebih baik daripada harga jual yang tidak menghasilkan laba kontribusi sama sekali.</a:t>
            </a:r>
          </a:p>
        </p:txBody>
      </p:sp>
      <p:sp>
        <p:nvSpPr>
          <p:cNvPr id="4" name="Slide Number Placeholder 3">
            <a:extLst>
              <a:ext uri="{FF2B5EF4-FFF2-40B4-BE49-F238E27FC236}">
                <a16:creationId xmlns:a16="http://schemas.microsoft.com/office/drawing/2014/main" id="{E57D80B4-BA84-44A5-A02C-942F16F79BD7}"/>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5836553D-4ADC-4BD8-BC2B-E059000829B2}" type="slidenum">
              <a:rPr lang="id-ID" altLang="en-US" sz="1000">
                <a:solidFill>
                  <a:srgbClr val="898989"/>
                </a:solidFill>
                <a:latin typeface="Tw Cen MT" panose="020B0602020104020603" pitchFamily="34" charset="0"/>
              </a:rPr>
              <a:pPr eaLnBrk="1" hangingPunct="1">
                <a:spcAft>
                  <a:spcPts val="600"/>
                </a:spcAft>
              </a:pPr>
              <a:t>13</a:t>
            </a:fld>
            <a:endParaRPr lang="id-ID" altLang="en-US" sz="1000">
              <a:solidFill>
                <a:srgbClr val="898989"/>
              </a:solidFill>
              <a:latin typeface="Tw Cen MT" panose="020B0602020104020603"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0" name="Picture 13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29" name="Rectangle 2">
            <a:extLst>
              <a:ext uri="{FF2B5EF4-FFF2-40B4-BE49-F238E27FC236}">
                <a16:creationId xmlns:a16="http://schemas.microsoft.com/office/drawing/2014/main" id="{05255DFF-A21E-44A9-9F8B-F7CE1E5E10D6}"/>
              </a:ext>
            </a:extLst>
          </p:cNvPr>
          <p:cNvSpPr>
            <a:spLocks noGrp="1" noChangeArrowheads="1"/>
          </p:cNvSpPr>
          <p:nvPr>
            <p:ph type="title"/>
          </p:nvPr>
        </p:nvSpPr>
        <p:spPr>
          <a:xfrm>
            <a:off x="640079" y="2053641"/>
            <a:ext cx="3669161" cy="2760098"/>
          </a:xfrm>
        </p:spPr>
        <p:txBody>
          <a:bodyPr vert="horz" lIns="91440" tIns="45720" rIns="91440" bIns="45720" rtlCol="0" anchor="ctr">
            <a:normAutofit/>
          </a:bodyPr>
          <a:lstStyle/>
          <a:p>
            <a:pPr marL="320040" indent="-320040">
              <a:defRPr/>
            </a:pPr>
            <a:r>
              <a:rPr lang="en-US" sz="3700" b="1" kern="1200">
                <a:solidFill>
                  <a:srgbClr val="FFFFFF"/>
                </a:solidFill>
                <a:latin typeface="+mj-lt"/>
                <a:ea typeface="+mj-ea"/>
                <a:cs typeface="+mj-cs"/>
              </a:rPr>
              <a:t>Dalam metode Variabel costing ini biaya produk mencakup:</a:t>
            </a:r>
          </a:p>
        </p:txBody>
      </p:sp>
      <p:sp>
        <p:nvSpPr>
          <p:cNvPr id="23555" name="Rectangle 3">
            <a:extLst>
              <a:ext uri="{FF2B5EF4-FFF2-40B4-BE49-F238E27FC236}">
                <a16:creationId xmlns:a16="http://schemas.microsoft.com/office/drawing/2014/main" id="{037C00C3-27D1-4B86-A5CE-E3D9CC4EF321}"/>
              </a:ext>
            </a:extLst>
          </p:cNvPr>
          <p:cNvSpPr>
            <a:spLocks noGrp="1" noChangeArrowheads="1"/>
          </p:cNvSpPr>
          <p:nvPr>
            <p:ph type="body" sz="half" idx="1"/>
          </p:nvPr>
        </p:nvSpPr>
        <p:spPr>
          <a:xfrm>
            <a:off x="6090574" y="801866"/>
            <a:ext cx="5306084" cy="5230634"/>
          </a:xfrm>
        </p:spPr>
        <p:txBody>
          <a:bodyPr vert="horz" lIns="91440" tIns="45720" rIns="91440" bIns="45720" rtlCol="0" anchor="ctr">
            <a:normAutofit/>
          </a:bodyPr>
          <a:lstStyle/>
          <a:p>
            <a:r>
              <a:rPr lang="en-US" altLang="en-US" sz="2400">
                <a:solidFill>
                  <a:srgbClr val="000000"/>
                </a:solidFill>
              </a:rPr>
              <a:t>BIAYA BAHAN BAKU</a:t>
            </a:r>
          </a:p>
          <a:p>
            <a:r>
              <a:rPr lang="en-US" altLang="en-US" sz="2400">
                <a:solidFill>
                  <a:srgbClr val="000000"/>
                </a:solidFill>
              </a:rPr>
              <a:t>BIAYA TENAGA KERJA LANGSUNG</a:t>
            </a:r>
          </a:p>
          <a:p>
            <a:r>
              <a:rPr lang="en-US" altLang="en-US" sz="2400">
                <a:solidFill>
                  <a:srgbClr val="000000"/>
                </a:solidFill>
              </a:rPr>
              <a:t>BIAYA OVERHEAD PABRIK</a:t>
            </a:r>
          </a:p>
        </p:txBody>
      </p:sp>
      <p:sp>
        <p:nvSpPr>
          <p:cNvPr id="3" name="Slide Number Placeholder 6">
            <a:extLst>
              <a:ext uri="{FF2B5EF4-FFF2-40B4-BE49-F238E27FC236}">
                <a16:creationId xmlns:a16="http://schemas.microsoft.com/office/drawing/2014/main" id="{9BF287A0-057E-4ABE-AE60-54B01FBB5511}"/>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6D20891F-91E2-45DD-A5F5-E730553B77E4}" type="slidenum">
              <a:rPr lang="en-US" altLang="en-US" sz="1000">
                <a:solidFill>
                  <a:srgbClr val="898989"/>
                </a:solidFill>
                <a:latin typeface="+mn-lt"/>
                <a:cs typeface="+mn-cs"/>
              </a:rPr>
              <a:pPr eaLnBrk="1" hangingPunct="1">
                <a:spcAft>
                  <a:spcPts val="600"/>
                </a:spcAft>
              </a:pPr>
              <a:t>14</a:t>
            </a:fld>
            <a:endParaRPr lang="en-US" altLang="en-US" sz="1000">
              <a:solidFill>
                <a:srgbClr val="898989"/>
              </a:solidFill>
              <a:latin typeface="+mn-lt"/>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id="{B2A9898B-AAFD-4E5E-ACA9-E1E4210904CD}"/>
              </a:ext>
            </a:extLst>
          </p:cNvPr>
          <p:cNvSpPr/>
          <p:nvPr/>
        </p:nvSpPr>
        <p:spPr>
          <a:xfrm>
            <a:off x="2667000" y="4286251"/>
            <a:ext cx="6858000" cy="1071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5363" name="Slide Number Placeholder 3">
            <a:extLst>
              <a:ext uri="{FF2B5EF4-FFF2-40B4-BE49-F238E27FC236}">
                <a16:creationId xmlns:a16="http://schemas.microsoft.com/office/drawing/2014/main" id="{81C3DC27-547C-4D3D-AE8F-7603302A72F4}"/>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FE9F74-01B1-4FB8-8F77-66744D5AB116}" type="slidenum">
              <a:rPr lang="en-US" altLang="en-US">
                <a:solidFill>
                  <a:schemeClr val="tx2"/>
                </a:solidFill>
                <a:latin typeface="Tw Cen MT" panose="020B0602020104020603" pitchFamily="34" charset="0"/>
              </a:rPr>
              <a:pPr eaLnBrk="1" hangingPunct="1"/>
              <a:t>15</a:t>
            </a:fld>
            <a:endParaRPr lang="en-US" altLang="en-US">
              <a:solidFill>
                <a:schemeClr val="tx2"/>
              </a:solidFill>
              <a:latin typeface="Tw Cen MT" panose="020B0602020104020603" pitchFamily="34" charset="0"/>
            </a:endParaRPr>
          </a:p>
        </p:txBody>
      </p:sp>
      <p:sp>
        <p:nvSpPr>
          <p:cNvPr id="24580" name="Rectangle 2">
            <a:extLst>
              <a:ext uri="{FF2B5EF4-FFF2-40B4-BE49-F238E27FC236}">
                <a16:creationId xmlns:a16="http://schemas.microsoft.com/office/drawing/2014/main" id="{778AD3F8-D5AC-4AB8-A066-66F5B15AB51C}"/>
              </a:ext>
            </a:extLst>
          </p:cNvPr>
          <p:cNvSpPr>
            <a:spLocks noGrp="1" noChangeArrowheads="1"/>
          </p:cNvSpPr>
          <p:nvPr>
            <p:ph type="title" idx="4294967295"/>
          </p:nvPr>
        </p:nvSpPr>
        <p:spPr>
          <a:xfrm>
            <a:off x="2503488" y="428626"/>
            <a:ext cx="7378700" cy="1000125"/>
          </a:xfrm>
        </p:spPr>
        <p:txBody>
          <a:bodyPr/>
          <a:lstStyle/>
          <a:p>
            <a:pPr eaLnBrk="1" hangingPunct="1"/>
            <a:r>
              <a:rPr lang="en-US" altLang="en-US" b="1">
                <a:solidFill>
                  <a:schemeClr val="tx1"/>
                </a:solidFill>
              </a:rPr>
              <a:t>BIAYA BAHAN BAKU</a:t>
            </a:r>
          </a:p>
        </p:txBody>
      </p:sp>
      <p:sp>
        <p:nvSpPr>
          <p:cNvPr id="24581" name="Rectangle 6">
            <a:extLst>
              <a:ext uri="{FF2B5EF4-FFF2-40B4-BE49-F238E27FC236}">
                <a16:creationId xmlns:a16="http://schemas.microsoft.com/office/drawing/2014/main" id="{D0542D35-8440-488A-A50B-7E6EF862EA93}"/>
              </a:ext>
            </a:extLst>
          </p:cNvPr>
          <p:cNvSpPr>
            <a:spLocks noChangeArrowheads="1"/>
          </p:cNvSpPr>
          <p:nvPr/>
        </p:nvSpPr>
        <p:spPr bwMode="auto">
          <a:xfrm>
            <a:off x="2624138" y="2514600"/>
            <a:ext cx="3186112" cy="1295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a:latin typeface="Tw Cen MT" panose="020B0602020104020603" pitchFamily="34" charset="0"/>
              </a:rPr>
              <a:t>HP BAHAN BAKU</a:t>
            </a:r>
            <a:r>
              <a:rPr lang="id-ID" altLang="en-US" sz="2000" b="1">
                <a:latin typeface="Tw Cen MT" panose="020B0602020104020603" pitchFamily="34" charset="0"/>
              </a:rPr>
              <a:t> =</a:t>
            </a:r>
            <a:endParaRPr lang="en-US" altLang="en-US" sz="2000" b="1">
              <a:latin typeface="Tw Cen MT" panose="020B0602020104020603" pitchFamily="34" charset="0"/>
            </a:endParaRPr>
          </a:p>
          <a:p>
            <a:pPr algn="ctr" eaLnBrk="1" hangingPunct="1"/>
            <a:r>
              <a:rPr lang="id-ID" altLang="en-US" sz="2000" b="1">
                <a:latin typeface="Tw Cen MT" panose="020B0602020104020603" pitchFamily="34" charset="0"/>
              </a:rPr>
              <a:t>Harga faktur + Biaya Lainnya</a:t>
            </a:r>
          </a:p>
          <a:p>
            <a:pPr algn="ctr" eaLnBrk="1" hangingPunct="1"/>
            <a:r>
              <a:rPr lang="id-ID" altLang="en-US" sz="2000" b="1">
                <a:latin typeface="Tw Cen MT" panose="020B0602020104020603" pitchFamily="34" charset="0"/>
              </a:rPr>
              <a:t>Dari bahan baku</a:t>
            </a:r>
            <a:endParaRPr lang="en-US" altLang="en-US" sz="2000" b="1">
              <a:latin typeface="Tw Cen MT" panose="020B0602020104020603" pitchFamily="34" charset="0"/>
            </a:endParaRPr>
          </a:p>
        </p:txBody>
      </p:sp>
      <p:sp>
        <p:nvSpPr>
          <p:cNvPr id="24582" name="Rectangle 7">
            <a:extLst>
              <a:ext uri="{FF2B5EF4-FFF2-40B4-BE49-F238E27FC236}">
                <a16:creationId xmlns:a16="http://schemas.microsoft.com/office/drawing/2014/main" id="{231D66EF-395F-46A2-9B91-C561EA34E768}"/>
              </a:ext>
            </a:extLst>
          </p:cNvPr>
          <p:cNvSpPr>
            <a:spLocks noChangeArrowheads="1"/>
          </p:cNvSpPr>
          <p:nvPr/>
        </p:nvSpPr>
        <p:spPr bwMode="auto">
          <a:xfrm>
            <a:off x="6477000" y="2514600"/>
            <a:ext cx="3048000" cy="1295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w Cen MT" panose="020B0602020104020603" pitchFamily="34" charset="0"/>
              </a:rPr>
              <a:t>HP BAHAN BAKU</a:t>
            </a:r>
            <a:r>
              <a:rPr lang="id-ID" altLang="en-US" sz="2400" b="1">
                <a:latin typeface="Tw Cen MT" panose="020B0602020104020603" pitchFamily="34" charset="0"/>
              </a:rPr>
              <a:t> =</a:t>
            </a:r>
          </a:p>
          <a:p>
            <a:pPr algn="ctr" eaLnBrk="1" hangingPunct="1"/>
            <a:r>
              <a:rPr lang="id-ID" altLang="en-US" sz="2400" b="1">
                <a:latin typeface="Tw Cen MT" panose="020B0602020104020603" pitchFamily="34" charset="0"/>
              </a:rPr>
              <a:t>Harga Faktur dari</a:t>
            </a:r>
          </a:p>
          <a:p>
            <a:pPr algn="ctr" eaLnBrk="1" hangingPunct="1"/>
            <a:r>
              <a:rPr lang="id-ID" altLang="en-US" sz="2400" b="1">
                <a:latin typeface="Tw Cen MT" panose="020B0602020104020603" pitchFamily="34" charset="0"/>
              </a:rPr>
              <a:t>Bahan baku</a:t>
            </a:r>
            <a:endParaRPr lang="en-US" altLang="en-US" sz="2400" b="1">
              <a:latin typeface="Tw Cen MT" panose="020B0602020104020603" pitchFamily="34" charset="0"/>
            </a:endParaRPr>
          </a:p>
        </p:txBody>
      </p:sp>
      <p:sp>
        <p:nvSpPr>
          <p:cNvPr id="24583" name="Line 12">
            <a:extLst>
              <a:ext uri="{FF2B5EF4-FFF2-40B4-BE49-F238E27FC236}">
                <a16:creationId xmlns:a16="http://schemas.microsoft.com/office/drawing/2014/main" id="{0FEF511E-4F23-4C11-A461-0DFB2915D130}"/>
              </a:ext>
            </a:extLst>
          </p:cNvPr>
          <p:cNvSpPr>
            <a:spLocks noChangeShapeType="1"/>
          </p:cNvSpPr>
          <p:nvPr/>
        </p:nvSpPr>
        <p:spPr bwMode="auto">
          <a:xfrm>
            <a:off x="4114800" y="3810000"/>
            <a:ext cx="0" cy="4572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84" name="Line 13">
            <a:extLst>
              <a:ext uri="{FF2B5EF4-FFF2-40B4-BE49-F238E27FC236}">
                <a16:creationId xmlns:a16="http://schemas.microsoft.com/office/drawing/2014/main" id="{0BAC5D6E-1EC1-4A0D-AA57-FAA708A3A9C0}"/>
              </a:ext>
            </a:extLst>
          </p:cNvPr>
          <p:cNvSpPr>
            <a:spLocks noChangeShapeType="1"/>
          </p:cNvSpPr>
          <p:nvPr/>
        </p:nvSpPr>
        <p:spPr bwMode="auto">
          <a:xfrm>
            <a:off x="7848600" y="3810000"/>
            <a:ext cx="0" cy="4572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85" name="Text Box 14">
            <a:extLst>
              <a:ext uri="{FF2B5EF4-FFF2-40B4-BE49-F238E27FC236}">
                <a16:creationId xmlns:a16="http://schemas.microsoft.com/office/drawing/2014/main" id="{1B103892-BE1F-402F-BA6A-EDEA0FD547BB}"/>
              </a:ext>
            </a:extLst>
          </p:cNvPr>
          <p:cNvSpPr txBox="1">
            <a:spLocks noChangeArrowheads="1"/>
          </p:cNvSpPr>
          <p:nvPr/>
        </p:nvSpPr>
        <p:spPr bwMode="auto">
          <a:xfrm>
            <a:off x="2803526" y="4357688"/>
            <a:ext cx="29194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Tw Cen MT" panose="020B0602020104020603" pitchFamily="34" charset="0"/>
              </a:rPr>
              <a:t>ELEMEN BI</a:t>
            </a:r>
            <a:r>
              <a:rPr lang="id-ID" altLang="en-US" sz="2000" b="1">
                <a:latin typeface="Tw Cen MT" panose="020B0602020104020603" pitchFamily="34" charset="0"/>
              </a:rPr>
              <a:t>AYA</a:t>
            </a:r>
            <a:r>
              <a:rPr lang="en-US" altLang="en-US" sz="2000" b="1">
                <a:latin typeface="Tw Cen MT" panose="020B0602020104020603" pitchFamily="34" charset="0"/>
              </a:rPr>
              <a:t> VARIABEL</a:t>
            </a:r>
          </a:p>
          <a:p>
            <a:pPr eaLnBrk="1" hangingPunct="1"/>
            <a:r>
              <a:rPr lang="en-US" altLang="en-US" sz="2000" b="1">
                <a:latin typeface="Tw Cen MT" panose="020B0602020104020603" pitchFamily="34" charset="0"/>
              </a:rPr>
              <a:t>MELIPUTI B</a:t>
            </a:r>
            <a:r>
              <a:rPr lang="id-ID" altLang="en-US" sz="2000" b="1">
                <a:latin typeface="Tw Cen MT" panose="020B0602020104020603" pitchFamily="34" charset="0"/>
              </a:rPr>
              <a:t>AHAN </a:t>
            </a:r>
            <a:r>
              <a:rPr lang="en-US" altLang="en-US" sz="2000" b="1">
                <a:latin typeface="Tw Cen MT" panose="020B0602020104020603" pitchFamily="34" charset="0"/>
              </a:rPr>
              <a:t>B</a:t>
            </a:r>
            <a:r>
              <a:rPr lang="id-ID" altLang="en-US" sz="2000" b="1">
                <a:latin typeface="Tw Cen MT" panose="020B0602020104020603" pitchFamily="34" charset="0"/>
              </a:rPr>
              <a:t>AKU,</a:t>
            </a:r>
          </a:p>
          <a:p>
            <a:pPr eaLnBrk="1" hangingPunct="1"/>
            <a:r>
              <a:rPr lang="en-US" altLang="en-US" sz="2000" b="1">
                <a:latin typeface="Tw Cen MT" panose="020B0602020104020603" pitchFamily="34" charset="0"/>
              </a:rPr>
              <a:t>BI</a:t>
            </a:r>
            <a:r>
              <a:rPr lang="id-ID" altLang="en-US" sz="2000" b="1">
                <a:latin typeface="Tw Cen MT" panose="020B0602020104020603" pitchFamily="34" charset="0"/>
              </a:rPr>
              <a:t>AYA</a:t>
            </a:r>
            <a:r>
              <a:rPr lang="en-US" altLang="en-US" sz="2000" b="1">
                <a:latin typeface="Tw Cen MT" panose="020B0602020104020603" pitchFamily="34" charset="0"/>
              </a:rPr>
              <a:t> LAIN VARIABEL</a:t>
            </a:r>
          </a:p>
        </p:txBody>
      </p:sp>
      <p:sp>
        <p:nvSpPr>
          <p:cNvPr id="24586" name="Text Box 15">
            <a:extLst>
              <a:ext uri="{FF2B5EF4-FFF2-40B4-BE49-F238E27FC236}">
                <a16:creationId xmlns:a16="http://schemas.microsoft.com/office/drawing/2014/main" id="{D171004C-5178-45C0-AA07-34BDA12F93DF}"/>
              </a:ext>
            </a:extLst>
          </p:cNvPr>
          <p:cNvSpPr txBox="1">
            <a:spLocks noChangeArrowheads="1"/>
          </p:cNvSpPr>
          <p:nvPr/>
        </p:nvSpPr>
        <p:spPr bwMode="auto">
          <a:xfrm>
            <a:off x="6613526" y="4281488"/>
            <a:ext cx="2919413"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Tw Cen MT" panose="020B0602020104020603" pitchFamily="34" charset="0"/>
              </a:rPr>
              <a:t>SEMUA MENJADI</a:t>
            </a:r>
          </a:p>
          <a:p>
            <a:pPr eaLnBrk="1" hangingPunct="1"/>
            <a:r>
              <a:rPr lang="en-US" altLang="en-US" sz="2000" b="1">
                <a:latin typeface="Tw Cen MT" panose="020B0602020104020603" pitchFamily="34" charset="0"/>
              </a:rPr>
              <a:t>ELEMEN BI</a:t>
            </a:r>
            <a:r>
              <a:rPr lang="id-ID" altLang="en-US" sz="2000" b="1">
                <a:latin typeface="Tw Cen MT" panose="020B0602020104020603" pitchFamily="34" charset="0"/>
              </a:rPr>
              <a:t>AYA</a:t>
            </a:r>
            <a:r>
              <a:rPr lang="en-US" altLang="en-US" sz="2000" b="1">
                <a:latin typeface="Tw Cen MT" panose="020B0602020104020603" pitchFamily="34" charset="0"/>
              </a:rPr>
              <a:t> VARIABEL</a:t>
            </a:r>
          </a:p>
          <a:p>
            <a:pPr eaLnBrk="1" hangingPunct="1"/>
            <a:endParaRPr lang="en-US" altLang="en-US" b="1">
              <a:latin typeface="Tw Cen MT" panose="020B0602020104020603" pitchFamily="34" charset="0"/>
            </a:endParaRPr>
          </a:p>
        </p:txBody>
      </p:sp>
      <p:sp>
        <p:nvSpPr>
          <p:cNvPr id="24587" name="TextBox 9">
            <a:extLst>
              <a:ext uri="{FF2B5EF4-FFF2-40B4-BE49-F238E27FC236}">
                <a16:creationId xmlns:a16="http://schemas.microsoft.com/office/drawing/2014/main" id="{B8B1F1D2-E22A-4633-990F-439BF9D444FF}"/>
              </a:ext>
            </a:extLst>
          </p:cNvPr>
          <p:cNvSpPr txBox="1">
            <a:spLocks noChangeArrowheads="1"/>
          </p:cNvSpPr>
          <p:nvPr/>
        </p:nvSpPr>
        <p:spPr bwMode="auto">
          <a:xfrm>
            <a:off x="2452688" y="1619251"/>
            <a:ext cx="79295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sz="2800" b="1"/>
              <a:t>Pengertian Harga Pokok Bahan Baku</a:t>
            </a:r>
          </a:p>
        </p:txBody>
      </p:sp>
      <p:sp>
        <p:nvSpPr>
          <p:cNvPr id="24588" name="TextBox 10">
            <a:extLst>
              <a:ext uri="{FF2B5EF4-FFF2-40B4-BE49-F238E27FC236}">
                <a16:creationId xmlns:a16="http://schemas.microsoft.com/office/drawing/2014/main" id="{2326FD90-D691-45D5-A83E-B2B29509EA5B}"/>
              </a:ext>
            </a:extLst>
          </p:cNvPr>
          <p:cNvSpPr txBox="1">
            <a:spLocks noChangeArrowheads="1"/>
          </p:cNvSpPr>
          <p:nvPr/>
        </p:nvSpPr>
        <p:spPr bwMode="auto">
          <a:xfrm>
            <a:off x="2667001" y="5715000"/>
            <a:ext cx="75723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sz="2800" b="1"/>
              <a:t>Kelompok elemen harga pokok bahan baku berdasarkan tingkat variabilitasnya</a:t>
            </a:r>
          </a:p>
        </p:txBody>
      </p:sp>
      <p:sp>
        <p:nvSpPr>
          <p:cNvPr id="14" name="Left Brace 13">
            <a:extLst>
              <a:ext uri="{FF2B5EF4-FFF2-40B4-BE49-F238E27FC236}">
                <a16:creationId xmlns:a16="http://schemas.microsoft.com/office/drawing/2014/main" id="{4E7DC3AA-DA3A-4630-9916-FC1BDE1D7321}"/>
              </a:ext>
            </a:extLst>
          </p:cNvPr>
          <p:cNvSpPr/>
          <p:nvPr/>
        </p:nvSpPr>
        <p:spPr>
          <a:xfrm rot="5400000">
            <a:off x="6203156" y="2178844"/>
            <a:ext cx="357188" cy="6858000"/>
          </a:xfrm>
          <a:prstGeom prst="leftBrace">
            <a:avLst>
              <a:gd name="adj1" fmla="val 0"/>
              <a:gd name="adj2" fmla="val 51749"/>
            </a:avLst>
          </a:prstGeom>
        </p:spPr>
        <p:style>
          <a:lnRef idx="2">
            <a:schemeClr val="dk1"/>
          </a:lnRef>
          <a:fillRef idx="0">
            <a:schemeClr val="dk1"/>
          </a:fillRef>
          <a:effectRef idx="1">
            <a:schemeClr val="dk1"/>
          </a:effectRef>
          <a:fontRef idx="minor">
            <a:schemeClr val="tx1"/>
          </a:fontRef>
        </p:style>
        <p:txBody>
          <a:bodyPr anchor="ctr"/>
          <a:lstStyle/>
          <a:p>
            <a:pPr algn="ctr">
              <a:defRPr/>
            </a:pPr>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3">
            <a:extLst>
              <a:ext uri="{FF2B5EF4-FFF2-40B4-BE49-F238E27FC236}">
                <a16:creationId xmlns:a16="http://schemas.microsoft.com/office/drawing/2014/main" id="{6241C112-ACB2-4CA5-A69C-499F51C1712A}"/>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4F0317-3338-4241-A849-50A37FB8FB36}" type="slidenum">
              <a:rPr lang="en-US" altLang="en-US">
                <a:solidFill>
                  <a:schemeClr val="tx2"/>
                </a:solidFill>
                <a:latin typeface="Tw Cen MT" panose="020B0602020104020603" pitchFamily="34" charset="0"/>
              </a:rPr>
              <a:pPr eaLnBrk="1" hangingPunct="1"/>
              <a:t>16</a:t>
            </a:fld>
            <a:endParaRPr lang="en-US" altLang="en-US">
              <a:solidFill>
                <a:schemeClr val="tx2"/>
              </a:solidFill>
              <a:latin typeface="Tw Cen MT" panose="020B0602020104020603" pitchFamily="34" charset="0"/>
            </a:endParaRPr>
          </a:p>
        </p:txBody>
      </p:sp>
      <p:sp>
        <p:nvSpPr>
          <p:cNvPr id="7172" name="Rectangle 1026">
            <a:extLst>
              <a:ext uri="{FF2B5EF4-FFF2-40B4-BE49-F238E27FC236}">
                <a16:creationId xmlns:a16="http://schemas.microsoft.com/office/drawing/2014/main" id="{CCF47F2D-450D-4473-AA62-7D79384CE078}"/>
              </a:ext>
            </a:extLst>
          </p:cNvPr>
          <p:cNvSpPr>
            <a:spLocks noGrp="1" noChangeArrowheads="1"/>
          </p:cNvSpPr>
          <p:nvPr>
            <p:ph type="title" idx="4294967295"/>
          </p:nvPr>
        </p:nvSpPr>
        <p:spPr>
          <a:xfrm>
            <a:off x="2166938" y="285750"/>
            <a:ext cx="8001000" cy="1143000"/>
          </a:xfrm>
        </p:spPr>
        <p:txBody>
          <a:bodyPr>
            <a:normAutofit/>
          </a:bodyPr>
          <a:lstStyle/>
          <a:p>
            <a:pPr>
              <a:defRPr/>
            </a:pPr>
            <a:r>
              <a:rPr lang="en-US" b="1" dirty="0">
                <a:solidFill>
                  <a:schemeClr val="tx1"/>
                </a:solidFill>
              </a:rPr>
              <a:t>BIAYA TENAGA KERJA LANGSUNG</a:t>
            </a:r>
          </a:p>
        </p:txBody>
      </p:sp>
      <p:sp>
        <p:nvSpPr>
          <p:cNvPr id="25604" name="Rectangle 1028">
            <a:extLst>
              <a:ext uri="{FF2B5EF4-FFF2-40B4-BE49-F238E27FC236}">
                <a16:creationId xmlns:a16="http://schemas.microsoft.com/office/drawing/2014/main" id="{71931C20-19FA-4B26-A9B3-263222004AC8}"/>
              </a:ext>
            </a:extLst>
          </p:cNvPr>
          <p:cNvSpPr>
            <a:spLocks noChangeArrowheads="1"/>
          </p:cNvSpPr>
          <p:nvPr/>
        </p:nvSpPr>
        <p:spPr bwMode="auto">
          <a:xfrm>
            <a:off x="2895600" y="2362200"/>
            <a:ext cx="29718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w Cen MT" panose="020B0602020104020603" pitchFamily="34" charset="0"/>
              </a:rPr>
              <a:t>SISTEM UPAH PER </a:t>
            </a:r>
          </a:p>
          <a:p>
            <a:pPr algn="ctr" eaLnBrk="1" hangingPunct="1"/>
            <a:r>
              <a:rPr lang="en-US" altLang="en-US" sz="2400" b="1">
                <a:latin typeface="Tw Cen MT" panose="020B0602020104020603" pitchFamily="34" charset="0"/>
              </a:rPr>
              <a:t>POTONG</a:t>
            </a:r>
            <a:r>
              <a:rPr lang="id-ID" altLang="en-US" sz="2400" b="1">
                <a:latin typeface="Tw Cen MT" panose="020B0602020104020603" pitchFamily="34" charset="0"/>
              </a:rPr>
              <a:t> PRODUK</a:t>
            </a:r>
            <a:endParaRPr lang="en-US" altLang="en-US" sz="2400" b="1">
              <a:latin typeface="Tw Cen MT" panose="020B0602020104020603" pitchFamily="34" charset="0"/>
            </a:endParaRPr>
          </a:p>
        </p:txBody>
      </p:sp>
      <p:sp>
        <p:nvSpPr>
          <p:cNvPr id="25605" name="Rectangle 1029">
            <a:extLst>
              <a:ext uri="{FF2B5EF4-FFF2-40B4-BE49-F238E27FC236}">
                <a16:creationId xmlns:a16="http://schemas.microsoft.com/office/drawing/2014/main" id="{90402327-0812-4A77-B6A4-3E091269BFD0}"/>
              </a:ext>
            </a:extLst>
          </p:cNvPr>
          <p:cNvSpPr>
            <a:spLocks noChangeArrowheads="1"/>
          </p:cNvSpPr>
          <p:nvPr/>
        </p:nvSpPr>
        <p:spPr bwMode="auto">
          <a:xfrm>
            <a:off x="2895600" y="3886200"/>
            <a:ext cx="29718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w Cen MT" panose="020B0602020104020603" pitchFamily="34" charset="0"/>
              </a:rPr>
              <a:t>SISTEM UPAH PER</a:t>
            </a:r>
            <a:r>
              <a:rPr lang="id-ID" altLang="en-US" sz="2400" b="1">
                <a:latin typeface="Tw Cen MT" panose="020B0602020104020603" pitchFamily="34" charset="0"/>
              </a:rPr>
              <a:t> </a:t>
            </a:r>
            <a:r>
              <a:rPr lang="en-US" altLang="en-US" sz="2400" b="1">
                <a:latin typeface="Tw Cen MT" panose="020B0602020104020603" pitchFamily="34" charset="0"/>
              </a:rPr>
              <a:t>JAM</a:t>
            </a:r>
            <a:r>
              <a:rPr lang="id-ID" altLang="en-US" sz="2400" b="1">
                <a:latin typeface="Tw Cen MT" panose="020B0602020104020603" pitchFamily="34" charset="0"/>
              </a:rPr>
              <a:t> </a:t>
            </a:r>
          </a:p>
          <a:p>
            <a:pPr algn="ctr" eaLnBrk="1" hangingPunct="1"/>
            <a:r>
              <a:rPr lang="id-ID" altLang="en-US" sz="2400" b="1">
                <a:latin typeface="Tw Cen MT" panose="020B0602020104020603" pitchFamily="34" charset="0"/>
              </a:rPr>
              <a:t>KERJA LANGSUNG</a:t>
            </a:r>
            <a:endParaRPr lang="en-US" altLang="en-US" sz="2400" b="1">
              <a:latin typeface="Tw Cen MT" panose="020B0602020104020603" pitchFamily="34" charset="0"/>
            </a:endParaRPr>
          </a:p>
        </p:txBody>
      </p:sp>
      <p:sp>
        <p:nvSpPr>
          <p:cNvPr id="25606" name="Rectangle 1030">
            <a:extLst>
              <a:ext uri="{FF2B5EF4-FFF2-40B4-BE49-F238E27FC236}">
                <a16:creationId xmlns:a16="http://schemas.microsoft.com/office/drawing/2014/main" id="{578B1405-406A-47B1-BA8E-29FE1A8FA054}"/>
              </a:ext>
            </a:extLst>
          </p:cNvPr>
          <p:cNvSpPr>
            <a:spLocks noChangeArrowheads="1"/>
          </p:cNvSpPr>
          <p:nvPr/>
        </p:nvSpPr>
        <p:spPr bwMode="auto">
          <a:xfrm>
            <a:off x="2895600" y="5410200"/>
            <a:ext cx="2971800" cy="1066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w Cen MT" panose="020B0602020104020603" pitchFamily="34" charset="0"/>
              </a:rPr>
              <a:t>SISTEM UPAH </a:t>
            </a:r>
          </a:p>
          <a:p>
            <a:pPr algn="ctr" eaLnBrk="1" hangingPunct="1"/>
            <a:r>
              <a:rPr lang="en-US" altLang="en-US" sz="2400" b="1">
                <a:latin typeface="Tw Cen MT" panose="020B0602020104020603" pitchFamily="34" charset="0"/>
              </a:rPr>
              <a:t>TETAP</a:t>
            </a:r>
            <a:r>
              <a:rPr lang="id-ID" altLang="en-US" sz="2400" b="1">
                <a:latin typeface="Tw Cen MT" panose="020B0602020104020603" pitchFamily="34" charset="0"/>
              </a:rPr>
              <a:t> PER BULAN</a:t>
            </a:r>
            <a:endParaRPr lang="en-US" altLang="en-US" sz="2400" b="1">
              <a:latin typeface="Tw Cen MT" panose="020B0602020104020603" pitchFamily="34" charset="0"/>
            </a:endParaRPr>
          </a:p>
        </p:txBody>
      </p:sp>
      <p:sp>
        <p:nvSpPr>
          <p:cNvPr id="25607" name="Line 1033">
            <a:extLst>
              <a:ext uri="{FF2B5EF4-FFF2-40B4-BE49-F238E27FC236}">
                <a16:creationId xmlns:a16="http://schemas.microsoft.com/office/drawing/2014/main" id="{13756039-EDA7-406B-BDCF-9BF4D5E59B03}"/>
              </a:ext>
            </a:extLst>
          </p:cNvPr>
          <p:cNvSpPr>
            <a:spLocks noChangeShapeType="1"/>
          </p:cNvSpPr>
          <p:nvPr/>
        </p:nvSpPr>
        <p:spPr bwMode="auto">
          <a:xfrm>
            <a:off x="6024563" y="2997200"/>
            <a:ext cx="990600" cy="6858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08" name="Text Box 1035">
            <a:extLst>
              <a:ext uri="{FF2B5EF4-FFF2-40B4-BE49-F238E27FC236}">
                <a16:creationId xmlns:a16="http://schemas.microsoft.com/office/drawing/2014/main" id="{18B5AF4C-E396-46BF-A444-67EBCC069CD7}"/>
              </a:ext>
            </a:extLst>
          </p:cNvPr>
          <p:cNvSpPr txBox="1">
            <a:spLocks noChangeArrowheads="1"/>
          </p:cNvSpPr>
          <p:nvPr/>
        </p:nvSpPr>
        <p:spPr bwMode="auto">
          <a:xfrm>
            <a:off x="7050088" y="3571876"/>
            <a:ext cx="3117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latin typeface="Tw Cen MT" panose="020B0602020104020603" pitchFamily="34" charset="0"/>
              </a:rPr>
              <a:t>Elemen Biaya Produksi</a:t>
            </a:r>
          </a:p>
        </p:txBody>
      </p:sp>
      <p:sp>
        <p:nvSpPr>
          <p:cNvPr id="25609" name="Line 1036">
            <a:extLst>
              <a:ext uri="{FF2B5EF4-FFF2-40B4-BE49-F238E27FC236}">
                <a16:creationId xmlns:a16="http://schemas.microsoft.com/office/drawing/2014/main" id="{5C9C7978-9DC5-41D2-9C27-25B5BC4568CA}"/>
              </a:ext>
            </a:extLst>
          </p:cNvPr>
          <p:cNvSpPr>
            <a:spLocks noChangeShapeType="1"/>
          </p:cNvSpPr>
          <p:nvPr/>
        </p:nvSpPr>
        <p:spPr bwMode="auto">
          <a:xfrm>
            <a:off x="5867400" y="5943600"/>
            <a:ext cx="8382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10" name="Text Box 1037">
            <a:extLst>
              <a:ext uri="{FF2B5EF4-FFF2-40B4-BE49-F238E27FC236}">
                <a16:creationId xmlns:a16="http://schemas.microsoft.com/office/drawing/2014/main" id="{E1D8335B-F096-46C6-BF13-8C01F1338925}"/>
              </a:ext>
            </a:extLst>
          </p:cNvPr>
          <p:cNvSpPr txBox="1">
            <a:spLocks noChangeArrowheads="1"/>
          </p:cNvSpPr>
          <p:nvPr/>
        </p:nvSpPr>
        <p:spPr bwMode="auto">
          <a:xfrm>
            <a:off x="6816725" y="5661026"/>
            <a:ext cx="34226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latin typeface="Tw Cen MT" panose="020B0602020104020603" pitchFamily="34" charset="0"/>
              </a:rPr>
              <a:t>Biaya Tetap </a:t>
            </a:r>
            <a:r>
              <a:rPr lang="en-US" altLang="en-US" sz="2400" b="1">
                <a:latin typeface="Tw Cen MT" panose="020B0602020104020603" pitchFamily="34" charset="0"/>
                <a:sym typeface="Wingdings" panose="05000000000000000000" pitchFamily="2" charset="2"/>
              </a:rPr>
              <a:t> Period Cost</a:t>
            </a:r>
            <a:endParaRPr lang="en-US" altLang="en-US" sz="2400" b="1">
              <a:latin typeface="Tw Cen MT" panose="020B0602020104020603" pitchFamily="34" charset="0"/>
            </a:endParaRPr>
          </a:p>
        </p:txBody>
      </p:sp>
      <p:sp>
        <p:nvSpPr>
          <p:cNvPr id="25611" name="Line 1038">
            <a:extLst>
              <a:ext uri="{FF2B5EF4-FFF2-40B4-BE49-F238E27FC236}">
                <a16:creationId xmlns:a16="http://schemas.microsoft.com/office/drawing/2014/main" id="{C2D1F735-9601-4235-83CC-20B5B3973DA5}"/>
              </a:ext>
            </a:extLst>
          </p:cNvPr>
          <p:cNvSpPr>
            <a:spLocks noChangeShapeType="1"/>
          </p:cNvSpPr>
          <p:nvPr/>
        </p:nvSpPr>
        <p:spPr bwMode="auto">
          <a:xfrm flipV="1">
            <a:off x="6096001" y="4005263"/>
            <a:ext cx="936625" cy="6477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12" name="TextBox 11">
            <a:extLst>
              <a:ext uri="{FF2B5EF4-FFF2-40B4-BE49-F238E27FC236}">
                <a16:creationId xmlns:a16="http://schemas.microsoft.com/office/drawing/2014/main" id="{FBD78932-B138-4F2D-A21D-652CC3092978}"/>
              </a:ext>
            </a:extLst>
          </p:cNvPr>
          <p:cNvSpPr txBox="1">
            <a:spLocks noChangeArrowheads="1"/>
          </p:cNvSpPr>
          <p:nvPr/>
        </p:nvSpPr>
        <p:spPr bwMode="auto">
          <a:xfrm>
            <a:off x="2166938" y="1365251"/>
            <a:ext cx="792956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sz="2600" b="1"/>
              <a:t>Sistem Penggajian Perusahaan Dapat Golongkan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3">
            <a:extLst>
              <a:ext uri="{FF2B5EF4-FFF2-40B4-BE49-F238E27FC236}">
                <a16:creationId xmlns:a16="http://schemas.microsoft.com/office/drawing/2014/main" id="{C1C3DB36-3B80-4C97-8C8B-32B1F535FD5F}"/>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95DB48-467C-485A-BC62-69120DD140F8}" type="slidenum">
              <a:rPr lang="en-US" altLang="en-US">
                <a:solidFill>
                  <a:schemeClr val="tx2"/>
                </a:solidFill>
                <a:latin typeface="Tw Cen MT" panose="020B0602020104020603" pitchFamily="34" charset="0"/>
              </a:rPr>
              <a:pPr eaLnBrk="1" hangingPunct="1"/>
              <a:t>17</a:t>
            </a:fld>
            <a:endParaRPr lang="en-US" altLang="en-US">
              <a:solidFill>
                <a:schemeClr val="tx2"/>
              </a:solidFill>
              <a:latin typeface="Tw Cen MT" panose="020B0602020104020603" pitchFamily="34" charset="0"/>
            </a:endParaRPr>
          </a:p>
        </p:txBody>
      </p:sp>
      <p:sp>
        <p:nvSpPr>
          <p:cNvPr id="26627" name="Rectangle 2">
            <a:extLst>
              <a:ext uri="{FF2B5EF4-FFF2-40B4-BE49-F238E27FC236}">
                <a16:creationId xmlns:a16="http://schemas.microsoft.com/office/drawing/2014/main" id="{E4478C91-8E81-4870-8422-100D3B341C5D}"/>
              </a:ext>
            </a:extLst>
          </p:cNvPr>
          <p:cNvSpPr>
            <a:spLocks noGrp="1" noChangeArrowheads="1"/>
          </p:cNvSpPr>
          <p:nvPr>
            <p:ph type="title" idx="4294967295"/>
          </p:nvPr>
        </p:nvSpPr>
        <p:spPr>
          <a:xfrm>
            <a:off x="2667000" y="500063"/>
            <a:ext cx="7378700" cy="1143000"/>
          </a:xfrm>
        </p:spPr>
        <p:txBody>
          <a:bodyPr/>
          <a:lstStyle/>
          <a:p>
            <a:pPr eaLnBrk="1" hangingPunct="1"/>
            <a:r>
              <a:rPr lang="en-US" altLang="en-US" b="1">
                <a:solidFill>
                  <a:schemeClr val="tx1"/>
                </a:solidFill>
              </a:rPr>
              <a:t>BIAYA OVERHEAD PABRIK</a:t>
            </a:r>
            <a:r>
              <a:rPr lang="id-ID" altLang="en-US" b="1">
                <a:solidFill>
                  <a:schemeClr val="tx1"/>
                </a:solidFill>
              </a:rPr>
              <a:t> </a:t>
            </a:r>
            <a:endParaRPr lang="en-US" altLang="en-US" b="1">
              <a:solidFill>
                <a:schemeClr val="tx1"/>
              </a:solidFill>
            </a:endParaRPr>
          </a:p>
        </p:txBody>
      </p:sp>
      <p:sp>
        <p:nvSpPr>
          <p:cNvPr id="26628" name="Rectangle 4">
            <a:extLst>
              <a:ext uri="{FF2B5EF4-FFF2-40B4-BE49-F238E27FC236}">
                <a16:creationId xmlns:a16="http://schemas.microsoft.com/office/drawing/2014/main" id="{34A5145B-68A0-4B0D-9317-2551564A74A3}"/>
              </a:ext>
            </a:extLst>
          </p:cNvPr>
          <p:cNvSpPr>
            <a:spLocks noChangeArrowheads="1"/>
          </p:cNvSpPr>
          <p:nvPr/>
        </p:nvSpPr>
        <p:spPr bwMode="auto">
          <a:xfrm>
            <a:off x="2971800" y="2743200"/>
            <a:ext cx="2514600" cy="12192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w Cen MT" panose="020B0602020104020603" pitchFamily="34" charset="0"/>
              </a:rPr>
              <a:t>BOP VARIABEL</a:t>
            </a:r>
          </a:p>
        </p:txBody>
      </p:sp>
      <p:sp>
        <p:nvSpPr>
          <p:cNvPr id="26629" name="Rectangle 5">
            <a:extLst>
              <a:ext uri="{FF2B5EF4-FFF2-40B4-BE49-F238E27FC236}">
                <a16:creationId xmlns:a16="http://schemas.microsoft.com/office/drawing/2014/main" id="{DE4A8C78-9B81-4C5A-896D-2D91273072A9}"/>
              </a:ext>
            </a:extLst>
          </p:cNvPr>
          <p:cNvSpPr>
            <a:spLocks noChangeArrowheads="1"/>
          </p:cNvSpPr>
          <p:nvPr/>
        </p:nvSpPr>
        <p:spPr bwMode="auto">
          <a:xfrm>
            <a:off x="6781800" y="2743200"/>
            <a:ext cx="2590800" cy="12192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w Cen MT" panose="020B0602020104020603" pitchFamily="34" charset="0"/>
              </a:rPr>
              <a:t>BOP TETAP</a:t>
            </a:r>
          </a:p>
        </p:txBody>
      </p:sp>
      <p:sp>
        <p:nvSpPr>
          <p:cNvPr id="26630" name="Line 8">
            <a:extLst>
              <a:ext uri="{FF2B5EF4-FFF2-40B4-BE49-F238E27FC236}">
                <a16:creationId xmlns:a16="http://schemas.microsoft.com/office/drawing/2014/main" id="{FDA1C2E9-B24E-4B5E-9499-DDABD66B3BF3}"/>
              </a:ext>
            </a:extLst>
          </p:cNvPr>
          <p:cNvSpPr>
            <a:spLocks noChangeShapeType="1"/>
          </p:cNvSpPr>
          <p:nvPr/>
        </p:nvSpPr>
        <p:spPr bwMode="auto">
          <a:xfrm>
            <a:off x="4191000" y="3962400"/>
            <a:ext cx="0" cy="5334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31" name="Line 9">
            <a:extLst>
              <a:ext uri="{FF2B5EF4-FFF2-40B4-BE49-F238E27FC236}">
                <a16:creationId xmlns:a16="http://schemas.microsoft.com/office/drawing/2014/main" id="{9B7C9E57-9B8B-4F35-BFB5-117CBDD2484A}"/>
              </a:ext>
            </a:extLst>
          </p:cNvPr>
          <p:cNvSpPr>
            <a:spLocks noChangeShapeType="1"/>
          </p:cNvSpPr>
          <p:nvPr/>
        </p:nvSpPr>
        <p:spPr bwMode="auto">
          <a:xfrm>
            <a:off x="8077200" y="3962400"/>
            <a:ext cx="0" cy="6096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32" name="Text Box 10">
            <a:extLst>
              <a:ext uri="{FF2B5EF4-FFF2-40B4-BE49-F238E27FC236}">
                <a16:creationId xmlns:a16="http://schemas.microsoft.com/office/drawing/2014/main" id="{6A5F6F2B-D778-47A7-B574-37D4CAB1C609}"/>
              </a:ext>
            </a:extLst>
          </p:cNvPr>
          <p:cNvSpPr txBox="1">
            <a:spLocks noChangeArrowheads="1"/>
          </p:cNvSpPr>
          <p:nvPr/>
        </p:nvSpPr>
        <p:spPr bwMode="auto">
          <a:xfrm>
            <a:off x="2809876" y="4460875"/>
            <a:ext cx="2786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Tw Cen MT" panose="020B0602020104020603" pitchFamily="34" charset="0"/>
              </a:rPr>
              <a:t>ELEMEN BIAYA</a:t>
            </a:r>
            <a:r>
              <a:rPr lang="id-ID" altLang="en-US" b="1">
                <a:latin typeface="Tw Cen MT" panose="020B0602020104020603" pitchFamily="34" charset="0"/>
              </a:rPr>
              <a:t> </a:t>
            </a:r>
            <a:r>
              <a:rPr lang="en-US" altLang="en-US" b="1">
                <a:latin typeface="Tw Cen MT" panose="020B0602020104020603" pitchFamily="34" charset="0"/>
              </a:rPr>
              <a:t>PRODUKSI</a:t>
            </a:r>
          </a:p>
        </p:txBody>
      </p:sp>
      <p:sp>
        <p:nvSpPr>
          <p:cNvPr id="26633" name="Text Box 12">
            <a:extLst>
              <a:ext uri="{FF2B5EF4-FFF2-40B4-BE49-F238E27FC236}">
                <a16:creationId xmlns:a16="http://schemas.microsoft.com/office/drawing/2014/main" id="{01FE30C7-61DB-471C-BB41-BEFB05E76045}"/>
              </a:ext>
            </a:extLst>
          </p:cNvPr>
          <p:cNvSpPr txBox="1">
            <a:spLocks noChangeArrowheads="1"/>
          </p:cNvSpPr>
          <p:nvPr/>
        </p:nvSpPr>
        <p:spPr bwMode="auto">
          <a:xfrm>
            <a:off x="7096125" y="4572000"/>
            <a:ext cx="2000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Tw Cen MT" panose="020B0602020104020603" pitchFamily="34" charset="0"/>
              </a:rPr>
              <a:t>BIAYA PERIODE</a:t>
            </a:r>
          </a:p>
        </p:txBody>
      </p:sp>
      <p:sp>
        <p:nvSpPr>
          <p:cNvPr id="26634" name="TextBox 10">
            <a:extLst>
              <a:ext uri="{FF2B5EF4-FFF2-40B4-BE49-F238E27FC236}">
                <a16:creationId xmlns:a16="http://schemas.microsoft.com/office/drawing/2014/main" id="{2ED7FEF2-B5BF-4D82-80BA-9C4D0767DF80}"/>
              </a:ext>
            </a:extLst>
          </p:cNvPr>
          <p:cNvSpPr txBox="1">
            <a:spLocks noChangeArrowheads="1"/>
          </p:cNvSpPr>
          <p:nvPr/>
        </p:nvSpPr>
        <p:spPr bwMode="auto">
          <a:xfrm>
            <a:off x="1809751" y="1571625"/>
            <a:ext cx="82153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d-ID" altLang="en-US" sz="2800" b="1"/>
              <a:t>Biaya </a:t>
            </a:r>
            <a:r>
              <a:rPr lang="id-ID" altLang="en-US" sz="2800" b="1" i="1"/>
              <a:t>Overhead</a:t>
            </a:r>
            <a:r>
              <a:rPr lang="id-ID" altLang="en-US" sz="2800" b="1"/>
              <a:t> Pabrik Atas Dasar Tingkah Laku Dikelompokan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 name="Rectangle 19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0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7650" name="Rectangle 2">
            <a:extLst>
              <a:ext uri="{FF2B5EF4-FFF2-40B4-BE49-F238E27FC236}">
                <a16:creationId xmlns:a16="http://schemas.microsoft.com/office/drawing/2014/main" id="{8FDBCF33-D613-4AEE-98C3-F1BF9164DFF9}"/>
              </a:ext>
            </a:extLst>
          </p:cNvPr>
          <p:cNvSpPr>
            <a:spLocks noGrp="1" noChangeArrowheads="1"/>
          </p:cNvSpPr>
          <p:nvPr>
            <p:ph type="title"/>
          </p:nvPr>
        </p:nvSpPr>
        <p:spPr>
          <a:xfrm>
            <a:off x="1179226" y="826680"/>
            <a:ext cx="9833548" cy="1325563"/>
          </a:xfrm>
        </p:spPr>
        <p:txBody>
          <a:bodyPr>
            <a:normAutofit/>
          </a:bodyPr>
          <a:lstStyle/>
          <a:p>
            <a:pPr algn="ctr" eaLnBrk="1" hangingPunct="1"/>
            <a:r>
              <a:rPr lang="en-US" altLang="en-US" sz="4000" b="1">
                <a:solidFill>
                  <a:srgbClr val="FFFFFF"/>
                </a:solidFill>
              </a:rPr>
              <a:t>PERBEDAAN VARIABEL</a:t>
            </a:r>
            <a:r>
              <a:rPr lang="id-ID" altLang="en-US" sz="4000" b="1">
                <a:solidFill>
                  <a:srgbClr val="FFFFFF"/>
                </a:solidFill>
              </a:rPr>
              <a:t> </a:t>
            </a:r>
            <a:r>
              <a:rPr lang="en-US" altLang="en-US" sz="4000" b="1">
                <a:solidFill>
                  <a:srgbClr val="FFFFFF"/>
                </a:solidFill>
              </a:rPr>
              <a:t>COSTING DAN FULL COSTING</a:t>
            </a:r>
          </a:p>
        </p:txBody>
      </p:sp>
      <p:sp>
        <p:nvSpPr>
          <p:cNvPr id="18437" name="Rectangle 3">
            <a:extLst>
              <a:ext uri="{FF2B5EF4-FFF2-40B4-BE49-F238E27FC236}">
                <a16:creationId xmlns:a16="http://schemas.microsoft.com/office/drawing/2014/main" id="{079109F2-FE94-4D49-BC09-1F3999918935}"/>
              </a:ext>
            </a:extLst>
          </p:cNvPr>
          <p:cNvSpPr>
            <a:spLocks noGrp="1" noChangeArrowheads="1"/>
          </p:cNvSpPr>
          <p:nvPr>
            <p:ph sz="quarter" idx="1"/>
          </p:nvPr>
        </p:nvSpPr>
        <p:spPr>
          <a:xfrm>
            <a:off x="1179226" y="3092970"/>
            <a:ext cx="9833548" cy="2693976"/>
          </a:xfrm>
        </p:spPr>
        <p:txBody>
          <a:bodyPr>
            <a:normAutofit/>
          </a:bodyPr>
          <a:lstStyle/>
          <a:p>
            <a:pPr marL="609600" indent="-609600">
              <a:buNone/>
              <a:defRPr/>
            </a:pPr>
            <a:r>
              <a:rPr lang="en-US" sz="2000" b="1">
                <a:solidFill>
                  <a:srgbClr val="000000"/>
                </a:solidFill>
              </a:rPr>
              <a:t>DILIHAT DARI SEGI :</a:t>
            </a:r>
          </a:p>
          <a:p>
            <a:pPr marL="441325" indent="-441325">
              <a:buFont typeface="Wingdings" panose="05000000000000000000" pitchFamily="2" charset="2"/>
              <a:buAutoNum type="arabicPeriod"/>
              <a:defRPr/>
            </a:pPr>
            <a:r>
              <a:rPr lang="en-US" sz="2000" b="1">
                <a:solidFill>
                  <a:srgbClr val="000000"/>
                </a:solidFill>
              </a:rPr>
              <a:t>Penentuan Harga Pokok Produk</a:t>
            </a:r>
          </a:p>
          <a:p>
            <a:pPr marL="441325" indent="-441325">
              <a:buFont typeface="Wingdings" panose="05000000000000000000" pitchFamily="2" charset="2"/>
              <a:buAutoNum type="arabicPeriod"/>
              <a:defRPr/>
            </a:pPr>
            <a:r>
              <a:rPr lang="en-US" sz="2000" b="1">
                <a:solidFill>
                  <a:srgbClr val="000000"/>
                </a:solidFill>
              </a:rPr>
              <a:t>Penentuan Harga Pokok Persediaan</a:t>
            </a:r>
          </a:p>
          <a:p>
            <a:pPr marL="441325" indent="-441325">
              <a:buFont typeface="Wingdings" panose="05000000000000000000" pitchFamily="2" charset="2"/>
              <a:buAutoNum type="arabicPeriod"/>
              <a:defRPr/>
            </a:pPr>
            <a:r>
              <a:rPr lang="en-US" sz="2000" b="1">
                <a:solidFill>
                  <a:srgbClr val="000000"/>
                </a:solidFill>
              </a:rPr>
              <a:t>Pengakuan “</a:t>
            </a:r>
            <a:r>
              <a:rPr lang="en-US" sz="2000" i="1">
                <a:solidFill>
                  <a:srgbClr val="000000"/>
                </a:solidFill>
              </a:rPr>
              <a:t>Period Cost</a:t>
            </a:r>
            <a:r>
              <a:rPr lang="en-US" sz="2000" b="1">
                <a:solidFill>
                  <a:srgbClr val="000000"/>
                </a:solidFill>
              </a:rPr>
              <a:t>”</a:t>
            </a:r>
          </a:p>
          <a:p>
            <a:pPr marL="441325" indent="-441325">
              <a:buFont typeface="Wingdings" panose="05000000000000000000" pitchFamily="2" charset="2"/>
              <a:buAutoNum type="arabicPeriod"/>
              <a:defRPr/>
            </a:pPr>
            <a:r>
              <a:rPr lang="en-US" sz="2000" b="1">
                <a:solidFill>
                  <a:srgbClr val="000000"/>
                </a:solidFill>
              </a:rPr>
              <a:t>Pendekatan Pengelompokkan biaya</a:t>
            </a:r>
          </a:p>
          <a:p>
            <a:pPr marL="441325" indent="-441325">
              <a:buFont typeface="Wingdings" panose="05000000000000000000" pitchFamily="2" charset="2"/>
              <a:buAutoNum type="arabicPeriod"/>
              <a:defRPr/>
            </a:pPr>
            <a:r>
              <a:rPr lang="en-US" sz="2000" b="1">
                <a:solidFill>
                  <a:srgbClr val="000000"/>
                </a:solidFill>
              </a:rPr>
              <a:t>Penyajian Laporan Rugi/Laba</a:t>
            </a:r>
          </a:p>
        </p:txBody>
      </p:sp>
      <p:sp>
        <p:nvSpPr>
          <p:cNvPr id="11267" name="Slide Number Placeholder 5">
            <a:extLst>
              <a:ext uri="{FF2B5EF4-FFF2-40B4-BE49-F238E27FC236}">
                <a16:creationId xmlns:a16="http://schemas.microsoft.com/office/drawing/2014/main" id="{7290AAE0-655F-435C-87F5-7F519167A327}"/>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40360F91-F395-4D18-B683-954F5A89C88E}" type="slidenum">
              <a:rPr lang="en-US" altLang="en-US" sz="1000">
                <a:solidFill>
                  <a:srgbClr val="898989"/>
                </a:solidFill>
                <a:latin typeface="Tw Cen MT" panose="020B0602020104020603" pitchFamily="34" charset="0"/>
              </a:rPr>
              <a:pPr eaLnBrk="1" hangingPunct="1">
                <a:spcAft>
                  <a:spcPts val="600"/>
                </a:spcAft>
              </a:pPr>
              <a:t>18</a:t>
            </a:fld>
            <a:endParaRPr lang="en-US" altLang="en-US" sz="1000">
              <a:solidFill>
                <a:srgbClr val="898989"/>
              </a:solidFill>
              <a:latin typeface="Tw Cen MT" panose="020B0602020104020603"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045B59B-615E-4718-A150-42DE5D03E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6CF29CD-38B8-4924-BA11-6D6051748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61518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4" name="Title 1">
            <a:extLst>
              <a:ext uri="{FF2B5EF4-FFF2-40B4-BE49-F238E27FC236}">
                <a16:creationId xmlns:a16="http://schemas.microsoft.com/office/drawing/2014/main" id="{0EC452B8-CF9F-4A1E-8B66-4B51B592B259}"/>
              </a:ext>
            </a:extLst>
          </p:cNvPr>
          <p:cNvSpPr>
            <a:spLocks noGrp="1"/>
          </p:cNvSpPr>
          <p:nvPr>
            <p:ph type="title"/>
          </p:nvPr>
        </p:nvSpPr>
        <p:spPr>
          <a:xfrm>
            <a:off x="707011" y="365760"/>
            <a:ext cx="10765410" cy="1207269"/>
          </a:xfrm>
        </p:spPr>
        <p:txBody>
          <a:bodyPr vert="horz" lIns="91440" tIns="45720" rIns="91440" bIns="45720" rtlCol="0" anchor="b">
            <a:normAutofit/>
          </a:bodyPr>
          <a:lstStyle/>
          <a:p>
            <a:pPr algn="ctr"/>
            <a:r>
              <a:rPr lang="en-US" altLang="en-US" sz="5600" b="1" kern="1200">
                <a:solidFill>
                  <a:srgbClr val="FFFFFF"/>
                </a:solidFill>
                <a:latin typeface="+mj-lt"/>
                <a:ea typeface="+mj-ea"/>
                <a:cs typeface="+mj-cs"/>
              </a:rPr>
              <a:t>PENENTUAN HARGA POKOK PRODUK</a:t>
            </a:r>
            <a:endParaRPr lang="en-US" altLang="en-US" sz="5600" kern="1200">
              <a:solidFill>
                <a:srgbClr val="FFFFFF"/>
              </a:solidFill>
              <a:latin typeface="+mj-lt"/>
              <a:ea typeface="+mj-ea"/>
              <a:cs typeface="+mj-cs"/>
            </a:endParaRPr>
          </a:p>
        </p:txBody>
      </p:sp>
      <p:sp>
        <p:nvSpPr>
          <p:cNvPr id="4" name="Slide Number Placeholder 3">
            <a:extLst>
              <a:ext uri="{FF2B5EF4-FFF2-40B4-BE49-F238E27FC236}">
                <a16:creationId xmlns:a16="http://schemas.microsoft.com/office/drawing/2014/main" id="{6399F111-7B1F-4317-AE06-A950D96F950C}"/>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F1C3C950-859F-49CF-874C-55D6FA1DB320}" type="slidenum">
              <a:rPr lang="en-US" altLang="en-US">
                <a:solidFill>
                  <a:srgbClr val="898989"/>
                </a:solidFill>
                <a:latin typeface="+mn-lt"/>
                <a:cs typeface="+mn-cs"/>
              </a:rPr>
              <a:pPr eaLnBrk="1" hangingPunct="1">
                <a:spcAft>
                  <a:spcPts val="600"/>
                </a:spcAft>
              </a:pPr>
              <a:t>19</a:t>
            </a:fld>
            <a:endParaRPr lang="en-US" altLang="en-US">
              <a:solidFill>
                <a:srgbClr val="898989"/>
              </a:solidFill>
              <a:latin typeface="+mn-lt"/>
              <a:cs typeface="+mn-cs"/>
            </a:endParaRPr>
          </a:p>
        </p:txBody>
      </p:sp>
      <p:graphicFrame>
        <p:nvGraphicFramePr>
          <p:cNvPr id="5" name="Content Placeholder 3">
            <a:extLst>
              <a:ext uri="{FF2B5EF4-FFF2-40B4-BE49-F238E27FC236}">
                <a16:creationId xmlns:a16="http://schemas.microsoft.com/office/drawing/2014/main" id="{E44C407C-BA08-4753-B537-6E793E80EBCB}"/>
              </a:ext>
            </a:extLst>
          </p:cNvPr>
          <p:cNvGraphicFramePr>
            <a:graphicFrameLocks/>
          </p:cNvGraphicFramePr>
          <p:nvPr>
            <p:extLst>
              <p:ext uri="{D42A27DB-BD31-4B8C-83A1-F6EECF244321}">
                <p14:modId xmlns:p14="http://schemas.microsoft.com/office/powerpoint/2010/main" val="673956494"/>
              </p:ext>
            </p:extLst>
          </p:nvPr>
        </p:nvGraphicFramePr>
        <p:xfrm>
          <a:off x="650449" y="3002875"/>
          <a:ext cx="10901473" cy="3157923"/>
        </p:xfrm>
        <a:graphic>
          <a:graphicData uri="http://schemas.openxmlformats.org/drawingml/2006/table">
            <a:tbl>
              <a:tblPr firstRow="1" bandRow="1">
                <a:tableStyleId>{69012ECD-51FC-41F1-AA8D-1B2483CD663E}</a:tableStyleId>
              </a:tblPr>
              <a:tblGrid>
                <a:gridCol w="5200896">
                  <a:extLst>
                    <a:ext uri="{9D8B030D-6E8A-4147-A177-3AD203B41FA5}">
                      <a16:colId xmlns:a16="http://schemas.microsoft.com/office/drawing/2014/main" val="20000"/>
                    </a:ext>
                  </a:extLst>
                </a:gridCol>
                <a:gridCol w="2915041">
                  <a:extLst>
                    <a:ext uri="{9D8B030D-6E8A-4147-A177-3AD203B41FA5}">
                      <a16:colId xmlns:a16="http://schemas.microsoft.com/office/drawing/2014/main" val="20001"/>
                    </a:ext>
                  </a:extLst>
                </a:gridCol>
                <a:gridCol w="2785536">
                  <a:extLst>
                    <a:ext uri="{9D8B030D-6E8A-4147-A177-3AD203B41FA5}">
                      <a16:colId xmlns:a16="http://schemas.microsoft.com/office/drawing/2014/main" val="20002"/>
                    </a:ext>
                  </a:extLst>
                </a:gridCol>
              </a:tblGrid>
              <a:tr h="924696">
                <a:tc>
                  <a:txBody>
                    <a:bodyPr/>
                    <a:lstStyle/>
                    <a:p>
                      <a:pPr algn="ctr"/>
                      <a:r>
                        <a:rPr lang="id-ID" sz="2900" b="1"/>
                        <a:t>Elemen biaya</a:t>
                      </a:r>
                      <a:endParaRPr lang="id-ID" sz="2900" b="1" i="0">
                        <a:solidFill>
                          <a:srgbClr val="535353"/>
                        </a:solidFill>
                        <a:latin typeface="Arial"/>
                      </a:endParaRPr>
                    </a:p>
                  </a:txBody>
                  <a:tcPr marL="98140" marR="98140" marT="0" marB="0"/>
                </a:tc>
                <a:tc>
                  <a:txBody>
                    <a:bodyPr/>
                    <a:lstStyle/>
                    <a:p>
                      <a:pPr algn="ctr"/>
                      <a:r>
                        <a:rPr lang="id-ID" sz="2900" b="1"/>
                        <a:t>Full costing</a:t>
                      </a:r>
                      <a:endParaRPr lang="id-ID" sz="2900" b="1" i="0">
                        <a:solidFill>
                          <a:srgbClr val="535353"/>
                        </a:solidFill>
                        <a:latin typeface="Arial"/>
                      </a:endParaRPr>
                    </a:p>
                  </a:txBody>
                  <a:tcPr marL="98140" marR="98140" marT="0" marB="0"/>
                </a:tc>
                <a:tc>
                  <a:txBody>
                    <a:bodyPr/>
                    <a:lstStyle/>
                    <a:p>
                      <a:pPr algn="ctr"/>
                      <a:r>
                        <a:rPr lang="id-ID" sz="2900" b="1"/>
                        <a:t>Variable costing</a:t>
                      </a:r>
                      <a:endParaRPr lang="id-ID" sz="2900" b="1" i="0">
                        <a:solidFill>
                          <a:srgbClr val="535353"/>
                        </a:solidFill>
                        <a:latin typeface="Arial"/>
                      </a:endParaRPr>
                    </a:p>
                  </a:txBody>
                  <a:tcPr marL="98140" marR="98140" marT="0" marB="0"/>
                </a:tc>
                <a:extLst>
                  <a:ext uri="{0D108BD9-81ED-4DB2-BD59-A6C34878D82A}">
                    <a16:rowId xmlns:a16="http://schemas.microsoft.com/office/drawing/2014/main" val="10000"/>
                  </a:ext>
                </a:extLst>
              </a:tr>
              <a:tr h="2233227">
                <a:tc>
                  <a:txBody>
                    <a:bodyPr/>
                    <a:lstStyle/>
                    <a:p>
                      <a:pPr algn="just"/>
                      <a:r>
                        <a:rPr lang="id-ID" sz="2900" b="1"/>
                        <a:t>BBB(raw material cost)</a:t>
                      </a:r>
                    </a:p>
                    <a:p>
                      <a:pPr algn="just"/>
                      <a:r>
                        <a:rPr lang="id-ID" sz="2900" b="1"/>
                        <a:t>BTKL(direct labor cost)</a:t>
                      </a:r>
                    </a:p>
                    <a:p>
                      <a:pPr algn="just"/>
                      <a:r>
                        <a:rPr lang="id-ID" sz="2900" b="1"/>
                        <a:t>BOP variabel (variable FOH)</a:t>
                      </a:r>
                    </a:p>
                    <a:p>
                      <a:pPr algn="just"/>
                      <a:r>
                        <a:rPr lang="id-ID" sz="2900" b="1"/>
                        <a:t>BOP tetap (fixed FOH)</a:t>
                      </a:r>
                    </a:p>
                    <a:p>
                      <a:pPr algn="just"/>
                      <a:r>
                        <a:rPr lang="id-ID" sz="2900" b="1"/>
                        <a:t>Jumlah Harga Pokok Produk</a:t>
                      </a:r>
                      <a:endParaRPr lang="id-ID" sz="2900" b="1" i="0">
                        <a:solidFill>
                          <a:srgbClr val="535353"/>
                        </a:solidFill>
                        <a:latin typeface="Arial"/>
                      </a:endParaRPr>
                    </a:p>
                  </a:txBody>
                  <a:tcPr marL="98140" marR="98140" marT="0" marB="0"/>
                </a:tc>
                <a:tc>
                  <a:txBody>
                    <a:bodyPr/>
                    <a:lstStyle/>
                    <a:p>
                      <a:pPr algn="ctr"/>
                      <a:r>
                        <a:rPr lang="id-ID" sz="2900" b="1"/>
                        <a:t>Rp.xxx</a:t>
                      </a:r>
                    </a:p>
                    <a:p>
                      <a:pPr algn="ctr"/>
                      <a:r>
                        <a:rPr lang="id-ID" sz="2900" b="1"/>
                        <a:t>Rp.xxx</a:t>
                      </a:r>
                    </a:p>
                    <a:p>
                      <a:pPr algn="ctr"/>
                      <a:r>
                        <a:rPr lang="id-ID" sz="2900" b="1"/>
                        <a:t>Rp.xxx</a:t>
                      </a:r>
                    </a:p>
                    <a:p>
                      <a:pPr algn="ctr"/>
                      <a:r>
                        <a:rPr lang="id-ID" sz="2900" b="1" u="sng"/>
                        <a:t>Rp.xxx</a:t>
                      </a:r>
                    </a:p>
                    <a:p>
                      <a:pPr algn="ctr"/>
                      <a:r>
                        <a:rPr lang="id-ID" sz="2900" b="1"/>
                        <a:t>Rp. xxx</a:t>
                      </a:r>
                      <a:endParaRPr lang="id-ID" sz="2900" b="1" i="0">
                        <a:solidFill>
                          <a:srgbClr val="535353"/>
                        </a:solidFill>
                        <a:latin typeface="Arial"/>
                      </a:endParaRPr>
                    </a:p>
                  </a:txBody>
                  <a:tcPr marL="98140" marR="98140" marT="0" marB="0"/>
                </a:tc>
                <a:tc>
                  <a:txBody>
                    <a:bodyPr/>
                    <a:lstStyle/>
                    <a:p>
                      <a:pPr algn="ctr"/>
                      <a:r>
                        <a:rPr lang="id-ID" sz="2900" b="1"/>
                        <a:t>Rp.xxx</a:t>
                      </a:r>
                    </a:p>
                    <a:p>
                      <a:pPr algn="ctr"/>
                      <a:r>
                        <a:rPr lang="id-ID" sz="2900" b="1"/>
                        <a:t>Rp.xxx</a:t>
                      </a:r>
                    </a:p>
                    <a:p>
                      <a:pPr algn="ctr"/>
                      <a:r>
                        <a:rPr lang="id-ID" sz="2900" b="1"/>
                        <a:t>Rp.xxx</a:t>
                      </a:r>
                    </a:p>
                    <a:p>
                      <a:pPr algn="ctr"/>
                      <a:r>
                        <a:rPr lang="id-ID" sz="2900" b="1" u="sng"/>
                        <a:t>_</a:t>
                      </a:r>
                    </a:p>
                    <a:p>
                      <a:pPr algn="ctr"/>
                      <a:r>
                        <a:rPr lang="id-ID" sz="2900" b="1"/>
                        <a:t>Rp.xxx</a:t>
                      </a:r>
                      <a:endParaRPr lang="id-ID" sz="2900" b="1" i="0">
                        <a:solidFill>
                          <a:srgbClr val="535353"/>
                        </a:solidFill>
                        <a:latin typeface="Arial"/>
                      </a:endParaRPr>
                    </a:p>
                  </a:txBody>
                  <a:tcPr marL="98140" marR="9814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a:extLst>
              <a:ext uri="{FF2B5EF4-FFF2-40B4-BE49-F238E27FC236}">
                <a16:creationId xmlns:a16="http://schemas.microsoft.com/office/drawing/2014/main" id="{5D7F2391-7E51-4EB4-A151-31D26E0E67B7}"/>
              </a:ext>
            </a:extLst>
          </p:cNvPr>
          <p:cNvSpPr>
            <a:spLocks noGrp="1"/>
          </p:cNvSpPr>
          <p:nvPr>
            <p:ph type="title"/>
          </p:nvPr>
        </p:nvSpPr>
        <p:spPr>
          <a:xfrm>
            <a:off x="635000" y="640823"/>
            <a:ext cx="3418659" cy="5583148"/>
          </a:xfrm>
        </p:spPr>
        <p:txBody>
          <a:bodyPr anchor="ctr">
            <a:normAutofit/>
          </a:bodyPr>
          <a:lstStyle/>
          <a:p>
            <a:r>
              <a:rPr lang="id-ID" altLang="en-US" sz="5400" b="1"/>
              <a:t>Pokok Bahasan</a:t>
            </a:r>
          </a:p>
        </p:txBody>
      </p:sp>
      <p:sp>
        <p:nvSpPr>
          <p:cNvPr id="75"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4FF52CF5-424A-4EEC-803F-DD0AAAF3D3DC}"/>
              </a:ext>
            </a:extLst>
          </p:cNvPr>
          <p:cNvSpPr>
            <a:spLocks noGrp="1"/>
          </p:cNvSpPr>
          <p:nvPr>
            <p:ph type="sldNum" sz="quarter" idx="12"/>
          </p:nvPr>
        </p:nvSpPr>
        <p:spPr>
          <a:xfrm>
            <a:off x="8610600" y="6356350"/>
            <a:ext cx="2743200" cy="365125"/>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659E20FA-2DE1-4086-9773-0BEA1B00341C}" type="slidenum">
              <a:rPr lang="id-ID" altLang="en-US">
                <a:latin typeface="Tw Cen MT" panose="020B0602020104020603" pitchFamily="34" charset="0"/>
              </a:rPr>
              <a:pPr eaLnBrk="1" hangingPunct="1">
                <a:spcAft>
                  <a:spcPts val="600"/>
                </a:spcAft>
              </a:pPr>
              <a:t>2</a:t>
            </a:fld>
            <a:endParaRPr lang="id-ID" altLang="en-US">
              <a:latin typeface="Tw Cen MT" panose="020B0602020104020603" pitchFamily="34" charset="0"/>
            </a:endParaRPr>
          </a:p>
        </p:txBody>
      </p:sp>
      <p:graphicFrame>
        <p:nvGraphicFramePr>
          <p:cNvPr id="11269" name="Content Placeholder 2">
            <a:extLst>
              <a:ext uri="{FF2B5EF4-FFF2-40B4-BE49-F238E27FC236}">
                <a16:creationId xmlns:a16="http://schemas.microsoft.com/office/drawing/2014/main" id="{0FF90C47-991E-4093-8AD4-FD8B2D167995}"/>
              </a:ext>
            </a:extLst>
          </p:cNvPr>
          <p:cNvGraphicFramePr>
            <a:graphicFrameLocks noGrp="1"/>
          </p:cNvGraphicFramePr>
          <p:nvPr>
            <p:ph sz="quarter" idx="1"/>
            <p:extLst>
              <p:ext uri="{D42A27DB-BD31-4B8C-83A1-F6EECF244321}">
                <p14:modId xmlns:p14="http://schemas.microsoft.com/office/powerpoint/2010/main" val="217469300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14C125C-F059-4A56-8457-083AC54EDA94}"/>
              </a:ext>
            </a:extLst>
          </p:cNvPr>
          <p:cNvSpPr>
            <a:spLocks noGrp="1" noChangeArrowheads="1"/>
          </p:cNvSpPr>
          <p:nvPr>
            <p:ph type="title"/>
          </p:nvPr>
        </p:nvSpPr>
        <p:spPr/>
        <p:txBody>
          <a:bodyPr/>
          <a:lstStyle/>
          <a:p>
            <a:pPr eaLnBrk="1" hangingPunct="1"/>
            <a:r>
              <a:rPr lang="en-US" altLang="en-US" sz="3200" b="1"/>
              <a:t>PENENTUAN H</a:t>
            </a:r>
            <a:r>
              <a:rPr lang="id-ID" altLang="en-US" sz="3200" b="1"/>
              <a:t>ARGA </a:t>
            </a:r>
            <a:r>
              <a:rPr lang="en-US" altLang="en-US" sz="3200" b="1"/>
              <a:t>P</a:t>
            </a:r>
            <a:r>
              <a:rPr lang="id-ID" altLang="en-US" sz="3200" b="1"/>
              <a:t>OKOK </a:t>
            </a:r>
            <a:r>
              <a:rPr lang="en-US" altLang="en-US" sz="3200" b="1"/>
              <a:t>PERSEDIAAN</a:t>
            </a:r>
          </a:p>
        </p:txBody>
      </p:sp>
      <p:sp>
        <p:nvSpPr>
          <p:cNvPr id="29699" name="Rectangle 3">
            <a:extLst>
              <a:ext uri="{FF2B5EF4-FFF2-40B4-BE49-F238E27FC236}">
                <a16:creationId xmlns:a16="http://schemas.microsoft.com/office/drawing/2014/main" id="{F4DC97A1-A294-4DEA-822B-47D07BB11632}"/>
              </a:ext>
            </a:extLst>
          </p:cNvPr>
          <p:cNvSpPr>
            <a:spLocks noGrp="1" noChangeArrowheads="1"/>
          </p:cNvSpPr>
          <p:nvPr>
            <p:ph sz="quarter" idx="1"/>
          </p:nvPr>
        </p:nvSpPr>
        <p:spPr>
          <a:xfrm>
            <a:off x="2024064" y="1589088"/>
            <a:ext cx="3995737" cy="4572000"/>
          </a:xfrm>
        </p:spPr>
        <p:txBody>
          <a:bodyPr/>
          <a:lstStyle/>
          <a:p>
            <a:pPr eaLnBrk="1" hangingPunct="1">
              <a:buFont typeface="Wingdings" panose="05000000000000000000" pitchFamily="2" charset="2"/>
              <a:buNone/>
            </a:pPr>
            <a:r>
              <a:rPr lang="en-US" altLang="en-US" sz="3200" b="1"/>
              <a:t>Full Costing</a:t>
            </a:r>
          </a:p>
          <a:p>
            <a:pPr eaLnBrk="1" hangingPunct="1">
              <a:buFont typeface="Wingdings" panose="05000000000000000000" pitchFamily="2" charset="2"/>
              <a:buNone/>
            </a:pPr>
            <a:r>
              <a:rPr lang="en-US" altLang="en-US" sz="3200"/>
              <a:t>	</a:t>
            </a:r>
            <a:r>
              <a:rPr lang="en-US" altLang="en-US" sz="3200">
                <a:sym typeface="Wingdings" panose="05000000000000000000" pitchFamily="2" charset="2"/>
              </a:rPr>
              <a:t> </a:t>
            </a:r>
            <a:r>
              <a:rPr lang="en-US" altLang="en-US" sz="3200"/>
              <a:t>Sebagian biaya overhead pabrik tetap </a:t>
            </a:r>
            <a:r>
              <a:rPr lang="en-US" altLang="en-US" sz="3200" b="1">
                <a:solidFill>
                  <a:srgbClr val="FF0000"/>
                </a:solidFill>
              </a:rPr>
              <a:t>MASIH MELEKAT </a:t>
            </a:r>
            <a:r>
              <a:rPr lang="en-US" altLang="en-US" sz="3200"/>
              <a:t>pada persediaan sampai produk laku terjual.</a:t>
            </a:r>
          </a:p>
        </p:txBody>
      </p:sp>
      <p:sp>
        <p:nvSpPr>
          <p:cNvPr id="29700" name="Rectangle 4">
            <a:extLst>
              <a:ext uri="{FF2B5EF4-FFF2-40B4-BE49-F238E27FC236}">
                <a16:creationId xmlns:a16="http://schemas.microsoft.com/office/drawing/2014/main" id="{D69E1B62-FEA2-4D1E-97B6-D410BE558166}"/>
              </a:ext>
            </a:extLst>
          </p:cNvPr>
          <p:cNvSpPr>
            <a:spLocks noGrp="1" noChangeArrowheads="1"/>
          </p:cNvSpPr>
          <p:nvPr>
            <p:ph sz="quarter" idx="2"/>
          </p:nvPr>
        </p:nvSpPr>
        <p:spPr>
          <a:xfrm>
            <a:off x="6369050" y="1589088"/>
            <a:ext cx="3886200" cy="4572000"/>
          </a:xfrm>
        </p:spPr>
        <p:txBody>
          <a:bodyPr/>
          <a:lstStyle/>
          <a:p>
            <a:pPr eaLnBrk="1" hangingPunct="1">
              <a:buFont typeface="Wingdings" panose="05000000000000000000" pitchFamily="2" charset="2"/>
              <a:buNone/>
            </a:pPr>
            <a:r>
              <a:rPr lang="en-US" altLang="en-US" sz="3200" b="1" dirty="0"/>
              <a:t>Variable Costing</a:t>
            </a:r>
          </a:p>
          <a:p>
            <a:pPr eaLnBrk="1" hangingPunct="1">
              <a:buFont typeface="Wingdings" panose="05000000000000000000" pitchFamily="2" charset="2"/>
              <a:buNone/>
            </a:pPr>
            <a:r>
              <a:rPr lang="en-US" altLang="en-US" sz="3200" dirty="0"/>
              <a:t>	</a:t>
            </a:r>
            <a:r>
              <a:rPr lang="en-US" altLang="en-US" sz="3200" dirty="0">
                <a:sym typeface="Wingdings" panose="05000000000000000000" pitchFamily="2" charset="2"/>
              </a:rPr>
              <a:t> </a:t>
            </a:r>
            <a:r>
              <a:rPr lang="en-US" altLang="en-US" sz="3200" dirty="0" err="1"/>
              <a:t>Biaya</a:t>
            </a:r>
            <a:r>
              <a:rPr lang="en-US" altLang="en-US" sz="3200" dirty="0"/>
              <a:t> overhead </a:t>
            </a:r>
            <a:r>
              <a:rPr lang="en-US" altLang="en-US" sz="3200" dirty="0" err="1"/>
              <a:t>pabrik</a:t>
            </a:r>
            <a:r>
              <a:rPr lang="en-US" altLang="en-US" sz="3200" dirty="0"/>
              <a:t> </a:t>
            </a:r>
            <a:r>
              <a:rPr lang="en-US" altLang="en-US" sz="3200" dirty="0" err="1"/>
              <a:t>tetap</a:t>
            </a:r>
            <a:r>
              <a:rPr lang="en-US" altLang="en-US" sz="3200" dirty="0"/>
              <a:t> </a:t>
            </a:r>
            <a:r>
              <a:rPr lang="en-US" altLang="en-US" sz="3200" b="1" dirty="0">
                <a:solidFill>
                  <a:srgbClr val="FF0000"/>
                </a:solidFill>
              </a:rPr>
              <a:t>DIBEBANKAN</a:t>
            </a:r>
            <a:r>
              <a:rPr lang="en-US" altLang="en-US" sz="3200" dirty="0"/>
              <a:t> pada Period Cost </a:t>
            </a:r>
            <a:r>
              <a:rPr lang="en-US" altLang="en-US" sz="3200" dirty="0" err="1"/>
              <a:t>sehingga</a:t>
            </a:r>
            <a:r>
              <a:rPr lang="en-US" altLang="en-US" sz="3200" dirty="0"/>
              <a:t> </a:t>
            </a:r>
            <a:r>
              <a:rPr lang="en-US" altLang="en-US" sz="3200" b="1" dirty="0">
                <a:solidFill>
                  <a:srgbClr val="FF0000"/>
                </a:solidFill>
              </a:rPr>
              <a:t>TIDAK MELEKAT </a:t>
            </a:r>
            <a:r>
              <a:rPr lang="en-US" altLang="en-US" sz="3200" dirty="0"/>
              <a:t> pada </a:t>
            </a:r>
            <a:r>
              <a:rPr lang="en-US" altLang="en-US" sz="3200" dirty="0" err="1"/>
              <a:t>persediaan</a:t>
            </a:r>
            <a:r>
              <a:rPr lang="en-US" altLang="en-US" sz="3200" dirty="0"/>
              <a:t> </a:t>
            </a:r>
          </a:p>
        </p:txBody>
      </p:sp>
      <p:sp>
        <p:nvSpPr>
          <p:cNvPr id="20485" name="Slide Number Placeholder 6">
            <a:extLst>
              <a:ext uri="{FF2B5EF4-FFF2-40B4-BE49-F238E27FC236}">
                <a16:creationId xmlns:a16="http://schemas.microsoft.com/office/drawing/2014/main" id="{26A910E6-31BB-47B5-AF7F-DC0DBE9E5D55}"/>
              </a:ext>
            </a:extLst>
          </p:cNvPr>
          <p:cNvSpPr>
            <a:spLocks noGrp="1"/>
          </p:cNvSpPr>
          <p:nvPr>
            <p:ph type="sldNum" sz="quarter" idx="11"/>
          </p:nvPr>
        </p:nvSpPr>
        <p:spPr bwMode="auto">
          <a:xfrm>
            <a:off x="8113714" y="6376988"/>
            <a:ext cx="2193925" cy="457200"/>
          </a:xfrm>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240AB1-919D-4980-AE37-8F1152DB023B}" type="slidenum">
              <a:rPr lang="en-US" altLang="en-US">
                <a:solidFill>
                  <a:srgbClr val="FFFFFF"/>
                </a:solidFill>
                <a:latin typeface="Tw Cen MT" panose="020B0602020104020603" pitchFamily="34" charset="0"/>
              </a:rPr>
              <a:pPr eaLnBrk="1" hangingPunct="1"/>
              <a:t>20</a:t>
            </a:fld>
            <a:endParaRPr lang="en-US" altLang="en-US">
              <a:solidFill>
                <a:srgbClr val="FFFFFF"/>
              </a:solidFill>
              <a:latin typeface="Tw Cen MT" panose="020B0602020104020603" pitchFamily="34" charset="0"/>
            </a:endParaRPr>
          </a:p>
        </p:txBody>
      </p:sp>
      <p:sp>
        <p:nvSpPr>
          <p:cNvPr id="29702" name="Rectangle 5">
            <a:extLst>
              <a:ext uri="{FF2B5EF4-FFF2-40B4-BE49-F238E27FC236}">
                <a16:creationId xmlns:a16="http://schemas.microsoft.com/office/drawing/2014/main" id="{DD1021AE-086A-4ADF-B1EC-004B4390FE52}"/>
              </a:ext>
            </a:extLst>
          </p:cNvPr>
          <p:cNvSpPr>
            <a:spLocks noChangeArrowheads="1"/>
          </p:cNvSpPr>
          <p:nvPr/>
        </p:nvSpPr>
        <p:spPr bwMode="auto">
          <a:xfrm>
            <a:off x="2166939" y="2205038"/>
            <a:ext cx="3857625" cy="3505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3200">
              <a:latin typeface="Tw Cen MT" panose="020B0602020104020603" pitchFamily="34" charset="0"/>
            </a:endParaRPr>
          </a:p>
        </p:txBody>
      </p:sp>
      <p:sp>
        <p:nvSpPr>
          <p:cNvPr id="29703" name="Rectangle 6">
            <a:extLst>
              <a:ext uri="{FF2B5EF4-FFF2-40B4-BE49-F238E27FC236}">
                <a16:creationId xmlns:a16="http://schemas.microsoft.com/office/drawing/2014/main" id="{5B70DADE-DB27-442A-878B-C27DE21B2799}"/>
              </a:ext>
            </a:extLst>
          </p:cNvPr>
          <p:cNvSpPr>
            <a:spLocks noChangeArrowheads="1"/>
          </p:cNvSpPr>
          <p:nvPr/>
        </p:nvSpPr>
        <p:spPr bwMode="auto">
          <a:xfrm>
            <a:off x="6381750" y="2205038"/>
            <a:ext cx="3816350" cy="3505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w Cen MT" panose="020B0602020104020603"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9" name="Rectangle 19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3" name="Picture 20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722" name="Rectangle 2">
            <a:extLst>
              <a:ext uri="{FF2B5EF4-FFF2-40B4-BE49-F238E27FC236}">
                <a16:creationId xmlns:a16="http://schemas.microsoft.com/office/drawing/2014/main" id="{A8985B2D-E836-4E5A-8E07-4C09FDDFB204}"/>
              </a:ext>
            </a:extLst>
          </p:cNvPr>
          <p:cNvSpPr>
            <a:spLocks noGrp="1" noChangeArrowheads="1"/>
          </p:cNvSpPr>
          <p:nvPr>
            <p:ph type="title"/>
          </p:nvPr>
        </p:nvSpPr>
        <p:spPr>
          <a:xfrm>
            <a:off x="640079" y="2053641"/>
            <a:ext cx="3669161" cy="2760098"/>
          </a:xfrm>
        </p:spPr>
        <p:txBody>
          <a:bodyPr>
            <a:normAutofit/>
          </a:bodyPr>
          <a:lstStyle/>
          <a:p>
            <a:pPr eaLnBrk="1" hangingPunct="1"/>
            <a:r>
              <a:rPr lang="en-US" altLang="en-US" b="1">
                <a:solidFill>
                  <a:srgbClr val="FFFFFF"/>
                </a:solidFill>
              </a:rPr>
              <a:t>PENYAJIAN D</a:t>
            </a:r>
            <a:r>
              <a:rPr lang="id-ID" altLang="en-US" b="1">
                <a:solidFill>
                  <a:srgbClr val="FFFFFF"/>
                </a:solidFill>
              </a:rPr>
              <a:t>A</a:t>
            </a:r>
            <a:r>
              <a:rPr lang="en-US" altLang="en-US" b="1">
                <a:solidFill>
                  <a:srgbClr val="FFFFFF"/>
                </a:solidFill>
              </a:rPr>
              <a:t>L</a:t>
            </a:r>
            <a:r>
              <a:rPr lang="id-ID" altLang="en-US" b="1">
                <a:solidFill>
                  <a:srgbClr val="FFFFFF"/>
                </a:solidFill>
              </a:rPr>
              <a:t>A</a:t>
            </a:r>
            <a:r>
              <a:rPr lang="en-US" altLang="en-US" b="1">
                <a:solidFill>
                  <a:srgbClr val="FFFFFF"/>
                </a:solidFill>
              </a:rPr>
              <a:t>M LAP</a:t>
            </a:r>
            <a:r>
              <a:rPr lang="id-ID" altLang="en-US" b="1">
                <a:solidFill>
                  <a:srgbClr val="FFFFFF"/>
                </a:solidFill>
              </a:rPr>
              <a:t>ORAN </a:t>
            </a:r>
            <a:r>
              <a:rPr lang="en-US" altLang="en-US" b="1">
                <a:solidFill>
                  <a:srgbClr val="FFFFFF"/>
                </a:solidFill>
              </a:rPr>
              <a:t>L</a:t>
            </a:r>
            <a:r>
              <a:rPr lang="id-ID" altLang="en-US" b="1">
                <a:solidFill>
                  <a:srgbClr val="FFFFFF"/>
                </a:solidFill>
              </a:rPr>
              <a:t>ABA RUGI</a:t>
            </a:r>
            <a:endParaRPr lang="en-US" altLang="en-US" b="1">
              <a:solidFill>
                <a:srgbClr val="FFFFFF"/>
              </a:solidFill>
            </a:endParaRPr>
          </a:p>
        </p:txBody>
      </p:sp>
      <p:sp>
        <p:nvSpPr>
          <p:cNvPr id="22532" name="Rectangle 3">
            <a:extLst>
              <a:ext uri="{FF2B5EF4-FFF2-40B4-BE49-F238E27FC236}">
                <a16:creationId xmlns:a16="http://schemas.microsoft.com/office/drawing/2014/main" id="{0B9840CD-CB03-4A8E-8BD9-A3327754FAAB}"/>
              </a:ext>
            </a:extLst>
          </p:cNvPr>
          <p:cNvSpPr>
            <a:spLocks noGrp="1" noChangeArrowheads="1"/>
          </p:cNvSpPr>
          <p:nvPr>
            <p:ph sz="quarter" idx="1"/>
          </p:nvPr>
        </p:nvSpPr>
        <p:spPr>
          <a:xfrm>
            <a:off x="6090574" y="801866"/>
            <a:ext cx="5306084" cy="5230634"/>
          </a:xfrm>
        </p:spPr>
        <p:txBody>
          <a:bodyPr anchor="ctr">
            <a:normAutofit/>
          </a:bodyPr>
          <a:lstStyle/>
          <a:p>
            <a:pPr marL="0" indent="0">
              <a:buNone/>
              <a:defRPr/>
            </a:pPr>
            <a:r>
              <a:rPr lang="en-US" sz="2400" b="1">
                <a:solidFill>
                  <a:srgbClr val="000000"/>
                </a:solidFill>
              </a:rPr>
              <a:t>PERBEDAAN H</a:t>
            </a:r>
            <a:r>
              <a:rPr lang="id-ID" sz="2400" b="1">
                <a:solidFill>
                  <a:srgbClr val="000000"/>
                </a:solidFill>
              </a:rPr>
              <a:t>ARGA </a:t>
            </a:r>
            <a:r>
              <a:rPr lang="en-US" sz="2400" b="1">
                <a:solidFill>
                  <a:srgbClr val="000000"/>
                </a:solidFill>
              </a:rPr>
              <a:t>P</a:t>
            </a:r>
            <a:r>
              <a:rPr lang="id-ID" sz="2400" b="1">
                <a:solidFill>
                  <a:srgbClr val="000000"/>
                </a:solidFill>
              </a:rPr>
              <a:t>OKOK</a:t>
            </a:r>
            <a:r>
              <a:rPr lang="en-US" sz="2400" b="1">
                <a:solidFill>
                  <a:srgbClr val="000000"/>
                </a:solidFill>
              </a:rPr>
              <a:t> PENUH DAN H</a:t>
            </a:r>
            <a:r>
              <a:rPr lang="id-ID" sz="2400" b="1">
                <a:solidFill>
                  <a:srgbClr val="000000"/>
                </a:solidFill>
              </a:rPr>
              <a:t>ARGA </a:t>
            </a:r>
            <a:r>
              <a:rPr lang="en-US" sz="2400" b="1">
                <a:solidFill>
                  <a:srgbClr val="000000"/>
                </a:solidFill>
              </a:rPr>
              <a:t>P</a:t>
            </a:r>
            <a:r>
              <a:rPr lang="id-ID" sz="2400" b="1">
                <a:solidFill>
                  <a:srgbClr val="000000"/>
                </a:solidFill>
              </a:rPr>
              <a:t>OKOK</a:t>
            </a:r>
            <a:r>
              <a:rPr lang="en-US" sz="2400" b="1">
                <a:solidFill>
                  <a:srgbClr val="000000"/>
                </a:solidFill>
              </a:rPr>
              <a:t> VARIABEL D</a:t>
            </a:r>
            <a:r>
              <a:rPr lang="id-ID" sz="2400" b="1">
                <a:solidFill>
                  <a:srgbClr val="000000"/>
                </a:solidFill>
              </a:rPr>
              <a:t>APA</a:t>
            </a:r>
            <a:r>
              <a:rPr lang="en-US" sz="2400" b="1">
                <a:solidFill>
                  <a:srgbClr val="000000"/>
                </a:solidFill>
              </a:rPr>
              <a:t>T DITINJAU DARI SEGI:</a:t>
            </a:r>
          </a:p>
          <a:p>
            <a:pPr marL="449263" lvl="1" indent="-358775">
              <a:buFont typeface="Wingdings" pitchFamily="2" charset="2"/>
              <a:buChar char="q"/>
              <a:defRPr/>
            </a:pPr>
            <a:r>
              <a:rPr lang="en-US">
                <a:solidFill>
                  <a:srgbClr val="000000"/>
                </a:solidFill>
              </a:rPr>
              <a:t>PENGGOLONGAN BIAYA DI DALAM LAP RUGI LABA</a:t>
            </a:r>
          </a:p>
          <a:p>
            <a:pPr marL="449263" lvl="1" indent="-358775">
              <a:buFont typeface="Wingdings" pitchFamily="2" charset="2"/>
              <a:buChar char="q"/>
              <a:defRPr/>
            </a:pPr>
            <a:r>
              <a:rPr lang="en-US">
                <a:solidFill>
                  <a:srgbClr val="000000"/>
                </a:solidFill>
              </a:rPr>
              <a:t>STRUKTUR ATAU SUSUNAN PENYAJIAN LAP RUGI LABA</a:t>
            </a:r>
          </a:p>
          <a:p>
            <a:pPr marL="449263" lvl="1" indent="-358775">
              <a:buFont typeface="Wingdings" pitchFamily="2" charset="2"/>
              <a:buChar char="q"/>
              <a:defRPr/>
            </a:pPr>
            <a:r>
              <a:rPr lang="en-US">
                <a:solidFill>
                  <a:srgbClr val="000000"/>
                </a:solidFill>
              </a:rPr>
              <a:t>BESARNYA LABA BERSIH</a:t>
            </a:r>
          </a:p>
          <a:p>
            <a:pPr eaLnBrk="1" hangingPunct="1">
              <a:buFontTx/>
              <a:buChar char="o"/>
              <a:defRPr/>
            </a:pPr>
            <a:endParaRPr lang="en-US" sz="2400" b="1">
              <a:solidFill>
                <a:srgbClr val="000000"/>
              </a:solidFill>
            </a:endParaRPr>
          </a:p>
          <a:p>
            <a:pPr eaLnBrk="1" hangingPunct="1">
              <a:buFontTx/>
              <a:buChar char="o"/>
              <a:defRPr/>
            </a:pPr>
            <a:endParaRPr lang="en-US" sz="2400" b="1">
              <a:solidFill>
                <a:srgbClr val="000000"/>
              </a:solidFill>
            </a:endParaRPr>
          </a:p>
        </p:txBody>
      </p:sp>
      <p:sp>
        <p:nvSpPr>
          <p:cNvPr id="14339" name="Slide Number Placeholder 5">
            <a:extLst>
              <a:ext uri="{FF2B5EF4-FFF2-40B4-BE49-F238E27FC236}">
                <a16:creationId xmlns:a16="http://schemas.microsoft.com/office/drawing/2014/main" id="{532B32AC-E6F6-47A1-95A3-CA78C59BBBF6}"/>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93768A2A-B6D3-49DB-8CEA-EC8D4981F4C6}" type="slidenum">
              <a:rPr lang="en-US" altLang="en-US" sz="1000">
                <a:solidFill>
                  <a:srgbClr val="898989"/>
                </a:solidFill>
                <a:latin typeface="Tw Cen MT" panose="020B0602020104020603" pitchFamily="34" charset="0"/>
              </a:rPr>
              <a:pPr eaLnBrk="1" hangingPunct="1">
                <a:spcAft>
                  <a:spcPts val="600"/>
                </a:spcAft>
              </a:pPr>
              <a:t>21</a:t>
            </a:fld>
            <a:endParaRPr lang="en-US" altLang="en-US" sz="1000">
              <a:solidFill>
                <a:srgbClr val="898989"/>
              </a:solidFill>
              <a:latin typeface="Tw Cen MT" panose="020B0602020104020603"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Freeform: Shape 13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9" name="Group 13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1"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2"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43"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44"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45"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31746" name="Rectangle 2">
            <a:extLst>
              <a:ext uri="{FF2B5EF4-FFF2-40B4-BE49-F238E27FC236}">
                <a16:creationId xmlns:a16="http://schemas.microsoft.com/office/drawing/2014/main" id="{FEE5C2BC-01A6-4ECA-90D2-CDD2F3984C96}"/>
              </a:ext>
            </a:extLst>
          </p:cNvPr>
          <p:cNvSpPr>
            <a:spLocks noGrp="1" noChangeArrowheads="1"/>
          </p:cNvSpPr>
          <p:nvPr>
            <p:ph type="title"/>
          </p:nvPr>
        </p:nvSpPr>
        <p:spPr>
          <a:xfrm>
            <a:off x="535020" y="685800"/>
            <a:ext cx="2780271" cy="5105400"/>
          </a:xfrm>
        </p:spPr>
        <p:txBody>
          <a:bodyPr vert="horz" lIns="91440" tIns="45720" rIns="91440" bIns="45720" rtlCol="0" anchor="ctr">
            <a:normAutofit/>
          </a:bodyPr>
          <a:lstStyle/>
          <a:p>
            <a:r>
              <a:rPr lang="en-US" altLang="en-US" sz="2800" b="1" kern="1200">
                <a:solidFill>
                  <a:srgbClr val="FFFFFF"/>
                </a:solidFill>
                <a:latin typeface="+mj-lt"/>
                <a:ea typeface="+mj-ea"/>
                <a:cs typeface="+mj-cs"/>
              </a:rPr>
              <a:t>PENGGOLONGAN BIAYA</a:t>
            </a:r>
          </a:p>
        </p:txBody>
      </p:sp>
      <p:sp>
        <p:nvSpPr>
          <p:cNvPr id="31747" name="Rectangle 3">
            <a:extLst>
              <a:ext uri="{FF2B5EF4-FFF2-40B4-BE49-F238E27FC236}">
                <a16:creationId xmlns:a16="http://schemas.microsoft.com/office/drawing/2014/main" id="{8E9757C6-EF02-48E4-B42F-6F4BF9820C1D}"/>
              </a:ext>
            </a:extLst>
          </p:cNvPr>
          <p:cNvSpPr>
            <a:spLocks noGrp="1" noChangeArrowheads="1"/>
          </p:cNvSpPr>
          <p:nvPr>
            <p:ph sz="quarter" idx="1"/>
          </p:nvPr>
        </p:nvSpPr>
        <p:spPr>
          <a:xfrm>
            <a:off x="5003800" y="685800"/>
            <a:ext cx="6489700" cy="2489200"/>
          </a:xfrm>
        </p:spPr>
        <p:txBody>
          <a:bodyPr wrap="square" anchor="t">
            <a:normAutofit/>
          </a:bodyPr>
          <a:lstStyle/>
          <a:p>
            <a:pPr eaLnBrk="1" hangingPunct="1">
              <a:buFont typeface="Wingdings" panose="05000000000000000000" pitchFamily="2" charset="2"/>
              <a:buNone/>
              <a:defRPr/>
            </a:pPr>
            <a:r>
              <a:rPr lang="en-US" b="1" u="sng"/>
              <a:t>Full Costing</a:t>
            </a:r>
          </a:p>
          <a:p>
            <a:pPr marL="177800" indent="-177800">
              <a:buNone/>
              <a:defRPr/>
            </a:pPr>
            <a:r>
              <a:rPr lang="en-US"/>
              <a:t>	</a:t>
            </a:r>
            <a:r>
              <a:rPr lang="en-US" err="1"/>
              <a:t>Biaya</a:t>
            </a:r>
            <a:r>
              <a:rPr lang="en-US"/>
              <a:t> </a:t>
            </a:r>
            <a:r>
              <a:rPr lang="en-US" err="1"/>
              <a:t>digolongkan</a:t>
            </a:r>
            <a:r>
              <a:rPr lang="en-US"/>
              <a:t> </a:t>
            </a:r>
            <a:r>
              <a:rPr lang="en-US" err="1"/>
              <a:t>dengan</a:t>
            </a:r>
            <a:r>
              <a:rPr lang="en-US"/>
              <a:t> </a:t>
            </a:r>
            <a:r>
              <a:rPr lang="en-US" b="1" err="1">
                <a:solidFill>
                  <a:srgbClr val="FF0000"/>
                </a:solidFill>
              </a:rPr>
              <a:t>pendekatan</a:t>
            </a:r>
            <a:r>
              <a:rPr lang="en-US" b="1">
                <a:solidFill>
                  <a:srgbClr val="FF0000"/>
                </a:solidFill>
              </a:rPr>
              <a:t> </a:t>
            </a:r>
            <a:r>
              <a:rPr lang="en-US" b="1" err="1">
                <a:solidFill>
                  <a:srgbClr val="FF0000"/>
                </a:solidFill>
              </a:rPr>
              <a:t>Fungsi</a:t>
            </a:r>
            <a:r>
              <a:rPr lang="en-US">
                <a:solidFill>
                  <a:srgbClr val="FF0000"/>
                </a:solidFill>
              </a:rPr>
              <a:t> </a:t>
            </a:r>
            <a:r>
              <a:rPr lang="en-US">
                <a:sym typeface="Wingdings" pitchFamily="2" charset="2"/>
              </a:rPr>
              <a:t> </a:t>
            </a:r>
            <a:r>
              <a:rPr lang="en-US" err="1">
                <a:sym typeface="Wingdings" pitchFamily="2" charset="2"/>
              </a:rPr>
              <a:t>Biaya</a:t>
            </a:r>
            <a:r>
              <a:rPr lang="en-US">
                <a:sym typeface="Wingdings" pitchFamily="2" charset="2"/>
              </a:rPr>
              <a:t> </a:t>
            </a:r>
            <a:r>
              <a:rPr lang="en-US" err="1">
                <a:sym typeface="Wingdings" pitchFamily="2" charset="2"/>
              </a:rPr>
              <a:t>digolongkan</a:t>
            </a:r>
            <a:r>
              <a:rPr lang="en-US">
                <a:sym typeface="Wingdings" pitchFamily="2" charset="2"/>
              </a:rPr>
              <a:t> </a:t>
            </a:r>
            <a:r>
              <a:rPr lang="en-US" err="1">
                <a:sym typeface="Wingdings" pitchFamily="2" charset="2"/>
              </a:rPr>
              <a:t>menjadi</a:t>
            </a:r>
            <a:r>
              <a:rPr lang="en-US">
                <a:sym typeface="Wingdings" pitchFamily="2" charset="2"/>
              </a:rPr>
              <a:t> </a:t>
            </a:r>
            <a:r>
              <a:rPr lang="en-US" err="1">
                <a:sym typeface="Wingdings" pitchFamily="2" charset="2"/>
              </a:rPr>
              <a:t>biaya</a:t>
            </a:r>
            <a:r>
              <a:rPr lang="en-US">
                <a:sym typeface="Wingdings" pitchFamily="2" charset="2"/>
              </a:rPr>
              <a:t> </a:t>
            </a:r>
            <a:r>
              <a:rPr lang="en-US" err="1">
                <a:sym typeface="Wingdings" pitchFamily="2" charset="2"/>
              </a:rPr>
              <a:t>produksi</a:t>
            </a:r>
            <a:r>
              <a:rPr lang="en-US">
                <a:sym typeface="Wingdings" pitchFamily="2" charset="2"/>
              </a:rPr>
              <a:t> </a:t>
            </a:r>
            <a:r>
              <a:rPr lang="en-US" err="1">
                <a:sym typeface="Wingdings" pitchFamily="2" charset="2"/>
              </a:rPr>
              <a:t>dan</a:t>
            </a:r>
            <a:r>
              <a:rPr lang="en-US">
                <a:sym typeface="Wingdings" pitchFamily="2" charset="2"/>
              </a:rPr>
              <a:t> </a:t>
            </a:r>
            <a:r>
              <a:rPr lang="en-US" err="1">
                <a:sym typeface="Wingdings" pitchFamily="2" charset="2"/>
              </a:rPr>
              <a:t>biaya</a:t>
            </a:r>
            <a:r>
              <a:rPr lang="en-US">
                <a:sym typeface="Wingdings" pitchFamily="2" charset="2"/>
              </a:rPr>
              <a:t> non </a:t>
            </a:r>
            <a:r>
              <a:rPr lang="en-US" err="1">
                <a:sym typeface="Wingdings" pitchFamily="2" charset="2"/>
              </a:rPr>
              <a:t>produksi</a:t>
            </a:r>
            <a:r>
              <a:rPr lang="en-US">
                <a:sym typeface="Wingdings" pitchFamily="2" charset="2"/>
              </a:rPr>
              <a:t>.</a:t>
            </a:r>
            <a:endParaRPr lang="en-US"/>
          </a:p>
        </p:txBody>
      </p:sp>
      <p:sp>
        <p:nvSpPr>
          <p:cNvPr id="31748" name="Rectangle 4">
            <a:extLst>
              <a:ext uri="{FF2B5EF4-FFF2-40B4-BE49-F238E27FC236}">
                <a16:creationId xmlns:a16="http://schemas.microsoft.com/office/drawing/2014/main" id="{06C6C4D0-D3D0-4108-AAD4-F1D96A42E685}"/>
              </a:ext>
            </a:extLst>
          </p:cNvPr>
          <p:cNvSpPr>
            <a:spLocks noGrp="1" noChangeArrowheads="1"/>
          </p:cNvSpPr>
          <p:nvPr>
            <p:ph sz="quarter" idx="2"/>
          </p:nvPr>
        </p:nvSpPr>
        <p:spPr>
          <a:xfrm>
            <a:off x="5003800" y="3238500"/>
            <a:ext cx="6489700" cy="2540000"/>
          </a:xfrm>
        </p:spPr>
        <p:txBody>
          <a:bodyPr wrap="square" anchor="t">
            <a:normAutofit/>
          </a:bodyPr>
          <a:lstStyle/>
          <a:p>
            <a:pPr eaLnBrk="1" hangingPunct="1">
              <a:buFont typeface="Wingdings" panose="05000000000000000000" pitchFamily="2" charset="2"/>
              <a:buNone/>
              <a:defRPr/>
            </a:pPr>
            <a:r>
              <a:rPr lang="en-US" b="1" u="sng"/>
              <a:t>Variable Costing</a:t>
            </a:r>
          </a:p>
          <a:p>
            <a:pPr marL="273050" indent="-273050">
              <a:buNone/>
              <a:defRPr/>
            </a:pPr>
            <a:r>
              <a:rPr lang="en-US"/>
              <a:t>	</a:t>
            </a:r>
            <a:r>
              <a:rPr lang="en-US" err="1"/>
              <a:t>Biaya</a:t>
            </a:r>
            <a:r>
              <a:rPr lang="en-US"/>
              <a:t> </a:t>
            </a:r>
            <a:r>
              <a:rPr lang="en-US" err="1"/>
              <a:t>digolongkan</a:t>
            </a:r>
            <a:r>
              <a:rPr lang="en-US"/>
              <a:t> </a:t>
            </a:r>
            <a:r>
              <a:rPr lang="en-US" err="1"/>
              <a:t>dengan</a:t>
            </a:r>
            <a:r>
              <a:rPr lang="en-US"/>
              <a:t> </a:t>
            </a:r>
            <a:r>
              <a:rPr lang="en-US" b="1" err="1">
                <a:solidFill>
                  <a:srgbClr val="FF0000"/>
                </a:solidFill>
              </a:rPr>
              <a:t>pendekatan</a:t>
            </a:r>
            <a:r>
              <a:rPr lang="en-US" b="1">
                <a:solidFill>
                  <a:srgbClr val="FF0000"/>
                </a:solidFill>
              </a:rPr>
              <a:t> </a:t>
            </a:r>
            <a:r>
              <a:rPr lang="en-US" b="1" err="1">
                <a:solidFill>
                  <a:srgbClr val="FF0000"/>
                </a:solidFill>
              </a:rPr>
              <a:t>Variabelitas</a:t>
            </a:r>
            <a:r>
              <a:rPr lang="en-US">
                <a:solidFill>
                  <a:srgbClr val="FF0000"/>
                </a:solidFill>
              </a:rPr>
              <a:t> </a:t>
            </a:r>
            <a:r>
              <a:rPr lang="en-US">
                <a:sym typeface="Wingdings" pitchFamily="2" charset="2"/>
              </a:rPr>
              <a:t> </a:t>
            </a:r>
            <a:r>
              <a:rPr lang="en-US" err="1">
                <a:sym typeface="Wingdings" pitchFamily="2" charset="2"/>
              </a:rPr>
              <a:t>Biaya</a:t>
            </a:r>
            <a:r>
              <a:rPr lang="en-US">
                <a:sym typeface="Wingdings" pitchFamily="2" charset="2"/>
              </a:rPr>
              <a:t> </a:t>
            </a:r>
            <a:r>
              <a:rPr lang="en-US" err="1">
                <a:sym typeface="Wingdings" pitchFamily="2" charset="2"/>
              </a:rPr>
              <a:t>digolongkan</a:t>
            </a:r>
            <a:r>
              <a:rPr lang="en-US">
                <a:sym typeface="Wingdings" pitchFamily="2" charset="2"/>
              </a:rPr>
              <a:t> </a:t>
            </a:r>
            <a:r>
              <a:rPr lang="en-US" err="1">
                <a:sym typeface="Wingdings" pitchFamily="2" charset="2"/>
              </a:rPr>
              <a:t>menjadi</a:t>
            </a:r>
            <a:r>
              <a:rPr lang="en-US">
                <a:sym typeface="Wingdings" pitchFamily="2" charset="2"/>
              </a:rPr>
              <a:t> </a:t>
            </a:r>
            <a:r>
              <a:rPr lang="en-US" err="1">
                <a:sym typeface="Wingdings" pitchFamily="2" charset="2"/>
              </a:rPr>
              <a:t>biaya</a:t>
            </a:r>
            <a:r>
              <a:rPr lang="en-US">
                <a:sym typeface="Wingdings" pitchFamily="2" charset="2"/>
              </a:rPr>
              <a:t> </a:t>
            </a:r>
            <a:r>
              <a:rPr lang="en-US" err="1">
                <a:sym typeface="Wingdings" pitchFamily="2" charset="2"/>
              </a:rPr>
              <a:t>variabel</a:t>
            </a:r>
            <a:r>
              <a:rPr lang="en-US">
                <a:sym typeface="Wingdings" pitchFamily="2" charset="2"/>
              </a:rPr>
              <a:t> </a:t>
            </a:r>
            <a:r>
              <a:rPr lang="en-US" err="1">
                <a:sym typeface="Wingdings" pitchFamily="2" charset="2"/>
              </a:rPr>
              <a:t>dan</a:t>
            </a:r>
            <a:r>
              <a:rPr lang="en-US">
                <a:sym typeface="Wingdings" pitchFamily="2" charset="2"/>
              </a:rPr>
              <a:t> </a:t>
            </a:r>
            <a:r>
              <a:rPr lang="en-US" err="1">
                <a:sym typeface="Wingdings" pitchFamily="2" charset="2"/>
              </a:rPr>
              <a:t>biaya</a:t>
            </a:r>
            <a:r>
              <a:rPr lang="en-US">
                <a:sym typeface="Wingdings" pitchFamily="2" charset="2"/>
              </a:rPr>
              <a:t> </a:t>
            </a:r>
            <a:r>
              <a:rPr lang="en-US" err="1">
                <a:sym typeface="Wingdings" pitchFamily="2" charset="2"/>
              </a:rPr>
              <a:t>tetap</a:t>
            </a:r>
            <a:endParaRPr lang="en-US"/>
          </a:p>
        </p:txBody>
      </p:sp>
      <p:sp>
        <p:nvSpPr>
          <p:cNvPr id="22533" name="Slide Number Placeholder 6">
            <a:extLst>
              <a:ext uri="{FF2B5EF4-FFF2-40B4-BE49-F238E27FC236}">
                <a16:creationId xmlns:a16="http://schemas.microsoft.com/office/drawing/2014/main" id="{8C3BDB38-422B-41D1-BAC9-77CE8044AF06}"/>
              </a:ext>
            </a:extLst>
          </p:cNvPr>
          <p:cNvSpPr>
            <a:spLocks noGrp="1"/>
          </p:cNvSpPr>
          <p:nvPr>
            <p:ph type="sldNum" sz="quarter" idx="11"/>
          </p:nvPr>
        </p:nvSpPr>
        <p:spPr bwMode="auto">
          <a:xfrm>
            <a:off x="10265568" y="6309360"/>
            <a:ext cx="1088231" cy="365125"/>
          </a:xfrm>
        </p:spPr>
        <p:txBody>
          <a:bodyPr vert="horz" lIns="91440" tIns="45720" rIns="91440" bIns="45720" rtlCol="0" anchor="ct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Aft>
                <a:spcPts val="600"/>
              </a:spcAft>
            </a:pPr>
            <a:fld id="{B368F201-42C4-483F-9CD9-B4E1FE4AEA24}" type="slidenum">
              <a:rPr lang="en-US" altLang="en-US">
                <a:solidFill>
                  <a:prstClr val="black">
                    <a:tint val="75000"/>
                  </a:prstClr>
                </a:solidFill>
                <a:latin typeface="+mn-lt"/>
                <a:cs typeface="+mn-cs"/>
              </a:rPr>
              <a:pPr algn="r" eaLnBrk="1" hangingPunct="1">
                <a:spcAft>
                  <a:spcPts val="600"/>
                </a:spcAft>
              </a:pPr>
              <a:t>22</a:t>
            </a:fld>
            <a:endParaRPr lang="en-US" altLang="en-US">
              <a:solidFill>
                <a:prstClr val="black">
                  <a:tint val="75000"/>
                </a:prstClr>
              </a:solidFill>
              <a:latin typeface="+mn-lt"/>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DA12C09-E820-43D8-A4AD-457A8A25E5A3}"/>
              </a:ext>
            </a:extLst>
          </p:cNvPr>
          <p:cNvSpPr>
            <a:spLocks noGrp="1" noChangeArrowheads="1"/>
          </p:cNvSpPr>
          <p:nvPr>
            <p:ph type="title"/>
          </p:nvPr>
        </p:nvSpPr>
        <p:spPr>
          <a:xfrm>
            <a:off x="2136775" y="228600"/>
            <a:ext cx="8153400" cy="990600"/>
          </a:xfrm>
        </p:spPr>
        <p:txBody>
          <a:bodyPr/>
          <a:lstStyle/>
          <a:p>
            <a:pPr eaLnBrk="1" hangingPunct="1"/>
            <a:r>
              <a:rPr lang="en-US" altLang="en-US" sz="4000" b="1"/>
              <a:t>Pendekatan Fungsi</a:t>
            </a:r>
          </a:p>
        </p:txBody>
      </p:sp>
      <p:sp>
        <p:nvSpPr>
          <p:cNvPr id="16387" name="Slide Number Placeholder 5">
            <a:extLst>
              <a:ext uri="{FF2B5EF4-FFF2-40B4-BE49-F238E27FC236}">
                <a16:creationId xmlns:a16="http://schemas.microsoft.com/office/drawing/2014/main" id="{A73088B7-6E4E-4052-9C20-638321F93E6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E75498DD-F62D-435E-AD08-478AE98C2B05}" type="slidenum">
              <a:rPr lang="en-US" altLang="en-US">
                <a:solidFill>
                  <a:srgbClr val="FFFFFF"/>
                </a:solidFill>
                <a:latin typeface="Tw Cen MT" panose="020B0602020104020603" pitchFamily="34" charset="0"/>
              </a:rPr>
              <a:pPr eaLnBrk="1" hangingPunct="1">
                <a:lnSpc>
                  <a:spcPct val="80000"/>
                </a:lnSpc>
              </a:pPr>
              <a:t>23</a:t>
            </a:fld>
            <a:endParaRPr lang="en-US" altLang="en-US">
              <a:solidFill>
                <a:srgbClr val="FFFFFF"/>
              </a:solidFill>
              <a:latin typeface="Tw Cen MT" panose="020B0602020104020603" pitchFamily="34" charset="0"/>
            </a:endParaRPr>
          </a:p>
        </p:txBody>
      </p:sp>
      <p:sp>
        <p:nvSpPr>
          <p:cNvPr id="32772" name="Rectangle 3">
            <a:extLst>
              <a:ext uri="{FF2B5EF4-FFF2-40B4-BE49-F238E27FC236}">
                <a16:creationId xmlns:a16="http://schemas.microsoft.com/office/drawing/2014/main" id="{662BC6F6-7A11-47D7-AF75-822BCCC816BD}"/>
              </a:ext>
            </a:extLst>
          </p:cNvPr>
          <p:cNvSpPr>
            <a:spLocks noGrp="1" noChangeArrowheads="1"/>
          </p:cNvSpPr>
          <p:nvPr>
            <p:ph sz="quarter" idx="1"/>
          </p:nvPr>
        </p:nvSpPr>
        <p:spPr>
          <a:xfrm>
            <a:off x="2166938" y="1714500"/>
            <a:ext cx="8153400" cy="4281488"/>
          </a:xfrm>
        </p:spPr>
        <p:txBody>
          <a:bodyPr/>
          <a:lstStyle/>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id-ID" altLang="en-US"/>
          </a:p>
          <a:p>
            <a:pPr eaLnBrk="1" hangingPunct="1">
              <a:buFont typeface="Wingdings" panose="05000000000000000000" pitchFamily="2" charset="2"/>
              <a:buNone/>
            </a:pPr>
            <a:r>
              <a:rPr lang="en-US" altLang="en-US" b="1"/>
              <a:t>Biaya</a:t>
            </a:r>
          </a:p>
        </p:txBody>
      </p:sp>
      <p:sp>
        <p:nvSpPr>
          <p:cNvPr id="32773" name="Line 4">
            <a:extLst>
              <a:ext uri="{FF2B5EF4-FFF2-40B4-BE49-F238E27FC236}">
                <a16:creationId xmlns:a16="http://schemas.microsoft.com/office/drawing/2014/main" id="{40356238-92AF-44CC-9834-4764DA64CCA6}"/>
              </a:ext>
            </a:extLst>
          </p:cNvPr>
          <p:cNvSpPr>
            <a:spLocks noChangeShapeType="1"/>
          </p:cNvSpPr>
          <p:nvPr/>
        </p:nvSpPr>
        <p:spPr bwMode="auto">
          <a:xfrm flipV="1">
            <a:off x="3503613" y="2852738"/>
            <a:ext cx="215900" cy="79216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74" name="Line 5">
            <a:extLst>
              <a:ext uri="{FF2B5EF4-FFF2-40B4-BE49-F238E27FC236}">
                <a16:creationId xmlns:a16="http://schemas.microsoft.com/office/drawing/2014/main" id="{72A2459E-F395-4E90-BFDB-DD91E1E7634A}"/>
              </a:ext>
            </a:extLst>
          </p:cNvPr>
          <p:cNvSpPr>
            <a:spLocks noChangeShapeType="1"/>
          </p:cNvSpPr>
          <p:nvPr/>
        </p:nvSpPr>
        <p:spPr bwMode="auto">
          <a:xfrm>
            <a:off x="3503614" y="3644900"/>
            <a:ext cx="288925" cy="6477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75" name="Text Box 6">
            <a:extLst>
              <a:ext uri="{FF2B5EF4-FFF2-40B4-BE49-F238E27FC236}">
                <a16:creationId xmlns:a16="http://schemas.microsoft.com/office/drawing/2014/main" id="{BF0795B4-16F8-4F84-B89C-CA2C77E3C299}"/>
              </a:ext>
            </a:extLst>
          </p:cNvPr>
          <p:cNvSpPr txBox="1">
            <a:spLocks noChangeArrowheads="1"/>
          </p:cNvSpPr>
          <p:nvPr/>
        </p:nvSpPr>
        <p:spPr bwMode="auto">
          <a:xfrm>
            <a:off x="3916363" y="2657475"/>
            <a:ext cx="1109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Tw Cen MT" panose="020B0602020104020603" pitchFamily="34" charset="0"/>
              </a:rPr>
              <a:t>Produksi</a:t>
            </a:r>
          </a:p>
        </p:txBody>
      </p:sp>
      <p:sp>
        <p:nvSpPr>
          <p:cNvPr id="32776" name="Text Box 7">
            <a:extLst>
              <a:ext uri="{FF2B5EF4-FFF2-40B4-BE49-F238E27FC236}">
                <a16:creationId xmlns:a16="http://schemas.microsoft.com/office/drawing/2014/main" id="{A80A2A24-73AA-40AE-9E78-F147005B796B}"/>
              </a:ext>
            </a:extLst>
          </p:cNvPr>
          <p:cNvSpPr txBox="1">
            <a:spLocks noChangeArrowheads="1"/>
          </p:cNvSpPr>
          <p:nvPr/>
        </p:nvSpPr>
        <p:spPr bwMode="auto">
          <a:xfrm>
            <a:off x="3935414" y="4149725"/>
            <a:ext cx="162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Tw Cen MT" panose="020B0602020104020603" pitchFamily="34" charset="0"/>
              </a:rPr>
              <a:t>Non Produksi</a:t>
            </a:r>
          </a:p>
        </p:txBody>
      </p:sp>
      <p:sp>
        <p:nvSpPr>
          <p:cNvPr id="32777" name="Line 8">
            <a:extLst>
              <a:ext uri="{FF2B5EF4-FFF2-40B4-BE49-F238E27FC236}">
                <a16:creationId xmlns:a16="http://schemas.microsoft.com/office/drawing/2014/main" id="{1788A012-FBF0-4019-BC53-74E2007C0A20}"/>
              </a:ext>
            </a:extLst>
          </p:cNvPr>
          <p:cNvSpPr>
            <a:spLocks noChangeShapeType="1"/>
          </p:cNvSpPr>
          <p:nvPr/>
        </p:nvSpPr>
        <p:spPr bwMode="auto">
          <a:xfrm flipV="1">
            <a:off x="5375275" y="2420938"/>
            <a:ext cx="287338" cy="4318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78" name="Line 9">
            <a:extLst>
              <a:ext uri="{FF2B5EF4-FFF2-40B4-BE49-F238E27FC236}">
                <a16:creationId xmlns:a16="http://schemas.microsoft.com/office/drawing/2014/main" id="{2553F666-AD51-4C09-8A4A-D437163F3D43}"/>
              </a:ext>
            </a:extLst>
          </p:cNvPr>
          <p:cNvSpPr>
            <a:spLocks noChangeShapeType="1"/>
          </p:cNvSpPr>
          <p:nvPr/>
        </p:nvSpPr>
        <p:spPr bwMode="auto">
          <a:xfrm>
            <a:off x="5375275" y="2924175"/>
            <a:ext cx="287338" cy="4333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79" name="Text Box 10">
            <a:extLst>
              <a:ext uri="{FF2B5EF4-FFF2-40B4-BE49-F238E27FC236}">
                <a16:creationId xmlns:a16="http://schemas.microsoft.com/office/drawing/2014/main" id="{72A108B9-9738-4B30-B376-16A7DAD4AAF3}"/>
              </a:ext>
            </a:extLst>
          </p:cNvPr>
          <p:cNvSpPr txBox="1">
            <a:spLocks noChangeArrowheads="1"/>
          </p:cNvSpPr>
          <p:nvPr/>
        </p:nvSpPr>
        <p:spPr bwMode="auto">
          <a:xfrm>
            <a:off x="5716589" y="2225675"/>
            <a:ext cx="23955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Tw Cen MT" panose="020B0602020104020603" pitchFamily="34" charset="0"/>
              </a:rPr>
              <a:t>Produksi tetap</a:t>
            </a:r>
          </a:p>
        </p:txBody>
      </p:sp>
      <p:sp>
        <p:nvSpPr>
          <p:cNvPr id="32780" name="Text Box 11">
            <a:extLst>
              <a:ext uri="{FF2B5EF4-FFF2-40B4-BE49-F238E27FC236}">
                <a16:creationId xmlns:a16="http://schemas.microsoft.com/office/drawing/2014/main" id="{F48F7B7F-F2D0-48F2-956A-0FCF9AA1E939}"/>
              </a:ext>
            </a:extLst>
          </p:cNvPr>
          <p:cNvSpPr txBox="1">
            <a:spLocks noChangeArrowheads="1"/>
          </p:cNvSpPr>
          <p:nvPr/>
        </p:nvSpPr>
        <p:spPr bwMode="auto">
          <a:xfrm>
            <a:off x="5716588" y="3089275"/>
            <a:ext cx="2055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Tw Cen MT" panose="020B0602020104020603" pitchFamily="34" charset="0"/>
              </a:rPr>
              <a:t>Produksi variabel</a:t>
            </a:r>
          </a:p>
        </p:txBody>
      </p:sp>
      <p:sp>
        <p:nvSpPr>
          <p:cNvPr id="32781" name="Line 12">
            <a:extLst>
              <a:ext uri="{FF2B5EF4-FFF2-40B4-BE49-F238E27FC236}">
                <a16:creationId xmlns:a16="http://schemas.microsoft.com/office/drawing/2014/main" id="{D4B53126-96BF-4B13-A15C-6F8D2523CB54}"/>
              </a:ext>
            </a:extLst>
          </p:cNvPr>
          <p:cNvSpPr>
            <a:spLocks noChangeShapeType="1"/>
          </p:cNvSpPr>
          <p:nvPr/>
        </p:nvSpPr>
        <p:spPr bwMode="auto">
          <a:xfrm flipV="1">
            <a:off x="5880100" y="4005263"/>
            <a:ext cx="287338" cy="36036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82" name="Line 14">
            <a:extLst>
              <a:ext uri="{FF2B5EF4-FFF2-40B4-BE49-F238E27FC236}">
                <a16:creationId xmlns:a16="http://schemas.microsoft.com/office/drawing/2014/main" id="{9AAFBB25-20EB-4FC6-9B00-69D01DCD100D}"/>
              </a:ext>
            </a:extLst>
          </p:cNvPr>
          <p:cNvSpPr>
            <a:spLocks noChangeShapeType="1"/>
          </p:cNvSpPr>
          <p:nvPr/>
        </p:nvSpPr>
        <p:spPr bwMode="auto">
          <a:xfrm>
            <a:off x="5880100" y="4365625"/>
            <a:ext cx="215900" cy="5032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83" name="Text Box 15">
            <a:extLst>
              <a:ext uri="{FF2B5EF4-FFF2-40B4-BE49-F238E27FC236}">
                <a16:creationId xmlns:a16="http://schemas.microsoft.com/office/drawing/2014/main" id="{D0B97977-30C8-44EF-9BB9-754AAF199ACB}"/>
              </a:ext>
            </a:extLst>
          </p:cNvPr>
          <p:cNvSpPr txBox="1">
            <a:spLocks noChangeArrowheads="1"/>
          </p:cNvSpPr>
          <p:nvPr/>
        </p:nvSpPr>
        <p:spPr bwMode="auto">
          <a:xfrm>
            <a:off x="6311901" y="3789363"/>
            <a:ext cx="2225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Tw Cen MT" panose="020B0602020104020603" pitchFamily="34" charset="0"/>
              </a:rPr>
              <a:t>Non Produksi tetap</a:t>
            </a:r>
          </a:p>
        </p:txBody>
      </p:sp>
      <p:sp>
        <p:nvSpPr>
          <p:cNvPr id="32784" name="Text Box 16">
            <a:extLst>
              <a:ext uri="{FF2B5EF4-FFF2-40B4-BE49-F238E27FC236}">
                <a16:creationId xmlns:a16="http://schemas.microsoft.com/office/drawing/2014/main" id="{97AB1D37-F180-49C5-AAE3-C31745474558}"/>
              </a:ext>
            </a:extLst>
          </p:cNvPr>
          <p:cNvSpPr txBox="1">
            <a:spLocks noChangeArrowheads="1"/>
          </p:cNvSpPr>
          <p:nvPr/>
        </p:nvSpPr>
        <p:spPr bwMode="auto">
          <a:xfrm>
            <a:off x="6219825" y="4602163"/>
            <a:ext cx="25733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Tw Cen MT" panose="020B0602020104020603" pitchFamily="34" charset="0"/>
              </a:rPr>
              <a:t>Non Produksi variabel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6663252-B936-4498-BB02-E429BA5A9CBB}"/>
              </a:ext>
            </a:extLst>
          </p:cNvPr>
          <p:cNvSpPr>
            <a:spLocks noGrp="1" noChangeArrowheads="1"/>
          </p:cNvSpPr>
          <p:nvPr>
            <p:ph type="title"/>
          </p:nvPr>
        </p:nvSpPr>
        <p:spPr>
          <a:xfrm>
            <a:off x="2136775" y="228600"/>
            <a:ext cx="8153400" cy="990600"/>
          </a:xfrm>
        </p:spPr>
        <p:txBody>
          <a:bodyPr/>
          <a:lstStyle/>
          <a:p>
            <a:pPr eaLnBrk="1" hangingPunct="1"/>
            <a:r>
              <a:rPr lang="en-US" altLang="en-US" b="1">
                <a:solidFill>
                  <a:schemeClr val="tx1"/>
                </a:solidFill>
              </a:rPr>
              <a:t>Pendekatan Variabelitas</a:t>
            </a:r>
          </a:p>
        </p:txBody>
      </p:sp>
      <p:sp>
        <p:nvSpPr>
          <p:cNvPr id="17411" name="Slide Number Placeholder 5">
            <a:extLst>
              <a:ext uri="{FF2B5EF4-FFF2-40B4-BE49-F238E27FC236}">
                <a16:creationId xmlns:a16="http://schemas.microsoft.com/office/drawing/2014/main" id="{53AA62F7-5A26-41B2-97AA-ED417DAD39A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4B4F91B9-A881-4E42-AF20-E595AB9269E3}" type="slidenum">
              <a:rPr lang="en-US" altLang="en-US">
                <a:solidFill>
                  <a:srgbClr val="FFFFFF"/>
                </a:solidFill>
                <a:latin typeface="Tw Cen MT" panose="020B0602020104020603" pitchFamily="34" charset="0"/>
              </a:rPr>
              <a:pPr eaLnBrk="1" hangingPunct="1">
                <a:lnSpc>
                  <a:spcPct val="80000"/>
                </a:lnSpc>
              </a:pPr>
              <a:t>24</a:t>
            </a:fld>
            <a:endParaRPr lang="en-US" altLang="en-US">
              <a:solidFill>
                <a:srgbClr val="FFFFFF"/>
              </a:solidFill>
              <a:latin typeface="Tw Cen MT" panose="020B0602020104020603" pitchFamily="34" charset="0"/>
            </a:endParaRPr>
          </a:p>
        </p:txBody>
      </p:sp>
      <p:sp>
        <p:nvSpPr>
          <p:cNvPr id="33796" name="Rectangle 3">
            <a:extLst>
              <a:ext uri="{FF2B5EF4-FFF2-40B4-BE49-F238E27FC236}">
                <a16:creationId xmlns:a16="http://schemas.microsoft.com/office/drawing/2014/main" id="{A54D8C9C-8A07-4A0A-9553-C15BED66AD5B}"/>
              </a:ext>
            </a:extLst>
          </p:cNvPr>
          <p:cNvSpPr>
            <a:spLocks noGrp="1" noChangeArrowheads="1"/>
          </p:cNvSpPr>
          <p:nvPr>
            <p:ph sz="quarter" idx="1"/>
          </p:nvPr>
        </p:nvSpPr>
        <p:spPr>
          <a:xfrm>
            <a:off x="2136775" y="1857376"/>
            <a:ext cx="8153400" cy="4429125"/>
          </a:xfrm>
        </p:spPr>
        <p:txBody>
          <a:bodyPr/>
          <a:lstStyle/>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id-ID" altLang="en-US"/>
          </a:p>
          <a:p>
            <a:pPr eaLnBrk="1" hangingPunct="1">
              <a:buFont typeface="Wingdings" panose="05000000000000000000" pitchFamily="2" charset="2"/>
              <a:buNone/>
            </a:pPr>
            <a:r>
              <a:rPr lang="en-US" altLang="en-US" b="1"/>
              <a:t>Biaya</a:t>
            </a:r>
          </a:p>
        </p:txBody>
      </p:sp>
      <p:sp>
        <p:nvSpPr>
          <p:cNvPr id="33797" name="Line 4">
            <a:extLst>
              <a:ext uri="{FF2B5EF4-FFF2-40B4-BE49-F238E27FC236}">
                <a16:creationId xmlns:a16="http://schemas.microsoft.com/office/drawing/2014/main" id="{1D4FD6F4-C98A-46B4-8493-0B6C9E3F30AA}"/>
              </a:ext>
            </a:extLst>
          </p:cNvPr>
          <p:cNvSpPr>
            <a:spLocks noChangeShapeType="1"/>
          </p:cNvSpPr>
          <p:nvPr/>
        </p:nvSpPr>
        <p:spPr bwMode="auto">
          <a:xfrm flipV="1">
            <a:off x="3432175" y="3141664"/>
            <a:ext cx="503238" cy="1150937"/>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798" name="Line 7">
            <a:extLst>
              <a:ext uri="{FF2B5EF4-FFF2-40B4-BE49-F238E27FC236}">
                <a16:creationId xmlns:a16="http://schemas.microsoft.com/office/drawing/2014/main" id="{32B632DE-4BC7-4D98-A1EF-1BB2112FAF69}"/>
              </a:ext>
            </a:extLst>
          </p:cNvPr>
          <p:cNvSpPr>
            <a:spLocks noChangeShapeType="1"/>
          </p:cNvSpPr>
          <p:nvPr/>
        </p:nvSpPr>
        <p:spPr bwMode="auto">
          <a:xfrm>
            <a:off x="3432175" y="4292600"/>
            <a:ext cx="503238" cy="10810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799" name="Text Box 8">
            <a:extLst>
              <a:ext uri="{FF2B5EF4-FFF2-40B4-BE49-F238E27FC236}">
                <a16:creationId xmlns:a16="http://schemas.microsoft.com/office/drawing/2014/main" id="{62CE3BF3-CEA0-4FD8-8151-76DAF56ACD20}"/>
              </a:ext>
            </a:extLst>
          </p:cNvPr>
          <p:cNvSpPr txBox="1">
            <a:spLocks noChangeArrowheads="1"/>
          </p:cNvSpPr>
          <p:nvPr/>
        </p:nvSpPr>
        <p:spPr bwMode="auto">
          <a:xfrm>
            <a:off x="3987800" y="2873376"/>
            <a:ext cx="12588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latin typeface="Tw Cen MT" panose="020B0602020104020603" pitchFamily="34" charset="0"/>
              </a:rPr>
              <a:t>Variabel</a:t>
            </a:r>
          </a:p>
        </p:txBody>
      </p:sp>
      <p:sp>
        <p:nvSpPr>
          <p:cNvPr id="33800" name="Text Box 9">
            <a:extLst>
              <a:ext uri="{FF2B5EF4-FFF2-40B4-BE49-F238E27FC236}">
                <a16:creationId xmlns:a16="http://schemas.microsoft.com/office/drawing/2014/main" id="{6EA96F27-809F-4039-87C7-CA73E342E532}"/>
              </a:ext>
            </a:extLst>
          </p:cNvPr>
          <p:cNvSpPr txBox="1">
            <a:spLocks noChangeArrowheads="1"/>
          </p:cNvSpPr>
          <p:nvPr/>
        </p:nvSpPr>
        <p:spPr bwMode="auto">
          <a:xfrm>
            <a:off x="4079876" y="5084763"/>
            <a:ext cx="873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latin typeface="Tw Cen MT" panose="020B0602020104020603" pitchFamily="34" charset="0"/>
              </a:rPr>
              <a:t>Tetap</a:t>
            </a:r>
          </a:p>
        </p:txBody>
      </p:sp>
      <p:sp>
        <p:nvSpPr>
          <p:cNvPr id="33801" name="Line 12">
            <a:extLst>
              <a:ext uri="{FF2B5EF4-FFF2-40B4-BE49-F238E27FC236}">
                <a16:creationId xmlns:a16="http://schemas.microsoft.com/office/drawing/2014/main" id="{9A760A2F-8144-4032-A530-8175D4164C16}"/>
              </a:ext>
            </a:extLst>
          </p:cNvPr>
          <p:cNvSpPr>
            <a:spLocks noChangeShapeType="1"/>
          </p:cNvSpPr>
          <p:nvPr/>
        </p:nvSpPr>
        <p:spPr bwMode="auto">
          <a:xfrm flipV="1">
            <a:off x="5303838" y="2708275"/>
            <a:ext cx="576262" cy="4333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2" name="Line 13">
            <a:extLst>
              <a:ext uri="{FF2B5EF4-FFF2-40B4-BE49-F238E27FC236}">
                <a16:creationId xmlns:a16="http://schemas.microsoft.com/office/drawing/2014/main" id="{2A9B69F9-70C7-4478-9B29-3FD817C70B43}"/>
              </a:ext>
            </a:extLst>
          </p:cNvPr>
          <p:cNvSpPr>
            <a:spLocks noChangeShapeType="1"/>
          </p:cNvSpPr>
          <p:nvPr/>
        </p:nvSpPr>
        <p:spPr bwMode="auto">
          <a:xfrm>
            <a:off x="5303839" y="3141664"/>
            <a:ext cx="504825" cy="503237"/>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3" name="Text Box 14">
            <a:extLst>
              <a:ext uri="{FF2B5EF4-FFF2-40B4-BE49-F238E27FC236}">
                <a16:creationId xmlns:a16="http://schemas.microsoft.com/office/drawing/2014/main" id="{358D425F-93DF-46FA-A4FE-650B840C3B08}"/>
              </a:ext>
            </a:extLst>
          </p:cNvPr>
          <p:cNvSpPr txBox="1">
            <a:spLocks noChangeArrowheads="1"/>
          </p:cNvSpPr>
          <p:nvPr/>
        </p:nvSpPr>
        <p:spPr bwMode="auto">
          <a:xfrm>
            <a:off x="6003926" y="2368551"/>
            <a:ext cx="24495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latin typeface="Tw Cen MT" panose="020B0602020104020603" pitchFamily="34" charset="0"/>
              </a:rPr>
              <a:t>Produksi Variabel</a:t>
            </a:r>
          </a:p>
        </p:txBody>
      </p:sp>
      <p:sp>
        <p:nvSpPr>
          <p:cNvPr id="33804" name="Text Box 15">
            <a:extLst>
              <a:ext uri="{FF2B5EF4-FFF2-40B4-BE49-F238E27FC236}">
                <a16:creationId xmlns:a16="http://schemas.microsoft.com/office/drawing/2014/main" id="{1BCB054A-75CB-4A17-A52C-8318246082E9}"/>
              </a:ext>
            </a:extLst>
          </p:cNvPr>
          <p:cNvSpPr txBox="1">
            <a:spLocks noChangeArrowheads="1"/>
          </p:cNvSpPr>
          <p:nvPr/>
        </p:nvSpPr>
        <p:spPr bwMode="auto">
          <a:xfrm>
            <a:off x="5951539" y="3429001"/>
            <a:ext cx="3070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latin typeface="Tw Cen MT" panose="020B0602020104020603" pitchFamily="34" charset="0"/>
              </a:rPr>
              <a:t>Non Produksi Variabel</a:t>
            </a:r>
          </a:p>
        </p:txBody>
      </p:sp>
      <p:sp>
        <p:nvSpPr>
          <p:cNvPr id="33805" name="Line 16">
            <a:extLst>
              <a:ext uri="{FF2B5EF4-FFF2-40B4-BE49-F238E27FC236}">
                <a16:creationId xmlns:a16="http://schemas.microsoft.com/office/drawing/2014/main" id="{9A1A3171-B35F-4209-8790-725E60FF943F}"/>
              </a:ext>
            </a:extLst>
          </p:cNvPr>
          <p:cNvSpPr>
            <a:spLocks noChangeShapeType="1"/>
          </p:cNvSpPr>
          <p:nvPr/>
        </p:nvSpPr>
        <p:spPr bwMode="auto">
          <a:xfrm flipV="1">
            <a:off x="5087938" y="4941888"/>
            <a:ext cx="576262" cy="4318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6" name="Line 17">
            <a:extLst>
              <a:ext uri="{FF2B5EF4-FFF2-40B4-BE49-F238E27FC236}">
                <a16:creationId xmlns:a16="http://schemas.microsoft.com/office/drawing/2014/main" id="{D3092908-7CBE-498A-B6EE-3CFFA805A23C}"/>
              </a:ext>
            </a:extLst>
          </p:cNvPr>
          <p:cNvSpPr>
            <a:spLocks noChangeShapeType="1"/>
          </p:cNvSpPr>
          <p:nvPr/>
        </p:nvSpPr>
        <p:spPr bwMode="auto">
          <a:xfrm>
            <a:off x="5087938" y="5373688"/>
            <a:ext cx="431800" cy="57626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7" name="Text Box 18">
            <a:extLst>
              <a:ext uri="{FF2B5EF4-FFF2-40B4-BE49-F238E27FC236}">
                <a16:creationId xmlns:a16="http://schemas.microsoft.com/office/drawing/2014/main" id="{9E41C756-4037-4F68-ADE5-59AEAF8A4F28}"/>
              </a:ext>
            </a:extLst>
          </p:cNvPr>
          <p:cNvSpPr txBox="1">
            <a:spLocks noChangeArrowheads="1"/>
          </p:cNvSpPr>
          <p:nvPr/>
        </p:nvSpPr>
        <p:spPr bwMode="auto">
          <a:xfrm>
            <a:off x="5859463" y="4745038"/>
            <a:ext cx="2063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latin typeface="Tw Cen MT" panose="020B0602020104020603" pitchFamily="34" charset="0"/>
              </a:rPr>
              <a:t>Produksi Tetap</a:t>
            </a:r>
          </a:p>
        </p:txBody>
      </p:sp>
      <p:sp>
        <p:nvSpPr>
          <p:cNvPr id="33808" name="Text Box 19">
            <a:extLst>
              <a:ext uri="{FF2B5EF4-FFF2-40B4-BE49-F238E27FC236}">
                <a16:creationId xmlns:a16="http://schemas.microsoft.com/office/drawing/2014/main" id="{33B80ECF-1CEE-465C-8286-8CF4E50A7E59}"/>
              </a:ext>
            </a:extLst>
          </p:cNvPr>
          <p:cNvSpPr txBox="1">
            <a:spLocks noChangeArrowheads="1"/>
          </p:cNvSpPr>
          <p:nvPr/>
        </p:nvSpPr>
        <p:spPr bwMode="auto">
          <a:xfrm>
            <a:off x="5880101" y="5805488"/>
            <a:ext cx="2684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latin typeface="Tw Cen MT" panose="020B0602020104020603" pitchFamily="34" charset="0"/>
              </a:rPr>
              <a:t>Non Produksi Tetap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Title 1">
            <a:extLst>
              <a:ext uri="{FF2B5EF4-FFF2-40B4-BE49-F238E27FC236}">
                <a16:creationId xmlns:a16="http://schemas.microsoft.com/office/drawing/2014/main" id="{05507B3C-81BE-47C2-AD70-0673CCACA911}"/>
              </a:ext>
            </a:extLst>
          </p:cNvPr>
          <p:cNvSpPr>
            <a:spLocks noGrp="1"/>
          </p:cNvSpPr>
          <p:nvPr>
            <p:ph type="title"/>
          </p:nvPr>
        </p:nvSpPr>
        <p:spPr>
          <a:xfrm>
            <a:off x="640079" y="2053641"/>
            <a:ext cx="3669161" cy="2760098"/>
          </a:xfrm>
        </p:spPr>
        <p:txBody>
          <a:bodyPr>
            <a:normAutofit/>
          </a:bodyPr>
          <a:lstStyle/>
          <a:p>
            <a:pPr eaLnBrk="1" hangingPunct="1"/>
            <a:r>
              <a:rPr lang="en-US" altLang="en-US" b="1">
                <a:solidFill>
                  <a:srgbClr val="FFFFFF"/>
                </a:solidFill>
              </a:rPr>
              <a:t>STRUKTUR ATAU SUSUNAN PENYAJIAN LAP RUGI LABA</a:t>
            </a:r>
            <a:endParaRPr lang="id-ID" altLang="en-US" b="1">
              <a:solidFill>
                <a:srgbClr val="FFFFFF"/>
              </a:solidFill>
            </a:endParaRPr>
          </a:p>
        </p:txBody>
      </p:sp>
      <p:sp>
        <p:nvSpPr>
          <p:cNvPr id="34819" name="Content Placeholder 2">
            <a:extLst>
              <a:ext uri="{FF2B5EF4-FFF2-40B4-BE49-F238E27FC236}">
                <a16:creationId xmlns:a16="http://schemas.microsoft.com/office/drawing/2014/main" id="{2943B89F-FD6E-47CB-9E16-BED368F5FCC7}"/>
              </a:ext>
            </a:extLst>
          </p:cNvPr>
          <p:cNvSpPr>
            <a:spLocks noGrp="1"/>
          </p:cNvSpPr>
          <p:nvPr>
            <p:ph sz="quarter" idx="1"/>
          </p:nvPr>
        </p:nvSpPr>
        <p:spPr>
          <a:xfrm>
            <a:off x="6090574" y="801866"/>
            <a:ext cx="5306084" cy="5230634"/>
          </a:xfrm>
        </p:spPr>
        <p:txBody>
          <a:bodyPr anchor="ctr">
            <a:normAutofit/>
          </a:bodyPr>
          <a:lstStyle/>
          <a:p>
            <a:pPr eaLnBrk="1" hangingPunct="1"/>
            <a:r>
              <a:rPr lang="en-US" altLang="en-US" sz="2400" b="1">
                <a:solidFill>
                  <a:srgbClr val="000000"/>
                </a:solidFill>
              </a:rPr>
              <a:t>Pada </a:t>
            </a:r>
            <a:r>
              <a:rPr lang="en-US" altLang="en-US" sz="2400" i="1">
                <a:solidFill>
                  <a:srgbClr val="000000"/>
                </a:solidFill>
              </a:rPr>
              <a:t>Variable Costing </a:t>
            </a:r>
            <a:r>
              <a:rPr lang="en-US" altLang="en-US" sz="2400" b="1">
                <a:solidFill>
                  <a:srgbClr val="000000"/>
                </a:solidFill>
              </a:rPr>
              <a:t>ada item </a:t>
            </a:r>
            <a:r>
              <a:rPr lang="en-US" altLang="en-US" sz="2400" i="1">
                <a:solidFill>
                  <a:srgbClr val="000000"/>
                </a:solidFill>
              </a:rPr>
              <a:t>Contribution Margin </a:t>
            </a:r>
            <a:r>
              <a:rPr lang="en-US" altLang="en-US" sz="2400" b="1">
                <a:solidFill>
                  <a:srgbClr val="000000"/>
                </a:solidFill>
              </a:rPr>
              <a:t>(</a:t>
            </a:r>
            <a:r>
              <a:rPr lang="id-ID" altLang="en-US" sz="2400" b="1">
                <a:solidFill>
                  <a:srgbClr val="000000"/>
                </a:solidFill>
              </a:rPr>
              <a:t>l</a:t>
            </a:r>
            <a:r>
              <a:rPr lang="en-US" altLang="en-US" sz="2400" b="1">
                <a:solidFill>
                  <a:srgbClr val="000000"/>
                </a:solidFill>
              </a:rPr>
              <a:t>aba </a:t>
            </a:r>
            <a:r>
              <a:rPr lang="id-ID" altLang="en-US" sz="2400" b="1">
                <a:solidFill>
                  <a:srgbClr val="000000"/>
                </a:solidFill>
              </a:rPr>
              <a:t>k</a:t>
            </a:r>
            <a:r>
              <a:rPr lang="en-US" altLang="en-US" sz="2400" b="1">
                <a:solidFill>
                  <a:srgbClr val="000000"/>
                </a:solidFill>
              </a:rPr>
              <a:t>ontribusi) yaitu selisih </a:t>
            </a:r>
            <a:r>
              <a:rPr lang="id-ID" altLang="en-US" sz="2400" b="1">
                <a:solidFill>
                  <a:srgbClr val="000000"/>
                </a:solidFill>
              </a:rPr>
              <a:t>p</a:t>
            </a:r>
            <a:r>
              <a:rPr lang="en-US" altLang="en-US" sz="2400" b="1">
                <a:solidFill>
                  <a:srgbClr val="000000"/>
                </a:solidFill>
              </a:rPr>
              <a:t>enjualan dengan biaya-biaya variabel, sedangkan pada </a:t>
            </a:r>
            <a:r>
              <a:rPr lang="en-US" altLang="en-US" sz="2400" i="1">
                <a:solidFill>
                  <a:srgbClr val="000000"/>
                </a:solidFill>
              </a:rPr>
              <a:t>Full Costing </a:t>
            </a:r>
            <a:r>
              <a:rPr lang="en-US" altLang="en-US" sz="2400" b="1">
                <a:solidFill>
                  <a:srgbClr val="000000"/>
                </a:solidFill>
              </a:rPr>
              <a:t>tidak ada.</a:t>
            </a:r>
            <a:endParaRPr lang="id-ID" altLang="en-US" sz="2400" b="1">
              <a:solidFill>
                <a:srgbClr val="000000"/>
              </a:solidFill>
            </a:endParaRPr>
          </a:p>
        </p:txBody>
      </p:sp>
      <p:sp>
        <p:nvSpPr>
          <p:cNvPr id="4" name="Slide Number Placeholder 3">
            <a:extLst>
              <a:ext uri="{FF2B5EF4-FFF2-40B4-BE49-F238E27FC236}">
                <a16:creationId xmlns:a16="http://schemas.microsoft.com/office/drawing/2014/main" id="{48D53F55-71C7-43F6-B0D0-946172FDA5A0}"/>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6460CD8A-4F03-44A7-8E79-ACDA90C3B8BD}" type="slidenum">
              <a:rPr lang="id-ID" altLang="en-US" sz="1000">
                <a:solidFill>
                  <a:srgbClr val="898989"/>
                </a:solidFill>
                <a:latin typeface="Tw Cen MT" panose="020B0602020104020603" pitchFamily="34" charset="0"/>
              </a:rPr>
              <a:pPr eaLnBrk="1" hangingPunct="1">
                <a:spcAft>
                  <a:spcPts val="600"/>
                </a:spcAft>
              </a:pPr>
              <a:t>25</a:t>
            </a:fld>
            <a:endParaRPr lang="id-ID" altLang="en-US" sz="1000">
              <a:solidFill>
                <a:srgbClr val="898989"/>
              </a:solidFill>
              <a:latin typeface="Tw Cen MT" panose="020B0602020104020603"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35842" name="Title 1">
            <a:extLst>
              <a:ext uri="{FF2B5EF4-FFF2-40B4-BE49-F238E27FC236}">
                <a16:creationId xmlns:a16="http://schemas.microsoft.com/office/drawing/2014/main" id="{FAF58189-D726-4AED-9068-7E6278CDD4D9}"/>
              </a:ext>
            </a:extLst>
          </p:cNvPr>
          <p:cNvSpPr>
            <a:spLocks noGrp="1"/>
          </p:cNvSpPr>
          <p:nvPr>
            <p:ph type="title"/>
          </p:nvPr>
        </p:nvSpPr>
        <p:spPr>
          <a:xfrm>
            <a:off x="640079" y="2023236"/>
            <a:ext cx="3659777" cy="2820908"/>
          </a:xfrm>
        </p:spPr>
        <p:txBody>
          <a:bodyPr>
            <a:normAutofit/>
          </a:bodyPr>
          <a:lstStyle/>
          <a:p>
            <a:pPr marL="342900" indent="-342900"/>
            <a:r>
              <a:rPr lang="en-US" altLang="en-US" sz="4000" b="1">
                <a:solidFill>
                  <a:srgbClr val="FFFFFF"/>
                </a:solidFill>
              </a:rPr>
              <a:t>BESARNYA LABA BERSIH</a:t>
            </a:r>
          </a:p>
        </p:txBody>
      </p:sp>
      <p:sp>
        <p:nvSpPr>
          <p:cNvPr id="4" name="Slide Number Placeholder 3">
            <a:extLst>
              <a:ext uri="{FF2B5EF4-FFF2-40B4-BE49-F238E27FC236}">
                <a16:creationId xmlns:a16="http://schemas.microsoft.com/office/drawing/2014/main" id="{73961269-7E32-4BEB-88D7-E0EEFBB5F24C}"/>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BA55426A-8899-4DAC-99F5-0CC21A8A421E}" type="slidenum">
              <a:rPr lang="id-ID" altLang="en-US" sz="1000">
                <a:solidFill>
                  <a:srgbClr val="898989"/>
                </a:solidFill>
                <a:latin typeface="Tw Cen MT" panose="020B0602020104020603" pitchFamily="34" charset="0"/>
              </a:rPr>
              <a:pPr eaLnBrk="1" hangingPunct="1">
                <a:spcAft>
                  <a:spcPts val="600"/>
                </a:spcAft>
              </a:pPr>
              <a:t>26</a:t>
            </a:fld>
            <a:endParaRPr lang="id-ID" altLang="en-US" sz="1000">
              <a:solidFill>
                <a:srgbClr val="898989"/>
              </a:solidFill>
              <a:latin typeface="Tw Cen MT" panose="020B0602020104020603" pitchFamily="34" charset="0"/>
            </a:endParaRPr>
          </a:p>
        </p:txBody>
      </p:sp>
      <p:graphicFrame>
        <p:nvGraphicFramePr>
          <p:cNvPr id="35845" name="Content Placeholder 2">
            <a:extLst>
              <a:ext uri="{FF2B5EF4-FFF2-40B4-BE49-F238E27FC236}">
                <a16:creationId xmlns:a16="http://schemas.microsoft.com/office/drawing/2014/main" id="{87B3F1C1-AA4B-4017-9245-119EBCF00105}"/>
              </a:ext>
            </a:extLst>
          </p:cNvPr>
          <p:cNvGraphicFramePr>
            <a:graphicFrameLocks noGrp="1"/>
          </p:cNvGraphicFramePr>
          <p:nvPr>
            <p:ph sz="quarter" idx="1"/>
            <p:extLst>
              <p:ext uri="{D42A27DB-BD31-4B8C-83A1-F6EECF244321}">
                <p14:modId xmlns:p14="http://schemas.microsoft.com/office/powerpoint/2010/main" val="573538449"/>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7D8BE115-19CB-4F72-8EAD-0D29C96D52F9}"/>
              </a:ext>
            </a:extLst>
          </p:cNvPr>
          <p:cNvSpPr>
            <a:spLocks noGrp="1"/>
          </p:cNvSpPr>
          <p:nvPr>
            <p:ph type="title"/>
          </p:nvPr>
        </p:nvSpPr>
        <p:spPr>
          <a:xfrm>
            <a:off x="519545" y="621792"/>
            <a:ext cx="5181503" cy="5504688"/>
          </a:xfrm>
        </p:spPr>
        <p:txBody>
          <a:bodyPr>
            <a:normAutofit/>
          </a:bodyPr>
          <a:lstStyle/>
          <a:p>
            <a:r>
              <a:rPr lang="id-ID" altLang="en-US" sz="4800" b="1"/>
              <a:t>KELEMAHAN METODE VARIABEL COSTING</a:t>
            </a:r>
          </a:p>
        </p:txBody>
      </p:sp>
      <p:sp>
        <p:nvSpPr>
          <p:cNvPr id="4" name="Slide Number Placeholder 3">
            <a:extLst>
              <a:ext uri="{FF2B5EF4-FFF2-40B4-BE49-F238E27FC236}">
                <a16:creationId xmlns:a16="http://schemas.microsoft.com/office/drawing/2014/main" id="{4566E808-CC88-4B7C-837F-F1BC9D614072}"/>
              </a:ext>
            </a:extLst>
          </p:cNvPr>
          <p:cNvSpPr>
            <a:spLocks noGrp="1"/>
          </p:cNvSpPr>
          <p:nvPr>
            <p:ph type="sldNum" sz="quarter" idx="12"/>
          </p:nvPr>
        </p:nvSpPr>
        <p:spPr>
          <a:xfrm>
            <a:off x="8610600" y="6356350"/>
            <a:ext cx="2743200" cy="365125"/>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29102198-0CAE-4044-85FC-6A6E22462A84}" type="slidenum">
              <a:rPr lang="id-ID" altLang="en-US">
                <a:latin typeface="Tw Cen MT" panose="020B0602020104020603" pitchFamily="34" charset="0"/>
              </a:rPr>
              <a:pPr eaLnBrk="1" hangingPunct="1">
                <a:spcAft>
                  <a:spcPts val="600"/>
                </a:spcAft>
              </a:pPr>
              <a:t>27</a:t>
            </a:fld>
            <a:endParaRPr lang="id-ID" altLang="en-US">
              <a:latin typeface="Tw Cen MT" panose="020B0602020104020603" pitchFamily="34" charset="0"/>
            </a:endParaRPr>
          </a:p>
        </p:txBody>
      </p:sp>
      <p:graphicFrame>
        <p:nvGraphicFramePr>
          <p:cNvPr id="36868" name="Content Placeholder 2">
            <a:extLst>
              <a:ext uri="{FF2B5EF4-FFF2-40B4-BE49-F238E27FC236}">
                <a16:creationId xmlns:a16="http://schemas.microsoft.com/office/drawing/2014/main" id="{EF5E1184-440C-4900-8064-83C6FD56E788}"/>
              </a:ext>
            </a:extLst>
          </p:cNvPr>
          <p:cNvGraphicFramePr>
            <a:graphicFrameLocks noGrp="1"/>
          </p:cNvGraphicFramePr>
          <p:nvPr>
            <p:ph sz="quarter" idx="1"/>
            <p:extLst>
              <p:ext uri="{D42A27DB-BD31-4B8C-83A1-F6EECF244321}">
                <p14:modId xmlns:p14="http://schemas.microsoft.com/office/powerpoint/2010/main" val="3844160222"/>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oup 74">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76"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7892" name="Title 1">
            <a:extLst>
              <a:ext uri="{FF2B5EF4-FFF2-40B4-BE49-F238E27FC236}">
                <a16:creationId xmlns:a16="http://schemas.microsoft.com/office/drawing/2014/main" id="{F74D7D2C-8298-4097-8C4B-40A70AAC6458}"/>
              </a:ext>
            </a:extLst>
          </p:cNvPr>
          <p:cNvSpPr>
            <a:spLocks noGrp="1"/>
          </p:cNvSpPr>
          <p:nvPr>
            <p:ph type="title"/>
          </p:nvPr>
        </p:nvSpPr>
        <p:spPr>
          <a:xfrm>
            <a:off x="1098468" y="885651"/>
            <a:ext cx="3229803" cy="4624603"/>
          </a:xfrm>
        </p:spPr>
        <p:txBody>
          <a:bodyPr>
            <a:normAutofit/>
          </a:bodyPr>
          <a:lstStyle/>
          <a:p>
            <a:r>
              <a:rPr lang="id-ID" altLang="en-US" b="1">
                <a:solidFill>
                  <a:srgbClr val="FFFFFF"/>
                </a:solidFill>
              </a:rPr>
              <a:t>KELEMAHAN METODE VARIABEL COSTING</a:t>
            </a:r>
          </a:p>
        </p:txBody>
      </p:sp>
      <p:sp>
        <p:nvSpPr>
          <p:cNvPr id="3" name="Content Placeholder 2">
            <a:extLst>
              <a:ext uri="{FF2B5EF4-FFF2-40B4-BE49-F238E27FC236}">
                <a16:creationId xmlns:a16="http://schemas.microsoft.com/office/drawing/2014/main" id="{84F8BFA3-A46F-49DE-9D0E-D6826071F305}"/>
              </a:ext>
            </a:extLst>
          </p:cNvPr>
          <p:cNvSpPr>
            <a:spLocks noGrp="1"/>
          </p:cNvSpPr>
          <p:nvPr>
            <p:ph sz="quarter" idx="1"/>
          </p:nvPr>
        </p:nvSpPr>
        <p:spPr>
          <a:xfrm>
            <a:off x="4978708" y="885651"/>
            <a:ext cx="6525220" cy="4616849"/>
          </a:xfrm>
        </p:spPr>
        <p:style>
          <a:lnRef idx="1">
            <a:schemeClr val="accent5"/>
          </a:lnRef>
          <a:fillRef idx="2">
            <a:schemeClr val="accent5"/>
          </a:fillRef>
          <a:effectRef idx="1">
            <a:schemeClr val="accent5"/>
          </a:effectRef>
          <a:fontRef idx="minor">
            <a:schemeClr val="dk1"/>
          </a:fontRef>
        </p:style>
        <p:txBody>
          <a:bodyPr anchor="ctr">
            <a:normAutofit/>
          </a:bodyPr>
          <a:lstStyle/>
          <a:p>
            <a:pPr marL="514350" indent="-514350">
              <a:spcAft>
                <a:spcPts val="1200"/>
              </a:spcAft>
              <a:buFont typeface="+mj-lt"/>
              <a:buAutoNum type="arabicPeriod" startAt="3"/>
              <a:defRPr/>
            </a:pPr>
            <a:r>
              <a:rPr lang="id-ID" sz="2000">
                <a:latin typeface="Arial" pitchFamily="34" charset="0"/>
                <a:cs typeface="Arial" pitchFamily="34" charset="0"/>
              </a:rPr>
              <a:t>Dalam metode </a:t>
            </a:r>
            <a:r>
              <a:rPr lang="id-ID" sz="2000" i="1">
                <a:latin typeface="Arial" pitchFamily="34" charset="0"/>
                <a:cs typeface="Arial" pitchFamily="34" charset="0"/>
              </a:rPr>
              <a:t>variable costing</a:t>
            </a:r>
            <a:r>
              <a:rPr lang="id-ID" sz="2000">
                <a:latin typeface="Arial" pitchFamily="34" charset="0"/>
                <a:cs typeface="Arial" pitchFamily="34" charset="0"/>
              </a:rPr>
              <a:t>, naik turunnya laba dihubungkan dengan perubahan-perubahan dalam penjualannya. Sehingga untuk perusahaan yang kegiatan usahanya bersifat musiman, </a:t>
            </a:r>
            <a:r>
              <a:rPr lang="id-ID" sz="2000" i="1">
                <a:latin typeface="Arial" pitchFamily="34" charset="0"/>
                <a:cs typeface="Arial" pitchFamily="34" charset="0"/>
              </a:rPr>
              <a:t>variable costing </a:t>
            </a:r>
            <a:r>
              <a:rPr lang="id-ID" sz="2000">
                <a:latin typeface="Arial" pitchFamily="34" charset="0"/>
                <a:cs typeface="Arial" pitchFamily="34" charset="0"/>
              </a:rPr>
              <a:t>akan menyajikan kerugian yang berlebihan dalam periode tertentu, sedangkan dalam periode lainnya akan menyajikan laba yang tidak normal.</a:t>
            </a:r>
          </a:p>
          <a:p>
            <a:pPr marL="514350" indent="-514350">
              <a:buFont typeface="+mj-lt"/>
              <a:buAutoNum type="arabicPeriod" startAt="3"/>
              <a:defRPr/>
            </a:pPr>
            <a:r>
              <a:rPr lang="id-ID" sz="2000">
                <a:latin typeface="Arial" pitchFamily="34" charset="0"/>
                <a:cs typeface="Arial" pitchFamily="34" charset="0"/>
              </a:rPr>
              <a:t>Tidak diperhitungkannya biaya </a:t>
            </a:r>
            <a:r>
              <a:rPr lang="id-ID" sz="2000" i="1">
                <a:latin typeface="Arial" pitchFamily="34" charset="0"/>
                <a:cs typeface="Arial" pitchFamily="34" charset="0"/>
              </a:rPr>
              <a:t>overhead </a:t>
            </a:r>
            <a:r>
              <a:rPr lang="id-ID" sz="2000">
                <a:latin typeface="Arial" pitchFamily="34" charset="0"/>
                <a:cs typeface="Arial" pitchFamily="34" charset="0"/>
              </a:rPr>
              <a:t>pabrik tetap dalam persediaan dan harga pokok persediaan akan mengakibatkan nilai persediaan lebih rendah,  sehingga akan mengurangi modal kerja yang dilaporkan untuk tujuan analisis keuangan.</a:t>
            </a:r>
          </a:p>
        </p:txBody>
      </p:sp>
      <p:sp>
        <p:nvSpPr>
          <p:cNvPr id="4" name="Slide Number Placeholder 3">
            <a:extLst>
              <a:ext uri="{FF2B5EF4-FFF2-40B4-BE49-F238E27FC236}">
                <a16:creationId xmlns:a16="http://schemas.microsoft.com/office/drawing/2014/main" id="{CE4C53D5-9A21-41BF-8D84-1DD6725BEDBB}"/>
              </a:ext>
            </a:extLst>
          </p:cNvPr>
          <p:cNvSpPr>
            <a:spLocks noGrp="1"/>
          </p:cNvSpPr>
          <p:nvPr>
            <p:ph type="sldNum" sz="quarter" idx="12"/>
          </p:nvPr>
        </p:nvSpPr>
        <p:spPr>
          <a:xfrm>
            <a:off x="10707624" y="6382512"/>
            <a:ext cx="685800" cy="320040"/>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C3B5B4DA-AC29-49D9-9DC1-0CAFC0EA4213}" type="slidenum">
              <a:rPr lang="id-ID" altLang="en-US" sz="1000">
                <a:latin typeface="Tw Cen MT" panose="020B0602020104020603" pitchFamily="34" charset="0"/>
              </a:rPr>
              <a:pPr eaLnBrk="1" hangingPunct="1">
                <a:spcAft>
                  <a:spcPts val="600"/>
                </a:spcAft>
              </a:pPr>
              <a:t>28</a:t>
            </a:fld>
            <a:endParaRPr lang="id-ID" altLang="en-US" sz="1000">
              <a:latin typeface="Tw Cen MT" panose="020B0602020104020603"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8914" name="Title 1">
            <a:extLst>
              <a:ext uri="{FF2B5EF4-FFF2-40B4-BE49-F238E27FC236}">
                <a16:creationId xmlns:a16="http://schemas.microsoft.com/office/drawing/2014/main" id="{236C3D3A-16B7-48B5-9B88-E994DF947ACD}"/>
              </a:ext>
            </a:extLst>
          </p:cNvPr>
          <p:cNvSpPr>
            <a:spLocks noGrp="1"/>
          </p:cNvSpPr>
          <p:nvPr>
            <p:ph type="title"/>
          </p:nvPr>
        </p:nvSpPr>
        <p:spPr>
          <a:xfrm>
            <a:off x="640079" y="2053641"/>
            <a:ext cx="3669161" cy="2760098"/>
          </a:xfrm>
        </p:spPr>
        <p:txBody>
          <a:bodyPr>
            <a:normAutofit/>
          </a:bodyPr>
          <a:lstStyle/>
          <a:p>
            <a:pPr eaLnBrk="1" hangingPunct="1"/>
            <a:r>
              <a:rPr lang="id-ID" altLang="en-US" b="1">
                <a:solidFill>
                  <a:srgbClr val="FFFFFF"/>
                </a:solidFill>
              </a:rPr>
              <a:t>Keunggulan</a:t>
            </a:r>
            <a:r>
              <a:rPr lang="en-US" altLang="en-US" b="1">
                <a:solidFill>
                  <a:srgbClr val="FFFFFF"/>
                </a:solidFill>
              </a:rPr>
              <a:t> Variable Costing</a:t>
            </a:r>
            <a:endParaRPr lang="id-ID" altLang="en-US" b="1">
              <a:solidFill>
                <a:srgbClr val="FFFFFF"/>
              </a:solidFill>
            </a:endParaRPr>
          </a:p>
        </p:txBody>
      </p:sp>
      <p:sp>
        <p:nvSpPr>
          <p:cNvPr id="38915" name="Content Placeholder 2">
            <a:extLst>
              <a:ext uri="{FF2B5EF4-FFF2-40B4-BE49-F238E27FC236}">
                <a16:creationId xmlns:a16="http://schemas.microsoft.com/office/drawing/2014/main" id="{708B2A7D-4FFE-421E-8ABC-BD5E4EF4345E}"/>
              </a:ext>
            </a:extLst>
          </p:cNvPr>
          <p:cNvSpPr>
            <a:spLocks noGrp="1"/>
          </p:cNvSpPr>
          <p:nvPr>
            <p:ph sz="quarter" idx="1"/>
          </p:nvPr>
        </p:nvSpPr>
        <p:spPr>
          <a:xfrm>
            <a:off x="6090574" y="801866"/>
            <a:ext cx="5306084" cy="5230634"/>
          </a:xfrm>
        </p:spPr>
        <p:txBody>
          <a:bodyPr anchor="ctr">
            <a:normAutofit/>
          </a:bodyPr>
          <a:lstStyle/>
          <a:p>
            <a:pPr eaLnBrk="1" hangingPunct="1"/>
            <a:r>
              <a:rPr lang="id-ID" altLang="en-US" sz="1900" b="1">
                <a:solidFill>
                  <a:srgbClr val="000000"/>
                </a:solidFill>
                <a:latin typeface="Comic Sans MS" panose="030F0702030302020204" pitchFamily="66" charset="0"/>
              </a:rPr>
              <a:t>Alat perancanaan operasi</a:t>
            </a:r>
          </a:p>
          <a:p>
            <a:pPr eaLnBrk="1" hangingPunct="1">
              <a:buFont typeface="Wingdings" panose="05000000000000000000" pitchFamily="2" charset="2"/>
              <a:buNone/>
            </a:pPr>
            <a:r>
              <a:rPr lang="id-ID" altLang="en-US" sz="1900">
                <a:solidFill>
                  <a:srgbClr val="000000"/>
                </a:solidFill>
                <a:latin typeface="Comic Sans MS" panose="030F0702030302020204" pitchFamily="66" charset="0"/>
              </a:rPr>
              <a:t>	</a:t>
            </a:r>
            <a:r>
              <a:rPr lang="en-US" altLang="en-US" sz="1900" i="1">
                <a:solidFill>
                  <a:srgbClr val="000000"/>
                </a:solidFill>
                <a:latin typeface="Comic Sans MS" panose="030F0702030302020204" pitchFamily="66" charset="0"/>
              </a:rPr>
              <a:t>Variable Costing </a:t>
            </a:r>
            <a:r>
              <a:rPr lang="id-ID" altLang="en-US" sz="1900">
                <a:solidFill>
                  <a:srgbClr val="000000"/>
                </a:solidFill>
                <a:latin typeface="Comic Sans MS" panose="030F0702030302020204" pitchFamily="66" charset="0"/>
              </a:rPr>
              <a:t>lebih mudah menghimpun data untuk perencanaan laba yang telah ditetapkan.</a:t>
            </a:r>
          </a:p>
          <a:p>
            <a:pPr>
              <a:spcBef>
                <a:spcPts val="1200"/>
              </a:spcBef>
            </a:pPr>
            <a:r>
              <a:rPr lang="en-US" altLang="en-US" sz="1900">
                <a:solidFill>
                  <a:srgbClr val="000000"/>
                </a:solidFill>
                <a:latin typeface="Comic Sans MS" panose="030F0702030302020204" pitchFamily="66" charset="0"/>
              </a:rPr>
              <a:t>P</a:t>
            </a:r>
            <a:r>
              <a:rPr lang="id-ID" altLang="en-US" sz="1900" b="1">
                <a:solidFill>
                  <a:srgbClr val="000000"/>
                </a:solidFill>
                <a:latin typeface="Comic Sans MS" panose="030F0702030302020204" pitchFamily="66" charset="0"/>
              </a:rPr>
              <a:t>enetapan harga jual</a:t>
            </a:r>
          </a:p>
          <a:p>
            <a:pPr eaLnBrk="1" hangingPunct="1">
              <a:buFont typeface="Wingdings" panose="05000000000000000000" pitchFamily="2" charset="2"/>
              <a:buNone/>
            </a:pPr>
            <a:r>
              <a:rPr lang="id-ID" altLang="en-US" sz="1900">
                <a:solidFill>
                  <a:srgbClr val="000000"/>
                </a:solidFill>
                <a:latin typeface="Comic Sans MS" panose="030F0702030302020204" pitchFamily="66" charset="0"/>
              </a:rPr>
              <a:t>	</a:t>
            </a:r>
            <a:r>
              <a:rPr lang="en-US" altLang="en-US" sz="1900">
                <a:solidFill>
                  <a:srgbClr val="000000"/>
                </a:solidFill>
                <a:latin typeface="Comic Sans MS" panose="030F0702030302020204" pitchFamily="66" charset="0"/>
              </a:rPr>
              <a:t>P</a:t>
            </a:r>
            <a:r>
              <a:rPr lang="id-ID" altLang="en-US" sz="1900">
                <a:solidFill>
                  <a:srgbClr val="000000"/>
                </a:solidFill>
                <a:latin typeface="Comic Sans MS" panose="030F0702030302020204" pitchFamily="66" charset="0"/>
              </a:rPr>
              <a:t>enetapan harga jual dapat lebih mudah dilakukan dengan konsep margin kontribusi akan memudahkan untuk menetapkan harga jual yang dapat menutup biaya tetap </a:t>
            </a:r>
          </a:p>
          <a:p>
            <a:pPr>
              <a:spcBef>
                <a:spcPts val="1200"/>
              </a:spcBef>
            </a:pPr>
            <a:r>
              <a:rPr lang="id-ID" altLang="en-US" sz="1900" b="1">
                <a:solidFill>
                  <a:srgbClr val="000000"/>
                </a:solidFill>
                <a:latin typeface="Comic Sans MS" panose="030F0702030302020204" pitchFamily="66" charset="0"/>
              </a:rPr>
              <a:t>Alat Bantu Pengambilan keputusan Manajemen</a:t>
            </a:r>
          </a:p>
          <a:p>
            <a:pPr eaLnBrk="1" hangingPunct="1">
              <a:buFont typeface="Wingdings" panose="05000000000000000000" pitchFamily="2" charset="2"/>
              <a:buNone/>
            </a:pPr>
            <a:r>
              <a:rPr lang="id-ID" altLang="en-US" sz="1900">
                <a:solidFill>
                  <a:srgbClr val="000000"/>
                </a:solidFill>
                <a:latin typeface="Comic Sans MS" panose="030F0702030302020204" pitchFamily="66" charset="0"/>
              </a:rPr>
              <a:t>	</a:t>
            </a:r>
            <a:r>
              <a:rPr lang="sv-SE" altLang="en-US" sz="1900">
                <a:solidFill>
                  <a:srgbClr val="000000"/>
                </a:solidFill>
                <a:latin typeface="Comic Sans MS" panose="030F0702030302020204" pitchFamily="66" charset="0"/>
              </a:rPr>
              <a:t>Metode </a:t>
            </a:r>
            <a:r>
              <a:rPr lang="sv-SE" altLang="en-US" sz="1900" i="1">
                <a:solidFill>
                  <a:srgbClr val="000000"/>
                </a:solidFill>
                <a:latin typeface="Comic Sans MS" panose="030F0702030302020204" pitchFamily="66" charset="0"/>
              </a:rPr>
              <a:t>variable costing</a:t>
            </a:r>
            <a:r>
              <a:rPr lang="id-ID" altLang="en-US" sz="1900">
                <a:solidFill>
                  <a:srgbClr val="000000"/>
                </a:solidFill>
                <a:latin typeface="Comic Sans MS" panose="030F0702030302020204" pitchFamily="66" charset="0"/>
              </a:rPr>
              <a:t>, biaya dipisahkan kedalam biaya tetap dan biaya variabel yang memungkinkan manjemen dapat memahami pengaruh yang akan timbul dari biaya priodik terhadap laba</a:t>
            </a:r>
          </a:p>
        </p:txBody>
      </p:sp>
      <p:sp>
        <p:nvSpPr>
          <p:cNvPr id="4" name="Slide Number Placeholder 3">
            <a:extLst>
              <a:ext uri="{FF2B5EF4-FFF2-40B4-BE49-F238E27FC236}">
                <a16:creationId xmlns:a16="http://schemas.microsoft.com/office/drawing/2014/main" id="{63B5AD3F-5271-4348-8929-1773E5D46FE7}"/>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FBA03120-9568-4A21-B937-1BAA7A6F276E}" type="slidenum">
              <a:rPr lang="id-ID" altLang="en-US" sz="1000">
                <a:solidFill>
                  <a:srgbClr val="898989"/>
                </a:solidFill>
                <a:latin typeface="Tw Cen MT" panose="020B0602020104020603" pitchFamily="34" charset="0"/>
              </a:rPr>
              <a:pPr eaLnBrk="1" hangingPunct="1">
                <a:spcAft>
                  <a:spcPts val="600"/>
                </a:spcAft>
              </a:pPr>
              <a:t>29</a:t>
            </a:fld>
            <a:endParaRPr lang="id-ID" altLang="en-US" sz="1000">
              <a:solidFill>
                <a:srgbClr val="898989"/>
              </a:solidFill>
              <a:latin typeface="Tw Cen MT" panose="020B0602020104020603"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290" name="Rectangle 2">
            <a:extLst>
              <a:ext uri="{FF2B5EF4-FFF2-40B4-BE49-F238E27FC236}">
                <a16:creationId xmlns:a16="http://schemas.microsoft.com/office/drawing/2014/main" id="{014D4ECD-A60D-4B16-861D-142EC3F6F718}"/>
              </a:ext>
            </a:extLst>
          </p:cNvPr>
          <p:cNvSpPr>
            <a:spLocks noGrp="1" noChangeArrowheads="1"/>
          </p:cNvSpPr>
          <p:nvPr>
            <p:ph type="title"/>
          </p:nvPr>
        </p:nvSpPr>
        <p:spPr>
          <a:xfrm>
            <a:off x="1179226" y="826680"/>
            <a:ext cx="9833548" cy="1325563"/>
          </a:xfrm>
        </p:spPr>
        <p:txBody>
          <a:bodyPr>
            <a:normAutofit/>
          </a:bodyPr>
          <a:lstStyle/>
          <a:p>
            <a:pPr algn="ctr" eaLnBrk="1" hangingPunct="1"/>
            <a:r>
              <a:rPr lang="en-US" altLang="en-US" sz="4000" b="1">
                <a:solidFill>
                  <a:srgbClr val="FFFFFF"/>
                </a:solidFill>
                <a:latin typeface="Arial" panose="020B0604020202020204" pitchFamily="34" charset="0"/>
                <a:cs typeface="Arial" panose="020B0604020202020204" pitchFamily="34" charset="0"/>
              </a:rPr>
              <a:t>D</a:t>
            </a:r>
            <a:r>
              <a:rPr lang="id-ID" altLang="en-US" sz="4000" b="1">
                <a:solidFill>
                  <a:srgbClr val="FFFFFF"/>
                </a:solidFill>
                <a:latin typeface="Arial" panose="020B0604020202020204" pitchFamily="34" charset="0"/>
                <a:cs typeface="Arial" panose="020B0604020202020204" pitchFamily="34" charset="0"/>
              </a:rPr>
              <a:t>efenisi</a:t>
            </a:r>
            <a:r>
              <a:rPr lang="en-US" altLang="en-US" sz="4000" b="1">
                <a:solidFill>
                  <a:srgbClr val="FFFFFF"/>
                </a:solidFill>
                <a:latin typeface="Arial" panose="020B0604020202020204" pitchFamily="34" charset="0"/>
                <a:cs typeface="Arial" panose="020B0604020202020204" pitchFamily="34" charset="0"/>
              </a:rPr>
              <a:t> </a:t>
            </a:r>
            <a:r>
              <a:rPr lang="id-ID" altLang="en-US" sz="4000" b="1">
                <a:solidFill>
                  <a:srgbClr val="FFFFFF"/>
                </a:solidFill>
                <a:latin typeface="Arial" panose="020B0604020202020204" pitchFamily="34" charset="0"/>
                <a:cs typeface="Arial" panose="020B0604020202020204" pitchFamily="34" charset="0"/>
              </a:rPr>
              <a:t>Variabel Costing</a:t>
            </a:r>
            <a:endParaRPr lang="en-US" altLang="en-US" sz="4000" b="1">
              <a:solidFill>
                <a:srgbClr val="FFFFFF"/>
              </a:solidFill>
              <a:latin typeface="Arial" panose="020B0604020202020204" pitchFamily="34" charset="0"/>
              <a:cs typeface="Arial" panose="020B0604020202020204" pitchFamily="34" charset="0"/>
            </a:endParaRPr>
          </a:p>
        </p:txBody>
      </p:sp>
      <p:sp>
        <p:nvSpPr>
          <p:cNvPr id="12291" name="Rectangle 3">
            <a:extLst>
              <a:ext uri="{FF2B5EF4-FFF2-40B4-BE49-F238E27FC236}">
                <a16:creationId xmlns:a16="http://schemas.microsoft.com/office/drawing/2014/main" id="{17133DC0-BD7F-4BEB-BD5D-CF8AD81B177A}"/>
              </a:ext>
            </a:extLst>
          </p:cNvPr>
          <p:cNvSpPr>
            <a:spLocks noGrp="1" noChangeArrowheads="1"/>
          </p:cNvSpPr>
          <p:nvPr>
            <p:ph sz="quarter" idx="1"/>
          </p:nvPr>
        </p:nvSpPr>
        <p:spPr>
          <a:xfrm>
            <a:off x="1179226" y="3092970"/>
            <a:ext cx="9833548" cy="2693976"/>
          </a:xfrm>
        </p:spPr>
        <p:txBody>
          <a:bodyPr>
            <a:normAutofit/>
          </a:bodyPr>
          <a:lstStyle/>
          <a:p>
            <a:pPr eaLnBrk="1" hangingPunct="1">
              <a:buFont typeface="Wingdings" panose="05000000000000000000" pitchFamily="2" charset="2"/>
              <a:buNone/>
            </a:pPr>
            <a:r>
              <a:rPr lang="en-US" altLang="en-US" sz="2000">
                <a:solidFill>
                  <a:srgbClr val="000000"/>
                </a:solidFill>
                <a:latin typeface="Arial" panose="020B0604020202020204" pitchFamily="34" charset="0"/>
                <a:cs typeface="Arial" panose="020B0604020202020204" pitchFamily="34" charset="0"/>
              </a:rPr>
              <a:t>A</a:t>
            </a:r>
            <a:r>
              <a:rPr lang="id-ID" altLang="en-US" sz="2000">
                <a:solidFill>
                  <a:srgbClr val="000000"/>
                </a:solidFill>
                <a:latin typeface="Arial" panose="020B0604020202020204" pitchFamily="34" charset="0"/>
                <a:cs typeface="Arial" panose="020B0604020202020204" pitchFamily="34" charset="0"/>
              </a:rPr>
              <a:t>dalah</a:t>
            </a:r>
            <a:r>
              <a:rPr lang="en-US" altLang="en-US" sz="2000">
                <a:solidFill>
                  <a:srgbClr val="000000"/>
                </a:solidFill>
                <a:latin typeface="Arial" panose="020B0604020202020204" pitchFamily="34" charset="0"/>
                <a:cs typeface="Arial" panose="020B0604020202020204" pitchFamily="34" charset="0"/>
              </a:rPr>
              <a:t> :</a:t>
            </a:r>
          </a:p>
          <a:p>
            <a:pPr eaLnBrk="1" hangingPunct="1">
              <a:buFont typeface="Wingdings" panose="05000000000000000000" pitchFamily="2" charset="2"/>
              <a:buChar char="q"/>
            </a:pPr>
            <a:r>
              <a:rPr lang="en-US" altLang="en-US" sz="2000">
                <a:solidFill>
                  <a:srgbClr val="000000"/>
                </a:solidFill>
                <a:latin typeface="Arial" panose="020B0604020202020204" pitchFamily="34" charset="0"/>
                <a:cs typeface="Arial" panose="020B0604020202020204" pitchFamily="34" charset="0"/>
              </a:rPr>
              <a:t>Su</a:t>
            </a:r>
            <a:r>
              <a:rPr lang="id-ID" altLang="en-US" sz="2000">
                <a:solidFill>
                  <a:srgbClr val="000000"/>
                </a:solidFill>
                <a:latin typeface="Arial" panose="020B0604020202020204" pitchFamily="34" charset="0"/>
                <a:cs typeface="Arial" panose="020B0604020202020204" pitchFamily="34" charset="0"/>
              </a:rPr>
              <a:t>atu konsep penentuan harga pokok yang hanya memasukan unsur biaya yang bersifat variabel ke dalam harga pokok produksi</a:t>
            </a:r>
            <a:endParaRPr lang="en-US" altLang="en-US" sz="2000">
              <a:solidFill>
                <a:srgbClr val="000000"/>
              </a:solidFill>
              <a:latin typeface="Arial" panose="020B0604020202020204" pitchFamily="34" charset="0"/>
              <a:cs typeface="Arial" panose="020B0604020202020204" pitchFamily="34" charset="0"/>
            </a:endParaRPr>
          </a:p>
          <a:p>
            <a:pPr>
              <a:spcBef>
                <a:spcPts val="1200"/>
              </a:spcBef>
              <a:buFont typeface="Wingdings" panose="05000000000000000000" pitchFamily="2" charset="2"/>
              <a:buChar char="q"/>
            </a:pPr>
            <a:r>
              <a:rPr lang="en-US" altLang="en-US" sz="2000">
                <a:solidFill>
                  <a:srgbClr val="000000"/>
                </a:solidFill>
                <a:latin typeface="Arial" panose="020B0604020202020204" pitchFamily="34" charset="0"/>
                <a:cs typeface="Arial" panose="020B0604020202020204" pitchFamily="34" charset="0"/>
              </a:rPr>
              <a:t>B</a:t>
            </a:r>
            <a:r>
              <a:rPr lang="id-ID" altLang="en-US" sz="2000">
                <a:solidFill>
                  <a:srgbClr val="000000"/>
                </a:solidFill>
                <a:latin typeface="Arial" panose="020B0604020202020204" pitchFamily="34" charset="0"/>
                <a:cs typeface="Arial" panose="020B0604020202020204" pitchFamily="34" charset="0"/>
              </a:rPr>
              <a:t>iaya produksi tetap dianggap sebagai biaya priode</a:t>
            </a:r>
            <a:r>
              <a:rPr lang="en-US" altLang="en-US" sz="2000">
                <a:solidFill>
                  <a:srgbClr val="000000"/>
                </a:solidFill>
                <a:latin typeface="Arial" panose="020B0604020202020204" pitchFamily="34" charset="0"/>
                <a:cs typeface="Arial" panose="020B0604020202020204" pitchFamily="34" charset="0"/>
              </a:rPr>
              <a:t> </a:t>
            </a:r>
            <a:r>
              <a:rPr lang="en-US" altLang="en-US" sz="2000" i="1">
                <a:solidFill>
                  <a:srgbClr val="000000"/>
                </a:solidFill>
                <a:latin typeface="Arial" panose="020B0604020202020204" pitchFamily="34" charset="0"/>
                <a:cs typeface="Arial" panose="020B0604020202020204" pitchFamily="34" charset="0"/>
              </a:rPr>
              <a:t>(</a:t>
            </a:r>
            <a:r>
              <a:rPr lang="id-ID" altLang="en-US" sz="2000" i="1">
                <a:solidFill>
                  <a:srgbClr val="000000"/>
                </a:solidFill>
                <a:latin typeface="Arial" panose="020B0604020202020204" pitchFamily="34" charset="0"/>
                <a:cs typeface="Arial" panose="020B0604020202020204" pitchFamily="34" charset="0"/>
              </a:rPr>
              <a:t>p</a:t>
            </a:r>
            <a:r>
              <a:rPr lang="en-US" altLang="en-US" sz="2000" i="1">
                <a:solidFill>
                  <a:srgbClr val="000000"/>
                </a:solidFill>
                <a:latin typeface="Arial" panose="020B0604020202020204" pitchFamily="34" charset="0"/>
                <a:cs typeface="Arial" panose="020B0604020202020204" pitchFamily="34" charset="0"/>
              </a:rPr>
              <a:t>eriod </a:t>
            </a:r>
            <a:r>
              <a:rPr lang="id-ID" altLang="en-US" sz="2000" i="1">
                <a:solidFill>
                  <a:srgbClr val="000000"/>
                </a:solidFill>
                <a:latin typeface="Arial" panose="020B0604020202020204" pitchFamily="34" charset="0"/>
                <a:cs typeface="Arial" panose="020B0604020202020204" pitchFamily="34" charset="0"/>
              </a:rPr>
              <a:t>c</a:t>
            </a:r>
            <a:r>
              <a:rPr lang="en-US" altLang="en-US" sz="2000" i="1">
                <a:solidFill>
                  <a:srgbClr val="000000"/>
                </a:solidFill>
                <a:latin typeface="Arial" panose="020B0604020202020204" pitchFamily="34" charset="0"/>
                <a:cs typeface="Arial" panose="020B0604020202020204" pitchFamily="34" charset="0"/>
              </a:rPr>
              <a:t>ost)  </a:t>
            </a:r>
            <a:r>
              <a:rPr lang="id-ID" altLang="en-US" sz="2000">
                <a:solidFill>
                  <a:srgbClr val="000000"/>
                </a:solidFill>
                <a:latin typeface="Arial" panose="020B0604020202020204" pitchFamily="34" charset="0"/>
                <a:cs typeface="Arial" panose="020B0604020202020204" pitchFamily="34" charset="0"/>
              </a:rPr>
              <a:t>yang langsung dibebankan kepada rugi laba periode terjadinya dan tidak diperlakukan sebagai biaya produksi.</a:t>
            </a:r>
            <a:endParaRPr lang="en-US" altLang="en-US" sz="2000">
              <a:solidFill>
                <a:srgbClr val="000000"/>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495C8275-CE24-4B6E-B664-8C53C0E916A0}"/>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4E3113E2-236C-4971-AECE-172E5495C0D5}" type="slidenum">
              <a:rPr lang="id-ID" altLang="en-US" sz="1000">
                <a:solidFill>
                  <a:srgbClr val="898989"/>
                </a:solidFill>
                <a:latin typeface="Tw Cen MT" panose="020B0602020104020603" pitchFamily="34" charset="0"/>
              </a:rPr>
              <a:pPr eaLnBrk="1" hangingPunct="1">
                <a:spcAft>
                  <a:spcPts val="600"/>
                </a:spcAft>
              </a:pPr>
              <a:t>3</a:t>
            </a:fld>
            <a:endParaRPr lang="id-ID" altLang="en-US" sz="1000">
              <a:solidFill>
                <a:srgbClr val="898989"/>
              </a:solidFill>
              <a:latin typeface="Tw Cen MT" panose="020B0602020104020603" pitchFamily="34"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39938" name="Title 1">
            <a:extLst>
              <a:ext uri="{FF2B5EF4-FFF2-40B4-BE49-F238E27FC236}">
                <a16:creationId xmlns:a16="http://schemas.microsoft.com/office/drawing/2014/main" id="{316D5DCE-3271-48A1-AFCE-098A8378EDF7}"/>
              </a:ext>
            </a:extLst>
          </p:cNvPr>
          <p:cNvSpPr>
            <a:spLocks noGrp="1"/>
          </p:cNvSpPr>
          <p:nvPr>
            <p:ph type="title"/>
          </p:nvPr>
        </p:nvSpPr>
        <p:spPr>
          <a:xfrm>
            <a:off x="640079" y="2023236"/>
            <a:ext cx="3659777" cy="2820908"/>
          </a:xfrm>
        </p:spPr>
        <p:txBody>
          <a:bodyPr>
            <a:normAutofit/>
          </a:bodyPr>
          <a:lstStyle/>
          <a:p>
            <a:pPr eaLnBrk="1" hangingPunct="1"/>
            <a:r>
              <a:rPr lang="id-ID" altLang="en-US" sz="4000" b="1">
                <a:solidFill>
                  <a:srgbClr val="FFFFFF"/>
                </a:solidFill>
              </a:rPr>
              <a:t>Keunggulan</a:t>
            </a:r>
            <a:r>
              <a:rPr lang="en-US" altLang="en-US" sz="4000" b="1">
                <a:solidFill>
                  <a:srgbClr val="FFFFFF"/>
                </a:solidFill>
              </a:rPr>
              <a:t> Variable Costing</a:t>
            </a:r>
            <a:endParaRPr lang="id-ID" altLang="en-US" sz="4000" b="1">
              <a:solidFill>
                <a:srgbClr val="FFFFFF"/>
              </a:solidFill>
            </a:endParaRPr>
          </a:p>
        </p:txBody>
      </p:sp>
      <p:sp>
        <p:nvSpPr>
          <p:cNvPr id="4" name="Slide Number Placeholder 3">
            <a:extLst>
              <a:ext uri="{FF2B5EF4-FFF2-40B4-BE49-F238E27FC236}">
                <a16:creationId xmlns:a16="http://schemas.microsoft.com/office/drawing/2014/main" id="{7902CAAC-A24F-4D0F-848D-32B13DD21912}"/>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8563D476-86F4-4B47-BB1D-9E15B1BA8B96}" type="slidenum">
              <a:rPr lang="id-ID" altLang="en-US" sz="1000">
                <a:solidFill>
                  <a:srgbClr val="898989"/>
                </a:solidFill>
                <a:latin typeface="Tw Cen MT" panose="020B0602020104020603" pitchFamily="34" charset="0"/>
              </a:rPr>
              <a:pPr eaLnBrk="1" hangingPunct="1">
                <a:spcAft>
                  <a:spcPts val="600"/>
                </a:spcAft>
              </a:pPr>
              <a:t>30</a:t>
            </a:fld>
            <a:endParaRPr lang="id-ID" altLang="en-US" sz="1000">
              <a:solidFill>
                <a:srgbClr val="898989"/>
              </a:solidFill>
              <a:latin typeface="Tw Cen MT" panose="020B0602020104020603" pitchFamily="34" charset="0"/>
            </a:endParaRPr>
          </a:p>
        </p:txBody>
      </p:sp>
      <p:graphicFrame>
        <p:nvGraphicFramePr>
          <p:cNvPr id="39940" name="Content Placeholder 2">
            <a:extLst>
              <a:ext uri="{FF2B5EF4-FFF2-40B4-BE49-F238E27FC236}">
                <a16:creationId xmlns:a16="http://schemas.microsoft.com/office/drawing/2014/main" id="{47539072-8DC3-4AFC-BBCB-24997CFECFCA}"/>
              </a:ext>
            </a:extLst>
          </p:cNvPr>
          <p:cNvGraphicFramePr>
            <a:graphicFrameLocks noGrp="1"/>
          </p:cNvGraphicFramePr>
          <p:nvPr>
            <p:ph sz="quarter" idx="1"/>
            <p:extLst>
              <p:ext uri="{D42A27DB-BD31-4B8C-83A1-F6EECF244321}">
                <p14:modId xmlns:p14="http://schemas.microsoft.com/office/powerpoint/2010/main" val="2118554845"/>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8689816-1748-4658-BC88-531A97F1FB07}"/>
              </a:ext>
            </a:extLst>
          </p:cNvPr>
          <p:cNvSpPr>
            <a:spLocks noGrp="1"/>
          </p:cNvSpPr>
          <p:nvPr>
            <p:ph type="title"/>
          </p:nvPr>
        </p:nvSpPr>
        <p:spPr>
          <a:xfrm>
            <a:off x="1179226" y="826680"/>
            <a:ext cx="9833548" cy="1325563"/>
          </a:xfrm>
        </p:spPr>
        <p:txBody>
          <a:bodyPr>
            <a:normAutofit/>
          </a:bodyPr>
          <a:lstStyle/>
          <a:p>
            <a:pPr algn="ctr">
              <a:defRPr/>
            </a:pPr>
            <a:r>
              <a:rPr lang="id-ID" sz="4000" b="1">
                <a:solidFill>
                  <a:srgbClr val="FFFFFF"/>
                </a:solidFill>
              </a:rPr>
              <a:t>Penentuan Harga Pokok Produksi Variabel</a:t>
            </a:r>
          </a:p>
        </p:txBody>
      </p:sp>
      <p:sp>
        <p:nvSpPr>
          <p:cNvPr id="40963" name="Content Placeholder 2">
            <a:extLst>
              <a:ext uri="{FF2B5EF4-FFF2-40B4-BE49-F238E27FC236}">
                <a16:creationId xmlns:a16="http://schemas.microsoft.com/office/drawing/2014/main" id="{B82FCF39-F0F5-4AD0-99A6-69456C412675}"/>
              </a:ext>
            </a:extLst>
          </p:cNvPr>
          <p:cNvSpPr>
            <a:spLocks noGrp="1"/>
          </p:cNvSpPr>
          <p:nvPr>
            <p:ph sz="quarter" idx="1"/>
          </p:nvPr>
        </p:nvSpPr>
        <p:spPr>
          <a:xfrm>
            <a:off x="1179226" y="3092970"/>
            <a:ext cx="9833548" cy="2693976"/>
          </a:xfrm>
        </p:spPr>
        <p:txBody>
          <a:bodyPr>
            <a:normAutofit/>
          </a:bodyPr>
          <a:lstStyle/>
          <a:p>
            <a:pPr>
              <a:spcAft>
                <a:spcPts val="1200"/>
              </a:spcAft>
            </a:pPr>
            <a:r>
              <a:rPr lang="en-US" altLang="en-US" sz="2000" dirty="0" err="1">
                <a:solidFill>
                  <a:srgbClr val="000000"/>
                </a:solidFill>
              </a:rPr>
              <a:t>Dikenal</a:t>
            </a:r>
            <a:r>
              <a:rPr lang="en-US" altLang="en-US" sz="2000" dirty="0">
                <a:solidFill>
                  <a:srgbClr val="000000"/>
                </a:solidFill>
              </a:rPr>
              <a:t> juga </a:t>
            </a:r>
            <a:r>
              <a:rPr lang="en-US" altLang="en-US" sz="2000" dirty="0" err="1">
                <a:solidFill>
                  <a:srgbClr val="000000"/>
                </a:solidFill>
              </a:rPr>
              <a:t>dengan</a:t>
            </a:r>
            <a:r>
              <a:rPr lang="en-US" altLang="en-US" sz="2000" dirty="0">
                <a:solidFill>
                  <a:srgbClr val="000000"/>
                </a:solidFill>
              </a:rPr>
              <a:t> </a:t>
            </a:r>
            <a:r>
              <a:rPr lang="en-US" altLang="en-US" sz="2000" dirty="0" err="1">
                <a:solidFill>
                  <a:srgbClr val="000000"/>
                </a:solidFill>
              </a:rPr>
              <a:t>istilah</a:t>
            </a:r>
            <a:r>
              <a:rPr lang="en-US" altLang="en-US" sz="2000" dirty="0">
                <a:solidFill>
                  <a:srgbClr val="000000"/>
                </a:solidFill>
              </a:rPr>
              <a:t> : </a:t>
            </a:r>
            <a:r>
              <a:rPr lang="en-US" altLang="en-US" sz="2000" i="1" dirty="0">
                <a:solidFill>
                  <a:srgbClr val="000000"/>
                </a:solidFill>
              </a:rPr>
              <a:t>direct costing </a:t>
            </a:r>
            <a:endParaRPr lang="id-ID" altLang="en-US" sz="2000" dirty="0">
              <a:solidFill>
                <a:srgbClr val="000000"/>
              </a:solidFill>
            </a:endParaRPr>
          </a:p>
          <a:p>
            <a:pPr eaLnBrk="1" hangingPunct="1"/>
            <a:r>
              <a:rPr lang="en-US" altLang="en-US" sz="2000" dirty="0">
                <a:solidFill>
                  <a:srgbClr val="000000"/>
                </a:solidFill>
              </a:rPr>
              <a:t>Harga </a:t>
            </a:r>
            <a:r>
              <a:rPr lang="en-US" altLang="en-US" sz="2000" dirty="0" err="1">
                <a:solidFill>
                  <a:srgbClr val="000000"/>
                </a:solidFill>
              </a:rPr>
              <a:t>Pokok</a:t>
            </a:r>
            <a:r>
              <a:rPr lang="en-US" altLang="en-US" sz="2000" dirty="0">
                <a:solidFill>
                  <a:srgbClr val="000000"/>
                </a:solidFill>
              </a:rPr>
              <a:t> </a:t>
            </a:r>
            <a:r>
              <a:rPr lang="en-US" altLang="en-US" sz="2000" dirty="0" err="1">
                <a:solidFill>
                  <a:srgbClr val="000000"/>
                </a:solidFill>
              </a:rPr>
              <a:t>Produksi</a:t>
            </a:r>
            <a:r>
              <a:rPr lang="en-US" altLang="en-US" sz="2000" dirty="0">
                <a:solidFill>
                  <a:srgbClr val="000000"/>
                </a:solidFill>
              </a:rPr>
              <a:t> : </a:t>
            </a:r>
            <a:endParaRPr lang="id-ID" altLang="en-US" sz="2000" dirty="0">
              <a:solidFill>
                <a:srgbClr val="000000"/>
              </a:solidFill>
            </a:endParaRPr>
          </a:p>
          <a:p>
            <a:pPr lvl="1" eaLnBrk="1" hangingPunct="1"/>
            <a:r>
              <a:rPr lang="en-US" altLang="en-US" sz="2000" dirty="0" err="1">
                <a:solidFill>
                  <a:srgbClr val="000000"/>
                </a:solidFill>
              </a:rPr>
              <a:t>Biaya</a:t>
            </a:r>
            <a:r>
              <a:rPr lang="en-US" altLang="en-US" sz="2000" dirty="0">
                <a:solidFill>
                  <a:srgbClr val="000000"/>
                </a:solidFill>
              </a:rPr>
              <a:t> </a:t>
            </a:r>
            <a:r>
              <a:rPr lang="en-US" altLang="en-US" sz="2000" dirty="0" err="1">
                <a:solidFill>
                  <a:srgbClr val="000000"/>
                </a:solidFill>
              </a:rPr>
              <a:t>bahan</a:t>
            </a:r>
            <a:r>
              <a:rPr lang="en-US" altLang="en-US" sz="2000" dirty="0">
                <a:solidFill>
                  <a:srgbClr val="000000"/>
                </a:solidFill>
              </a:rPr>
              <a:t> </a:t>
            </a:r>
            <a:r>
              <a:rPr lang="en-US" altLang="en-US" sz="2000" dirty="0" err="1">
                <a:solidFill>
                  <a:srgbClr val="000000"/>
                </a:solidFill>
              </a:rPr>
              <a:t>baku</a:t>
            </a:r>
            <a:r>
              <a:rPr lang="en-US" altLang="en-US" sz="2000" dirty="0">
                <a:solidFill>
                  <a:srgbClr val="000000"/>
                </a:solidFill>
              </a:rPr>
              <a:t> 		   </a:t>
            </a:r>
            <a:r>
              <a:rPr lang="id-ID" altLang="en-US" sz="2000" dirty="0">
                <a:solidFill>
                  <a:srgbClr val="000000"/>
                </a:solidFill>
              </a:rPr>
              <a:t>	</a:t>
            </a:r>
            <a:r>
              <a:rPr lang="en-US" altLang="en-US" sz="2000" dirty="0">
                <a:solidFill>
                  <a:srgbClr val="000000"/>
                </a:solidFill>
              </a:rPr>
              <a:t>Rp.  </a:t>
            </a:r>
            <a:r>
              <a:rPr lang="en-US" altLang="en-US" sz="2000" dirty="0" err="1">
                <a:solidFill>
                  <a:srgbClr val="000000"/>
                </a:solidFill>
              </a:rPr>
              <a:t>xxx.xxx</a:t>
            </a:r>
            <a:endParaRPr lang="id-ID" altLang="en-US" sz="2000" dirty="0">
              <a:solidFill>
                <a:srgbClr val="000000"/>
              </a:solidFill>
            </a:endParaRPr>
          </a:p>
          <a:p>
            <a:pPr lvl="1" eaLnBrk="1" hangingPunct="1"/>
            <a:r>
              <a:rPr lang="en-US" altLang="en-US" sz="2000" dirty="0" err="1">
                <a:solidFill>
                  <a:srgbClr val="000000"/>
                </a:solidFill>
              </a:rPr>
              <a:t>Biaya</a:t>
            </a:r>
            <a:r>
              <a:rPr lang="en-US" altLang="en-US" sz="2000" dirty="0">
                <a:solidFill>
                  <a:srgbClr val="000000"/>
                </a:solidFill>
              </a:rPr>
              <a:t> </a:t>
            </a:r>
            <a:r>
              <a:rPr lang="en-US" altLang="en-US" sz="2000" dirty="0" err="1">
                <a:solidFill>
                  <a:srgbClr val="000000"/>
                </a:solidFill>
              </a:rPr>
              <a:t>tenaga</a:t>
            </a:r>
            <a:r>
              <a:rPr lang="en-US" altLang="en-US" sz="2000" dirty="0">
                <a:solidFill>
                  <a:srgbClr val="000000"/>
                </a:solidFill>
              </a:rPr>
              <a:t> </a:t>
            </a:r>
            <a:r>
              <a:rPr lang="en-US" altLang="en-US" sz="2000" dirty="0" err="1">
                <a:solidFill>
                  <a:srgbClr val="000000"/>
                </a:solidFill>
              </a:rPr>
              <a:t>kerja</a:t>
            </a:r>
            <a:r>
              <a:rPr lang="en-US" altLang="en-US" sz="2000" dirty="0">
                <a:solidFill>
                  <a:srgbClr val="000000"/>
                </a:solidFill>
              </a:rPr>
              <a:t> </a:t>
            </a:r>
            <a:r>
              <a:rPr lang="en-US" altLang="en-US" sz="2000" dirty="0" err="1">
                <a:solidFill>
                  <a:srgbClr val="000000"/>
                </a:solidFill>
              </a:rPr>
              <a:t>langsung</a:t>
            </a:r>
            <a:r>
              <a:rPr lang="en-US" altLang="en-US" sz="2000" dirty="0">
                <a:solidFill>
                  <a:srgbClr val="000000"/>
                </a:solidFill>
              </a:rPr>
              <a:t> 		Rp.  </a:t>
            </a:r>
            <a:r>
              <a:rPr lang="en-US" altLang="en-US" sz="2000" dirty="0" err="1">
                <a:solidFill>
                  <a:srgbClr val="000000"/>
                </a:solidFill>
              </a:rPr>
              <a:t>xxx.xxx</a:t>
            </a:r>
            <a:endParaRPr lang="id-ID" altLang="en-US" sz="2000" dirty="0">
              <a:solidFill>
                <a:srgbClr val="000000"/>
              </a:solidFill>
            </a:endParaRPr>
          </a:p>
          <a:p>
            <a:pPr lvl="1" eaLnBrk="1" hangingPunct="1"/>
            <a:r>
              <a:rPr lang="en-US" altLang="en-US" sz="2000" dirty="0" err="1">
                <a:solidFill>
                  <a:srgbClr val="000000"/>
                </a:solidFill>
              </a:rPr>
              <a:t>Biaya</a:t>
            </a:r>
            <a:r>
              <a:rPr lang="en-US" altLang="en-US" sz="2000" dirty="0">
                <a:solidFill>
                  <a:srgbClr val="000000"/>
                </a:solidFill>
              </a:rPr>
              <a:t> overhead </a:t>
            </a:r>
            <a:r>
              <a:rPr lang="en-US" altLang="en-US" sz="2000" dirty="0" err="1">
                <a:solidFill>
                  <a:srgbClr val="000000"/>
                </a:solidFill>
              </a:rPr>
              <a:t>pabrik</a:t>
            </a:r>
            <a:r>
              <a:rPr lang="en-US" altLang="en-US" sz="2000" dirty="0">
                <a:solidFill>
                  <a:srgbClr val="000000"/>
                </a:solidFill>
              </a:rPr>
              <a:t> </a:t>
            </a:r>
            <a:r>
              <a:rPr lang="en-US" altLang="en-US" sz="2000" dirty="0" err="1">
                <a:solidFill>
                  <a:srgbClr val="000000"/>
                </a:solidFill>
              </a:rPr>
              <a:t>variabel</a:t>
            </a:r>
            <a:r>
              <a:rPr lang="en-US" altLang="en-US" sz="2000" dirty="0">
                <a:solidFill>
                  <a:srgbClr val="000000"/>
                </a:solidFill>
              </a:rPr>
              <a:t>  </a:t>
            </a:r>
            <a:r>
              <a:rPr lang="id-ID" altLang="en-US" sz="2000" dirty="0">
                <a:solidFill>
                  <a:srgbClr val="000000"/>
                </a:solidFill>
              </a:rPr>
              <a:t>	</a:t>
            </a:r>
            <a:r>
              <a:rPr lang="en-US" altLang="en-US" sz="2000" u="sng" dirty="0">
                <a:solidFill>
                  <a:srgbClr val="000000"/>
                </a:solidFill>
              </a:rPr>
              <a:t>Rp.  </a:t>
            </a:r>
            <a:r>
              <a:rPr lang="en-US" altLang="en-US" sz="2000" u="sng" dirty="0" err="1">
                <a:solidFill>
                  <a:srgbClr val="000000"/>
                </a:solidFill>
              </a:rPr>
              <a:t>xxx.xxx</a:t>
            </a:r>
            <a:endParaRPr lang="id-ID" altLang="en-US" sz="2000" dirty="0">
              <a:solidFill>
                <a:srgbClr val="000000"/>
              </a:solidFill>
            </a:endParaRPr>
          </a:p>
          <a:p>
            <a:pPr lvl="1" eaLnBrk="1" hangingPunct="1"/>
            <a:r>
              <a:rPr lang="en-US" altLang="en-US" sz="2000" b="1" dirty="0">
                <a:solidFill>
                  <a:srgbClr val="000000"/>
                </a:solidFill>
              </a:rPr>
              <a:t> </a:t>
            </a:r>
            <a:r>
              <a:rPr lang="en-US" altLang="en-US" sz="2000" dirty="0">
                <a:solidFill>
                  <a:srgbClr val="000000"/>
                </a:solidFill>
              </a:rPr>
              <a:t>Harga </a:t>
            </a:r>
            <a:r>
              <a:rPr lang="en-US" altLang="en-US" sz="2000" dirty="0" err="1">
                <a:solidFill>
                  <a:srgbClr val="000000"/>
                </a:solidFill>
              </a:rPr>
              <a:t>Pokok</a:t>
            </a:r>
            <a:r>
              <a:rPr lang="en-US" altLang="en-US" sz="2000" dirty="0">
                <a:solidFill>
                  <a:srgbClr val="000000"/>
                </a:solidFill>
              </a:rPr>
              <a:t> </a:t>
            </a:r>
            <a:r>
              <a:rPr lang="en-US" altLang="en-US" sz="2000" dirty="0" err="1">
                <a:solidFill>
                  <a:srgbClr val="000000"/>
                </a:solidFill>
              </a:rPr>
              <a:t>Produk</a:t>
            </a:r>
            <a:r>
              <a:rPr lang="en-US" altLang="en-US" sz="2000" dirty="0">
                <a:solidFill>
                  <a:srgbClr val="000000"/>
                </a:solidFill>
              </a:rPr>
              <a:t> 		</a:t>
            </a:r>
            <a:r>
              <a:rPr lang="en-US" altLang="en-US" sz="2000" u="sng" dirty="0">
                <a:solidFill>
                  <a:srgbClr val="000000"/>
                </a:solidFill>
              </a:rPr>
              <a:t>Rp.  </a:t>
            </a:r>
            <a:r>
              <a:rPr lang="en-US" altLang="en-US" sz="2000" u="sng" dirty="0" err="1">
                <a:solidFill>
                  <a:srgbClr val="000000"/>
                </a:solidFill>
              </a:rPr>
              <a:t>xxx.xxx</a:t>
            </a:r>
            <a:endParaRPr lang="id-ID" altLang="en-US" sz="2000" dirty="0">
              <a:solidFill>
                <a:srgbClr val="000000"/>
              </a:solidFill>
            </a:endParaRPr>
          </a:p>
          <a:p>
            <a:pPr eaLnBrk="1" hangingPunct="1"/>
            <a:endParaRPr lang="id-ID" altLang="en-US" sz="2000" dirty="0">
              <a:solidFill>
                <a:srgbClr val="000000"/>
              </a:solidFill>
            </a:endParaRPr>
          </a:p>
        </p:txBody>
      </p:sp>
      <p:sp>
        <p:nvSpPr>
          <p:cNvPr id="4" name="Slide Number Placeholder 3">
            <a:extLst>
              <a:ext uri="{FF2B5EF4-FFF2-40B4-BE49-F238E27FC236}">
                <a16:creationId xmlns:a16="http://schemas.microsoft.com/office/drawing/2014/main" id="{2241B1EA-1589-4CBC-9169-72FEDEBA83D4}"/>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0D828A0A-2D26-456A-B492-12BF673635EF}" type="slidenum">
              <a:rPr lang="id-ID" altLang="en-US" sz="1000">
                <a:solidFill>
                  <a:srgbClr val="898989"/>
                </a:solidFill>
                <a:latin typeface="Tw Cen MT" panose="020B0602020104020603" pitchFamily="34" charset="0"/>
              </a:rPr>
              <a:pPr eaLnBrk="1" hangingPunct="1">
                <a:spcAft>
                  <a:spcPts val="600"/>
                </a:spcAft>
              </a:pPr>
              <a:t>31</a:t>
            </a:fld>
            <a:endParaRPr lang="id-ID" altLang="en-US" sz="1000">
              <a:solidFill>
                <a:srgbClr val="898989"/>
              </a:solidFill>
              <a:latin typeface="Tw Cen MT" panose="020B0602020104020603"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7274C34-3488-47D8-B0B4-AAD60A64C073}"/>
              </a:ext>
            </a:extLst>
          </p:cNvPr>
          <p:cNvSpPr>
            <a:spLocks noGrp="1"/>
          </p:cNvSpPr>
          <p:nvPr>
            <p:ph type="title"/>
          </p:nvPr>
        </p:nvSpPr>
        <p:spPr>
          <a:xfrm>
            <a:off x="640079" y="2053641"/>
            <a:ext cx="3669161" cy="2760098"/>
          </a:xfrm>
        </p:spPr>
        <p:txBody>
          <a:bodyPr>
            <a:normAutofit/>
          </a:bodyPr>
          <a:lstStyle/>
          <a:p>
            <a:pPr>
              <a:defRPr/>
            </a:pPr>
            <a:r>
              <a:rPr lang="id-ID" b="1">
                <a:solidFill>
                  <a:srgbClr val="FFFFFF"/>
                </a:solidFill>
              </a:rPr>
              <a:t>Penentuan Harga Pokok Produksi Variabel</a:t>
            </a:r>
          </a:p>
        </p:txBody>
      </p:sp>
      <p:sp>
        <p:nvSpPr>
          <p:cNvPr id="41987" name="Content Placeholder 2">
            <a:extLst>
              <a:ext uri="{FF2B5EF4-FFF2-40B4-BE49-F238E27FC236}">
                <a16:creationId xmlns:a16="http://schemas.microsoft.com/office/drawing/2014/main" id="{99D21BA4-7654-41A5-BDBC-85CA010F5974}"/>
              </a:ext>
            </a:extLst>
          </p:cNvPr>
          <p:cNvSpPr>
            <a:spLocks noGrp="1"/>
          </p:cNvSpPr>
          <p:nvPr>
            <p:ph sz="quarter" idx="1"/>
          </p:nvPr>
        </p:nvSpPr>
        <p:spPr>
          <a:xfrm>
            <a:off x="6090574" y="801866"/>
            <a:ext cx="5306084" cy="5230634"/>
          </a:xfrm>
        </p:spPr>
        <p:txBody>
          <a:bodyPr anchor="ctr">
            <a:normAutofit/>
          </a:bodyPr>
          <a:lstStyle/>
          <a:p>
            <a:pPr eaLnBrk="1" hangingPunct="1"/>
            <a:r>
              <a:rPr lang="en-US" altLang="en-US" sz="2000" b="1">
                <a:solidFill>
                  <a:srgbClr val="000000"/>
                </a:solidFill>
              </a:rPr>
              <a:t>Dengan menggunakan Metode Variable Costing, </a:t>
            </a:r>
            <a:endParaRPr lang="id-ID" altLang="en-US" sz="2000" b="1">
              <a:solidFill>
                <a:srgbClr val="000000"/>
              </a:solidFill>
            </a:endParaRPr>
          </a:p>
          <a:p>
            <a:pPr lvl="1" eaLnBrk="1" hangingPunct="1"/>
            <a:r>
              <a:rPr lang="en-US" altLang="en-US" sz="2000">
                <a:solidFill>
                  <a:srgbClr val="000000"/>
                </a:solidFill>
              </a:rPr>
              <a:t>Biaya Overhead pabrik tetap diperlakukan sebagai period costs dan bukan sebagai unsur harga pokok produk, sehingga biaya overhead pabrik tetap dibebankan sebagai biaya dalam periode terjadinya.</a:t>
            </a:r>
            <a:endParaRPr lang="id-ID" altLang="en-US" sz="2000">
              <a:solidFill>
                <a:srgbClr val="000000"/>
              </a:solidFill>
            </a:endParaRPr>
          </a:p>
          <a:p>
            <a:pPr lvl="1" eaLnBrk="1" hangingPunct="1"/>
            <a:r>
              <a:rPr lang="en-US" altLang="en-US" sz="2000">
                <a:solidFill>
                  <a:srgbClr val="000000"/>
                </a:solidFill>
              </a:rPr>
              <a:t>Dalam kaitannya dengan produk yang belum laku dijual, BOP tetap tidak melekat pada persediaan tersebut tetapi langsung dianggap sebagai biaya dalam periode terjadinya.</a:t>
            </a:r>
            <a:endParaRPr lang="id-ID" altLang="en-US" sz="2000">
              <a:solidFill>
                <a:srgbClr val="000000"/>
              </a:solidFill>
            </a:endParaRPr>
          </a:p>
          <a:p>
            <a:pPr lvl="1" eaLnBrk="1" hangingPunct="1"/>
            <a:r>
              <a:rPr lang="en-US" altLang="en-US" sz="2000">
                <a:solidFill>
                  <a:srgbClr val="000000"/>
                </a:solidFill>
              </a:rPr>
              <a:t>Penundaan pembebanan suatu biaya hanya bermanfaat jika dengan penundaan tersebut diharapkan dapat dihindari terjadinya biaya yang sama periode yang akan datang.</a:t>
            </a:r>
            <a:endParaRPr lang="id-ID" altLang="en-US" sz="2000">
              <a:solidFill>
                <a:srgbClr val="000000"/>
              </a:solidFill>
            </a:endParaRPr>
          </a:p>
          <a:p>
            <a:pPr eaLnBrk="1" hangingPunct="1"/>
            <a:endParaRPr lang="id-ID" altLang="en-US" sz="2000">
              <a:solidFill>
                <a:srgbClr val="000000"/>
              </a:solidFill>
            </a:endParaRPr>
          </a:p>
        </p:txBody>
      </p:sp>
      <p:sp>
        <p:nvSpPr>
          <p:cNvPr id="4" name="Slide Number Placeholder 3">
            <a:extLst>
              <a:ext uri="{FF2B5EF4-FFF2-40B4-BE49-F238E27FC236}">
                <a16:creationId xmlns:a16="http://schemas.microsoft.com/office/drawing/2014/main" id="{AB03287B-CAD1-487F-81AD-4C88F2FF5038}"/>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F4BE92D4-17ED-4CF5-BD62-B3F88B8C19F1}" type="slidenum">
              <a:rPr lang="id-ID" altLang="en-US" sz="1000">
                <a:solidFill>
                  <a:srgbClr val="898989"/>
                </a:solidFill>
                <a:latin typeface="Tw Cen MT" panose="020B0602020104020603" pitchFamily="34" charset="0"/>
              </a:rPr>
              <a:pPr eaLnBrk="1" hangingPunct="1">
                <a:spcAft>
                  <a:spcPts val="600"/>
                </a:spcAft>
              </a:pPr>
              <a:t>32</a:t>
            </a:fld>
            <a:endParaRPr lang="id-ID" altLang="en-US" sz="1000">
              <a:solidFill>
                <a:srgbClr val="898989"/>
              </a:solidFill>
              <a:latin typeface="Tw Cen MT" panose="020B0602020104020603"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1E757471-B4BD-4961-806C-C263FB4216AB}"/>
              </a:ext>
            </a:extLst>
          </p:cNvPr>
          <p:cNvSpPr>
            <a:spLocks noGrp="1"/>
          </p:cNvSpPr>
          <p:nvPr>
            <p:ph type="title"/>
          </p:nvPr>
        </p:nvSpPr>
        <p:spPr/>
        <p:txBody>
          <a:bodyPr/>
          <a:lstStyle/>
          <a:p>
            <a:pPr eaLnBrk="1" hangingPunct="1"/>
            <a:r>
              <a:rPr lang="id-ID" altLang="en-US" sz="3600" b="1"/>
              <a:t>Perbandingan Harga Pokok Variabel dan Full Costing dari Sisi Perolehan Laba</a:t>
            </a:r>
          </a:p>
        </p:txBody>
      </p:sp>
      <p:graphicFrame>
        <p:nvGraphicFramePr>
          <p:cNvPr id="3" name="Table 2">
            <a:extLst>
              <a:ext uri="{FF2B5EF4-FFF2-40B4-BE49-F238E27FC236}">
                <a16:creationId xmlns:a16="http://schemas.microsoft.com/office/drawing/2014/main" id="{AF10C3D7-FD66-4683-A6DA-63D80F7156B5}"/>
              </a:ext>
            </a:extLst>
          </p:cNvPr>
          <p:cNvGraphicFramePr>
            <a:graphicFrameLocks noGrp="1"/>
          </p:cNvGraphicFramePr>
          <p:nvPr>
            <p:extLst>
              <p:ext uri="{D42A27DB-BD31-4B8C-83A1-F6EECF244321}">
                <p14:modId xmlns:p14="http://schemas.microsoft.com/office/powerpoint/2010/main" val="1646170608"/>
              </p:ext>
            </p:extLst>
          </p:nvPr>
        </p:nvGraphicFramePr>
        <p:xfrm>
          <a:off x="2166938" y="1728788"/>
          <a:ext cx="7715252" cy="4307188"/>
        </p:xfrm>
        <a:graphic>
          <a:graphicData uri="http://schemas.openxmlformats.org/drawingml/2006/table">
            <a:tbl>
              <a:tblPr/>
              <a:tblGrid>
                <a:gridCol w="2357402">
                  <a:extLst>
                    <a:ext uri="{9D8B030D-6E8A-4147-A177-3AD203B41FA5}">
                      <a16:colId xmlns:a16="http://schemas.microsoft.com/office/drawing/2014/main" val="20000"/>
                    </a:ext>
                  </a:extLst>
                </a:gridCol>
                <a:gridCol w="428624">
                  <a:extLst>
                    <a:ext uri="{9D8B030D-6E8A-4147-A177-3AD203B41FA5}">
                      <a16:colId xmlns:a16="http://schemas.microsoft.com/office/drawing/2014/main" val="20001"/>
                    </a:ext>
                  </a:extLst>
                </a:gridCol>
                <a:gridCol w="614174">
                  <a:extLst>
                    <a:ext uri="{9D8B030D-6E8A-4147-A177-3AD203B41FA5}">
                      <a16:colId xmlns:a16="http://schemas.microsoft.com/office/drawing/2014/main" val="20002"/>
                    </a:ext>
                  </a:extLst>
                </a:gridCol>
                <a:gridCol w="3461188">
                  <a:extLst>
                    <a:ext uri="{9D8B030D-6E8A-4147-A177-3AD203B41FA5}">
                      <a16:colId xmlns:a16="http://schemas.microsoft.com/office/drawing/2014/main" val="20003"/>
                    </a:ext>
                  </a:extLst>
                </a:gridCol>
                <a:gridCol w="426932">
                  <a:extLst>
                    <a:ext uri="{9D8B030D-6E8A-4147-A177-3AD203B41FA5}">
                      <a16:colId xmlns:a16="http://schemas.microsoft.com/office/drawing/2014/main" val="20004"/>
                    </a:ext>
                  </a:extLst>
                </a:gridCol>
                <a:gridCol w="426932">
                  <a:extLst>
                    <a:ext uri="{9D8B030D-6E8A-4147-A177-3AD203B41FA5}">
                      <a16:colId xmlns:a16="http://schemas.microsoft.com/office/drawing/2014/main" val="20005"/>
                    </a:ext>
                  </a:extLst>
                </a:gridCol>
              </a:tblGrid>
              <a:tr h="253346">
                <a:tc gridSpan="3">
                  <a:txBody>
                    <a:bodyPr/>
                    <a:lstStyle/>
                    <a:p>
                      <a:pPr algn="ctr" fontAlgn="b"/>
                      <a:r>
                        <a:rPr lang="id-ID" sz="1600" b="1" i="0" u="none" strike="noStrike" dirty="0">
                          <a:solidFill>
                            <a:srgbClr val="000000"/>
                          </a:solidFill>
                          <a:latin typeface="Calibri"/>
                        </a:rPr>
                        <a:t>Laporan Rugi Laba </a:t>
                      </a:r>
                    </a:p>
                  </a:txBody>
                  <a:tcPr marL="9525" marR="9525" marT="952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9795"/>
                    </a:solidFill>
                  </a:tcPr>
                </a:tc>
                <a:tc hMerge="1">
                  <a:txBody>
                    <a:bodyPr/>
                    <a:lstStyle/>
                    <a:p>
                      <a:endParaRPr lang="id-ID"/>
                    </a:p>
                  </a:txBody>
                  <a:tcPr/>
                </a:tc>
                <a:tc hMerge="1">
                  <a:txBody>
                    <a:bodyPr/>
                    <a:lstStyle/>
                    <a:p>
                      <a:endParaRPr lang="id-ID"/>
                    </a:p>
                  </a:txBody>
                  <a:tcPr/>
                </a:tc>
                <a:tc gridSpan="3">
                  <a:txBody>
                    <a:bodyPr/>
                    <a:lstStyle/>
                    <a:p>
                      <a:pPr algn="ctr" fontAlgn="b"/>
                      <a:r>
                        <a:rPr lang="id-ID" sz="1600" b="1" i="0" u="none" strike="noStrike">
                          <a:solidFill>
                            <a:srgbClr val="000000"/>
                          </a:solidFill>
                          <a:latin typeface="Calibri"/>
                        </a:rPr>
                        <a:t>Laporan Rugi Laba </a:t>
                      </a:r>
                    </a:p>
                  </a:txBody>
                  <a:tcPr marL="9525" marR="9525" marT="952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9795"/>
                    </a:solidFill>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0000"/>
                  </a:ext>
                </a:extLst>
              </a:tr>
              <a:tr h="253346">
                <a:tc gridSpan="3">
                  <a:txBody>
                    <a:bodyPr/>
                    <a:lstStyle/>
                    <a:p>
                      <a:pPr algn="ctr" fontAlgn="b"/>
                      <a:r>
                        <a:rPr lang="id-ID" sz="1600" b="1" i="0" u="none" strike="noStrike">
                          <a:solidFill>
                            <a:srgbClr val="000000"/>
                          </a:solidFill>
                          <a:latin typeface="Calibri"/>
                        </a:rPr>
                        <a:t>Full Costing</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solidFill>
                      <a:srgbClr val="D99795"/>
                    </a:solidFill>
                  </a:tcPr>
                </a:tc>
                <a:tc hMerge="1">
                  <a:txBody>
                    <a:bodyPr/>
                    <a:lstStyle/>
                    <a:p>
                      <a:endParaRPr lang="id-ID"/>
                    </a:p>
                  </a:txBody>
                  <a:tcPr/>
                </a:tc>
                <a:tc hMerge="1">
                  <a:txBody>
                    <a:bodyPr/>
                    <a:lstStyle/>
                    <a:p>
                      <a:endParaRPr lang="id-ID"/>
                    </a:p>
                  </a:txBody>
                  <a:tcPr/>
                </a:tc>
                <a:tc gridSpan="3">
                  <a:txBody>
                    <a:bodyPr/>
                    <a:lstStyle/>
                    <a:p>
                      <a:pPr algn="ctr" fontAlgn="b"/>
                      <a:r>
                        <a:rPr lang="id-ID" sz="1600" b="1" i="0" u="none" strike="noStrike" dirty="0">
                          <a:solidFill>
                            <a:srgbClr val="000000"/>
                          </a:solidFill>
                          <a:latin typeface="Calibri"/>
                        </a:rPr>
                        <a:t>Variabel Costing</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solidFill>
                      <a:srgbClr val="D99795"/>
                    </a:solidFill>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0001"/>
                  </a:ext>
                </a:extLst>
              </a:tr>
              <a:tr h="253346">
                <a:tc>
                  <a:txBody>
                    <a:bodyPr/>
                    <a:lstStyle/>
                    <a:p>
                      <a:pPr algn="l" fontAlgn="b"/>
                      <a:r>
                        <a:rPr lang="id-ID" sz="1600" b="0" i="0" u="none" strike="noStrike">
                          <a:solidFill>
                            <a:srgbClr val="000000"/>
                          </a:solidFill>
                          <a:latin typeface="Calibri"/>
                        </a:rPr>
                        <a:t>Penjualan</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none" strike="noStrike" dirty="0">
                          <a:solidFill>
                            <a:srgbClr val="000000"/>
                          </a:solidFill>
                          <a:latin typeface="Calibri"/>
                        </a:rPr>
                        <a:t>Penjualan</a:t>
                      </a: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xxx</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53346">
                <a:tc>
                  <a:txBody>
                    <a:bodyPr/>
                    <a:lstStyle/>
                    <a:p>
                      <a:pPr algn="l" fontAlgn="b"/>
                      <a:r>
                        <a:rPr lang="id-ID" sz="1600" b="0" i="0" u="none" strike="noStrike" dirty="0">
                          <a:solidFill>
                            <a:srgbClr val="000000"/>
                          </a:solidFill>
                          <a:latin typeface="Calibri"/>
                        </a:rPr>
                        <a:t>Harga Pokok Penjualan</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sng"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none" strike="noStrike" dirty="0">
                          <a:solidFill>
                            <a:srgbClr val="000000"/>
                          </a:solidFill>
                          <a:latin typeface="Calibri"/>
                        </a:rPr>
                        <a:t>Harga Pokok Penjualan Variabel</a:t>
                      </a: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sng" strike="noStrike">
                          <a:solidFill>
                            <a:srgbClr val="000000"/>
                          </a:solidFill>
                          <a:latin typeface="Calibri"/>
                        </a:rPr>
                        <a:t>xxx</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53346">
                <a:tc>
                  <a:txBody>
                    <a:bodyPr/>
                    <a:lstStyle/>
                    <a:p>
                      <a:pPr algn="l" fontAlgn="b"/>
                      <a:r>
                        <a:rPr lang="id-ID" sz="1600" b="1" i="0" u="none" strike="noStrike">
                          <a:solidFill>
                            <a:srgbClr val="000000"/>
                          </a:solidFill>
                          <a:latin typeface="Calibri"/>
                        </a:rPr>
                        <a:t>Laba Kotor</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1" i="0" u="none"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1" i="0" u="none" strike="noStrike" dirty="0">
                          <a:solidFill>
                            <a:srgbClr val="000000"/>
                          </a:solidFill>
                          <a:latin typeface="Calibri"/>
                        </a:rPr>
                        <a:t>Margin kontribusi kotor</a:t>
                      </a: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1" i="0" u="none" strike="noStrike">
                          <a:solidFill>
                            <a:srgbClr val="000000"/>
                          </a:solidFill>
                          <a:latin typeface="Calibri"/>
                        </a:rPr>
                        <a:t>xxx</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53346">
                <a:tc>
                  <a:txBody>
                    <a:bodyPr/>
                    <a:lstStyle/>
                    <a:p>
                      <a:pPr algn="l" fontAlgn="b"/>
                      <a:r>
                        <a:rPr lang="id-ID" sz="16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endParaRPr lang="id-ID" sz="1600" b="0" i="0" u="none" strike="noStrike" dirty="0">
                        <a:solidFill>
                          <a:srgbClr val="000000"/>
                        </a:solidFill>
                        <a:latin typeface="Calibri"/>
                      </a:endParaRP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53346">
                <a:tc>
                  <a:txBody>
                    <a:bodyPr/>
                    <a:lstStyle/>
                    <a:p>
                      <a:pPr algn="l" fontAlgn="b"/>
                      <a:r>
                        <a:rPr lang="id-ID" sz="1600" b="0" i="0" u="none" strike="noStrike">
                          <a:solidFill>
                            <a:srgbClr val="000000"/>
                          </a:solidFill>
                          <a:latin typeface="Calibri"/>
                        </a:rPr>
                        <a:t>Biaya Komersial</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none" strike="noStrike" dirty="0">
                          <a:solidFill>
                            <a:srgbClr val="000000"/>
                          </a:solidFill>
                          <a:latin typeface="Calibri"/>
                        </a:rPr>
                        <a:t>Biaya Komersial variabel</a:t>
                      </a: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53346">
                <a:tc>
                  <a:txBody>
                    <a:bodyPr/>
                    <a:lstStyle/>
                    <a:p>
                      <a:pPr algn="l" fontAlgn="b"/>
                      <a:r>
                        <a:rPr lang="id-ID" sz="1600" b="0" i="0" u="none" strike="noStrike">
                          <a:solidFill>
                            <a:srgbClr val="000000"/>
                          </a:solidFill>
                          <a:latin typeface="Calibri"/>
                        </a:rPr>
                        <a:t>- Pemasaran</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id-ID" sz="1600" b="0" i="0" u="none"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none" strike="noStrike" dirty="0">
                          <a:solidFill>
                            <a:srgbClr val="000000"/>
                          </a:solidFill>
                          <a:latin typeface="Calibri"/>
                        </a:rPr>
                        <a:t>- Pemasaran variabel</a:t>
                      </a: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53346">
                <a:tc>
                  <a:txBody>
                    <a:bodyPr/>
                    <a:lstStyle/>
                    <a:p>
                      <a:pPr algn="l" fontAlgn="b"/>
                      <a:r>
                        <a:rPr lang="id-ID" sz="1600" b="0" i="0" u="none" strike="noStrike">
                          <a:solidFill>
                            <a:srgbClr val="000000"/>
                          </a:solidFill>
                          <a:latin typeface="Calibri"/>
                        </a:rPr>
                        <a:t>- Administrasi</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id-ID" sz="1600" b="0" i="0" u="sng"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sng"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none" strike="noStrike" dirty="0">
                          <a:solidFill>
                            <a:srgbClr val="000000"/>
                          </a:solidFill>
                          <a:latin typeface="Calibri"/>
                        </a:rPr>
                        <a:t>- Administrasi variabel</a:t>
                      </a:r>
                    </a:p>
                  </a:txBody>
                  <a:tcPr marL="9525" marR="9525" marT="9524" marB="0" anchor="b">
                    <a:lnL>
                      <a:noFill/>
                    </a:lnL>
                    <a:lnR>
                      <a:noFill/>
                    </a:lnR>
                    <a:lnT>
                      <a:noFill/>
                    </a:lnT>
                    <a:lnB>
                      <a:noFill/>
                    </a:lnB>
                  </a:tcPr>
                </a:tc>
                <a:tc>
                  <a:txBody>
                    <a:bodyPr/>
                    <a:lstStyle/>
                    <a:p>
                      <a:pPr algn="l" fontAlgn="b"/>
                      <a:r>
                        <a:rPr lang="id-ID" sz="1600" b="0" i="0" u="sng"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sng" strike="noStrike">
                          <a:solidFill>
                            <a:srgbClr val="000000"/>
                          </a:solidFill>
                          <a:latin typeface="Calibri"/>
                        </a:rPr>
                        <a:t>xxx</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53346">
                <a:tc>
                  <a:txBody>
                    <a:bodyPr/>
                    <a:lstStyle/>
                    <a:p>
                      <a:pPr algn="l" fontAlgn="b"/>
                      <a:r>
                        <a:rPr lang="id-ID" sz="1600" b="1" i="0" u="none" strike="noStrike" dirty="0">
                          <a:solidFill>
                            <a:srgbClr val="000000"/>
                          </a:solidFill>
                          <a:latin typeface="Calibri"/>
                        </a:rPr>
                        <a:t>Laba Usaha</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1" i="0" u="none"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1" i="0" u="none" strike="noStrike" dirty="0">
                          <a:solidFill>
                            <a:srgbClr val="000000"/>
                          </a:solidFill>
                          <a:latin typeface="Calibri"/>
                        </a:rPr>
                        <a:t>Margin Kontribusi bersih</a:t>
                      </a:r>
                    </a:p>
                  </a:txBody>
                  <a:tcPr marL="9525" marR="9525" marT="9524" marB="0" anchor="b">
                    <a:lnL>
                      <a:noFill/>
                    </a:lnL>
                    <a:lnR>
                      <a:noFill/>
                    </a:lnR>
                    <a:lnT>
                      <a:noFill/>
                    </a:lnT>
                    <a:lnB>
                      <a:noFill/>
                    </a:lnB>
                  </a:tcPr>
                </a:tc>
                <a:tc>
                  <a:txBody>
                    <a:bodyPr/>
                    <a:lstStyle/>
                    <a:p>
                      <a:pPr algn="l" fontAlgn="b"/>
                      <a:endParaRPr lang="id-ID" sz="1600" b="1"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1" i="0" u="none" strike="noStrike">
                          <a:solidFill>
                            <a:srgbClr val="000000"/>
                          </a:solidFill>
                          <a:latin typeface="Calibri"/>
                        </a:rPr>
                        <a:t>xxx</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53346">
                <a:tc>
                  <a:txBody>
                    <a:bodyPr/>
                    <a:lstStyle/>
                    <a:p>
                      <a:pPr algn="l" fontAlgn="b"/>
                      <a:r>
                        <a:rPr lang="id-ID" sz="1600" b="0" i="0" u="none" strike="noStrike">
                          <a:solidFill>
                            <a:srgbClr val="000000"/>
                          </a:solidFill>
                          <a:latin typeface="Calibri"/>
                        </a:rPr>
                        <a:t>Biaya Keuangan</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none" strike="noStrike" dirty="0">
                          <a:solidFill>
                            <a:srgbClr val="000000"/>
                          </a:solidFill>
                          <a:latin typeface="Calibri"/>
                        </a:rPr>
                        <a:t>Biaya Tetap</a:t>
                      </a: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53346">
                <a:tc>
                  <a:txBody>
                    <a:bodyPr/>
                    <a:lstStyle/>
                    <a:p>
                      <a:pPr algn="l" fontAlgn="b"/>
                      <a:r>
                        <a:rPr lang="id-ID" sz="1600" b="0" i="0" u="none" strike="noStrike">
                          <a:solidFill>
                            <a:srgbClr val="000000"/>
                          </a:solidFill>
                          <a:latin typeface="Calibri"/>
                        </a:rPr>
                        <a:t>- Biaya Bunga</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sng"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none" strike="noStrike" dirty="0">
                          <a:solidFill>
                            <a:srgbClr val="000000"/>
                          </a:solidFill>
                          <a:latin typeface="Calibri"/>
                        </a:rPr>
                        <a:t>- Overhead pabrik tetap</a:t>
                      </a: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53346">
                <a:tc>
                  <a:txBody>
                    <a:bodyPr/>
                    <a:lstStyle/>
                    <a:p>
                      <a:pPr algn="l" fontAlgn="b"/>
                      <a:r>
                        <a:rPr lang="id-ID" sz="1600" b="1" i="0" u="none" strike="noStrike">
                          <a:solidFill>
                            <a:srgbClr val="000000"/>
                          </a:solidFill>
                          <a:latin typeface="Calibri"/>
                        </a:rPr>
                        <a:t>Laba Bersih</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1"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1" i="0" u="sng"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none" strike="noStrike" dirty="0">
                          <a:solidFill>
                            <a:srgbClr val="000000"/>
                          </a:solidFill>
                          <a:latin typeface="Calibri"/>
                        </a:rPr>
                        <a:t>- Pemasaran tetap</a:t>
                      </a: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53346">
                <a:tc>
                  <a:txBody>
                    <a:bodyPr/>
                    <a:lstStyle/>
                    <a:p>
                      <a:pPr algn="l" fontAlgn="b"/>
                      <a:r>
                        <a:rPr lang="id-ID" sz="16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none" strike="noStrike" dirty="0">
                          <a:solidFill>
                            <a:srgbClr val="000000"/>
                          </a:solidFill>
                          <a:latin typeface="Calibri"/>
                        </a:rPr>
                        <a:t>- Administrasi tetap</a:t>
                      </a:r>
                    </a:p>
                  </a:txBody>
                  <a:tcPr marL="9525" marR="9525" marT="9524" marB="0" anchor="b">
                    <a:lnL>
                      <a:noFill/>
                    </a:lnL>
                    <a:lnR>
                      <a:noFill/>
                    </a:lnR>
                    <a:lnT>
                      <a:noFill/>
                    </a:lnT>
                    <a:lnB>
                      <a:noFill/>
                    </a:lnB>
                  </a:tcPr>
                </a:tc>
                <a:tc>
                  <a:txBody>
                    <a:bodyPr/>
                    <a:lstStyle/>
                    <a:p>
                      <a:pPr algn="l" fontAlgn="b"/>
                      <a:r>
                        <a:rPr lang="id-ID" sz="1600" b="0" i="0" u="none" strike="noStrike" dirty="0">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53346">
                <a:tc>
                  <a:txBody>
                    <a:bodyPr/>
                    <a:lstStyle/>
                    <a:p>
                      <a:pPr algn="l" fontAlgn="b"/>
                      <a:r>
                        <a:rPr lang="id-ID" sz="16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0" i="0" u="none" strike="noStrike">
                          <a:solidFill>
                            <a:srgbClr val="000000"/>
                          </a:solidFill>
                          <a:latin typeface="Calibri"/>
                        </a:rPr>
                        <a:t>- Biaya Bunga</a:t>
                      </a:r>
                    </a:p>
                  </a:txBody>
                  <a:tcPr marL="9525" marR="9525" marT="9524" marB="0" anchor="b">
                    <a:lnL>
                      <a:noFill/>
                    </a:lnL>
                    <a:lnR>
                      <a:noFill/>
                    </a:lnR>
                    <a:lnT>
                      <a:noFill/>
                    </a:lnT>
                    <a:lnB>
                      <a:noFill/>
                    </a:lnB>
                  </a:tcPr>
                </a:tc>
                <a:tc>
                  <a:txBody>
                    <a:bodyPr/>
                    <a:lstStyle/>
                    <a:p>
                      <a:pPr algn="l" fontAlgn="b"/>
                      <a:r>
                        <a:rPr lang="id-ID" sz="1600" b="0" i="0" u="sng" strike="noStrike" dirty="0">
                          <a:solidFill>
                            <a:srgbClr val="000000"/>
                          </a:solidFill>
                          <a:latin typeface="Calibri"/>
                        </a:rPr>
                        <a:t>xxx</a:t>
                      </a:r>
                    </a:p>
                  </a:txBody>
                  <a:tcPr marL="9525" marR="9525" marT="9524" marB="0" anchor="b">
                    <a:lnL>
                      <a:noFill/>
                    </a:lnL>
                    <a:lnR>
                      <a:noFill/>
                    </a:lnR>
                    <a:lnT>
                      <a:noFill/>
                    </a:lnT>
                    <a:lnB>
                      <a:noFill/>
                    </a:lnB>
                  </a:tcPr>
                </a:tc>
                <a:tc>
                  <a:txBody>
                    <a:bodyPr/>
                    <a:lstStyle/>
                    <a:p>
                      <a:pPr algn="l" fontAlgn="b"/>
                      <a:r>
                        <a:rPr lang="id-ID" sz="1600" b="0" i="0" u="sng" strike="noStrike">
                          <a:solidFill>
                            <a:srgbClr val="000000"/>
                          </a:solidFill>
                          <a:latin typeface="Calibri"/>
                        </a:rPr>
                        <a:t>xxx</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253346">
                <a:tc>
                  <a:txBody>
                    <a:bodyPr/>
                    <a:lstStyle/>
                    <a:p>
                      <a:pPr algn="l" fontAlgn="b"/>
                      <a:r>
                        <a:rPr lang="id-ID" sz="16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endParaRPr lang="id-ID" sz="1600" b="0" i="0" u="none" strike="noStrike">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1" i="0" u="none" strike="noStrike">
                          <a:solidFill>
                            <a:srgbClr val="000000"/>
                          </a:solidFill>
                          <a:latin typeface="Calibri"/>
                        </a:rPr>
                        <a:t>Laba Bersih</a:t>
                      </a:r>
                    </a:p>
                  </a:txBody>
                  <a:tcPr marL="9525" marR="9525" marT="9524" marB="0" anchor="b">
                    <a:lnL>
                      <a:noFill/>
                    </a:lnL>
                    <a:lnR>
                      <a:noFill/>
                    </a:lnR>
                    <a:lnT>
                      <a:noFill/>
                    </a:lnT>
                    <a:lnB>
                      <a:noFill/>
                    </a:lnB>
                  </a:tcPr>
                </a:tc>
                <a:tc>
                  <a:txBody>
                    <a:bodyPr/>
                    <a:lstStyle/>
                    <a:p>
                      <a:pPr algn="l" fontAlgn="b"/>
                      <a:endParaRPr lang="id-ID" sz="1600" b="0" i="0" u="none" strike="noStrike" dirty="0">
                        <a:solidFill>
                          <a:srgbClr val="000000"/>
                        </a:solidFill>
                        <a:latin typeface="Calibri"/>
                      </a:endParaRPr>
                    </a:p>
                  </a:txBody>
                  <a:tcPr marL="9525" marR="9525" marT="9524" marB="0" anchor="b">
                    <a:lnL>
                      <a:noFill/>
                    </a:lnL>
                    <a:lnR>
                      <a:noFill/>
                    </a:lnR>
                    <a:lnT>
                      <a:noFill/>
                    </a:lnT>
                    <a:lnB>
                      <a:noFill/>
                    </a:lnB>
                  </a:tcPr>
                </a:tc>
                <a:tc>
                  <a:txBody>
                    <a:bodyPr/>
                    <a:lstStyle/>
                    <a:p>
                      <a:pPr algn="l" fontAlgn="b"/>
                      <a:r>
                        <a:rPr lang="id-ID" sz="1600" b="1" i="0" u="sng" strike="noStrike" dirty="0">
                          <a:solidFill>
                            <a:srgbClr val="000000"/>
                          </a:solidFill>
                          <a:latin typeface="Calibri"/>
                        </a:rPr>
                        <a:t>xxx</a:t>
                      </a:r>
                    </a:p>
                  </a:txBody>
                  <a:tcPr marL="9525" marR="9525" marT="9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253346">
                <a:tc>
                  <a:txBody>
                    <a:bodyPr/>
                    <a:lstStyle/>
                    <a:p>
                      <a:pPr algn="l" fontAlgn="b"/>
                      <a:r>
                        <a:rPr lang="id-ID" sz="16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d-ID" sz="1600" b="0" i="0" u="none" strike="noStrike">
                          <a:solidFill>
                            <a:srgbClr val="000000"/>
                          </a:solidFill>
                          <a:latin typeface="Calibri"/>
                        </a:rPr>
                        <a:t> </a:t>
                      </a: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d-ID" sz="1600" b="0" i="0" u="none" strike="noStrike" dirty="0">
                          <a:solidFill>
                            <a:srgbClr val="000000"/>
                          </a:solidFill>
                          <a:latin typeface="Calibri"/>
                        </a:rPr>
                        <a:t> </a:t>
                      </a:r>
                    </a:p>
                  </a:txBody>
                  <a:tcPr marL="9525" marR="9525" marT="952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4" name="Slide Number Placeholder 3">
            <a:extLst>
              <a:ext uri="{FF2B5EF4-FFF2-40B4-BE49-F238E27FC236}">
                <a16:creationId xmlns:a16="http://schemas.microsoft.com/office/drawing/2014/main" id="{E979A486-1818-44BC-9C90-6447A0890AD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2792D9A1-BE5C-485A-8501-5C58FE596757}" type="slidenum">
              <a:rPr lang="id-ID" altLang="en-US">
                <a:solidFill>
                  <a:srgbClr val="FFFFFF"/>
                </a:solidFill>
                <a:latin typeface="Tw Cen MT" panose="020B0602020104020603" pitchFamily="34" charset="0"/>
              </a:rPr>
              <a:pPr eaLnBrk="1" hangingPunct="1">
                <a:lnSpc>
                  <a:spcPct val="80000"/>
                </a:lnSpc>
              </a:pPr>
              <a:t>33</a:t>
            </a:fld>
            <a:endParaRPr lang="id-ID" altLang="en-US">
              <a:solidFill>
                <a:srgbClr val="FFFFFF"/>
              </a:solidFill>
              <a:latin typeface="Tw Cen MT" panose="020B0602020104020603"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44034" name="Rectangle 2">
            <a:extLst>
              <a:ext uri="{FF2B5EF4-FFF2-40B4-BE49-F238E27FC236}">
                <a16:creationId xmlns:a16="http://schemas.microsoft.com/office/drawing/2014/main" id="{1DABFF42-1B7B-4BF3-AB83-72C7E77CD427}"/>
              </a:ext>
            </a:extLst>
          </p:cNvPr>
          <p:cNvSpPr>
            <a:spLocks noGrp="1" noChangeArrowheads="1"/>
          </p:cNvSpPr>
          <p:nvPr>
            <p:ph type="title"/>
          </p:nvPr>
        </p:nvSpPr>
        <p:spPr>
          <a:xfrm>
            <a:off x="640079" y="2023236"/>
            <a:ext cx="3659777" cy="2820908"/>
          </a:xfrm>
        </p:spPr>
        <p:txBody>
          <a:bodyPr>
            <a:normAutofit/>
          </a:bodyPr>
          <a:lstStyle/>
          <a:p>
            <a:pPr eaLnBrk="1" hangingPunct="1"/>
            <a:r>
              <a:rPr lang="en-US" altLang="en-US" sz="4000" b="1">
                <a:solidFill>
                  <a:srgbClr val="FFFFFF"/>
                </a:solidFill>
              </a:rPr>
              <a:t>Dampak Terhadap Laba</a:t>
            </a:r>
          </a:p>
        </p:txBody>
      </p:sp>
      <p:sp>
        <p:nvSpPr>
          <p:cNvPr id="4" name="Slide Number Placeholder 3">
            <a:extLst>
              <a:ext uri="{FF2B5EF4-FFF2-40B4-BE49-F238E27FC236}">
                <a16:creationId xmlns:a16="http://schemas.microsoft.com/office/drawing/2014/main" id="{50A50CB4-455E-4068-AA24-63C4FF3F3C77}"/>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99EC1C2B-7CB7-44FE-A86B-657D49453281}" type="slidenum">
              <a:rPr lang="id-ID" altLang="en-US" sz="1000">
                <a:solidFill>
                  <a:srgbClr val="898989"/>
                </a:solidFill>
                <a:latin typeface="Tw Cen MT" panose="020B0602020104020603" pitchFamily="34" charset="0"/>
              </a:rPr>
              <a:pPr eaLnBrk="1" hangingPunct="1">
                <a:spcAft>
                  <a:spcPts val="600"/>
                </a:spcAft>
              </a:pPr>
              <a:t>34</a:t>
            </a:fld>
            <a:endParaRPr lang="id-ID" altLang="en-US" sz="1000">
              <a:solidFill>
                <a:srgbClr val="898989"/>
              </a:solidFill>
              <a:latin typeface="Tw Cen MT" panose="020B0602020104020603" pitchFamily="34" charset="0"/>
            </a:endParaRPr>
          </a:p>
        </p:txBody>
      </p:sp>
      <p:graphicFrame>
        <p:nvGraphicFramePr>
          <p:cNvPr id="44037" name="Rectangle 3">
            <a:extLst>
              <a:ext uri="{FF2B5EF4-FFF2-40B4-BE49-F238E27FC236}">
                <a16:creationId xmlns:a16="http://schemas.microsoft.com/office/drawing/2014/main" id="{E8DA8AC5-72D8-4284-87DE-97DC93E948DE}"/>
              </a:ext>
            </a:extLst>
          </p:cNvPr>
          <p:cNvGraphicFramePr>
            <a:graphicFrameLocks noGrp="1"/>
          </p:cNvGraphicFramePr>
          <p:nvPr>
            <p:ph sz="quarter" idx="1"/>
            <p:extLst>
              <p:ext uri="{D42A27DB-BD31-4B8C-83A1-F6EECF244321}">
                <p14:modId xmlns:p14="http://schemas.microsoft.com/office/powerpoint/2010/main" val="1306113381"/>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1FCD7C90-1F3A-4E89-B662-139542CA9F6B}"/>
              </a:ext>
            </a:extLst>
          </p:cNvPr>
          <p:cNvSpPr>
            <a:spLocks noGrp="1"/>
          </p:cNvSpPr>
          <p:nvPr>
            <p:ph type="title"/>
          </p:nvPr>
        </p:nvSpPr>
        <p:spPr>
          <a:xfrm>
            <a:off x="2136775" y="228600"/>
            <a:ext cx="8153400" cy="990600"/>
          </a:xfrm>
        </p:spPr>
        <p:txBody>
          <a:bodyPr/>
          <a:lstStyle/>
          <a:p>
            <a:pPr eaLnBrk="1" hangingPunct="1"/>
            <a:r>
              <a:rPr lang="en-US" altLang="en-US" b="1">
                <a:solidFill>
                  <a:schemeClr val="tx1"/>
                </a:solidFill>
              </a:rPr>
              <a:t>Contoh perhitungan</a:t>
            </a:r>
            <a:endParaRPr lang="id-ID" altLang="en-US"/>
          </a:p>
        </p:txBody>
      </p:sp>
      <p:graphicFrame>
        <p:nvGraphicFramePr>
          <p:cNvPr id="4" name="Content Placeholder 3">
            <a:extLst>
              <a:ext uri="{FF2B5EF4-FFF2-40B4-BE49-F238E27FC236}">
                <a16:creationId xmlns:a16="http://schemas.microsoft.com/office/drawing/2014/main" id="{B7AB2FE8-BFE0-4C53-9973-852462FB6928}"/>
              </a:ext>
            </a:extLst>
          </p:cNvPr>
          <p:cNvGraphicFramePr>
            <a:graphicFrameLocks noGrp="1"/>
          </p:cNvGraphicFramePr>
          <p:nvPr>
            <p:ph sz="quarter" idx="1"/>
          </p:nvPr>
        </p:nvGraphicFramePr>
        <p:xfrm>
          <a:off x="2595563" y="2357439"/>
          <a:ext cx="6500812" cy="3294057"/>
        </p:xfrm>
        <a:graphic>
          <a:graphicData uri="http://schemas.openxmlformats.org/drawingml/2006/table">
            <a:tbl>
              <a:tblPr/>
              <a:tblGrid>
                <a:gridCol w="3284382">
                  <a:extLst>
                    <a:ext uri="{9D8B030D-6E8A-4147-A177-3AD203B41FA5}">
                      <a16:colId xmlns:a16="http://schemas.microsoft.com/office/drawing/2014/main" val="20000"/>
                    </a:ext>
                  </a:extLst>
                </a:gridCol>
                <a:gridCol w="1608215">
                  <a:extLst>
                    <a:ext uri="{9D8B030D-6E8A-4147-A177-3AD203B41FA5}">
                      <a16:colId xmlns:a16="http://schemas.microsoft.com/office/drawing/2014/main" val="20001"/>
                    </a:ext>
                  </a:extLst>
                </a:gridCol>
                <a:gridCol w="1608215">
                  <a:extLst>
                    <a:ext uri="{9D8B030D-6E8A-4147-A177-3AD203B41FA5}">
                      <a16:colId xmlns:a16="http://schemas.microsoft.com/office/drawing/2014/main" val="20002"/>
                    </a:ext>
                  </a:extLst>
                </a:gridCol>
              </a:tblGrid>
              <a:tr h="253389">
                <a:tc>
                  <a:txBody>
                    <a:bodyPr/>
                    <a:lstStyle/>
                    <a:p>
                      <a:pPr algn="l" fontAlgn="b"/>
                      <a:r>
                        <a:rPr lang="id-ID" sz="1400" b="0" i="0" u="none" strike="noStrike" dirty="0">
                          <a:solidFill>
                            <a:srgbClr val="000000"/>
                          </a:solidFill>
                          <a:latin typeface="Calibri"/>
                        </a:rPr>
                        <a:t> </a:t>
                      </a:r>
                    </a:p>
                  </a:txBody>
                  <a:tcPr marL="9525" marR="9525" marT="9526" marB="0" anchor="b">
                    <a:lnL>
                      <a:noFill/>
                    </a:lnL>
                    <a:lnR>
                      <a:noFill/>
                    </a:lnR>
                    <a:lnT>
                      <a:noFill/>
                    </a:lnT>
                    <a:lnB>
                      <a:noFill/>
                    </a:lnB>
                    <a:solidFill>
                      <a:srgbClr val="FFFF00"/>
                    </a:solidFill>
                  </a:tcPr>
                </a:tc>
                <a:tc>
                  <a:txBody>
                    <a:bodyPr/>
                    <a:lstStyle/>
                    <a:p>
                      <a:pPr algn="ctr" fontAlgn="b"/>
                      <a:r>
                        <a:rPr lang="id-ID" sz="1600" b="1" i="0" u="none" strike="noStrike" dirty="0">
                          <a:solidFill>
                            <a:srgbClr val="000000"/>
                          </a:solidFill>
                          <a:latin typeface="Calibri"/>
                        </a:rPr>
                        <a:t>Tahun 2013</a:t>
                      </a:r>
                    </a:p>
                  </a:txBody>
                  <a:tcPr marL="9525" marR="9525" marT="9526" marB="0" anchor="b">
                    <a:lnL>
                      <a:noFill/>
                    </a:lnL>
                    <a:lnR>
                      <a:noFill/>
                    </a:lnR>
                    <a:lnT>
                      <a:noFill/>
                    </a:lnT>
                    <a:lnB>
                      <a:noFill/>
                    </a:lnB>
                    <a:solidFill>
                      <a:srgbClr val="FFFF00"/>
                    </a:solidFill>
                  </a:tcPr>
                </a:tc>
                <a:tc>
                  <a:txBody>
                    <a:bodyPr/>
                    <a:lstStyle/>
                    <a:p>
                      <a:pPr algn="ctr" fontAlgn="b"/>
                      <a:r>
                        <a:rPr lang="id-ID" sz="1600" b="1" i="0" u="none" strike="noStrike">
                          <a:solidFill>
                            <a:srgbClr val="000000"/>
                          </a:solidFill>
                          <a:latin typeface="Calibri"/>
                        </a:rPr>
                        <a:t>Tahun 2014</a:t>
                      </a:r>
                    </a:p>
                  </a:txBody>
                  <a:tcPr marL="9525" marR="9525" marT="9526" marB="0" anchor="b">
                    <a:lnL>
                      <a:noFill/>
                    </a:lnL>
                    <a:lnR>
                      <a:noFill/>
                    </a:lnR>
                    <a:lnT>
                      <a:noFill/>
                    </a:lnT>
                    <a:lnB>
                      <a:noFill/>
                    </a:lnB>
                    <a:solidFill>
                      <a:srgbClr val="FFFF00"/>
                    </a:solidFill>
                  </a:tcPr>
                </a:tc>
                <a:extLst>
                  <a:ext uri="{0D108BD9-81ED-4DB2-BD59-A6C34878D82A}">
                    <a16:rowId xmlns:a16="http://schemas.microsoft.com/office/drawing/2014/main" val="10000"/>
                  </a:ext>
                </a:extLst>
              </a:tr>
              <a:tr h="253389">
                <a:tc>
                  <a:txBody>
                    <a:bodyPr/>
                    <a:lstStyle/>
                    <a:p>
                      <a:pPr algn="l" fontAlgn="b"/>
                      <a:r>
                        <a:rPr lang="id-ID" sz="1600" b="1" i="0" u="none" strike="noStrike" dirty="0">
                          <a:solidFill>
                            <a:srgbClr val="000000"/>
                          </a:solidFill>
                          <a:latin typeface="Arial"/>
                        </a:rPr>
                        <a:t>Volume Produksi</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1000 Unit</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800 Unit</a:t>
                      </a:r>
                    </a:p>
                  </a:txBody>
                  <a:tcPr marL="9525" marR="9525" marT="9526" marB="0" anchor="b">
                    <a:lnL>
                      <a:noFill/>
                    </a:lnL>
                    <a:lnR>
                      <a:noFill/>
                    </a:lnR>
                    <a:lnT>
                      <a:noFill/>
                    </a:lnT>
                    <a:lnB>
                      <a:noFill/>
                    </a:lnB>
                  </a:tcPr>
                </a:tc>
                <a:extLst>
                  <a:ext uri="{0D108BD9-81ED-4DB2-BD59-A6C34878D82A}">
                    <a16:rowId xmlns:a16="http://schemas.microsoft.com/office/drawing/2014/main" val="10001"/>
                  </a:ext>
                </a:extLst>
              </a:tr>
              <a:tr h="253389">
                <a:tc>
                  <a:txBody>
                    <a:bodyPr/>
                    <a:lstStyle/>
                    <a:p>
                      <a:pPr algn="l" fontAlgn="b"/>
                      <a:r>
                        <a:rPr lang="id-ID" sz="1600" b="1" i="0" u="none" strike="noStrike" dirty="0">
                          <a:solidFill>
                            <a:srgbClr val="000000"/>
                          </a:solidFill>
                          <a:latin typeface="Arial"/>
                        </a:rPr>
                        <a:t>Volume Penjualan</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800 Unit</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1000 Unit</a:t>
                      </a:r>
                    </a:p>
                  </a:txBody>
                  <a:tcPr marL="9525" marR="9525" marT="9526" marB="0" anchor="b">
                    <a:lnL>
                      <a:noFill/>
                    </a:lnL>
                    <a:lnR>
                      <a:noFill/>
                    </a:lnR>
                    <a:lnT>
                      <a:noFill/>
                    </a:lnT>
                    <a:lnB>
                      <a:noFill/>
                    </a:lnB>
                  </a:tcPr>
                </a:tc>
                <a:extLst>
                  <a:ext uri="{0D108BD9-81ED-4DB2-BD59-A6C34878D82A}">
                    <a16:rowId xmlns:a16="http://schemas.microsoft.com/office/drawing/2014/main" val="10002"/>
                  </a:ext>
                </a:extLst>
              </a:tr>
              <a:tr h="253389">
                <a:tc>
                  <a:txBody>
                    <a:bodyPr/>
                    <a:lstStyle/>
                    <a:p>
                      <a:pPr algn="l" fontAlgn="b"/>
                      <a:r>
                        <a:rPr lang="id-ID" sz="1600" b="1" i="0" u="none" strike="noStrike" dirty="0">
                          <a:solidFill>
                            <a:srgbClr val="000000"/>
                          </a:solidFill>
                          <a:latin typeface="Arial"/>
                        </a:rPr>
                        <a:t>Harga Jual per unit</a:t>
                      </a:r>
                    </a:p>
                  </a:txBody>
                  <a:tcPr marL="9525" marR="9525" marT="9526" marB="0" anchor="b">
                    <a:lnL>
                      <a:noFill/>
                    </a:lnL>
                    <a:lnR>
                      <a:noFill/>
                    </a:lnR>
                    <a:lnT>
                      <a:noFill/>
                    </a:lnT>
                    <a:lnB>
                      <a:noFill/>
                    </a:lnB>
                  </a:tcPr>
                </a:tc>
                <a:tc>
                  <a:txBody>
                    <a:bodyPr/>
                    <a:lstStyle/>
                    <a:p>
                      <a:pPr algn="r" fontAlgn="b"/>
                      <a:r>
                        <a:rPr lang="id-ID" sz="1600" b="1" i="0" u="none" strike="noStrike">
                          <a:solidFill>
                            <a:srgbClr val="000000"/>
                          </a:solidFill>
                          <a:latin typeface="Arial"/>
                        </a:rPr>
                        <a:t> Rp        350 </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350 </a:t>
                      </a:r>
                    </a:p>
                  </a:txBody>
                  <a:tcPr marL="9525" marR="9525" marT="9526" marB="0" anchor="b">
                    <a:lnL>
                      <a:noFill/>
                    </a:lnL>
                    <a:lnR>
                      <a:noFill/>
                    </a:lnR>
                    <a:lnT>
                      <a:noFill/>
                    </a:lnT>
                    <a:lnB>
                      <a:noFill/>
                    </a:lnB>
                  </a:tcPr>
                </a:tc>
                <a:extLst>
                  <a:ext uri="{0D108BD9-81ED-4DB2-BD59-A6C34878D82A}">
                    <a16:rowId xmlns:a16="http://schemas.microsoft.com/office/drawing/2014/main" val="10003"/>
                  </a:ext>
                </a:extLst>
              </a:tr>
              <a:tr h="253389">
                <a:tc>
                  <a:txBody>
                    <a:bodyPr/>
                    <a:lstStyle/>
                    <a:p>
                      <a:pPr algn="l" fontAlgn="b"/>
                      <a:r>
                        <a:rPr lang="id-ID" sz="1600" b="1" i="0" u="none" strike="noStrike" dirty="0">
                          <a:solidFill>
                            <a:srgbClr val="000000"/>
                          </a:solidFill>
                          <a:latin typeface="Arial"/>
                        </a:rPr>
                        <a:t>Biaya produksi</a:t>
                      </a:r>
                    </a:p>
                  </a:txBody>
                  <a:tcPr marL="9525" marR="9525" marT="9526" marB="0" anchor="b">
                    <a:lnL>
                      <a:noFill/>
                    </a:lnL>
                    <a:lnR>
                      <a:noFill/>
                    </a:lnR>
                    <a:lnT>
                      <a:noFill/>
                    </a:lnT>
                    <a:lnB>
                      <a:noFill/>
                    </a:lnB>
                  </a:tcPr>
                </a:tc>
                <a:tc>
                  <a:txBody>
                    <a:bodyPr/>
                    <a:lstStyle/>
                    <a:p>
                      <a:pPr algn="r" fontAlgn="b"/>
                      <a:endParaRPr lang="id-ID" sz="1600" b="1" i="0" u="none" strike="noStrike">
                        <a:solidFill>
                          <a:srgbClr val="000000"/>
                        </a:solidFill>
                        <a:latin typeface="Arial"/>
                      </a:endParaRPr>
                    </a:p>
                  </a:txBody>
                  <a:tcPr marL="9525" marR="9525" marT="9526" marB="0" anchor="b">
                    <a:lnL>
                      <a:noFill/>
                    </a:lnL>
                    <a:lnR>
                      <a:noFill/>
                    </a:lnR>
                    <a:lnT>
                      <a:noFill/>
                    </a:lnT>
                    <a:lnB>
                      <a:noFill/>
                    </a:lnB>
                  </a:tcPr>
                </a:tc>
                <a:tc>
                  <a:txBody>
                    <a:bodyPr/>
                    <a:lstStyle/>
                    <a:p>
                      <a:pPr algn="r" fontAlgn="b"/>
                      <a:endParaRPr lang="id-ID" sz="1600" b="1" i="0" u="none" strike="noStrike" dirty="0">
                        <a:solidFill>
                          <a:srgbClr val="000000"/>
                        </a:solidFill>
                        <a:latin typeface="Arial"/>
                      </a:endParaRPr>
                    </a:p>
                  </a:txBody>
                  <a:tcPr marL="9525" marR="9525" marT="9526" marB="0" anchor="b">
                    <a:lnL>
                      <a:noFill/>
                    </a:lnL>
                    <a:lnR>
                      <a:noFill/>
                    </a:lnR>
                    <a:lnT>
                      <a:noFill/>
                    </a:lnT>
                    <a:lnB>
                      <a:noFill/>
                    </a:lnB>
                  </a:tcPr>
                </a:tc>
                <a:extLst>
                  <a:ext uri="{0D108BD9-81ED-4DB2-BD59-A6C34878D82A}">
                    <a16:rowId xmlns:a16="http://schemas.microsoft.com/office/drawing/2014/main" val="10004"/>
                  </a:ext>
                </a:extLst>
              </a:tr>
              <a:tr h="253389">
                <a:tc>
                  <a:txBody>
                    <a:bodyPr/>
                    <a:lstStyle/>
                    <a:p>
                      <a:pPr algn="l" fontAlgn="b"/>
                      <a:r>
                        <a:rPr lang="id-ID" sz="1600" b="1" i="0" u="none" strike="noStrike">
                          <a:solidFill>
                            <a:srgbClr val="000000"/>
                          </a:solidFill>
                          <a:latin typeface="Arial"/>
                        </a:rPr>
                        <a:t>- Variabel</a:t>
                      </a:r>
                    </a:p>
                  </a:txBody>
                  <a:tcPr marL="9525" marR="9525" marT="9526" marB="0" anchor="b">
                    <a:lnL>
                      <a:noFill/>
                    </a:lnL>
                    <a:lnR>
                      <a:noFill/>
                    </a:lnR>
                    <a:lnT>
                      <a:noFill/>
                    </a:lnT>
                    <a:lnB>
                      <a:noFill/>
                    </a:lnB>
                  </a:tcPr>
                </a:tc>
                <a:tc>
                  <a:txBody>
                    <a:bodyPr/>
                    <a:lstStyle/>
                    <a:p>
                      <a:pPr algn="r" fontAlgn="b"/>
                      <a:endParaRPr lang="id-ID" sz="1600" b="1" i="0" u="none" strike="noStrike" dirty="0">
                        <a:solidFill>
                          <a:srgbClr val="000000"/>
                        </a:solidFill>
                        <a:latin typeface="Arial"/>
                      </a:endParaRPr>
                    </a:p>
                  </a:txBody>
                  <a:tcPr marL="9525" marR="9525" marT="9526" marB="0" anchor="b">
                    <a:lnL>
                      <a:noFill/>
                    </a:lnL>
                    <a:lnR>
                      <a:noFill/>
                    </a:lnR>
                    <a:lnT>
                      <a:noFill/>
                    </a:lnT>
                    <a:lnB>
                      <a:noFill/>
                    </a:lnB>
                  </a:tcPr>
                </a:tc>
                <a:tc>
                  <a:txBody>
                    <a:bodyPr/>
                    <a:lstStyle/>
                    <a:p>
                      <a:pPr algn="r" fontAlgn="b"/>
                      <a:endParaRPr lang="id-ID" sz="1600" b="1" i="0" u="none" strike="noStrike" dirty="0">
                        <a:solidFill>
                          <a:srgbClr val="000000"/>
                        </a:solidFill>
                        <a:latin typeface="Arial"/>
                      </a:endParaRPr>
                    </a:p>
                  </a:txBody>
                  <a:tcPr marL="9525" marR="9525" marT="9526" marB="0" anchor="b">
                    <a:lnL>
                      <a:noFill/>
                    </a:lnL>
                    <a:lnR>
                      <a:noFill/>
                    </a:lnR>
                    <a:lnT>
                      <a:noFill/>
                    </a:lnT>
                    <a:lnB>
                      <a:noFill/>
                    </a:lnB>
                  </a:tcPr>
                </a:tc>
                <a:extLst>
                  <a:ext uri="{0D108BD9-81ED-4DB2-BD59-A6C34878D82A}">
                    <a16:rowId xmlns:a16="http://schemas.microsoft.com/office/drawing/2014/main" val="10005"/>
                  </a:ext>
                </a:extLst>
              </a:tr>
              <a:tr h="253389">
                <a:tc>
                  <a:txBody>
                    <a:bodyPr/>
                    <a:lstStyle/>
                    <a:p>
                      <a:pPr algn="l" fontAlgn="b"/>
                      <a:r>
                        <a:rPr lang="id-ID" sz="1600" b="1" i="0" u="none" strike="noStrike" dirty="0">
                          <a:solidFill>
                            <a:srgbClr val="000000"/>
                          </a:solidFill>
                          <a:latin typeface="Arial"/>
                        </a:rPr>
                        <a:t>   - Bahan baku per unit</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75 </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75 </a:t>
                      </a:r>
                    </a:p>
                  </a:txBody>
                  <a:tcPr marL="9525" marR="9525" marT="9526" marB="0" anchor="b">
                    <a:lnL>
                      <a:noFill/>
                    </a:lnL>
                    <a:lnR>
                      <a:noFill/>
                    </a:lnR>
                    <a:lnT>
                      <a:noFill/>
                    </a:lnT>
                    <a:lnB>
                      <a:noFill/>
                    </a:lnB>
                  </a:tcPr>
                </a:tc>
                <a:extLst>
                  <a:ext uri="{0D108BD9-81ED-4DB2-BD59-A6C34878D82A}">
                    <a16:rowId xmlns:a16="http://schemas.microsoft.com/office/drawing/2014/main" val="10006"/>
                  </a:ext>
                </a:extLst>
              </a:tr>
              <a:tr h="253389">
                <a:tc>
                  <a:txBody>
                    <a:bodyPr/>
                    <a:lstStyle/>
                    <a:p>
                      <a:pPr algn="l" fontAlgn="b"/>
                      <a:r>
                        <a:rPr lang="id-ID" sz="1600" b="1" i="0" u="none" strike="noStrike">
                          <a:solidFill>
                            <a:srgbClr val="000000"/>
                          </a:solidFill>
                          <a:latin typeface="Arial"/>
                        </a:rPr>
                        <a:t>   - Tenaga Kerja per unit</a:t>
                      </a:r>
                    </a:p>
                  </a:txBody>
                  <a:tcPr marL="9525" marR="9525" marT="9526" marB="0" anchor="b">
                    <a:lnL>
                      <a:noFill/>
                    </a:lnL>
                    <a:lnR>
                      <a:noFill/>
                    </a:lnR>
                    <a:lnT>
                      <a:noFill/>
                    </a:lnT>
                    <a:lnB>
                      <a:noFill/>
                    </a:lnB>
                  </a:tcPr>
                </a:tc>
                <a:tc>
                  <a:txBody>
                    <a:bodyPr/>
                    <a:lstStyle/>
                    <a:p>
                      <a:pPr algn="r" fontAlgn="b"/>
                      <a:r>
                        <a:rPr lang="id-ID" sz="1600" b="1" i="0" u="none" strike="noStrike">
                          <a:solidFill>
                            <a:srgbClr val="000000"/>
                          </a:solidFill>
                          <a:latin typeface="Arial"/>
                        </a:rPr>
                        <a:t> Rp          41 </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41 </a:t>
                      </a:r>
                    </a:p>
                  </a:txBody>
                  <a:tcPr marL="9525" marR="9525" marT="9526" marB="0" anchor="b">
                    <a:lnL>
                      <a:noFill/>
                    </a:lnL>
                    <a:lnR>
                      <a:noFill/>
                    </a:lnR>
                    <a:lnT>
                      <a:noFill/>
                    </a:lnT>
                    <a:lnB>
                      <a:noFill/>
                    </a:lnB>
                  </a:tcPr>
                </a:tc>
                <a:extLst>
                  <a:ext uri="{0D108BD9-81ED-4DB2-BD59-A6C34878D82A}">
                    <a16:rowId xmlns:a16="http://schemas.microsoft.com/office/drawing/2014/main" val="10007"/>
                  </a:ext>
                </a:extLst>
              </a:tr>
              <a:tr h="253389">
                <a:tc>
                  <a:txBody>
                    <a:bodyPr/>
                    <a:lstStyle/>
                    <a:p>
                      <a:pPr algn="l" fontAlgn="b"/>
                      <a:r>
                        <a:rPr lang="id-ID" sz="1600" b="1" i="0" u="none" strike="noStrike">
                          <a:solidFill>
                            <a:srgbClr val="000000"/>
                          </a:solidFill>
                          <a:latin typeface="Arial"/>
                        </a:rPr>
                        <a:t>   - Tarif Overhead Pabrik </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30 </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30 </a:t>
                      </a:r>
                    </a:p>
                  </a:txBody>
                  <a:tcPr marL="9525" marR="9525" marT="9526" marB="0" anchor="b">
                    <a:lnL>
                      <a:noFill/>
                    </a:lnL>
                    <a:lnR>
                      <a:noFill/>
                    </a:lnR>
                    <a:lnT>
                      <a:noFill/>
                    </a:lnT>
                    <a:lnB>
                      <a:noFill/>
                    </a:lnB>
                  </a:tcPr>
                </a:tc>
                <a:extLst>
                  <a:ext uri="{0D108BD9-81ED-4DB2-BD59-A6C34878D82A}">
                    <a16:rowId xmlns:a16="http://schemas.microsoft.com/office/drawing/2014/main" val="10008"/>
                  </a:ext>
                </a:extLst>
              </a:tr>
              <a:tr h="253389">
                <a:tc>
                  <a:txBody>
                    <a:bodyPr/>
                    <a:lstStyle/>
                    <a:p>
                      <a:pPr algn="l" fontAlgn="b"/>
                      <a:r>
                        <a:rPr lang="id-ID" sz="1600" b="1" i="0" u="none" strike="noStrike" dirty="0">
                          <a:solidFill>
                            <a:srgbClr val="000000"/>
                          </a:solidFill>
                          <a:latin typeface="Arial"/>
                        </a:rPr>
                        <a:t>   - Administrasi &amp; Penjualan</a:t>
                      </a:r>
                    </a:p>
                  </a:txBody>
                  <a:tcPr marL="9525" marR="9525" marT="9526" marB="0" anchor="b">
                    <a:lnL>
                      <a:noFill/>
                    </a:lnL>
                    <a:lnR>
                      <a:noFill/>
                    </a:lnR>
                    <a:lnT>
                      <a:noFill/>
                    </a:lnT>
                    <a:lnB>
                      <a:noFill/>
                    </a:lnB>
                  </a:tcPr>
                </a:tc>
                <a:tc>
                  <a:txBody>
                    <a:bodyPr/>
                    <a:lstStyle/>
                    <a:p>
                      <a:pPr algn="r" fontAlgn="b"/>
                      <a:r>
                        <a:rPr lang="id-ID" sz="1600" b="1" i="0" u="none" strike="noStrike">
                          <a:solidFill>
                            <a:srgbClr val="000000"/>
                          </a:solidFill>
                          <a:latin typeface="Arial"/>
                        </a:rPr>
                        <a:t> Rp          12 </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12 </a:t>
                      </a:r>
                    </a:p>
                  </a:txBody>
                  <a:tcPr marL="9525" marR="9525" marT="9526" marB="0" anchor="b">
                    <a:lnL>
                      <a:noFill/>
                    </a:lnL>
                    <a:lnR>
                      <a:noFill/>
                    </a:lnR>
                    <a:lnT>
                      <a:noFill/>
                    </a:lnT>
                    <a:lnB>
                      <a:noFill/>
                    </a:lnB>
                  </a:tcPr>
                </a:tc>
                <a:extLst>
                  <a:ext uri="{0D108BD9-81ED-4DB2-BD59-A6C34878D82A}">
                    <a16:rowId xmlns:a16="http://schemas.microsoft.com/office/drawing/2014/main" val="10009"/>
                  </a:ext>
                </a:extLst>
              </a:tr>
              <a:tr h="253389">
                <a:tc>
                  <a:txBody>
                    <a:bodyPr/>
                    <a:lstStyle/>
                    <a:p>
                      <a:pPr algn="l" fontAlgn="b"/>
                      <a:r>
                        <a:rPr lang="id-ID" sz="1600" b="1" i="0" u="none" strike="noStrike">
                          <a:solidFill>
                            <a:srgbClr val="000000"/>
                          </a:solidFill>
                          <a:latin typeface="Arial"/>
                        </a:rPr>
                        <a:t>- Tetap per tahun</a:t>
                      </a:r>
                    </a:p>
                  </a:txBody>
                  <a:tcPr marL="9525" marR="9525" marT="9526" marB="0" anchor="b">
                    <a:lnL>
                      <a:noFill/>
                    </a:lnL>
                    <a:lnR>
                      <a:noFill/>
                    </a:lnR>
                    <a:lnT>
                      <a:noFill/>
                    </a:lnT>
                    <a:lnB>
                      <a:noFill/>
                    </a:lnB>
                  </a:tcPr>
                </a:tc>
                <a:tc>
                  <a:txBody>
                    <a:bodyPr/>
                    <a:lstStyle/>
                    <a:p>
                      <a:pPr algn="r" fontAlgn="b"/>
                      <a:endParaRPr lang="id-ID" sz="1600" b="1" i="0" u="none" strike="noStrike" dirty="0">
                        <a:solidFill>
                          <a:srgbClr val="000000"/>
                        </a:solidFill>
                        <a:latin typeface="Calibri"/>
                      </a:endParaRPr>
                    </a:p>
                  </a:txBody>
                  <a:tcPr marL="9525" marR="9525" marT="9526" marB="0" anchor="b">
                    <a:lnL>
                      <a:noFill/>
                    </a:lnL>
                    <a:lnR>
                      <a:noFill/>
                    </a:lnR>
                    <a:lnT>
                      <a:noFill/>
                    </a:lnT>
                    <a:lnB>
                      <a:noFill/>
                    </a:lnB>
                  </a:tcPr>
                </a:tc>
                <a:tc>
                  <a:txBody>
                    <a:bodyPr/>
                    <a:lstStyle/>
                    <a:p>
                      <a:pPr algn="r" fontAlgn="b"/>
                      <a:endParaRPr lang="id-ID" sz="1600" b="1" i="0" u="none" strike="noStrike" dirty="0">
                        <a:solidFill>
                          <a:srgbClr val="000000"/>
                        </a:solidFill>
                        <a:latin typeface="Calibri"/>
                      </a:endParaRPr>
                    </a:p>
                  </a:txBody>
                  <a:tcPr marL="9525" marR="9525" marT="9526" marB="0" anchor="b">
                    <a:lnL>
                      <a:noFill/>
                    </a:lnL>
                    <a:lnR>
                      <a:noFill/>
                    </a:lnR>
                    <a:lnT>
                      <a:noFill/>
                    </a:lnT>
                    <a:lnB>
                      <a:noFill/>
                    </a:lnB>
                  </a:tcPr>
                </a:tc>
                <a:extLst>
                  <a:ext uri="{0D108BD9-81ED-4DB2-BD59-A6C34878D82A}">
                    <a16:rowId xmlns:a16="http://schemas.microsoft.com/office/drawing/2014/main" val="10010"/>
                  </a:ext>
                </a:extLst>
              </a:tr>
              <a:tr h="253389">
                <a:tc>
                  <a:txBody>
                    <a:bodyPr/>
                    <a:lstStyle/>
                    <a:p>
                      <a:pPr algn="l" fontAlgn="b"/>
                      <a:r>
                        <a:rPr lang="id-ID" sz="1600" b="1" i="0" u="none" strike="noStrike">
                          <a:solidFill>
                            <a:srgbClr val="000000"/>
                          </a:solidFill>
                          <a:latin typeface="Arial"/>
                        </a:rPr>
                        <a:t>   - Overhead Pabrik </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92.000 </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92.000 </a:t>
                      </a:r>
                    </a:p>
                  </a:txBody>
                  <a:tcPr marL="9525" marR="9525" marT="9526" marB="0" anchor="b">
                    <a:lnL>
                      <a:noFill/>
                    </a:lnL>
                    <a:lnR>
                      <a:noFill/>
                    </a:lnR>
                    <a:lnT>
                      <a:noFill/>
                    </a:lnT>
                    <a:lnB>
                      <a:noFill/>
                    </a:lnB>
                  </a:tcPr>
                </a:tc>
                <a:extLst>
                  <a:ext uri="{0D108BD9-81ED-4DB2-BD59-A6C34878D82A}">
                    <a16:rowId xmlns:a16="http://schemas.microsoft.com/office/drawing/2014/main" val="10011"/>
                  </a:ext>
                </a:extLst>
              </a:tr>
              <a:tr h="253389">
                <a:tc>
                  <a:txBody>
                    <a:bodyPr/>
                    <a:lstStyle/>
                    <a:p>
                      <a:pPr algn="l" fontAlgn="b"/>
                      <a:r>
                        <a:rPr lang="id-ID" sz="1600" b="1" i="0" u="none" strike="noStrike">
                          <a:solidFill>
                            <a:srgbClr val="000000"/>
                          </a:solidFill>
                          <a:latin typeface="Arial"/>
                        </a:rPr>
                        <a:t>   - Administrasi &amp; Penjualan</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50.000 </a:t>
                      </a:r>
                    </a:p>
                  </a:txBody>
                  <a:tcPr marL="9525" marR="9525" marT="9526" marB="0" anchor="b">
                    <a:lnL>
                      <a:noFill/>
                    </a:lnL>
                    <a:lnR>
                      <a:noFill/>
                    </a:lnR>
                    <a:lnT>
                      <a:noFill/>
                    </a:lnT>
                    <a:lnB>
                      <a:noFill/>
                    </a:lnB>
                  </a:tcPr>
                </a:tc>
                <a:tc>
                  <a:txBody>
                    <a:bodyPr/>
                    <a:lstStyle/>
                    <a:p>
                      <a:pPr algn="r" fontAlgn="b"/>
                      <a:r>
                        <a:rPr lang="id-ID" sz="1600" b="1" i="0" u="none" strike="noStrike" dirty="0">
                          <a:solidFill>
                            <a:srgbClr val="000000"/>
                          </a:solidFill>
                          <a:latin typeface="Arial"/>
                        </a:rPr>
                        <a:t> Rp  50.000 </a:t>
                      </a:r>
                    </a:p>
                  </a:txBody>
                  <a:tcPr marL="9525" marR="9525" marT="9526" marB="0" anchor="b">
                    <a:lnL>
                      <a:noFill/>
                    </a:lnL>
                    <a:lnR>
                      <a:noFill/>
                    </a:lnR>
                    <a:lnT>
                      <a:noFill/>
                    </a:lnT>
                    <a:lnB>
                      <a:noFill/>
                    </a:lnB>
                  </a:tcPr>
                </a:tc>
                <a:extLst>
                  <a:ext uri="{0D108BD9-81ED-4DB2-BD59-A6C34878D82A}">
                    <a16:rowId xmlns:a16="http://schemas.microsoft.com/office/drawing/2014/main" val="10012"/>
                  </a:ext>
                </a:extLst>
              </a:tr>
            </a:tbl>
          </a:graphicData>
        </a:graphic>
      </p:graphicFrame>
      <p:sp>
        <p:nvSpPr>
          <p:cNvPr id="45099" name="TextBox 4">
            <a:extLst>
              <a:ext uri="{FF2B5EF4-FFF2-40B4-BE49-F238E27FC236}">
                <a16:creationId xmlns:a16="http://schemas.microsoft.com/office/drawing/2014/main" id="{588C80AF-659F-4671-8EC0-9942E1B32EE4}"/>
              </a:ext>
            </a:extLst>
          </p:cNvPr>
          <p:cNvSpPr txBox="1">
            <a:spLocks noChangeArrowheads="1"/>
          </p:cNvSpPr>
          <p:nvPr/>
        </p:nvSpPr>
        <p:spPr bwMode="auto">
          <a:xfrm>
            <a:off x="2238376" y="1500188"/>
            <a:ext cx="7858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sz="2400">
                <a:latin typeface="Tw Cen MT" panose="020B0602020104020603" pitchFamily="34" charset="0"/>
              </a:rPr>
              <a:t>Data mengenai produksi, biaya dan penjualan selama tahun 2013 dan tahun 2014 sebagai berikut:</a:t>
            </a:r>
          </a:p>
        </p:txBody>
      </p:sp>
      <p:sp>
        <p:nvSpPr>
          <p:cNvPr id="45100" name="TextBox 5">
            <a:extLst>
              <a:ext uri="{FF2B5EF4-FFF2-40B4-BE49-F238E27FC236}">
                <a16:creationId xmlns:a16="http://schemas.microsoft.com/office/drawing/2014/main" id="{1D91D7E5-4E71-4D2A-B105-7B26CBDDD4F9}"/>
              </a:ext>
            </a:extLst>
          </p:cNvPr>
          <p:cNvSpPr txBox="1">
            <a:spLocks noChangeArrowheads="1"/>
          </p:cNvSpPr>
          <p:nvPr/>
        </p:nvSpPr>
        <p:spPr bwMode="auto">
          <a:xfrm>
            <a:off x="2381251" y="5786438"/>
            <a:ext cx="7572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sz="2400">
                <a:latin typeface="Tw Cen MT" panose="020B0602020104020603" pitchFamily="34" charset="0"/>
              </a:rPr>
              <a:t>Berdasarkan data tersebut dapat disusun rugilaba metode full costing dan variabel coting masing-masing tahun</a:t>
            </a:r>
          </a:p>
        </p:txBody>
      </p:sp>
      <p:sp>
        <p:nvSpPr>
          <p:cNvPr id="6" name="Slide Number Placeholder 5">
            <a:extLst>
              <a:ext uri="{FF2B5EF4-FFF2-40B4-BE49-F238E27FC236}">
                <a16:creationId xmlns:a16="http://schemas.microsoft.com/office/drawing/2014/main" id="{49A100F5-6CD1-4C7D-8463-975C9D9559D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9F834200-CCCD-4BB6-B396-6CBF8943520E}" type="slidenum">
              <a:rPr lang="id-ID" altLang="en-US">
                <a:solidFill>
                  <a:srgbClr val="FFFFFF"/>
                </a:solidFill>
                <a:latin typeface="Tw Cen MT" panose="020B0602020104020603" pitchFamily="34" charset="0"/>
              </a:rPr>
              <a:pPr eaLnBrk="1" hangingPunct="1">
                <a:lnSpc>
                  <a:spcPct val="80000"/>
                </a:lnSpc>
              </a:pPr>
              <a:t>35</a:t>
            </a:fld>
            <a:endParaRPr lang="id-ID" altLang="en-US">
              <a:solidFill>
                <a:srgbClr val="FFFFFF"/>
              </a:solidFill>
              <a:latin typeface="Tw Cen MT" panose="020B0602020104020603"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1678B54-7C7A-4BEF-A866-B7BAB87F1FBE}"/>
              </a:ext>
            </a:extLst>
          </p:cNvPr>
          <p:cNvSpPr>
            <a:spLocks noGrp="1" noChangeArrowheads="1"/>
          </p:cNvSpPr>
          <p:nvPr>
            <p:ph type="title"/>
          </p:nvPr>
        </p:nvSpPr>
        <p:spPr>
          <a:xfrm>
            <a:off x="2136775" y="228600"/>
            <a:ext cx="8153400" cy="990600"/>
          </a:xfrm>
        </p:spPr>
        <p:txBody>
          <a:bodyPr/>
          <a:lstStyle/>
          <a:p>
            <a:pPr eaLnBrk="1" hangingPunct="1"/>
            <a:r>
              <a:rPr lang="en-US" altLang="en-US" sz="4000" b="1"/>
              <a:t>Laporan Rugi Laba(</a:t>
            </a:r>
            <a:r>
              <a:rPr lang="id-ID" altLang="en-US" sz="4000" b="1"/>
              <a:t>Full Costing</a:t>
            </a:r>
            <a:r>
              <a:rPr lang="en-US" altLang="en-US" sz="4000" b="1"/>
              <a:t>)</a:t>
            </a:r>
          </a:p>
        </p:txBody>
      </p:sp>
      <p:graphicFrame>
        <p:nvGraphicFramePr>
          <p:cNvPr id="5" name="Content Placeholder 4">
            <a:extLst>
              <a:ext uri="{FF2B5EF4-FFF2-40B4-BE49-F238E27FC236}">
                <a16:creationId xmlns:a16="http://schemas.microsoft.com/office/drawing/2014/main" id="{E6EB94C8-CF6E-43FC-B54D-9276A9D64617}"/>
              </a:ext>
            </a:extLst>
          </p:cNvPr>
          <p:cNvGraphicFramePr>
            <a:graphicFrameLocks noGrp="1"/>
          </p:cNvGraphicFramePr>
          <p:nvPr>
            <p:ph sz="quarter" idx="1"/>
          </p:nvPr>
        </p:nvGraphicFramePr>
        <p:xfrm>
          <a:off x="2595564" y="1785938"/>
          <a:ext cx="7000875" cy="4560894"/>
        </p:xfrm>
        <a:graphic>
          <a:graphicData uri="http://schemas.openxmlformats.org/drawingml/2006/table">
            <a:tbl>
              <a:tblPr/>
              <a:tblGrid>
                <a:gridCol w="2919629">
                  <a:extLst>
                    <a:ext uri="{9D8B030D-6E8A-4147-A177-3AD203B41FA5}">
                      <a16:colId xmlns:a16="http://schemas.microsoft.com/office/drawing/2014/main" val="20000"/>
                    </a:ext>
                  </a:extLst>
                </a:gridCol>
                <a:gridCol w="1803066">
                  <a:extLst>
                    <a:ext uri="{9D8B030D-6E8A-4147-A177-3AD203B41FA5}">
                      <a16:colId xmlns:a16="http://schemas.microsoft.com/office/drawing/2014/main" val="20001"/>
                    </a:ext>
                  </a:extLst>
                </a:gridCol>
                <a:gridCol w="2278180">
                  <a:extLst>
                    <a:ext uri="{9D8B030D-6E8A-4147-A177-3AD203B41FA5}">
                      <a16:colId xmlns:a16="http://schemas.microsoft.com/office/drawing/2014/main" val="20002"/>
                    </a:ext>
                  </a:extLst>
                </a:gridCol>
              </a:tblGrid>
              <a:tr h="253383">
                <a:tc>
                  <a:txBody>
                    <a:bodyPr/>
                    <a:lstStyle/>
                    <a:p>
                      <a:pPr algn="l" fontAlgn="b"/>
                      <a:endParaRPr lang="id-ID" sz="1600" b="0" i="0" u="none" strike="noStrike" dirty="0">
                        <a:solidFill>
                          <a:srgbClr val="000000"/>
                        </a:solidFill>
                        <a:latin typeface="Calibri"/>
                      </a:endParaRPr>
                    </a:p>
                  </a:txBody>
                  <a:tcPr marL="9525" marR="9525" marT="9526" marB="0" anchor="b">
                    <a:lnL>
                      <a:noFill/>
                    </a:lnL>
                    <a:lnR>
                      <a:noFill/>
                    </a:lnR>
                    <a:lnT>
                      <a:noFill/>
                    </a:lnT>
                    <a:lnB>
                      <a:noFill/>
                    </a:lnB>
                  </a:tcPr>
                </a:tc>
                <a:tc>
                  <a:txBody>
                    <a:bodyPr/>
                    <a:lstStyle/>
                    <a:p>
                      <a:pPr algn="ctr" fontAlgn="b"/>
                      <a:r>
                        <a:rPr lang="id-ID" sz="1600" b="1" i="0" u="none" strike="noStrike" dirty="0">
                          <a:solidFill>
                            <a:srgbClr val="000000"/>
                          </a:solidFill>
                          <a:latin typeface="Calibri"/>
                        </a:rPr>
                        <a:t>Tahun 2013</a:t>
                      </a:r>
                    </a:p>
                  </a:txBody>
                  <a:tcPr marL="9525" marR="9525" marT="9526" marB="0" anchor="b">
                    <a:lnL>
                      <a:noFill/>
                    </a:lnL>
                    <a:lnR>
                      <a:noFill/>
                    </a:lnR>
                    <a:lnT>
                      <a:noFill/>
                    </a:lnT>
                    <a:lnB>
                      <a:noFill/>
                    </a:lnB>
                    <a:solidFill>
                      <a:srgbClr val="FFFF00"/>
                    </a:solidFill>
                  </a:tcPr>
                </a:tc>
                <a:tc>
                  <a:txBody>
                    <a:bodyPr/>
                    <a:lstStyle/>
                    <a:p>
                      <a:pPr algn="ctr" fontAlgn="b"/>
                      <a:r>
                        <a:rPr lang="id-ID" sz="1600" b="1" i="0" u="none" strike="noStrike" dirty="0">
                          <a:solidFill>
                            <a:srgbClr val="000000"/>
                          </a:solidFill>
                          <a:latin typeface="Calibri"/>
                        </a:rPr>
                        <a:t>Tahun 2014</a:t>
                      </a:r>
                    </a:p>
                  </a:txBody>
                  <a:tcPr marL="9525" marR="9525" marT="9526" marB="0" anchor="b">
                    <a:lnL>
                      <a:noFill/>
                    </a:lnL>
                    <a:lnR>
                      <a:noFill/>
                    </a:lnR>
                    <a:lnT>
                      <a:noFill/>
                    </a:lnT>
                    <a:lnB>
                      <a:noFill/>
                    </a:lnB>
                    <a:solidFill>
                      <a:srgbClr val="FFFF00"/>
                    </a:solidFill>
                  </a:tcPr>
                </a:tc>
                <a:extLst>
                  <a:ext uri="{0D108BD9-81ED-4DB2-BD59-A6C34878D82A}">
                    <a16:rowId xmlns:a16="http://schemas.microsoft.com/office/drawing/2014/main" val="10000"/>
                  </a:ext>
                </a:extLst>
              </a:tr>
              <a:tr h="253383">
                <a:tc>
                  <a:txBody>
                    <a:bodyPr/>
                    <a:lstStyle/>
                    <a:p>
                      <a:pPr algn="l" fontAlgn="b"/>
                      <a:r>
                        <a:rPr lang="id-ID" sz="1600" b="1" i="0" u="none" strike="noStrike" dirty="0">
                          <a:solidFill>
                            <a:srgbClr val="000000"/>
                          </a:solidFill>
                          <a:latin typeface="Calibri"/>
                        </a:rPr>
                        <a:t>Penjualan</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280.000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d-ID" sz="1600" b="0" i="0" u="none" strike="noStrike" dirty="0">
                          <a:solidFill>
                            <a:srgbClr val="000000"/>
                          </a:solidFill>
                          <a:latin typeface="Calibri"/>
                        </a:rPr>
                        <a:t> Rp   350.000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3383">
                <a:tc>
                  <a:txBody>
                    <a:bodyPr/>
                    <a:lstStyle/>
                    <a:p>
                      <a:pPr algn="l" fontAlgn="b"/>
                      <a:r>
                        <a:rPr lang="id-ID" sz="1600" b="0" i="0" u="none" strike="noStrike" dirty="0">
                          <a:solidFill>
                            <a:srgbClr val="000000"/>
                          </a:solidFill>
                          <a:latin typeface="Calibri"/>
                        </a:rPr>
                        <a:t>Harga Pokok Penjualan</a:t>
                      </a:r>
                    </a:p>
                  </a:txBody>
                  <a:tcPr marL="9525" marR="9525" marT="9526" marB="0" anchor="b">
                    <a:lnL>
                      <a:noFill/>
                    </a:lnL>
                    <a:lnR>
                      <a:noFill/>
                    </a:lnR>
                    <a:lnT>
                      <a:noFill/>
                    </a:lnT>
                    <a:lnB>
                      <a:noFill/>
                    </a:lnB>
                  </a:tcPr>
                </a:tc>
                <a:tc>
                  <a:txBody>
                    <a:bodyPr/>
                    <a:lstStyle/>
                    <a:p>
                      <a:pPr algn="ctr" fontAlgn="b"/>
                      <a:endParaRPr lang="id-ID" sz="1600" b="0" i="0" u="none" strike="noStrike" dirty="0">
                        <a:solidFill>
                          <a:srgbClr val="000000"/>
                        </a:solidFill>
                        <a:latin typeface="Calibri"/>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d-ID" sz="1600" b="0" i="0" u="none" strike="noStrike" dirty="0">
                        <a:solidFill>
                          <a:srgbClr val="000000"/>
                        </a:solidFill>
                        <a:latin typeface="Calibri"/>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53383">
                <a:tc>
                  <a:txBody>
                    <a:bodyPr/>
                    <a:lstStyle/>
                    <a:p>
                      <a:pPr algn="l" fontAlgn="b"/>
                      <a:r>
                        <a:rPr lang="id-ID" sz="1600" b="0" i="0" u="none" strike="noStrike">
                          <a:solidFill>
                            <a:srgbClr val="000000"/>
                          </a:solidFill>
                          <a:latin typeface="Calibri"/>
                        </a:rPr>
                        <a:t>Persedian awal</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0</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47.600 </a:t>
                      </a:r>
                    </a:p>
                  </a:txBody>
                  <a:tcPr marL="9525" marR="9525" marT="9526" marB="0" anchor="b">
                    <a:lnL>
                      <a:noFill/>
                    </a:lnL>
                    <a:lnR>
                      <a:noFill/>
                    </a:lnR>
                    <a:lnT>
                      <a:noFill/>
                    </a:lnT>
                    <a:lnB>
                      <a:noFill/>
                    </a:lnB>
                  </a:tcPr>
                </a:tc>
                <a:extLst>
                  <a:ext uri="{0D108BD9-81ED-4DB2-BD59-A6C34878D82A}">
                    <a16:rowId xmlns:a16="http://schemas.microsoft.com/office/drawing/2014/main" val="10003"/>
                  </a:ext>
                </a:extLst>
              </a:tr>
              <a:tr h="253383">
                <a:tc>
                  <a:txBody>
                    <a:bodyPr/>
                    <a:lstStyle/>
                    <a:p>
                      <a:pPr algn="l" fontAlgn="b"/>
                      <a:r>
                        <a:rPr lang="id-ID" sz="1600" b="0" i="0" u="none" strike="noStrike" dirty="0">
                          <a:solidFill>
                            <a:srgbClr val="000000"/>
                          </a:solidFill>
                          <a:latin typeface="Calibri"/>
                        </a:rPr>
                        <a:t> - Bahan Baku</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75.000 </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60.000 </a:t>
                      </a:r>
                    </a:p>
                  </a:txBody>
                  <a:tcPr marL="9525" marR="9525" marT="9526" marB="0" anchor="b">
                    <a:lnL>
                      <a:noFill/>
                    </a:lnL>
                    <a:lnR>
                      <a:noFill/>
                    </a:lnR>
                    <a:lnT>
                      <a:noFill/>
                    </a:lnT>
                    <a:lnB>
                      <a:noFill/>
                    </a:lnB>
                  </a:tcPr>
                </a:tc>
                <a:extLst>
                  <a:ext uri="{0D108BD9-81ED-4DB2-BD59-A6C34878D82A}">
                    <a16:rowId xmlns:a16="http://schemas.microsoft.com/office/drawing/2014/main" val="10004"/>
                  </a:ext>
                </a:extLst>
              </a:tr>
              <a:tr h="253383">
                <a:tc>
                  <a:txBody>
                    <a:bodyPr/>
                    <a:lstStyle/>
                    <a:p>
                      <a:pPr algn="l" fontAlgn="b"/>
                      <a:r>
                        <a:rPr lang="id-ID" sz="1600" b="0" i="0" u="none" strike="noStrike">
                          <a:solidFill>
                            <a:srgbClr val="000000"/>
                          </a:solidFill>
                          <a:latin typeface="Calibri"/>
                        </a:rPr>
                        <a:t> - Tenaga kerja</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41.000 </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32.800 </a:t>
                      </a:r>
                    </a:p>
                  </a:txBody>
                  <a:tcPr marL="9525" marR="9525" marT="9526" marB="0" anchor="b">
                    <a:lnL>
                      <a:noFill/>
                    </a:lnL>
                    <a:lnR>
                      <a:noFill/>
                    </a:lnR>
                    <a:lnT>
                      <a:noFill/>
                    </a:lnT>
                    <a:lnB>
                      <a:noFill/>
                    </a:lnB>
                  </a:tcPr>
                </a:tc>
                <a:extLst>
                  <a:ext uri="{0D108BD9-81ED-4DB2-BD59-A6C34878D82A}">
                    <a16:rowId xmlns:a16="http://schemas.microsoft.com/office/drawing/2014/main" val="10005"/>
                  </a:ext>
                </a:extLst>
              </a:tr>
              <a:tr h="253383">
                <a:tc>
                  <a:txBody>
                    <a:bodyPr/>
                    <a:lstStyle/>
                    <a:p>
                      <a:pPr algn="l" fontAlgn="b"/>
                      <a:r>
                        <a:rPr lang="id-ID" sz="1600" b="0" i="0" u="none" strike="noStrike">
                          <a:solidFill>
                            <a:srgbClr val="000000"/>
                          </a:solidFill>
                          <a:latin typeface="Calibri"/>
                        </a:rPr>
                        <a:t> - Overhed pabrik variabel</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30.000 </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24.000 </a:t>
                      </a:r>
                    </a:p>
                  </a:txBody>
                  <a:tcPr marL="9525" marR="9525" marT="9526" marB="0" anchor="b">
                    <a:lnL>
                      <a:noFill/>
                    </a:lnL>
                    <a:lnR>
                      <a:noFill/>
                    </a:lnR>
                    <a:lnT>
                      <a:noFill/>
                    </a:lnT>
                    <a:lnB>
                      <a:noFill/>
                    </a:lnB>
                  </a:tcPr>
                </a:tc>
                <a:extLst>
                  <a:ext uri="{0D108BD9-81ED-4DB2-BD59-A6C34878D82A}">
                    <a16:rowId xmlns:a16="http://schemas.microsoft.com/office/drawing/2014/main" val="10006"/>
                  </a:ext>
                </a:extLst>
              </a:tr>
              <a:tr h="253383">
                <a:tc>
                  <a:txBody>
                    <a:bodyPr/>
                    <a:lstStyle/>
                    <a:p>
                      <a:pPr algn="l" fontAlgn="b"/>
                      <a:r>
                        <a:rPr lang="id-ID" sz="1600" b="0" i="0" u="none" strike="noStrike">
                          <a:solidFill>
                            <a:srgbClr val="000000"/>
                          </a:solidFill>
                          <a:latin typeface="Calibri"/>
                        </a:rPr>
                        <a:t> - Overhead Pabrik tetap</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92.000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d-ID" sz="1600" b="0" i="0" u="none" strike="noStrike" dirty="0">
                          <a:solidFill>
                            <a:srgbClr val="000000"/>
                          </a:solidFill>
                          <a:latin typeface="Calibri"/>
                        </a:rPr>
                        <a:t> Rp     92.000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3383">
                <a:tc>
                  <a:txBody>
                    <a:bodyPr/>
                    <a:lstStyle/>
                    <a:p>
                      <a:pPr algn="l" fontAlgn="b"/>
                      <a:r>
                        <a:rPr lang="id-ID" sz="1600" b="0" i="0" u="none" strike="noStrike">
                          <a:solidFill>
                            <a:srgbClr val="000000"/>
                          </a:solidFill>
                          <a:latin typeface="Calibri"/>
                        </a:rPr>
                        <a:t>  Total biaya Produksi</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238.000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0" u="none" strike="noStrike" dirty="0">
                          <a:solidFill>
                            <a:srgbClr val="000000"/>
                          </a:solidFill>
                          <a:latin typeface="Calibri"/>
                        </a:rPr>
                        <a:t> Rp  208.800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3383">
                <a:tc>
                  <a:txBody>
                    <a:bodyPr/>
                    <a:lstStyle/>
                    <a:p>
                      <a:pPr algn="l" fontAlgn="b"/>
                      <a:r>
                        <a:rPr lang="id-ID" sz="1600" b="1" i="0" u="none" strike="noStrike" dirty="0">
                          <a:solidFill>
                            <a:srgbClr val="000000"/>
                          </a:solidFill>
                          <a:latin typeface="Calibri"/>
                        </a:rPr>
                        <a:t>Barang Siap Dijual</a:t>
                      </a:r>
                    </a:p>
                  </a:txBody>
                  <a:tcPr marL="9525" marR="9525" marT="9526" marB="0" anchor="b">
                    <a:lnL>
                      <a:noFill/>
                    </a:lnL>
                    <a:lnR>
                      <a:noFill/>
                    </a:lnR>
                    <a:lnT>
                      <a:noFill/>
                    </a:lnT>
                    <a:lnB>
                      <a:noFill/>
                    </a:lnB>
                  </a:tcPr>
                </a:tc>
                <a:tc>
                  <a:txBody>
                    <a:bodyPr/>
                    <a:lstStyle/>
                    <a:p>
                      <a:pPr algn="ctr" fontAlgn="b"/>
                      <a:r>
                        <a:rPr lang="id-ID" sz="1600" b="1" i="0" u="none" strike="noStrike" dirty="0">
                          <a:solidFill>
                            <a:srgbClr val="000000"/>
                          </a:solidFill>
                          <a:latin typeface="Calibri"/>
                        </a:rPr>
                        <a:t> Rp  238.000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 Rp  256.400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3383">
                <a:tc>
                  <a:txBody>
                    <a:bodyPr/>
                    <a:lstStyle/>
                    <a:p>
                      <a:pPr algn="l" fontAlgn="b"/>
                      <a:r>
                        <a:rPr lang="id-ID" sz="1600" b="0" i="0" u="none" strike="noStrike" dirty="0">
                          <a:solidFill>
                            <a:srgbClr val="000000"/>
                          </a:solidFill>
                          <a:latin typeface="Calibri"/>
                        </a:rPr>
                        <a:t>Persedian akhir</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47.600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d-ID" sz="1600" b="0" i="0" u="none" strike="noStrike" dirty="0">
                        <a:solidFill>
                          <a:srgbClr val="000000"/>
                        </a:solidFill>
                        <a:latin typeface="Calibri"/>
                      </a:endParaRP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3383">
                <a:tc>
                  <a:txBody>
                    <a:bodyPr/>
                    <a:lstStyle/>
                    <a:p>
                      <a:pPr algn="l" fontAlgn="b"/>
                      <a:r>
                        <a:rPr lang="id-ID" sz="1600" b="1" i="0" u="none" strike="noStrike">
                          <a:solidFill>
                            <a:srgbClr val="000000"/>
                          </a:solidFill>
                          <a:latin typeface="Calibri"/>
                        </a:rPr>
                        <a:t>Harga Pokok Penjualan</a:t>
                      </a:r>
                    </a:p>
                  </a:txBody>
                  <a:tcPr marL="9525" marR="9525" marT="9526" marB="0" anchor="b">
                    <a:lnL>
                      <a:noFill/>
                    </a:lnL>
                    <a:lnR>
                      <a:noFill/>
                    </a:lnR>
                    <a:lnT>
                      <a:noFill/>
                    </a:lnT>
                    <a:lnB>
                      <a:noFill/>
                    </a:lnB>
                  </a:tcPr>
                </a:tc>
                <a:tc>
                  <a:txBody>
                    <a:bodyPr/>
                    <a:lstStyle/>
                    <a:p>
                      <a:pPr algn="ctr" fontAlgn="b"/>
                      <a:r>
                        <a:rPr lang="id-ID" sz="1600" b="1" i="0" u="none" strike="noStrike" dirty="0">
                          <a:solidFill>
                            <a:srgbClr val="000000"/>
                          </a:solidFill>
                          <a:latin typeface="Calibri"/>
                        </a:rPr>
                        <a:t> Rp  190.400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 Rp  256.400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3383">
                <a:tc>
                  <a:txBody>
                    <a:bodyPr/>
                    <a:lstStyle/>
                    <a:p>
                      <a:pPr algn="l" fontAlgn="b"/>
                      <a:r>
                        <a:rPr lang="id-ID" sz="1600" b="0" i="0" u="none" strike="noStrike">
                          <a:solidFill>
                            <a:srgbClr val="000000"/>
                          </a:solidFill>
                          <a:latin typeface="Calibri"/>
                        </a:rPr>
                        <a:t>Laba Kotor</a:t>
                      </a:r>
                    </a:p>
                  </a:txBody>
                  <a:tcPr marL="9525" marR="9525" marT="9526" marB="0" anchor="b">
                    <a:lnL>
                      <a:noFill/>
                    </a:lnL>
                    <a:lnR>
                      <a:noFill/>
                    </a:lnR>
                    <a:lnT>
                      <a:noFill/>
                    </a:lnT>
                    <a:lnB>
                      <a:noFill/>
                    </a:lnB>
                  </a:tcPr>
                </a:tc>
                <a:tc>
                  <a:txBody>
                    <a:bodyPr/>
                    <a:lstStyle/>
                    <a:p>
                      <a:pPr algn="ctr" fontAlgn="b"/>
                      <a:r>
                        <a:rPr lang="id-ID" sz="1600" b="0" i="0" u="none" strike="noStrike">
                          <a:solidFill>
                            <a:srgbClr val="000000"/>
                          </a:solidFill>
                          <a:latin typeface="Calibri"/>
                        </a:rPr>
                        <a:t> Rp     89.600 </a:t>
                      </a: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d-ID" sz="1600" b="0" i="0" u="none" strike="noStrike" dirty="0">
                          <a:solidFill>
                            <a:srgbClr val="000000"/>
                          </a:solidFill>
                          <a:latin typeface="Calibri"/>
                        </a:rPr>
                        <a:t> Rp     93.600 </a:t>
                      </a: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53383">
                <a:tc gridSpan="2">
                  <a:txBody>
                    <a:bodyPr/>
                    <a:lstStyle/>
                    <a:p>
                      <a:pPr algn="l" fontAlgn="b"/>
                      <a:r>
                        <a:rPr lang="id-ID" sz="1600" b="0" i="0" u="none" strike="noStrike" dirty="0">
                          <a:solidFill>
                            <a:srgbClr val="000000"/>
                          </a:solidFill>
                          <a:latin typeface="Calibri"/>
                        </a:rPr>
                        <a:t>Biaya Administrasi&amp;Penjualan</a:t>
                      </a:r>
                    </a:p>
                  </a:txBody>
                  <a:tcPr marL="9525" marR="9525" marT="9526" marB="0" anchor="b">
                    <a:lnL>
                      <a:noFill/>
                    </a:lnL>
                    <a:lnR>
                      <a:noFill/>
                    </a:lnR>
                    <a:lnT>
                      <a:noFill/>
                    </a:lnT>
                    <a:lnB>
                      <a:noFill/>
                    </a:lnB>
                  </a:tcPr>
                </a:tc>
                <a:tc hMerge="1">
                  <a:txBody>
                    <a:bodyPr/>
                    <a:lstStyle/>
                    <a:p>
                      <a:endParaRPr lang="id-ID"/>
                    </a:p>
                  </a:txBody>
                  <a:tcPr/>
                </a:tc>
                <a:tc>
                  <a:txBody>
                    <a:bodyPr/>
                    <a:lstStyle/>
                    <a:p>
                      <a:pPr algn="ctr" fontAlgn="b"/>
                      <a:endParaRPr lang="id-ID" sz="1600" b="0" i="0" u="none" strike="noStrike" dirty="0">
                        <a:solidFill>
                          <a:srgbClr val="000000"/>
                        </a:solidFill>
                        <a:latin typeface="Calibri"/>
                      </a:endParaRPr>
                    </a:p>
                  </a:txBody>
                  <a:tcPr marL="9525" marR="9525" marT="9526" marB="0" anchor="b">
                    <a:lnL>
                      <a:noFill/>
                    </a:lnL>
                    <a:lnR>
                      <a:noFill/>
                    </a:lnR>
                    <a:lnT>
                      <a:noFill/>
                    </a:lnT>
                    <a:lnB>
                      <a:noFill/>
                    </a:lnB>
                  </a:tcPr>
                </a:tc>
                <a:extLst>
                  <a:ext uri="{0D108BD9-81ED-4DB2-BD59-A6C34878D82A}">
                    <a16:rowId xmlns:a16="http://schemas.microsoft.com/office/drawing/2014/main" val="10013"/>
                  </a:ext>
                </a:extLst>
              </a:tr>
              <a:tr h="253383">
                <a:tc>
                  <a:txBody>
                    <a:bodyPr/>
                    <a:lstStyle/>
                    <a:p>
                      <a:pPr algn="l" fontAlgn="b"/>
                      <a:r>
                        <a:rPr lang="id-ID" sz="1600" b="0" i="0" u="none" strike="noStrike" dirty="0">
                          <a:solidFill>
                            <a:srgbClr val="000000"/>
                          </a:solidFill>
                          <a:latin typeface="Calibri"/>
                        </a:rPr>
                        <a:t> - Variabel</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9.600 </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12.000 </a:t>
                      </a:r>
                    </a:p>
                  </a:txBody>
                  <a:tcPr marL="9525" marR="9525" marT="9526" marB="0" anchor="b">
                    <a:lnL>
                      <a:noFill/>
                    </a:lnL>
                    <a:lnR>
                      <a:noFill/>
                    </a:lnR>
                    <a:lnT>
                      <a:noFill/>
                    </a:lnT>
                    <a:lnB>
                      <a:noFill/>
                    </a:lnB>
                  </a:tcPr>
                </a:tc>
                <a:extLst>
                  <a:ext uri="{0D108BD9-81ED-4DB2-BD59-A6C34878D82A}">
                    <a16:rowId xmlns:a16="http://schemas.microsoft.com/office/drawing/2014/main" val="10014"/>
                  </a:ext>
                </a:extLst>
              </a:tr>
              <a:tr h="253383">
                <a:tc>
                  <a:txBody>
                    <a:bodyPr/>
                    <a:lstStyle/>
                    <a:p>
                      <a:pPr algn="l" fontAlgn="b"/>
                      <a:r>
                        <a:rPr lang="id-ID" sz="1600" b="0" i="0" u="none" strike="noStrike">
                          <a:solidFill>
                            <a:srgbClr val="000000"/>
                          </a:solidFill>
                          <a:latin typeface="Calibri"/>
                        </a:rPr>
                        <a:t> - Tetap</a:t>
                      </a:r>
                    </a:p>
                  </a:txBody>
                  <a:tcPr marL="9525" marR="9525" marT="9526" marB="0" anchor="b">
                    <a:lnL>
                      <a:noFill/>
                    </a:lnL>
                    <a:lnR>
                      <a:noFill/>
                    </a:lnR>
                    <a:lnT>
                      <a:noFill/>
                    </a:lnT>
                    <a:lnB>
                      <a:noFill/>
                    </a:lnB>
                  </a:tcPr>
                </a:tc>
                <a:tc>
                  <a:txBody>
                    <a:bodyPr/>
                    <a:lstStyle/>
                    <a:p>
                      <a:pPr algn="ctr" fontAlgn="b"/>
                      <a:r>
                        <a:rPr lang="id-ID" sz="1600" b="0" i="0" u="none" strike="noStrike">
                          <a:solidFill>
                            <a:srgbClr val="000000"/>
                          </a:solidFill>
                          <a:latin typeface="Calibri"/>
                        </a:rPr>
                        <a:t> Rp     50.000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d-ID" sz="1600" b="0" i="0" u="none" strike="noStrike" dirty="0">
                          <a:solidFill>
                            <a:srgbClr val="000000"/>
                          </a:solidFill>
                          <a:latin typeface="Calibri"/>
                        </a:rPr>
                        <a:t> Rp     50.000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3383">
                <a:tc>
                  <a:txBody>
                    <a:bodyPr/>
                    <a:lstStyle/>
                    <a:p>
                      <a:pPr algn="l" fontAlgn="b"/>
                      <a:r>
                        <a:rPr lang="id-ID" sz="1600" b="1" i="0" u="none" strike="noStrike">
                          <a:solidFill>
                            <a:srgbClr val="000000"/>
                          </a:solidFill>
                          <a:latin typeface="Calibri"/>
                        </a:rPr>
                        <a:t> Jumlah By Adm &amp; penjualan</a:t>
                      </a:r>
                    </a:p>
                  </a:txBody>
                  <a:tcPr marL="9525" marR="9525" marT="9526" marB="0" anchor="b">
                    <a:lnL>
                      <a:noFill/>
                    </a:lnL>
                    <a:lnR>
                      <a:noFill/>
                    </a:lnR>
                    <a:lnT>
                      <a:noFill/>
                    </a:lnT>
                    <a:lnB>
                      <a:noFill/>
                    </a:lnB>
                  </a:tcPr>
                </a:tc>
                <a:tc>
                  <a:txBody>
                    <a:bodyPr/>
                    <a:lstStyle/>
                    <a:p>
                      <a:pPr algn="ctr" fontAlgn="b"/>
                      <a:r>
                        <a:rPr lang="id-ID" sz="1600" b="1" i="0" u="none" strike="noStrike">
                          <a:solidFill>
                            <a:srgbClr val="000000"/>
                          </a:solidFill>
                          <a:latin typeface="Calibri"/>
                        </a:rPr>
                        <a:t> Rp    59.600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 Rp    62.000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3383">
                <a:tc>
                  <a:txBody>
                    <a:bodyPr/>
                    <a:lstStyle/>
                    <a:p>
                      <a:pPr algn="l" fontAlgn="b"/>
                      <a:r>
                        <a:rPr lang="id-ID" sz="1600" b="1" i="0" u="none" strike="noStrike">
                          <a:solidFill>
                            <a:srgbClr val="000000"/>
                          </a:solidFill>
                          <a:latin typeface="Calibri"/>
                        </a:rPr>
                        <a:t>Laba Bersih</a:t>
                      </a:r>
                    </a:p>
                  </a:txBody>
                  <a:tcPr marL="9525" marR="9525" marT="9526" marB="0" anchor="b">
                    <a:lnL>
                      <a:noFill/>
                    </a:lnL>
                    <a:lnR>
                      <a:noFill/>
                    </a:lnR>
                    <a:lnT>
                      <a:noFill/>
                    </a:lnT>
                    <a:lnB>
                      <a:noFill/>
                    </a:lnB>
                  </a:tcPr>
                </a:tc>
                <a:tc>
                  <a:txBody>
                    <a:bodyPr/>
                    <a:lstStyle/>
                    <a:p>
                      <a:pPr algn="ctr" fontAlgn="b"/>
                      <a:r>
                        <a:rPr lang="id-ID" sz="1600" b="1" i="0" u="none" strike="noStrike" dirty="0">
                          <a:solidFill>
                            <a:srgbClr val="000000"/>
                          </a:solidFill>
                          <a:latin typeface="Calibri"/>
                        </a:rPr>
                        <a:t> Rp    30.000 </a:t>
                      </a:r>
                    </a:p>
                  </a:txBody>
                  <a:tcPr marL="9525" marR="9525" marT="952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 Rp    31.600 </a:t>
                      </a:r>
                    </a:p>
                  </a:txBody>
                  <a:tcPr marL="9525" marR="9525" marT="952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
        <p:nvSpPr>
          <p:cNvPr id="4" name="Slide Number Placeholder 3">
            <a:extLst>
              <a:ext uri="{FF2B5EF4-FFF2-40B4-BE49-F238E27FC236}">
                <a16:creationId xmlns:a16="http://schemas.microsoft.com/office/drawing/2014/main" id="{FAA6FC74-E02B-4E56-B7EA-93DCF436C16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D7A03FD9-E9F8-4994-B9D3-03D4C5F82108}" type="slidenum">
              <a:rPr lang="id-ID" altLang="en-US">
                <a:solidFill>
                  <a:srgbClr val="FFFFFF"/>
                </a:solidFill>
                <a:latin typeface="Tw Cen MT" panose="020B0602020104020603" pitchFamily="34" charset="0"/>
              </a:rPr>
              <a:pPr eaLnBrk="1" hangingPunct="1">
                <a:lnSpc>
                  <a:spcPct val="80000"/>
                </a:lnSpc>
              </a:pPr>
              <a:t>36</a:t>
            </a:fld>
            <a:endParaRPr lang="id-ID" altLang="en-US">
              <a:solidFill>
                <a:srgbClr val="FFFFFF"/>
              </a:solidFill>
              <a:latin typeface="Tw Cen MT" panose="020B0602020104020603"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C27F1703-3451-4995-ACDB-A7919DC01FBE}"/>
              </a:ext>
            </a:extLst>
          </p:cNvPr>
          <p:cNvSpPr>
            <a:spLocks noGrp="1" noChangeArrowheads="1"/>
          </p:cNvSpPr>
          <p:nvPr>
            <p:ph type="title"/>
          </p:nvPr>
        </p:nvSpPr>
        <p:spPr>
          <a:xfrm>
            <a:off x="2136775" y="228600"/>
            <a:ext cx="8153400" cy="990600"/>
          </a:xfrm>
        </p:spPr>
        <p:txBody>
          <a:bodyPr/>
          <a:lstStyle/>
          <a:p>
            <a:pPr eaLnBrk="1" hangingPunct="1"/>
            <a:r>
              <a:rPr lang="en-US" altLang="en-US" sz="4000" b="1"/>
              <a:t>Laporan Rugi Laba(</a:t>
            </a:r>
            <a:r>
              <a:rPr lang="id-ID" altLang="en-US" sz="4000" b="1"/>
              <a:t>Variabel Costing</a:t>
            </a:r>
            <a:r>
              <a:rPr lang="en-US" altLang="en-US" sz="4000" b="1"/>
              <a:t>) </a:t>
            </a:r>
          </a:p>
        </p:txBody>
      </p:sp>
      <p:graphicFrame>
        <p:nvGraphicFramePr>
          <p:cNvPr id="4" name="Content Placeholder 3">
            <a:extLst>
              <a:ext uri="{FF2B5EF4-FFF2-40B4-BE49-F238E27FC236}">
                <a16:creationId xmlns:a16="http://schemas.microsoft.com/office/drawing/2014/main" id="{38199169-583E-4A40-AC4A-00C17FAA1D61}"/>
              </a:ext>
            </a:extLst>
          </p:cNvPr>
          <p:cNvGraphicFramePr>
            <a:graphicFrameLocks noGrp="1"/>
          </p:cNvGraphicFramePr>
          <p:nvPr>
            <p:ph sz="quarter" idx="1"/>
          </p:nvPr>
        </p:nvGraphicFramePr>
        <p:xfrm>
          <a:off x="2381250" y="1574801"/>
          <a:ext cx="7358062" cy="5068895"/>
        </p:xfrm>
        <a:graphic>
          <a:graphicData uri="http://schemas.openxmlformats.org/drawingml/2006/table">
            <a:tbl>
              <a:tblPr/>
              <a:tblGrid>
                <a:gridCol w="4004390">
                  <a:extLst>
                    <a:ext uri="{9D8B030D-6E8A-4147-A177-3AD203B41FA5}">
                      <a16:colId xmlns:a16="http://schemas.microsoft.com/office/drawing/2014/main" val="20000"/>
                    </a:ext>
                  </a:extLst>
                </a:gridCol>
                <a:gridCol w="1676836">
                  <a:extLst>
                    <a:ext uri="{9D8B030D-6E8A-4147-A177-3AD203B41FA5}">
                      <a16:colId xmlns:a16="http://schemas.microsoft.com/office/drawing/2014/main" val="20001"/>
                    </a:ext>
                  </a:extLst>
                </a:gridCol>
                <a:gridCol w="1676836">
                  <a:extLst>
                    <a:ext uri="{9D8B030D-6E8A-4147-A177-3AD203B41FA5}">
                      <a16:colId xmlns:a16="http://schemas.microsoft.com/office/drawing/2014/main" val="20002"/>
                    </a:ext>
                  </a:extLst>
                </a:gridCol>
              </a:tblGrid>
              <a:tr h="253397">
                <a:tc>
                  <a:txBody>
                    <a:bodyPr/>
                    <a:lstStyle/>
                    <a:p>
                      <a:pPr algn="l" fontAlgn="b"/>
                      <a:endParaRPr lang="id-ID" sz="1600" b="0" i="0" u="none" strike="noStrike" dirty="0">
                        <a:solidFill>
                          <a:srgbClr val="000000"/>
                        </a:solidFill>
                        <a:latin typeface="Calibri"/>
                      </a:endParaRPr>
                    </a:p>
                  </a:txBody>
                  <a:tcPr marL="9525" marR="9525" marT="9526" marB="0" anchor="b">
                    <a:lnL>
                      <a:noFill/>
                    </a:lnL>
                    <a:lnR>
                      <a:noFill/>
                    </a:lnR>
                    <a:lnT>
                      <a:noFill/>
                    </a:lnT>
                    <a:lnB>
                      <a:noFill/>
                    </a:lnB>
                  </a:tcPr>
                </a:tc>
                <a:tc>
                  <a:txBody>
                    <a:bodyPr/>
                    <a:lstStyle/>
                    <a:p>
                      <a:pPr algn="ctr" fontAlgn="b"/>
                      <a:r>
                        <a:rPr lang="id-ID" sz="1600" b="1" i="0" u="none" strike="noStrike" dirty="0">
                          <a:solidFill>
                            <a:srgbClr val="000000"/>
                          </a:solidFill>
                          <a:latin typeface="Calibri"/>
                        </a:rPr>
                        <a:t>Tahun 2013</a:t>
                      </a:r>
                    </a:p>
                  </a:txBody>
                  <a:tcPr marL="9525" marR="9525" marT="9526" marB="0" anchor="b">
                    <a:lnL>
                      <a:noFill/>
                    </a:lnL>
                    <a:lnR>
                      <a:noFill/>
                    </a:lnR>
                    <a:lnT>
                      <a:noFill/>
                    </a:lnT>
                    <a:lnB>
                      <a:noFill/>
                    </a:lnB>
                    <a:solidFill>
                      <a:srgbClr val="FFFF00"/>
                    </a:solidFill>
                  </a:tcPr>
                </a:tc>
                <a:tc>
                  <a:txBody>
                    <a:bodyPr/>
                    <a:lstStyle/>
                    <a:p>
                      <a:pPr algn="ctr" fontAlgn="b"/>
                      <a:r>
                        <a:rPr lang="id-ID" sz="1600" b="1" i="0" u="none" strike="noStrike">
                          <a:solidFill>
                            <a:srgbClr val="000000"/>
                          </a:solidFill>
                          <a:latin typeface="Calibri"/>
                        </a:rPr>
                        <a:t>Tahun 2014</a:t>
                      </a:r>
                    </a:p>
                  </a:txBody>
                  <a:tcPr marL="9525" marR="9525" marT="9526" marB="0" anchor="b">
                    <a:lnL>
                      <a:noFill/>
                    </a:lnL>
                    <a:lnR>
                      <a:noFill/>
                    </a:lnR>
                    <a:lnT>
                      <a:noFill/>
                    </a:lnT>
                    <a:lnB>
                      <a:noFill/>
                    </a:lnB>
                    <a:solidFill>
                      <a:srgbClr val="FFFF00"/>
                    </a:solidFill>
                  </a:tcPr>
                </a:tc>
                <a:extLst>
                  <a:ext uri="{0D108BD9-81ED-4DB2-BD59-A6C34878D82A}">
                    <a16:rowId xmlns:a16="http://schemas.microsoft.com/office/drawing/2014/main" val="10000"/>
                  </a:ext>
                </a:extLst>
              </a:tr>
              <a:tr h="253397">
                <a:tc>
                  <a:txBody>
                    <a:bodyPr/>
                    <a:lstStyle/>
                    <a:p>
                      <a:pPr algn="l" fontAlgn="b"/>
                      <a:r>
                        <a:rPr lang="id-ID" sz="1600" b="1" i="0" u="none" strike="noStrike" dirty="0">
                          <a:solidFill>
                            <a:srgbClr val="000000"/>
                          </a:solidFill>
                          <a:latin typeface="Calibri"/>
                        </a:rPr>
                        <a:t>Penjualan</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280.000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d-ID" sz="1600" b="0" i="0" u="none" strike="noStrike" dirty="0">
                          <a:solidFill>
                            <a:srgbClr val="000000"/>
                          </a:solidFill>
                          <a:latin typeface="Calibri"/>
                        </a:rPr>
                        <a:t> Rp 350.000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3397">
                <a:tc>
                  <a:txBody>
                    <a:bodyPr/>
                    <a:lstStyle/>
                    <a:p>
                      <a:pPr algn="l" fontAlgn="b"/>
                      <a:r>
                        <a:rPr lang="id-ID" sz="1600" b="0" i="0" u="none" strike="noStrike" dirty="0">
                          <a:solidFill>
                            <a:srgbClr val="000000"/>
                          </a:solidFill>
                          <a:latin typeface="Calibri"/>
                        </a:rPr>
                        <a:t>Harga Pokok Penjualan</a:t>
                      </a:r>
                    </a:p>
                  </a:txBody>
                  <a:tcPr marL="9525" marR="9525" marT="9526" marB="0" anchor="b">
                    <a:lnL>
                      <a:noFill/>
                    </a:lnL>
                    <a:lnR>
                      <a:noFill/>
                    </a:lnR>
                    <a:lnT>
                      <a:noFill/>
                    </a:lnT>
                    <a:lnB>
                      <a:noFill/>
                    </a:lnB>
                  </a:tcPr>
                </a:tc>
                <a:tc>
                  <a:txBody>
                    <a:bodyPr/>
                    <a:lstStyle/>
                    <a:p>
                      <a:pPr algn="ctr" fontAlgn="b"/>
                      <a:endParaRPr lang="id-ID" sz="1600" b="0" i="0" u="none" strike="noStrike" dirty="0">
                        <a:solidFill>
                          <a:srgbClr val="000000"/>
                        </a:solidFill>
                        <a:latin typeface="Calibri"/>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d-ID" sz="1600" b="0" i="0" u="none" strike="noStrike" dirty="0">
                        <a:solidFill>
                          <a:srgbClr val="000000"/>
                        </a:solidFill>
                        <a:latin typeface="Calibri"/>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53397">
                <a:tc>
                  <a:txBody>
                    <a:bodyPr/>
                    <a:lstStyle/>
                    <a:p>
                      <a:pPr algn="l" fontAlgn="b"/>
                      <a:r>
                        <a:rPr lang="id-ID" sz="1600" b="0" i="0" u="none" strike="noStrike" dirty="0">
                          <a:solidFill>
                            <a:srgbClr val="000000"/>
                          </a:solidFill>
                          <a:latin typeface="Calibri"/>
                        </a:rPr>
                        <a:t>Persedian awal</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0</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29.200 </a:t>
                      </a:r>
                    </a:p>
                  </a:txBody>
                  <a:tcPr marL="9525" marR="9525" marT="9526" marB="0" anchor="b">
                    <a:lnL>
                      <a:noFill/>
                    </a:lnL>
                    <a:lnR>
                      <a:noFill/>
                    </a:lnR>
                    <a:lnT>
                      <a:noFill/>
                    </a:lnT>
                    <a:lnB>
                      <a:noFill/>
                    </a:lnB>
                  </a:tcPr>
                </a:tc>
                <a:extLst>
                  <a:ext uri="{0D108BD9-81ED-4DB2-BD59-A6C34878D82A}">
                    <a16:rowId xmlns:a16="http://schemas.microsoft.com/office/drawing/2014/main" val="10003"/>
                  </a:ext>
                </a:extLst>
              </a:tr>
              <a:tr h="253397">
                <a:tc>
                  <a:txBody>
                    <a:bodyPr/>
                    <a:lstStyle/>
                    <a:p>
                      <a:pPr algn="l" fontAlgn="b"/>
                      <a:r>
                        <a:rPr lang="id-ID" sz="1600" b="0" i="0" u="none" strike="noStrike" dirty="0">
                          <a:solidFill>
                            <a:srgbClr val="000000"/>
                          </a:solidFill>
                          <a:latin typeface="Calibri"/>
                        </a:rPr>
                        <a:t> - Bahan Baku</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75.000 </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60.000 </a:t>
                      </a:r>
                    </a:p>
                  </a:txBody>
                  <a:tcPr marL="9525" marR="9525" marT="9526" marB="0" anchor="b">
                    <a:lnL>
                      <a:noFill/>
                    </a:lnL>
                    <a:lnR>
                      <a:noFill/>
                    </a:lnR>
                    <a:lnT>
                      <a:noFill/>
                    </a:lnT>
                    <a:lnB>
                      <a:noFill/>
                    </a:lnB>
                  </a:tcPr>
                </a:tc>
                <a:extLst>
                  <a:ext uri="{0D108BD9-81ED-4DB2-BD59-A6C34878D82A}">
                    <a16:rowId xmlns:a16="http://schemas.microsoft.com/office/drawing/2014/main" val="10004"/>
                  </a:ext>
                </a:extLst>
              </a:tr>
              <a:tr h="253397">
                <a:tc>
                  <a:txBody>
                    <a:bodyPr/>
                    <a:lstStyle/>
                    <a:p>
                      <a:pPr algn="l" fontAlgn="b"/>
                      <a:r>
                        <a:rPr lang="id-ID" sz="1600" b="0" i="0" u="none" strike="noStrike" dirty="0">
                          <a:solidFill>
                            <a:srgbClr val="000000"/>
                          </a:solidFill>
                          <a:latin typeface="Calibri"/>
                        </a:rPr>
                        <a:t> - Tenaga kerja</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41.000 </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32.800 </a:t>
                      </a:r>
                    </a:p>
                  </a:txBody>
                  <a:tcPr marL="9525" marR="9525" marT="9526" marB="0" anchor="b">
                    <a:lnL>
                      <a:noFill/>
                    </a:lnL>
                    <a:lnR>
                      <a:noFill/>
                    </a:lnR>
                    <a:lnT>
                      <a:noFill/>
                    </a:lnT>
                    <a:lnB>
                      <a:noFill/>
                    </a:lnB>
                  </a:tcPr>
                </a:tc>
                <a:extLst>
                  <a:ext uri="{0D108BD9-81ED-4DB2-BD59-A6C34878D82A}">
                    <a16:rowId xmlns:a16="http://schemas.microsoft.com/office/drawing/2014/main" val="10005"/>
                  </a:ext>
                </a:extLst>
              </a:tr>
              <a:tr h="253397">
                <a:tc>
                  <a:txBody>
                    <a:bodyPr/>
                    <a:lstStyle/>
                    <a:p>
                      <a:pPr algn="l" fontAlgn="b"/>
                      <a:r>
                        <a:rPr lang="id-ID" sz="1600" b="0" i="0" u="none" strike="noStrike" dirty="0">
                          <a:solidFill>
                            <a:srgbClr val="000000"/>
                          </a:solidFill>
                          <a:latin typeface="Calibri"/>
                        </a:rPr>
                        <a:t> - Overhed pabrik variabel</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30.000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d-ID" sz="1600" b="0" i="0" u="none" strike="noStrike" dirty="0">
                          <a:solidFill>
                            <a:srgbClr val="000000"/>
                          </a:solidFill>
                          <a:latin typeface="Calibri"/>
                        </a:rPr>
                        <a:t> Rp   24.000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3397">
                <a:tc>
                  <a:txBody>
                    <a:bodyPr/>
                    <a:lstStyle/>
                    <a:p>
                      <a:pPr algn="l" fontAlgn="b"/>
                      <a:r>
                        <a:rPr lang="id-ID" sz="1600" b="0" i="0" u="none" strike="noStrike" dirty="0">
                          <a:solidFill>
                            <a:srgbClr val="000000"/>
                          </a:solidFill>
                          <a:latin typeface="Calibri"/>
                        </a:rPr>
                        <a:t>  Total biaya Produksi</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146.000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0" u="none" strike="noStrike" dirty="0">
                          <a:solidFill>
                            <a:srgbClr val="000000"/>
                          </a:solidFill>
                          <a:latin typeface="Calibri"/>
                        </a:rPr>
                        <a:t> Rp 116.800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3397">
                <a:tc>
                  <a:txBody>
                    <a:bodyPr/>
                    <a:lstStyle/>
                    <a:p>
                      <a:pPr algn="l" fontAlgn="b"/>
                      <a:r>
                        <a:rPr lang="id-ID" sz="1600" b="1" i="0" u="none" strike="noStrike" dirty="0">
                          <a:solidFill>
                            <a:srgbClr val="000000"/>
                          </a:solidFill>
                          <a:latin typeface="Calibri"/>
                        </a:rPr>
                        <a:t>Barang Siap Dijual</a:t>
                      </a:r>
                    </a:p>
                  </a:txBody>
                  <a:tcPr marL="9525" marR="9525" marT="9526" marB="0" anchor="b">
                    <a:lnL>
                      <a:noFill/>
                    </a:lnL>
                    <a:lnR>
                      <a:noFill/>
                    </a:lnR>
                    <a:lnT>
                      <a:noFill/>
                    </a:lnT>
                    <a:lnB>
                      <a:noFill/>
                    </a:lnB>
                  </a:tcPr>
                </a:tc>
                <a:tc>
                  <a:txBody>
                    <a:bodyPr/>
                    <a:lstStyle/>
                    <a:p>
                      <a:pPr algn="ctr" fontAlgn="b"/>
                      <a:r>
                        <a:rPr lang="id-ID" sz="1600" b="1" i="0" u="none" strike="noStrike" dirty="0">
                          <a:solidFill>
                            <a:srgbClr val="000000"/>
                          </a:solidFill>
                          <a:latin typeface="Calibri"/>
                        </a:rPr>
                        <a:t> Rp 146.000 </a:t>
                      </a: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d-ID" sz="1600" b="1" i="0" u="none" strike="noStrike" dirty="0">
                          <a:solidFill>
                            <a:srgbClr val="000000"/>
                          </a:solidFill>
                          <a:latin typeface="Calibri"/>
                        </a:rPr>
                        <a:t> Rp 146.000 </a:t>
                      </a: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253397">
                <a:tc>
                  <a:txBody>
                    <a:bodyPr/>
                    <a:lstStyle/>
                    <a:p>
                      <a:pPr algn="l" fontAlgn="b"/>
                      <a:r>
                        <a:rPr lang="id-ID" sz="1600" b="0" i="0" u="none" strike="noStrike" dirty="0">
                          <a:solidFill>
                            <a:srgbClr val="000000"/>
                          </a:solidFill>
                          <a:latin typeface="Calibri"/>
                        </a:rPr>
                        <a:t>Persedian akhir</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29.200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id-ID" sz="1600" b="0" i="0" u="none" strike="noStrike" dirty="0">
                        <a:solidFill>
                          <a:srgbClr val="000000"/>
                        </a:solidFill>
                        <a:latin typeface="Calibri"/>
                      </a:endParaRP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3397">
                <a:tc>
                  <a:txBody>
                    <a:bodyPr/>
                    <a:lstStyle/>
                    <a:p>
                      <a:pPr algn="l" fontAlgn="b"/>
                      <a:r>
                        <a:rPr lang="id-ID" sz="1600" b="1" i="0" u="none" strike="noStrike" dirty="0">
                          <a:solidFill>
                            <a:srgbClr val="000000"/>
                          </a:solidFill>
                          <a:latin typeface="Calibri"/>
                        </a:rPr>
                        <a:t>Harga Pokok Penjualan</a:t>
                      </a:r>
                    </a:p>
                  </a:txBody>
                  <a:tcPr marL="9525" marR="9525" marT="9526" marB="0" anchor="b">
                    <a:lnL>
                      <a:noFill/>
                    </a:lnL>
                    <a:lnR>
                      <a:noFill/>
                    </a:lnR>
                    <a:lnT>
                      <a:noFill/>
                    </a:lnT>
                    <a:lnB>
                      <a:noFill/>
                    </a:lnB>
                  </a:tcPr>
                </a:tc>
                <a:tc>
                  <a:txBody>
                    <a:bodyPr/>
                    <a:lstStyle/>
                    <a:p>
                      <a:pPr algn="ctr" fontAlgn="b"/>
                      <a:r>
                        <a:rPr lang="id-ID" sz="1600" b="1" i="0" u="none" strike="noStrike" dirty="0">
                          <a:solidFill>
                            <a:srgbClr val="000000"/>
                          </a:solidFill>
                          <a:latin typeface="Calibri"/>
                        </a:rPr>
                        <a:t> Rp 116.800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 Rp 146.000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3397">
                <a:tc>
                  <a:txBody>
                    <a:bodyPr/>
                    <a:lstStyle/>
                    <a:p>
                      <a:pPr algn="l" fontAlgn="b"/>
                      <a:r>
                        <a:rPr lang="id-ID" sz="1600" b="0" i="0" u="none" strike="noStrike" dirty="0">
                          <a:solidFill>
                            <a:srgbClr val="000000"/>
                          </a:solidFill>
                          <a:latin typeface="Calibri"/>
                        </a:rPr>
                        <a:t>Margin Kontribusi Kotor</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163.200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0" u="none" strike="noStrike" dirty="0">
                          <a:solidFill>
                            <a:srgbClr val="000000"/>
                          </a:solidFill>
                          <a:latin typeface="Calibri"/>
                        </a:rPr>
                        <a:t> Rp 204.000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4352">
                <a:tc>
                  <a:txBody>
                    <a:bodyPr/>
                    <a:lstStyle/>
                    <a:p>
                      <a:pPr algn="l" fontAlgn="b"/>
                      <a:r>
                        <a:rPr lang="id-ID" sz="1600" b="0" i="0" u="none" strike="noStrike" dirty="0">
                          <a:solidFill>
                            <a:srgbClr val="000000"/>
                          </a:solidFill>
                          <a:latin typeface="Calibri"/>
                        </a:rPr>
                        <a:t>Biaya Administrasi&amp;Penjualan</a:t>
                      </a:r>
                    </a:p>
                  </a:txBody>
                  <a:tcPr marL="9525" marR="9525" marT="9526" marB="0" anchor="b">
                    <a:lnL>
                      <a:noFill/>
                    </a:lnL>
                    <a:lnR>
                      <a:noFill/>
                    </a:lnR>
                    <a:lnT>
                      <a:noFill/>
                    </a:lnT>
                    <a:lnB>
                      <a:noFill/>
                    </a:lnB>
                  </a:tcPr>
                </a:tc>
                <a:tc>
                  <a:txBody>
                    <a:bodyPr/>
                    <a:lstStyle/>
                    <a:p>
                      <a:pPr algn="ctr" fontAlgn="b"/>
                      <a:endParaRPr lang="id-ID" sz="1600" b="0" i="0" u="none" strike="noStrike" dirty="0">
                        <a:solidFill>
                          <a:srgbClr val="000000"/>
                        </a:solidFill>
                        <a:latin typeface="Calibri"/>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d-ID" sz="1600" b="0" i="0" u="none" strike="noStrike" dirty="0">
                        <a:solidFill>
                          <a:srgbClr val="000000"/>
                        </a:solidFill>
                        <a:latin typeface="Calibri"/>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53397">
                <a:tc>
                  <a:txBody>
                    <a:bodyPr/>
                    <a:lstStyle/>
                    <a:p>
                      <a:pPr algn="l" fontAlgn="b"/>
                      <a:r>
                        <a:rPr lang="id-ID" sz="1600" b="0" i="0" u="none" strike="noStrike" dirty="0">
                          <a:solidFill>
                            <a:srgbClr val="000000"/>
                          </a:solidFill>
                          <a:latin typeface="Calibri"/>
                        </a:rPr>
                        <a:t> - Variabel</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9.600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d-ID" sz="1600" b="0" i="0" u="none" strike="noStrike" dirty="0">
                          <a:solidFill>
                            <a:srgbClr val="000000"/>
                          </a:solidFill>
                          <a:latin typeface="Calibri"/>
                        </a:rPr>
                        <a:t> Rp   12.000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3397">
                <a:tc>
                  <a:txBody>
                    <a:bodyPr/>
                    <a:lstStyle/>
                    <a:p>
                      <a:pPr algn="l" fontAlgn="b"/>
                      <a:r>
                        <a:rPr lang="id-ID" sz="1600" b="1" i="0" u="none" strike="noStrike" dirty="0">
                          <a:solidFill>
                            <a:srgbClr val="000000"/>
                          </a:solidFill>
                          <a:latin typeface="Calibri"/>
                        </a:rPr>
                        <a:t>Margin Kontribusi Bersih</a:t>
                      </a:r>
                    </a:p>
                  </a:txBody>
                  <a:tcPr marL="9525" marR="9525" marT="9526" marB="0" anchor="b">
                    <a:lnL>
                      <a:noFill/>
                    </a:lnL>
                    <a:lnR>
                      <a:noFill/>
                    </a:lnR>
                    <a:lnT>
                      <a:noFill/>
                    </a:lnT>
                    <a:lnB>
                      <a:noFill/>
                    </a:lnB>
                  </a:tcPr>
                </a:tc>
                <a:tc>
                  <a:txBody>
                    <a:bodyPr/>
                    <a:lstStyle/>
                    <a:p>
                      <a:pPr algn="ctr" fontAlgn="b"/>
                      <a:r>
                        <a:rPr lang="id-ID" sz="1400" b="1" i="0" u="none" strike="noStrike" dirty="0">
                          <a:solidFill>
                            <a:srgbClr val="000000"/>
                          </a:solidFill>
                          <a:latin typeface="Calibri"/>
                        </a:rPr>
                        <a:t> Rp     153.600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 Rp     192.000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3397">
                <a:tc>
                  <a:txBody>
                    <a:bodyPr/>
                    <a:lstStyle/>
                    <a:p>
                      <a:pPr algn="l" fontAlgn="b"/>
                      <a:r>
                        <a:rPr lang="id-ID" sz="1600" b="0" i="0" u="none" strike="noStrike" dirty="0">
                          <a:solidFill>
                            <a:srgbClr val="000000"/>
                          </a:solidFill>
                          <a:latin typeface="Calibri"/>
                        </a:rPr>
                        <a:t>Biaya Tetap</a:t>
                      </a:r>
                    </a:p>
                  </a:txBody>
                  <a:tcPr marL="9525" marR="9525" marT="9526" marB="0" anchor="b">
                    <a:lnL>
                      <a:noFill/>
                    </a:lnL>
                    <a:lnR>
                      <a:noFill/>
                    </a:lnR>
                    <a:lnT>
                      <a:noFill/>
                    </a:lnT>
                    <a:lnB>
                      <a:noFill/>
                    </a:lnB>
                  </a:tcPr>
                </a:tc>
                <a:tc>
                  <a:txBody>
                    <a:bodyPr/>
                    <a:lstStyle/>
                    <a:p>
                      <a:pPr algn="ctr" fontAlgn="b"/>
                      <a:endParaRPr lang="id-ID" sz="1400" b="0" i="0" u="none" strike="noStrike" dirty="0">
                        <a:solidFill>
                          <a:srgbClr val="000000"/>
                        </a:solidFill>
                        <a:latin typeface="Calibri"/>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d-ID" sz="1400" b="0" i="0" u="none" strike="noStrike" dirty="0">
                        <a:solidFill>
                          <a:srgbClr val="000000"/>
                        </a:solidFill>
                        <a:latin typeface="Calibri"/>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r h="253397">
                <a:tc>
                  <a:txBody>
                    <a:bodyPr/>
                    <a:lstStyle/>
                    <a:p>
                      <a:pPr algn="l" fontAlgn="b"/>
                      <a:r>
                        <a:rPr lang="id-ID" sz="1600" b="0" i="0" u="none" strike="noStrike" dirty="0">
                          <a:solidFill>
                            <a:srgbClr val="000000"/>
                          </a:solidFill>
                          <a:latin typeface="Calibri"/>
                        </a:rPr>
                        <a:t> - Overhead Pabrik tetap</a:t>
                      </a:r>
                    </a:p>
                  </a:txBody>
                  <a:tcPr marL="9525" marR="9525" marT="9526" marB="0" anchor="b">
                    <a:lnL>
                      <a:noFill/>
                    </a:lnL>
                    <a:lnR>
                      <a:noFill/>
                    </a:lnR>
                    <a:lnT>
                      <a:noFill/>
                    </a:lnT>
                    <a:lnB>
                      <a:noFill/>
                    </a:lnB>
                  </a:tcPr>
                </a:tc>
                <a:tc>
                  <a:txBody>
                    <a:bodyPr/>
                    <a:lstStyle/>
                    <a:p>
                      <a:pPr algn="ctr" fontAlgn="b"/>
                      <a:r>
                        <a:rPr lang="id-ID" sz="1600" b="0" i="0" u="none" strike="noStrike">
                          <a:solidFill>
                            <a:srgbClr val="000000"/>
                          </a:solidFill>
                          <a:latin typeface="Calibri"/>
                        </a:rPr>
                        <a:t> Rp   92.000 </a:t>
                      </a:r>
                    </a:p>
                  </a:txBody>
                  <a:tcPr marL="9525" marR="9525" marT="9526" marB="0" anchor="b">
                    <a:lnL>
                      <a:noFill/>
                    </a:lnL>
                    <a:lnR>
                      <a:noFill/>
                    </a:lnR>
                    <a:lnT>
                      <a:noFill/>
                    </a:lnT>
                    <a:lnB>
                      <a:noFill/>
                    </a:lnB>
                  </a:tcPr>
                </a:tc>
                <a:tc>
                  <a:txBody>
                    <a:bodyPr/>
                    <a:lstStyle/>
                    <a:p>
                      <a:pPr algn="ctr" fontAlgn="b"/>
                      <a:r>
                        <a:rPr lang="id-ID" sz="1600" b="0" i="0" u="none" strike="noStrike" dirty="0">
                          <a:solidFill>
                            <a:srgbClr val="000000"/>
                          </a:solidFill>
                          <a:latin typeface="Calibri"/>
                        </a:rPr>
                        <a:t> Rp   92.000 </a:t>
                      </a:r>
                    </a:p>
                  </a:txBody>
                  <a:tcPr marL="9525" marR="9525" marT="9526" marB="0" anchor="b">
                    <a:lnL>
                      <a:noFill/>
                    </a:lnL>
                    <a:lnR>
                      <a:noFill/>
                    </a:lnR>
                    <a:lnT>
                      <a:noFill/>
                    </a:lnT>
                    <a:lnB>
                      <a:noFill/>
                    </a:lnB>
                  </a:tcPr>
                </a:tc>
                <a:extLst>
                  <a:ext uri="{0D108BD9-81ED-4DB2-BD59-A6C34878D82A}">
                    <a16:rowId xmlns:a16="http://schemas.microsoft.com/office/drawing/2014/main" val="10016"/>
                  </a:ext>
                </a:extLst>
              </a:tr>
              <a:tr h="253397">
                <a:tc>
                  <a:txBody>
                    <a:bodyPr/>
                    <a:lstStyle/>
                    <a:p>
                      <a:pPr algn="l" fontAlgn="b"/>
                      <a:r>
                        <a:rPr lang="id-ID" sz="1600" b="0" i="0" u="none" strike="noStrike" dirty="0">
                          <a:solidFill>
                            <a:srgbClr val="000000"/>
                          </a:solidFill>
                          <a:latin typeface="Calibri"/>
                        </a:rPr>
                        <a:t> - Administrasi&amp;Penjualan</a:t>
                      </a:r>
                    </a:p>
                  </a:txBody>
                  <a:tcPr marL="9525" marR="9525" marT="9526" marB="0" anchor="b">
                    <a:lnL>
                      <a:noFill/>
                    </a:lnL>
                    <a:lnR>
                      <a:noFill/>
                    </a:lnR>
                    <a:lnT>
                      <a:noFill/>
                    </a:lnT>
                    <a:lnB>
                      <a:noFill/>
                    </a:lnB>
                  </a:tcPr>
                </a:tc>
                <a:tc>
                  <a:txBody>
                    <a:bodyPr/>
                    <a:lstStyle/>
                    <a:p>
                      <a:pPr algn="ctr" fontAlgn="b"/>
                      <a:r>
                        <a:rPr lang="id-ID" sz="1600" b="0" i="0" u="none" strike="noStrike">
                          <a:solidFill>
                            <a:srgbClr val="000000"/>
                          </a:solidFill>
                          <a:latin typeface="Calibri"/>
                        </a:rPr>
                        <a:t> Rp   50.000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d-ID" sz="1600" b="0" i="0" u="none" strike="noStrike" dirty="0">
                          <a:solidFill>
                            <a:srgbClr val="000000"/>
                          </a:solidFill>
                          <a:latin typeface="Calibri"/>
                        </a:rPr>
                        <a:t> Rp   50.000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3397">
                <a:tc>
                  <a:txBody>
                    <a:bodyPr/>
                    <a:lstStyle/>
                    <a:p>
                      <a:pPr algn="l" fontAlgn="b"/>
                      <a:r>
                        <a:rPr lang="id-ID" sz="1600" b="1" i="0" u="none" strike="noStrike" dirty="0">
                          <a:solidFill>
                            <a:srgbClr val="000000"/>
                          </a:solidFill>
                          <a:latin typeface="Calibri"/>
                        </a:rPr>
                        <a:t> Jumlah Biaya Tetap</a:t>
                      </a:r>
                    </a:p>
                  </a:txBody>
                  <a:tcPr marL="9525" marR="9525" marT="9526" marB="0" anchor="b">
                    <a:lnL>
                      <a:noFill/>
                    </a:lnL>
                    <a:lnR>
                      <a:noFill/>
                    </a:lnR>
                    <a:lnT>
                      <a:noFill/>
                    </a:lnT>
                    <a:lnB>
                      <a:noFill/>
                    </a:lnB>
                  </a:tcPr>
                </a:tc>
                <a:tc>
                  <a:txBody>
                    <a:bodyPr/>
                    <a:lstStyle/>
                    <a:p>
                      <a:pPr algn="ctr" fontAlgn="b"/>
                      <a:r>
                        <a:rPr lang="id-ID" sz="1600" b="1" i="0" u="none" strike="noStrike">
                          <a:solidFill>
                            <a:srgbClr val="000000"/>
                          </a:solidFill>
                          <a:latin typeface="Calibri"/>
                        </a:rPr>
                        <a:t> Rp 142.000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 Rp 142.000 </a:t>
                      </a:r>
                    </a:p>
                  </a:txBody>
                  <a:tcPr marL="9525" marR="9525"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53397">
                <a:tc>
                  <a:txBody>
                    <a:bodyPr/>
                    <a:lstStyle/>
                    <a:p>
                      <a:pPr algn="l" fontAlgn="b"/>
                      <a:r>
                        <a:rPr lang="id-ID" sz="1600" b="1" i="0" u="none" strike="noStrike" dirty="0">
                          <a:solidFill>
                            <a:srgbClr val="000000"/>
                          </a:solidFill>
                          <a:latin typeface="Calibri"/>
                        </a:rPr>
                        <a:t>Laba Bersih</a:t>
                      </a:r>
                    </a:p>
                  </a:txBody>
                  <a:tcPr marL="9525" marR="9525" marT="9526" marB="0" anchor="b">
                    <a:lnL>
                      <a:noFill/>
                    </a:lnL>
                    <a:lnR>
                      <a:noFill/>
                    </a:lnR>
                    <a:lnT>
                      <a:noFill/>
                    </a:lnT>
                    <a:lnB>
                      <a:noFill/>
                    </a:lnB>
                  </a:tcPr>
                </a:tc>
                <a:tc>
                  <a:txBody>
                    <a:bodyPr/>
                    <a:lstStyle/>
                    <a:p>
                      <a:pPr algn="ctr" fontAlgn="b"/>
                      <a:r>
                        <a:rPr lang="id-ID" sz="1600" b="1" i="0" u="none" strike="noStrike" dirty="0">
                          <a:solidFill>
                            <a:srgbClr val="000000"/>
                          </a:solidFill>
                          <a:latin typeface="Calibri"/>
                        </a:rPr>
                        <a:t> Rp   11.600 </a:t>
                      </a:r>
                    </a:p>
                  </a:txBody>
                  <a:tcPr marL="9525" marR="9525" marT="952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 Rp   50.000 </a:t>
                      </a:r>
                    </a:p>
                  </a:txBody>
                  <a:tcPr marL="9525" marR="9525" marT="952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
        <p:nvSpPr>
          <p:cNvPr id="5" name="Slide Number Placeholder 4">
            <a:extLst>
              <a:ext uri="{FF2B5EF4-FFF2-40B4-BE49-F238E27FC236}">
                <a16:creationId xmlns:a16="http://schemas.microsoft.com/office/drawing/2014/main" id="{2A907386-46FC-40EE-BE25-86CCE726DBB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3A6B4FD3-4070-484E-9FFD-8E46AF02A23F}" type="slidenum">
              <a:rPr lang="id-ID" altLang="en-US">
                <a:solidFill>
                  <a:srgbClr val="FFFFFF"/>
                </a:solidFill>
                <a:latin typeface="Tw Cen MT" panose="020B0602020104020603" pitchFamily="34" charset="0"/>
              </a:rPr>
              <a:pPr eaLnBrk="1" hangingPunct="1">
                <a:lnSpc>
                  <a:spcPct val="80000"/>
                </a:lnSpc>
              </a:pPr>
              <a:t>37</a:t>
            </a:fld>
            <a:endParaRPr lang="id-ID" altLang="en-US">
              <a:solidFill>
                <a:srgbClr val="FFFFFF"/>
              </a:solidFill>
              <a:latin typeface="Tw Cen MT" panose="020B0602020104020603"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8130" name="Rectangle 2">
            <a:extLst>
              <a:ext uri="{FF2B5EF4-FFF2-40B4-BE49-F238E27FC236}">
                <a16:creationId xmlns:a16="http://schemas.microsoft.com/office/drawing/2014/main" id="{8E7D1846-9DD6-4E41-90FB-30AB95E50576}"/>
              </a:ext>
            </a:extLst>
          </p:cNvPr>
          <p:cNvSpPr>
            <a:spLocks noGrp="1" noChangeArrowheads="1"/>
          </p:cNvSpPr>
          <p:nvPr>
            <p:ph type="title"/>
          </p:nvPr>
        </p:nvSpPr>
        <p:spPr>
          <a:xfrm>
            <a:off x="640079" y="2053641"/>
            <a:ext cx="3669161" cy="2760098"/>
          </a:xfrm>
        </p:spPr>
        <p:txBody>
          <a:bodyPr>
            <a:normAutofit/>
          </a:bodyPr>
          <a:lstStyle/>
          <a:p>
            <a:pPr eaLnBrk="1" hangingPunct="1"/>
            <a:r>
              <a:rPr lang="en-US" altLang="en-US" b="1">
                <a:solidFill>
                  <a:srgbClr val="FFFFFF"/>
                </a:solidFill>
              </a:rPr>
              <a:t>Perbedaan Laba</a:t>
            </a:r>
          </a:p>
        </p:txBody>
      </p:sp>
      <p:sp>
        <p:nvSpPr>
          <p:cNvPr id="48131" name="Rectangle 3">
            <a:extLst>
              <a:ext uri="{FF2B5EF4-FFF2-40B4-BE49-F238E27FC236}">
                <a16:creationId xmlns:a16="http://schemas.microsoft.com/office/drawing/2014/main" id="{4D754451-2879-4DCD-98AB-37BD113FC431}"/>
              </a:ext>
            </a:extLst>
          </p:cNvPr>
          <p:cNvSpPr>
            <a:spLocks noGrp="1" noChangeArrowheads="1"/>
          </p:cNvSpPr>
          <p:nvPr>
            <p:ph sz="quarter" idx="1"/>
          </p:nvPr>
        </p:nvSpPr>
        <p:spPr>
          <a:xfrm>
            <a:off x="6090574" y="801866"/>
            <a:ext cx="5306084" cy="5230634"/>
          </a:xfrm>
        </p:spPr>
        <p:txBody>
          <a:bodyPr anchor="ctr">
            <a:normAutofit/>
          </a:bodyPr>
          <a:lstStyle/>
          <a:p>
            <a:pPr>
              <a:spcAft>
                <a:spcPts val="1200"/>
              </a:spcAft>
            </a:pPr>
            <a:r>
              <a:rPr lang="en-US" altLang="en-US" sz="2400">
                <a:solidFill>
                  <a:srgbClr val="000000"/>
                </a:solidFill>
              </a:rPr>
              <a:t>Pada </a:t>
            </a:r>
            <a:r>
              <a:rPr lang="id-ID" altLang="en-US" sz="2400">
                <a:solidFill>
                  <a:srgbClr val="000000"/>
                </a:solidFill>
              </a:rPr>
              <a:t>tahun 2013</a:t>
            </a:r>
            <a:r>
              <a:rPr lang="en-US" altLang="en-US" sz="2400">
                <a:solidFill>
                  <a:srgbClr val="000000"/>
                </a:solidFill>
              </a:rPr>
              <a:t> ternyata laba neto Absorption Costing lebih besar daripada laba neto Variable Costing sebesar Rp.</a:t>
            </a:r>
            <a:r>
              <a:rPr lang="id-ID" altLang="en-US" sz="2400">
                <a:solidFill>
                  <a:srgbClr val="000000"/>
                </a:solidFill>
              </a:rPr>
              <a:t>18</a:t>
            </a:r>
            <a:r>
              <a:rPr lang="en-US" altLang="en-US" sz="2400">
                <a:solidFill>
                  <a:srgbClr val="000000"/>
                </a:solidFill>
              </a:rPr>
              <a:t>.</a:t>
            </a:r>
            <a:r>
              <a:rPr lang="id-ID" altLang="en-US" sz="2400">
                <a:solidFill>
                  <a:srgbClr val="000000"/>
                </a:solidFill>
              </a:rPr>
              <a:t>4</a:t>
            </a:r>
            <a:r>
              <a:rPr lang="en-US" altLang="en-US" sz="2400">
                <a:solidFill>
                  <a:srgbClr val="000000"/>
                </a:solidFill>
              </a:rPr>
              <a:t>00,-</a:t>
            </a:r>
            <a:endParaRPr lang="id-ID" altLang="en-US" sz="2400">
              <a:solidFill>
                <a:srgbClr val="000000"/>
              </a:solidFill>
            </a:endParaRPr>
          </a:p>
          <a:p>
            <a:pPr>
              <a:spcAft>
                <a:spcPts val="1200"/>
              </a:spcAft>
            </a:pPr>
            <a:r>
              <a:rPr lang="en-US" altLang="en-US" sz="2400">
                <a:solidFill>
                  <a:srgbClr val="000000"/>
                </a:solidFill>
              </a:rPr>
              <a:t>Perbedaan ini timbul karena adanya penangguhan BOP tetap pada persediaan akhir sebesar (Rp.</a:t>
            </a:r>
            <a:r>
              <a:rPr lang="id-ID" altLang="en-US" sz="2400">
                <a:solidFill>
                  <a:srgbClr val="000000"/>
                </a:solidFill>
              </a:rPr>
              <a:t>92</a:t>
            </a:r>
            <a:r>
              <a:rPr lang="en-US" altLang="en-US" sz="2400">
                <a:solidFill>
                  <a:srgbClr val="000000"/>
                </a:solidFill>
              </a:rPr>
              <a:t>.000 : </a:t>
            </a:r>
            <a:r>
              <a:rPr lang="id-ID" altLang="en-US" sz="2400">
                <a:solidFill>
                  <a:srgbClr val="000000"/>
                </a:solidFill>
              </a:rPr>
              <a:t>1</a:t>
            </a:r>
            <a:r>
              <a:rPr lang="en-US" altLang="en-US" sz="2400">
                <a:solidFill>
                  <a:srgbClr val="000000"/>
                </a:solidFill>
              </a:rPr>
              <a:t>.000)x200unit =Rp.1</a:t>
            </a:r>
            <a:r>
              <a:rPr lang="id-ID" altLang="en-US" sz="2400">
                <a:solidFill>
                  <a:srgbClr val="000000"/>
                </a:solidFill>
              </a:rPr>
              <a:t>8</a:t>
            </a:r>
            <a:r>
              <a:rPr lang="en-US" altLang="en-US" sz="2400">
                <a:solidFill>
                  <a:srgbClr val="000000"/>
                </a:solidFill>
              </a:rPr>
              <a:t>.</a:t>
            </a:r>
            <a:r>
              <a:rPr lang="id-ID" altLang="en-US" sz="2400">
                <a:solidFill>
                  <a:srgbClr val="000000"/>
                </a:solidFill>
              </a:rPr>
              <a:t>4</a:t>
            </a:r>
            <a:r>
              <a:rPr lang="en-US" altLang="en-US" sz="2400">
                <a:solidFill>
                  <a:srgbClr val="000000"/>
                </a:solidFill>
              </a:rPr>
              <a:t>00,-</a:t>
            </a:r>
          </a:p>
        </p:txBody>
      </p:sp>
      <p:sp>
        <p:nvSpPr>
          <p:cNvPr id="4" name="Slide Number Placeholder 3">
            <a:extLst>
              <a:ext uri="{FF2B5EF4-FFF2-40B4-BE49-F238E27FC236}">
                <a16:creationId xmlns:a16="http://schemas.microsoft.com/office/drawing/2014/main" id="{DE35BC6A-2443-4546-A0B3-05A0D27725FE}"/>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FC3FB3D4-8C20-4BE2-A009-27D7053EF73C}" type="slidenum">
              <a:rPr lang="id-ID" altLang="en-US" sz="1000">
                <a:solidFill>
                  <a:srgbClr val="898989"/>
                </a:solidFill>
                <a:latin typeface="Tw Cen MT" panose="020B0602020104020603" pitchFamily="34" charset="0"/>
              </a:rPr>
              <a:pPr eaLnBrk="1" hangingPunct="1">
                <a:spcAft>
                  <a:spcPts val="600"/>
                </a:spcAft>
              </a:pPr>
              <a:t>38</a:t>
            </a:fld>
            <a:endParaRPr lang="id-ID" altLang="en-US" sz="1000">
              <a:solidFill>
                <a:srgbClr val="898989"/>
              </a:solidFill>
              <a:latin typeface="Tw Cen MT" panose="020B0602020104020603"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9154" name="Rectangle 2">
            <a:extLst>
              <a:ext uri="{FF2B5EF4-FFF2-40B4-BE49-F238E27FC236}">
                <a16:creationId xmlns:a16="http://schemas.microsoft.com/office/drawing/2014/main" id="{B0E85B20-469F-4125-A892-33C49C123DCB}"/>
              </a:ext>
            </a:extLst>
          </p:cNvPr>
          <p:cNvSpPr>
            <a:spLocks noGrp="1" noChangeArrowheads="1"/>
          </p:cNvSpPr>
          <p:nvPr>
            <p:ph type="title"/>
          </p:nvPr>
        </p:nvSpPr>
        <p:spPr>
          <a:xfrm>
            <a:off x="640079" y="2053641"/>
            <a:ext cx="3669161" cy="2760098"/>
          </a:xfrm>
        </p:spPr>
        <p:txBody>
          <a:bodyPr>
            <a:normAutofit/>
          </a:bodyPr>
          <a:lstStyle/>
          <a:p>
            <a:pPr eaLnBrk="1" hangingPunct="1"/>
            <a:r>
              <a:rPr lang="en-US" altLang="en-US" b="1">
                <a:solidFill>
                  <a:srgbClr val="FFFFFF"/>
                </a:solidFill>
              </a:rPr>
              <a:t>Perbedaan Laba</a:t>
            </a:r>
          </a:p>
        </p:txBody>
      </p:sp>
      <p:sp>
        <p:nvSpPr>
          <p:cNvPr id="49155" name="Rectangle 3">
            <a:extLst>
              <a:ext uri="{FF2B5EF4-FFF2-40B4-BE49-F238E27FC236}">
                <a16:creationId xmlns:a16="http://schemas.microsoft.com/office/drawing/2014/main" id="{17B23625-DA98-4583-A7F2-ADB7458A10DD}"/>
              </a:ext>
            </a:extLst>
          </p:cNvPr>
          <p:cNvSpPr>
            <a:spLocks noGrp="1" noChangeArrowheads="1"/>
          </p:cNvSpPr>
          <p:nvPr>
            <p:ph sz="quarter" idx="1"/>
          </p:nvPr>
        </p:nvSpPr>
        <p:spPr>
          <a:xfrm>
            <a:off x="6090574" y="801866"/>
            <a:ext cx="5306084" cy="5230634"/>
          </a:xfrm>
        </p:spPr>
        <p:txBody>
          <a:bodyPr anchor="ctr">
            <a:normAutofit/>
          </a:bodyPr>
          <a:lstStyle/>
          <a:p>
            <a:pPr eaLnBrk="1" hangingPunct="1"/>
            <a:r>
              <a:rPr lang="en-US" altLang="en-US" sz="2400">
                <a:solidFill>
                  <a:srgbClr val="000000"/>
                </a:solidFill>
              </a:rPr>
              <a:t>Pada </a:t>
            </a:r>
            <a:r>
              <a:rPr lang="id-ID" altLang="en-US" sz="2400">
                <a:solidFill>
                  <a:srgbClr val="000000"/>
                </a:solidFill>
              </a:rPr>
              <a:t>tahun 2014 </a:t>
            </a:r>
            <a:r>
              <a:rPr lang="en-US" altLang="en-US" sz="2400">
                <a:solidFill>
                  <a:srgbClr val="000000"/>
                </a:solidFill>
              </a:rPr>
              <a:t>ternyata laba neto </a:t>
            </a:r>
            <a:r>
              <a:rPr lang="id-ID" altLang="en-US" sz="2400" i="1">
                <a:solidFill>
                  <a:srgbClr val="000000"/>
                </a:solidFill>
              </a:rPr>
              <a:t>Full</a:t>
            </a:r>
            <a:r>
              <a:rPr lang="en-US" altLang="en-US" sz="2400" i="1">
                <a:solidFill>
                  <a:srgbClr val="000000"/>
                </a:solidFill>
              </a:rPr>
              <a:t> costing </a:t>
            </a:r>
            <a:r>
              <a:rPr lang="en-US" altLang="en-US" sz="2400">
                <a:solidFill>
                  <a:srgbClr val="000000"/>
                </a:solidFill>
              </a:rPr>
              <a:t>lebih rendah daripada Variable costing sebesar Rp.</a:t>
            </a:r>
            <a:r>
              <a:rPr lang="id-ID" altLang="en-US" sz="2400">
                <a:solidFill>
                  <a:srgbClr val="000000"/>
                </a:solidFill>
              </a:rPr>
              <a:t>18</a:t>
            </a:r>
            <a:r>
              <a:rPr lang="en-US" altLang="en-US" sz="2400">
                <a:solidFill>
                  <a:srgbClr val="000000"/>
                </a:solidFill>
              </a:rPr>
              <a:t>.</a:t>
            </a:r>
            <a:r>
              <a:rPr lang="id-ID" altLang="en-US" sz="2400">
                <a:solidFill>
                  <a:srgbClr val="000000"/>
                </a:solidFill>
              </a:rPr>
              <a:t>4</a:t>
            </a:r>
            <a:r>
              <a:rPr lang="en-US" altLang="en-US" sz="2400">
                <a:solidFill>
                  <a:srgbClr val="000000"/>
                </a:solidFill>
              </a:rPr>
              <a:t>00,-</a:t>
            </a:r>
            <a:r>
              <a:rPr lang="id-ID" altLang="en-US" sz="2400">
                <a:solidFill>
                  <a:srgbClr val="000000"/>
                </a:solidFill>
              </a:rPr>
              <a:t> </a:t>
            </a:r>
            <a:r>
              <a:rPr lang="en-US" altLang="en-US" sz="2400">
                <a:solidFill>
                  <a:srgbClr val="000000"/>
                </a:solidFill>
              </a:rPr>
              <a:t>Hal ini terjadi adanya pengeluaran BOP Tetap dalam persediaan awal.</a:t>
            </a:r>
          </a:p>
          <a:p>
            <a:pPr eaLnBrk="1" hangingPunct="1"/>
            <a:r>
              <a:rPr lang="en-US" altLang="en-US" sz="2400">
                <a:solidFill>
                  <a:srgbClr val="000000"/>
                </a:solidFill>
              </a:rPr>
              <a:t>Pendekatan </a:t>
            </a:r>
            <a:r>
              <a:rPr lang="id-ID" altLang="en-US" sz="2400">
                <a:solidFill>
                  <a:srgbClr val="000000"/>
                </a:solidFill>
              </a:rPr>
              <a:t>Full</a:t>
            </a:r>
            <a:r>
              <a:rPr lang="en-US" altLang="en-US" sz="2400">
                <a:solidFill>
                  <a:srgbClr val="000000"/>
                </a:solidFill>
              </a:rPr>
              <a:t> Costing=Penjualan</a:t>
            </a:r>
          </a:p>
          <a:p>
            <a:pPr eaLnBrk="1" hangingPunct="1"/>
            <a:r>
              <a:rPr lang="en-US" altLang="en-US" sz="2400">
                <a:solidFill>
                  <a:srgbClr val="000000"/>
                </a:solidFill>
              </a:rPr>
              <a:t>Pendekatan Variable Costing= Produksi</a:t>
            </a:r>
          </a:p>
        </p:txBody>
      </p:sp>
      <p:sp>
        <p:nvSpPr>
          <p:cNvPr id="4" name="Slide Number Placeholder 3">
            <a:extLst>
              <a:ext uri="{FF2B5EF4-FFF2-40B4-BE49-F238E27FC236}">
                <a16:creationId xmlns:a16="http://schemas.microsoft.com/office/drawing/2014/main" id="{7A333629-E1FE-4BD2-A826-5E2A6B5CE163}"/>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AE64C0C5-DDD7-4A92-BC44-7D4D4F3059B2}" type="slidenum">
              <a:rPr lang="id-ID" altLang="en-US" sz="1000">
                <a:solidFill>
                  <a:srgbClr val="898989"/>
                </a:solidFill>
                <a:latin typeface="Tw Cen MT" panose="020B0602020104020603" pitchFamily="34" charset="0"/>
              </a:rPr>
              <a:pPr eaLnBrk="1" hangingPunct="1">
                <a:spcAft>
                  <a:spcPts val="600"/>
                </a:spcAft>
              </a:pPr>
              <a:t>39</a:t>
            </a:fld>
            <a:endParaRPr lang="id-ID" altLang="en-US" sz="1000">
              <a:solidFill>
                <a:srgbClr val="898989"/>
              </a:solidFill>
              <a:latin typeface="Tw Cen MT" panose="020B0602020104020603"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314" name="Rectangle 2">
            <a:extLst>
              <a:ext uri="{FF2B5EF4-FFF2-40B4-BE49-F238E27FC236}">
                <a16:creationId xmlns:a16="http://schemas.microsoft.com/office/drawing/2014/main" id="{21169FC2-C057-441B-AAC8-392C2AF2887A}"/>
              </a:ext>
            </a:extLst>
          </p:cNvPr>
          <p:cNvSpPr>
            <a:spLocks noGrp="1" noChangeArrowheads="1"/>
          </p:cNvSpPr>
          <p:nvPr>
            <p:ph type="title"/>
          </p:nvPr>
        </p:nvSpPr>
        <p:spPr>
          <a:xfrm>
            <a:off x="640079" y="2053641"/>
            <a:ext cx="3669161" cy="2760098"/>
          </a:xfrm>
        </p:spPr>
        <p:txBody>
          <a:bodyPr>
            <a:normAutofit/>
          </a:bodyPr>
          <a:lstStyle/>
          <a:p>
            <a:pPr eaLnBrk="1" hangingPunct="1"/>
            <a:r>
              <a:rPr lang="en-US" altLang="en-US" b="1" i="1">
                <a:solidFill>
                  <a:srgbClr val="FFFFFF"/>
                </a:solidFill>
                <a:latin typeface="Arial" panose="020B0604020202020204" pitchFamily="34" charset="0"/>
                <a:cs typeface="Arial" panose="020B0604020202020204" pitchFamily="34" charset="0"/>
              </a:rPr>
              <a:t>Variable Costing versus </a:t>
            </a:r>
            <a:r>
              <a:rPr lang="id-ID" altLang="en-US" b="1" i="1">
                <a:solidFill>
                  <a:srgbClr val="FFFFFF"/>
                </a:solidFill>
                <a:latin typeface="Arial" panose="020B0604020202020204" pitchFamily="34" charset="0"/>
                <a:cs typeface="Arial" panose="020B0604020202020204" pitchFamily="34" charset="0"/>
              </a:rPr>
              <a:t>Full</a:t>
            </a:r>
            <a:r>
              <a:rPr lang="en-US" altLang="en-US" b="1" i="1">
                <a:solidFill>
                  <a:srgbClr val="FFFFFF"/>
                </a:solidFill>
                <a:latin typeface="Arial" panose="020B0604020202020204" pitchFamily="34" charset="0"/>
                <a:cs typeface="Arial" panose="020B0604020202020204" pitchFamily="34" charset="0"/>
              </a:rPr>
              <a:t> Costing</a:t>
            </a:r>
          </a:p>
        </p:txBody>
      </p:sp>
      <p:sp>
        <p:nvSpPr>
          <p:cNvPr id="13315" name="Rectangle 3">
            <a:extLst>
              <a:ext uri="{FF2B5EF4-FFF2-40B4-BE49-F238E27FC236}">
                <a16:creationId xmlns:a16="http://schemas.microsoft.com/office/drawing/2014/main" id="{94A993FE-DE5B-4BA1-A563-1663E5E526C2}"/>
              </a:ext>
            </a:extLst>
          </p:cNvPr>
          <p:cNvSpPr>
            <a:spLocks noGrp="1" noChangeArrowheads="1"/>
          </p:cNvSpPr>
          <p:nvPr>
            <p:ph sz="quarter" idx="1"/>
          </p:nvPr>
        </p:nvSpPr>
        <p:spPr>
          <a:xfrm>
            <a:off x="6090574" y="801866"/>
            <a:ext cx="5306084" cy="5230634"/>
          </a:xfrm>
        </p:spPr>
        <p:txBody>
          <a:bodyPr anchor="ctr">
            <a:normAutofit/>
          </a:bodyPr>
          <a:lstStyle/>
          <a:p>
            <a:pPr eaLnBrk="1" hangingPunct="1">
              <a:spcBef>
                <a:spcPct val="0"/>
              </a:spcBef>
            </a:pPr>
            <a:r>
              <a:rPr lang="id-ID" altLang="en-US" sz="2400" b="1" i="1">
                <a:solidFill>
                  <a:srgbClr val="000000"/>
                </a:solidFill>
                <a:latin typeface="Arial" panose="020B0604020202020204" pitchFamily="34" charset="0"/>
                <a:cs typeface="Arial" panose="020B0604020202020204" pitchFamily="34" charset="0"/>
              </a:rPr>
              <a:t>Full</a:t>
            </a:r>
            <a:r>
              <a:rPr lang="en-US" altLang="en-US" sz="2400" b="1" i="1">
                <a:solidFill>
                  <a:srgbClr val="000000"/>
                </a:solidFill>
                <a:latin typeface="Arial" panose="020B0604020202020204" pitchFamily="34" charset="0"/>
                <a:cs typeface="Arial" panose="020B0604020202020204" pitchFamily="34" charset="0"/>
              </a:rPr>
              <a:t> Costing :</a:t>
            </a:r>
          </a:p>
          <a:p>
            <a:pPr>
              <a:spcBef>
                <a:spcPct val="0"/>
              </a:spcBef>
              <a:spcAft>
                <a:spcPts val="600"/>
              </a:spcAft>
              <a:buNone/>
            </a:pPr>
            <a:r>
              <a:rPr lang="en-US" altLang="en-US" sz="2400">
                <a:solidFill>
                  <a:srgbClr val="000000"/>
                </a:solidFill>
                <a:latin typeface="Arial" panose="020B0604020202020204" pitchFamily="34" charset="0"/>
                <a:cs typeface="Arial" panose="020B0604020202020204" pitchFamily="34" charset="0"/>
              </a:rPr>
              <a:t>   Kalkulasi biaya yang menentukan bahwa yang termasuk biaya produksi adalah bahan langsung, tenaga kerja langsung dan biaya overhead pabrik baik tetap maupun variabel.</a:t>
            </a:r>
          </a:p>
          <a:p>
            <a:pPr eaLnBrk="1" hangingPunct="1">
              <a:spcBef>
                <a:spcPct val="0"/>
              </a:spcBef>
            </a:pPr>
            <a:r>
              <a:rPr lang="en-US" altLang="en-US" sz="2400" b="1" i="1">
                <a:solidFill>
                  <a:srgbClr val="000000"/>
                </a:solidFill>
                <a:latin typeface="Arial" panose="020B0604020202020204" pitchFamily="34" charset="0"/>
                <a:cs typeface="Arial" panose="020B0604020202020204" pitchFamily="34" charset="0"/>
              </a:rPr>
              <a:t>Variable Costing :</a:t>
            </a:r>
          </a:p>
          <a:p>
            <a:pPr eaLnBrk="1" hangingPunct="1">
              <a:spcBef>
                <a:spcPct val="0"/>
              </a:spcBef>
              <a:buFont typeface="Wingdings" panose="05000000000000000000" pitchFamily="2" charset="2"/>
              <a:buNone/>
            </a:pPr>
            <a:r>
              <a:rPr lang="en-US" altLang="en-US" sz="2400">
                <a:solidFill>
                  <a:srgbClr val="000000"/>
                </a:solidFill>
                <a:latin typeface="Arial" panose="020B0604020202020204" pitchFamily="34" charset="0"/>
                <a:cs typeface="Arial" panose="020B0604020202020204" pitchFamily="34" charset="0"/>
              </a:rPr>
              <a:t>   Kalkulasi biaya yang menentukan bahwa yang termasuk biaya produksi adalah bahan langsung, tenaga kerja langsung dan biaya overhead pabrik variabel.</a:t>
            </a:r>
            <a:r>
              <a:rPr lang="id-ID" altLang="en-US" sz="2400">
                <a:solidFill>
                  <a:srgbClr val="000000"/>
                </a:solidFill>
                <a:latin typeface="Arial" panose="020B0604020202020204" pitchFamily="34" charset="0"/>
                <a:cs typeface="Arial" panose="020B0604020202020204" pitchFamily="34" charset="0"/>
              </a:rPr>
              <a:t> </a:t>
            </a:r>
            <a:r>
              <a:rPr lang="en-US" altLang="en-US" sz="2400">
                <a:solidFill>
                  <a:srgbClr val="000000"/>
                </a:solidFill>
                <a:latin typeface="Arial" panose="020B0604020202020204" pitchFamily="34" charset="0"/>
                <a:cs typeface="Arial" panose="020B0604020202020204" pitchFamily="34" charset="0"/>
              </a:rPr>
              <a:t>Sedangkan BOP </a:t>
            </a:r>
            <a:r>
              <a:rPr lang="id-ID" altLang="en-US" sz="2400">
                <a:solidFill>
                  <a:srgbClr val="000000"/>
                </a:solidFill>
                <a:latin typeface="Arial" panose="020B0604020202020204" pitchFamily="34" charset="0"/>
                <a:cs typeface="Arial" panose="020B0604020202020204" pitchFamily="34" charset="0"/>
              </a:rPr>
              <a:t>t</a:t>
            </a:r>
            <a:r>
              <a:rPr lang="en-US" altLang="en-US" sz="2400">
                <a:solidFill>
                  <a:srgbClr val="000000"/>
                </a:solidFill>
                <a:latin typeface="Arial" panose="020B0604020202020204" pitchFamily="34" charset="0"/>
                <a:cs typeface="Arial" panose="020B0604020202020204" pitchFamily="34" charset="0"/>
              </a:rPr>
              <a:t>etap termasuk biaya periodik.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33F5BA2-298C-4D79-866D-3D01354A6EDB}"/>
              </a:ext>
            </a:extLst>
          </p:cNvPr>
          <p:cNvSpPr>
            <a:spLocks noGrp="1" noChangeArrowheads="1"/>
          </p:cNvSpPr>
          <p:nvPr>
            <p:ph type="title"/>
          </p:nvPr>
        </p:nvSpPr>
        <p:spPr>
          <a:xfrm>
            <a:off x="2136775" y="228600"/>
            <a:ext cx="8153400" cy="990600"/>
          </a:xfrm>
        </p:spPr>
        <p:txBody>
          <a:bodyPr>
            <a:normAutofit fontScale="90000"/>
          </a:bodyPr>
          <a:lstStyle/>
          <a:p>
            <a:pPr>
              <a:defRPr/>
            </a:pPr>
            <a:r>
              <a:rPr lang="en-US" sz="4000" b="1" dirty="0"/>
              <a:t>Reconciliation Of </a:t>
            </a:r>
            <a:r>
              <a:rPr lang="id-ID" sz="4000" b="1" dirty="0"/>
              <a:t>Full</a:t>
            </a:r>
            <a:r>
              <a:rPr lang="en-US" sz="4000" b="1" dirty="0"/>
              <a:t> and Variable Costing Net Income (NI)</a:t>
            </a:r>
          </a:p>
        </p:txBody>
      </p:sp>
      <p:sp>
        <p:nvSpPr>
          <p:cNvPr id="50179" name="Rectangle 3">
            <a:extLst>
              <a:ext uri="{FF2B5EF4-FFF2-40B4-BE49-F238E27FC236}">
                <a16:creationId xmlns:a16="http://schemas.microsoft.com/office/drawing/2014/main" id="{6109166C-F68B-4361-AB83-177F04B5F15D}"/>
              </a:ext>
            </a:extLst>
          </p:cNvPr>
          <p:cNvSpPr>
            <a:spLocks noGrp="1" noChangeArrowheads="1"/>
          </p:cNvSpPr>
          <p:nvPr>
            <p:ph sz="quarter" idx="1"/>
          </p:nvPr>
        </p:nvSpPr>
        <p:spPr>
          <a:xfrm>
            <a:off x="2136775" y="1600200"/>
            <a:ext cx="8153400" cy="4495800"/>
          </a:xfrm>
        </p:spPr>
        <p:txBody>
          <a:bodyPr/>
          <a:lstStyle/>
          <a:p>
            <a:pPr eaLnBrk="1" hangingPunct="1">
              <a:lnSpc>
                <a:spcPct val="80000"/>
              </a:lnSpc>
              <a:buFont typeface="Wingdings" panose="05000000000000000000" pitchFamily="2" charset="2"/>
              <a:buNone/>
            </a:pPr>
            <a:r>
              <a:rPr lang="en-US" altLang="en-US"/>
              <a:t>                               </a:t>
            </a:r>
            <a:r>
              <a:rPr lang="id-ID" altLang="en-US" sz="3200"/>
              <a:t>Tahun 2013</a:t>
            </a:r>
            <a:r>
              <a:rPr lang="en-US" altLang="en-US" sz="3200"/>
              <a:t>  </a:t>
            </a:r>
            <a:r>
              <a:rPr lang="id-ID" altLang="en-US" sz="3200"/>
              <a:t>Tahun 2014</a:t>
            </a:r>
            <a:endParaRPr lang="en-US" altLang="en-US"/>
          </a:p>
          <a:p>
            <a:pPr eaLnBrk="1" fontAlgn="b" hangingPunct="1"/>
            <a:r>
              <a:rPr lang="en-US" altLang="en-US"/>
              <a:t>Variable Costing-NI </a:t>
            </a:r>
            <a:r>
              <a:rPr lang="id-ID" altLang="en-US" b="1"/>
              <a:t>Rp   11.600  Rp  50.000 </a:t>
            </a:r>
            <a:endParaRPr lang="en-US" altLang="en-US"/>
          </a:p>
          <a:p>
            <a:pPr eaLnBrk="1" hangingPunct="1">
              <a:lnSpc>
                <a:spcPct val="80000"/>
              </a:lnSpc>
            </a:pPr>
            <a:r>
              <a:rPr lang="en-US" altLang="en-US"/>
              <a:t>Add:</a:t>
            </a:r>
          </a:p>
          <a:p>
            <a:pPr eaLnBrk="1" hangingPunct="1">
              <a:lnSpc>
                <a:spcPct val="80000"/>
              </a:lnSpc>
              <a:buFont typeface="Wingdings" panose="05000000000000000000" pitchFamily="2" charset="2"/>
              <a:buNone/>
            </a:pPr>
            <a:r>
              <a:rPr lang="en-US" altLang="en-US"/>
              <a:t>   Fixed-FOH Cost          </a:t>
            </a:r>
          </a:p>
          <a:p>
            <a:pPr eaLnBrk="1" hangingPunct="1">
              <a:lnSpc>
                <a:spcPct val="80000"/>
              </a:lnSpc>
              <a:buFont typeface="Wingdings" panose="05000000000000000000" pitchFamily="2" charset="2"/>
              <a:buNone/>
            </a:pPr>
            <a:r>
              <a:rPr lang="en-US" altLang="en-US"/>
              <a:t>   (200 unitxRp.</a:t>
            </a:r>
            <a:r>
              <a:rPr lang="id-ID" altLang="en-US"/>
              <a:t>92</a:t>
            </a:r>
            <a:r>
              <a:rPr lang="en-US" altLang="en-US"/>
              <a:t>)        </a:t>
            </a:r>
            <a:r>
              <a:rPr lang="id-ID" altLang="en-US"/>
              <a:t>    </a:t>
            </a:r>
            <a:r>
              <a:rPr lang="en-US" altLang="en-US"/>
              <a:t>1</a:t>
            </a:r>
            <a:r>
              <a:rPr lang="id-ID" altLang="en-US"/>
              <a:t>8</a:t>
            </a:r>
            <a:r>
              <a:rPr lang="en-US" altLang="en-US"/>
              <a:t>.</a:t>
            </a:r>
            <a:r>
              <a:rPr lang="id-ID" altLang="en-US"/>
              <a:t>4</a:t>
            </a:r>
            <a:r>
              <a:rPr lang="en-US" altLang="en-US"/>
              <a:t>00   </a:t>
            </a:r>
          </a:p>
          <a:p>
            <a:pPr eaLnBrk="1" hangingPunct="1">
              <a:lnSpc>
                <a:spcPct val="80000"/>
              </a:lnSpc>
              <a:buFont typeface="Wingdings" panose="05000000000000000000" pitchFamily="2" charset="2"/>
              <a:buNone/>
            </a:pPr>
            <a:r>
              <a:rPr lang="en-US" altLang="en-US"/>
              <a:t>   Deduct:</a:t>
            </a:r>
          </a:p>
          <a:p>
            <a:pPr eaLnBrk="1" hangingPunct="1">
              <a:lnSpc>
                <a:spcPct val="80000"/>
              </a:lnSpc>
              <a:buFont typeface="Wingdings" panose="05000000000000000000" pitchFamily="2" charset="2"/>
              <a:buNone/>
            </a:pPr>
            <a:r>
              <a:rPr lang="en-US" altLang="en-US"/>
              <a:t>   Fixed-FOH Cost</a:t>
            </a:r>
          </a:p>
          <a:p>
            <a:pPr eaLnBrk="1" hangingPunct="1">
              <a:lnSpc>
                <a:spcPct val="80000"/>
              </a:lnSpc>
              <a:buFont typeface="Wingdings" panose="05000000000000000000" pitchFamily="2" charset="2"/>
              <a:buNone/>
            </a:pPr>
            <a:r>
              <a:rPr lang="en-US" altLang="en-US"/>
              <a:t>   (200 unitxRp.</a:t>
            </a:r>
            <a:r>
              <a:rPr lang="id-ID" altLang="en-US"/>
              <a:t>92</a:t>
            </a:r>
            <a:r>
              <a:rPr lang="en-US" altLang="en-US"/>
              <a:t>)                         </a:t>
            </a:r>
            <a:r>
              <a:rPr lang="id-ID" altLang="en-US"/>
              <a:t>       </a:t>
            </a:r>
            <a:r>
              <a:rPr lang="en-US" altLang="en-US"/>
              <a:t>1</a:t>
            </a:r>
            <a:r>
              <a:rPr lang="id-ID" altLang="en-US"/>
              <a:t>8</a:t>
            </a:r>
            <a:r>
              <a:rPr lang="en-US" altLang="en-US"/>
              <a:t>.</a:t>
            </a:r>
            <a:r>
              <a:rPr lang="id-ID" altLang="en-US"/>
              <a:t>4</a:t>
            </a:r>
            <a:r>
              <a:rPr lang="en-US" altLang="en-US"/>
              <a:t>00</a:t>
            </a:r>
          </a:p>
          <a:p>
            <a:pPr eaLnBrk="1" fontAlgn="b" hangingPunct="1"/>
            <a:r>
              <a:rPr lang="en-US" altLang="en-US"/>
              <a:t>Absorption Costing </a:t>
            </a:r>
            <a:r>
              <a:rPr lang="id-ID" altLang="en-US" b="1"/>
              <a:t>Rp    30.000   Rp   31.600 </a:t>
            </a:r>
            <a:endParaRPr lang="en-US" altLang="en-US"/>
          </a:p>
        </p:txBody>
      </p:sp>
      <p:sp>
        <p:nvSpPr>
          <p:cNvPr id="4" name="Slide Number Placeholder 3">
            <a:extLst>
              <a:ext uri="{FF2B5EF4-FFF2-40B4-BE49-F238E27FC236}">
                <a16:creationId xmlns:a16="http://schemas.microsoft.com/office/drawing/2014/main" id="{2CCDE5E2-A602-4F5A-A16C-4845CD1AFFF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8C17A7F8-E271-40CF-B2B2-5066624FD872}" type="slidenum">
              <a:rPr lang="id-ID" altLang="en-US">
                <a:solidFill>
                  <a:srgbClr val="FFFFFF"/>
                </a:solidFill>
                <a:latin typeface="Tw Cen MT" panose="020B0602020104020603" pitchFamily="34" charset="0"/>
              </a:rPr>
              <a:pPr eaLnBrk="1" hangingPunct="1">
                <a:lnSpc>
                  <a:spcPct val="80000"/>
                </a:lnSpc>
              </a:pPr>
              <a:t>40</a:t>
            </a:fld>
            <a:endParaRPr lang="id-ID" altLang="en-US">
              <a:solidFill>
                <a:srgbClr val="FFFFFF"/>
              </a:solidFill>
              <a:latin typeface="Tw Cen MT" panose="020B0602020104020603"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14338" name="Rectangle 2">
            <a:extLst>
              <a:ext uri="{FF2B5EF4-FFF2-40B4-BE49-F238E27FC236}">
                <a16:creationId xmlns:a16="http://schemas.microsoft.com/office/drawing/2014/main" id="{6C9274BF-8138-43A3-B8B0-68146260F23D}"/>
              </a:ext>
            </a:extLst>
          </p:cNvPr>
          <p:cNvSpPr>
            <a:spLocks noGrp="1" noChangeArrowheads="1"/>
          </p:cNvSpPr>
          <p:nvPr>
            <p:ph type="title"/>
          </p:nvPr>
        </p:nvSpPr>
        <p:spPr>
          <a:xfrm>
            <a:off x="640079" y="2023236"/>
            <a:ext cx="3659777" cy="2820908"/>
          </a:xfrm>
        </p:spPr>
        <p:txBody>
          <a:bodyPr>
            <a:normAutofit/>
          </a:bodyPr>
          <a:lstStyle/>
          <a:p>
            <a:pPr eaLnBrk="1" hangingPunct="1"/>
            <a:r>
              <a:rPr lang="en-US" altLang="en-US" sz="4000" b="1">
                <a:solidFill>
                  <a:srgbClr val="FFFFFF"/>
                </a:solidFill>
                <a:latin typeface="Comic Sans MS" panose="030F0702030302020204" pitchFamily="66" charset="0"/>
              </a:rPr>
              <a:t>TUJUAN </a:t>
            </a:r>
            <a:br>
              <a:rPr lang="en-US" altLang="en-US" sz="4000" b="1">
                <a:solidFill>
                  <a:srgbClr val="FFFFFF"/>
                </a:solidFill>
                <a:latin typeface="Comic Sans MS" panose="030F0702030302020204" pitchFamily="66" charset="0"/>
              </a:rPr>
            </a:br>
            <a:r>
              <a:rPr lang="en-US" altLang="en-US" sz="4000" b="1">
                <a:solidFill>
                  <a:srgbClr val="FFFFFF"/>
                </a:solidFill>
                <a:latin typeface="Comic Sans MS" panose="030F0702030302020204" pitchFamily="66" charset="0"/>
              </a:rPr>
              <a:t>HARGA POKOK VARIABEL</a:t>
            </a:r>
          </a:p>
        </p:txBody>
      </p:sp>
      <p:sp>
        <p:nvSpPr>
          <p:cNvPr id="5" name="Slide Number Placeholder 4">
            <a:extLst>
              <a:ext uri="{FF2B5EF4-FFF2-40B4-BE49-F238E27FC236}">
                <a16:creationId xmlns:a16="http://schemas.microsoft.com/office/drawing/2014/main" id="{5369E523-7F4E-4AAD-8DE1-3460D4CF21F7}"/>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D418151C-5E86-43C9-A70C-E0124C58CC71}" type="slidenum">
              <a:rPr lang="id-ID" altLang="en-US" sz="1000">
                <a:solidFill>
                  <a:srgbClr val="898989"/>
                </a:solidFill>
                <a:latin typeface="Tw Cen MT" panose="020B0602020104020603" pitchFamily="34" charset="0"/>
              </a:rPr>
              <a:pPr eaLnBrk="1" hangingPunct="1">
                <a:spcAft>
                  <a:spcPts val="600"/>
                </a:spcAft>
              </a:pPr>
              <a:t>5</a:t>
            </a:fld>
            <a:endParaRPr lang="id-ID" altLang="en-US" sz="1000">
              <a:solidFill>
                <a:srgbClr val="898989"/>
              </a:solidFill>
              <a:latin typeface="Tw Cen MT" panose="020B0602020104020603" pitchFamily="34" charset="0"/>
            </a:endParaRPr>
          </a:p>
        </p:txBody>
      </p:sp>
      <p:graphicFrame>
        <p:nvGraphicFramePr>
          <p:cNvPr id="14341" name="Rectangle 3">
            <a:extLst>
              <a:ext uri="{FF2B5EF4-FFF2-40B4-BE49-F238E27FC236}">
                <a16:creationId xmlns:a16="http://schemas.microsoft.com/office/drawing/2014/main" id="{2C460D85-2353-4004-B21D-201A68B3B9CE}"/>
              </a:ext>
            </a:extLst>
          </p:cNvPr>
          <p:cNvGraphicFramePr>
            <a:graphicFrameLocks noGrp="1"/>
          </p:cNvGraphicFramePr>
          <p:nvPr>
            <p:ph sz="quarter" idx="1"/>
            <p:extLst>
              <p:ext uri="{D42A27DB-BD31-4B8C-83A1-F6EECF244321}">
                <p14:modId xmlns:p14="http://schemas.microsoft.com/office/powerpoint/2010/main" val="3240547123"/>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F4F09FC-C462-49AD-973B-77F2954B537A}"/>
              </a:ext>
            </a:extLst>
          </p:cNvPr>
          <p:cNvSpPr>
            <a:spLocks noGrp="1"/>
          </p:cNvSpPr>
          <p:nvPr>
            <p:ph type="title"/>
          </p:nvPr>
        </p:nvSpPr>
        <p:spPr>
          <a:xfrm>
            <a:off x="519545" y="621792"/>
            <a:ext cx="5181503" cy="5504688"/>
          </a:xfrm>
        </p:spPr>
        <p:txBody>
          <a:bodyPr>
            <a:normAutofit/>
          </a:bodyPr>
          <a:lstStyle/>
          <a:p>
            <a:r>
              <a:rPr lang="id-ID" altLang="en-US" sz="4800" b="1"/>
              <a:t>MANFAAT INFORMASI YANG DIHASILKAN OLEH </a:t>
            </a:r>
            <a:r>
              <a:rPr lang="id-ID" altLang="en-US" sz="4800" b="1" i="1"/>
              <a:t>METODE VARIABLE COSTING</a:t>
            </a:r>
          </a:p>
        </p:txBody>
      </p:sp>
      <p:sp>
        <p:nvSpPr>
          <p:cNvPr id="4" name="Slide Number Placeholder 3">
            <a:extLst>
              <a:ext uri="{FF2B5EF4-FFF2-40B4-BE49-F238E27FC236}">
                <a16:creationId xmlns:a16="http://schemas.microsoft.com/office/drawing/2014/main" id="{D0202C2C-1504-4E68-A2DA-E0AF0716E9B8}"/>
              </a:ext>
            </a:extLst>
          </p:cNvPr>
          <p:cNvSpPr>
            <a:spLocks noGrp="1"/>
          </p:cNvSpPr>
          <p:nvPr>
            <p:ph type="sldNum" sz="quarter" idx="12"/>
          </p:nvPr>
        </p:nvSpPr>
        <p:spPr>
          <a:xfrm>
            <a:off x="8610600" y="6356350"/>
            <a:ext cx="2743200" cy="365125"/>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B71786C8-74A7-47D4-AE20-E43929CEA033}" type="slidenum">
              <a:rPr lang="id-ID" altLang="en-US">
                <a:latin typeface="Tw Cen MT" panose="020B0602020104020603" pitchFamily="34" charset="0"/>
              </a:rPr>
              <a:pPr eaLnBrk="1" hangingPunct="1">
                <a:spcAft>
                  <a:spcPts val="600"/>
                </a:spcAft>
              </a:pPr>
              <a:t>6</a:t>
            </a:fld>
            <a:endParaRPr lang="id-ID" altLang="en-US">
              <a:latin typeface="Tw Cen MT" panose="020B0602020104020603" pitchFamily="34" charset="0"/>
            </a:endParaRPr>
          </a:p>
        </p:txBody>
      </p:sp>
      <p:graphicFrame>
        <p:nvGraphicFramePr>
          <p:cNvPr id="15364" name="Content Placeholder 2">
            <a:extLst>
              <a:ext uri="{FF2B5EF4-FFF2-40B4-BE49-F238E27FC236}">
                <a16:creationId xmlns:a16="http://schemas.microsoft.com/office/drawing/2014/main" id="{470CBF1D-E117-4DE8-97FD-C1996B26A9D6}"/>
              </a:ext>
            </a:extLst>
          </p:cNvPr>
          <p:cNvGraphicFramePr>
            <a:graphicFrameLocks noGrp="1"/>
          </p:cNvGraphicFramePr>
          <p:nvPr>
            <p:ph sz="quarter" idx="1"/>
            <p:extLst>
              <p:ext uri="{D42A27DB-BD31-4B8C-83A1-F6EECF244321}">
                <p14:modId xmlns:p14="http://schemas.microsoft.com/office/powerpoint/2010/main" val="693083002"/>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386" name="Title 1">
            <a:extLst>
              <a:ext uri="{FF2B5EF4-FFF2-40B4-BE49-F238E27FC236}">
                <a16:creationId xmlns:a16="http://schemas.microsoft.com/office/drawing/2014/main" id="{7C4C118A-72BA-4D59-A37F-2013164D998C}"/>
              </a:ext>
            </a:extLst>
          </p:cNvPr>
          <p:cNvSpPr>
            <a:spLocks noGrp="1"/>
          </p:cNvSpPr>
          <p:nvPr>
            <p:ph type="title"/>
          </p:nvPr>
        </p:nvSpPr>
        <p:spPr>
          <a:xfrm>
            <a:off x="1179226" y="826680"/>
            <a:ext cx="9833548" cy="1325563"/>
          </a:xfrm>
        </p:spPr>
        <p:txBody>
          <a:bodyPr>
            <a:normAutofit/>
          </a:bodyPr>
          <a:lstStyle/>
          <a:p>
            <a:pPr algn="ctr"/>
            <a:r>
              <a:rPr lang="id-ID" altLang="en-US" sz="4000" b="1">
                <a:solidFill>
                  <a:srgbClr val="FFFFFF"/>
                </a:solidFill>
                <a:latin typeface="Arial" panose="020B0604020202020204" pitchFamily="34" charset="0"/>
                <a:cs typeface="Arial" panose="020B0604020202020204" pitchFamily="34" charset="0"/>
              </a:rPr>
              <a:t>Perencanaan laba jangka pendek</a:t>
            </a:r>
          </a:p>
        </p:txBody>
      </p:sp>
      <p:sp>
        <p:nvSpPr>
          <p:cNvPr id="3" name="Content Placeholder 2">
            <a:extLst>
              <a:ext uri="{FF2B5EF4-FFF2-40B4-BE49-F238E27FC236}">
                <a16:creationId xmlns:a16="http://schemas.microsoft.com/office/drawing/2014/main" id="{DCB3E283-B6CF-4912-B358-BB4A95FAF3B8}"/>
              </a:ext>
            </a:extLst>
          </p:cNvPr>
          <p:cNvSpPr>
            <a:spLocks noGrp="1"/>
          </p:cNvSpPr>
          <p:nvPr>
            <p:ph sz="quarter" idx="1"/>
          </p:nvPr>
        </p:nvSpPr>
        <p:spPr>
          <a:xfrm>
            <a:off x="1179226" y="3092970"/>
            <a:ext cx="9833548" cy="2693976"/>
          </a:xfrm>
        </p:spPr>
        <p:style>
          <a:lnRef idx="1">
            <a:schemeClr val="accent5"/>
          </a:lnRef>
          <a:fillRef idx="2">
            <a:schemeClr val="accent5"/>
          </a:fillRef>
          <a:effectRef idx="1">
            <a:schemeClr val="accent5"/>
          </a:effectRef>
          <a:fontRef idx="minor">
            <a:schemeClr val="dk1"/>
          </a:fontRef>
        </p:style>
        <p:txBody>
          <a:bodyPr>
            <a:normAutofit/>
          </a:bodyPr>
          <a:lstStyle/>
          <a:p>
            <a:pPr marL="320040" indent="-320040">
              <a:buFont typeface="Wingdings"/>
              <a:buChar char=""/>
              <a:defRPr/>
            </a:pPr>
            <a:r>
              <a:rPr lang="id-ID" sz="2000">
                <a:solidFill>
                  <a:srgbClr val="000000"/>
                </a:solidFill>
                <a:latin typeface="Arial" pitchFamily="34" charset="0"/>
                <a:cs typeface="Arial" pitchFamily="34" charset="0"/>
              </a:rPr>
              <a:t>Dalam penyusunan anggaran, manajemen berkepentingan untuk menguji dampak setiap alternatif yang akan dipilih terhadap laba perusahaan. </a:t>
            </a:r>
          </a:p>
          <a:p>
            <a:pPr marL="320040" indent="-320040">
              <a:buFont typeface="Wingdings"/>
              <a:buChar char=""/>
              <a:defRPr/>
            </a:pPr>
            <a:r>
              <a:rPr lang="id-ID" sz="2000">
                <a:solidFill>
                  <a:srgbClr val="000000"/>
                </a:solidFill>
                <a:latin typeface="Arial" pitchFamily="34" charset="0"/>
                <a:cs typeface="Arial" pitchFamily="34" charset="0"/>
              </a:rPr>
              <a:t>Karena dalam jangka pendek biaya tetap tidak berubah, maka informasi yang relevan dengan perencanaan laba jangka pendek adalah informasi yang berdampak terhadap hasil penjualan dan biaya variabel yang merupakan komponen untuk menghitung laba kontribusi dan ratio laba kontribusi</a:t>
            </a:r>
          </a:p>
          <a:p>
            <a:pPr marL="320040" indent="-320040">
              <a:buFont typeface="Wingdings"/>
              <a:buChar char=""/>
              <a:defRPr/>
            </a:pPr>
            <a:endParaRPr lang="id-ID" sz="2000">
              <a:solidFill>
                <a:srgbClr val="000000"/>
              </a:solidFill>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ADDBF177-8C7F-4198-A531-5C743AB30968}"/>
              </a:ext>
            </a:extLst>
          </p:cNvPr>
          <p:cNvSpPr>
            <a:spLocks noGrp="1"/>
          </p:cNvSpPr>
          <p:nvPr>
            <p:ph type="sldNum" sz="quarter" idx="12"/>
          </p:nvPr>
        </p:nvSpPr>
        <p:spPr>
          <a:xfrm>
            <a:off x="10825930" y="6223702"/>
            <a:ext cx="570728" cy="314067"/>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0FAB4ACB-71DA-4A8A-AA73-38BD0F2BECE7}" type="slidenum">
              <a:rPr lang="id-ID" altLang="en-US" sz="1000">
                <a:solidFill>
                  <a:srgbClr val="898989"/>
                </a:solidFill>
                <a:latin typeface="Tw Cen MT" panose="020B0602020104020603" pitchFamily="34" charset="0"/>
              </a:rPr>
              <a:pPr eaLnBrk="1" hangingPunct="1">
                <a:spcAft>
                  <a:spcPts val="600"/>
                </a:spcAft>
              </a:pPr>
              <a:t>7</a:t>
            </a:fld>
            <a:endParaRPr lang="id-ID" altLang="en-US" sz="1000">
              <a:solidFill>
                <a:srgbClr val="898989"/>
              </a:solidFill>
              <a:latin typeface="Tw Cen MT" panose="020B0602020104020603"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3E11EAE-3B2D-4934-B2F0-EBEBE27C4552}"/>
              </a:ext>
            </a:extLst>
          </p:cNvPr>
          <p:cNvSpPr>
            <a:spLocks noGrp="1"/>
          </p:cNvSpPr>
          <p:nvPr>
            <p:ph type="title"/>
          </p:nvPr>
        </p:nvSpPr>
        <p:spPr>
          <a:xfrm>
            <a:off x="2238375" y="228601"/>
            <a:ext cx="8051800" cy="842963"/>
          </a:xfrm>
        </p:spPr>
        <p:txBody>
          <a:bodyPr>
            <a:normAutofit fontScale="90000"/>
          </a:bodyPr>
          <a:lstStyle/>
          <a:p>
            <a:pPr algn="ctr"/>
            <a:r>
              <a:rPr lang="id-ID" altLang="en-US" sz="3200" b="1"/>
              <a:t>Contoh perhitungan ratio laba kontribusi &amp; </a:t>
            </a:r>
            <a:r>
              <a:rPr lang="id-ID" altLang="en-US" sz="3200" b="1" i="1"/>
              <a:t>operating leverage</a:t>
            </a:r>
          </a:p>
        </p:txBody>
      </p:sp>
      <p:sp>
        <p:nvSpPr>
          <p:cNvPr id="4" name="Folded Corner 3">
            <a:extLst>
              <a:ext uri="{FF2B5EF4-FFF2-40B4-BE49-F238E27FC236}">
                <a16:creationId xmlns:a16="http://schemas.microsoft.com/office/drawing/2014/main" id="{1FBDA661-D06B-4B5F-8227-F424FBA34812}"/>
              </a:ext>
            </a:extLst>
          </p:cNvPr>
          <p:cNvSpPr/>
          <p:nvPr/>
        </p:nvSpPr>
        <p:spPr>
          <a:xfrm>
            <a:off x="2667000" y="1785938"/>
            <a:ext cx="2357438" cy="500062"/>
          </a:xfrm>
          <a:prstGeom prst="foldedCorne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800" dirty="0">
                <a:solidFill>
                  <a:schemeClr val="tx1"/>
                </a:solidFill>
              </a:rPr>
              <a:t>Hasil Penjualan</a:t>
            </a:r>
          </a:p>
        </p:txBody>
      </p:sp>
      <p:sp>
        <p:nvSpPr>
          <p:cNvPr id="5" name="Folded Corner 4">
            <a:extLst>
              <a:ext uri="{FF2B5EF4-FFF2-40B4-BE49-F238E27FC236}">
                <a16:creationId xmlns:a16="http://schemas.microsoft.com/office/drawing/2014/main" id="{20F198EA-2C61-40B0-9DE4-DC05AFC568BD}"/>
              </a:ext>
            </a:extLst>
          </p:cNvPr>
          <p:cNvSpPr/>
          <p:nvPr/>
        </p:nvSpPr>
        <p:spPr>
          <a:xfrm>
            <a:off x="2667001" y="2357439"/>
            <a:ext cx="2428875" cy="642937"/>
          </a:xfrm>
          <a:prstGeom prst="foldedCorne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800" dirty="0">
                <a:solidFill>
                  <a:schemeClr val="tx1"/>
                </a:solidFill>
              </a:rPr>
              <a:t>Biaya Variabel</a:t>
            </a:r>
          </a:p>
        </p:txBody>
      </p:sp>
      <p:sp>
        <p:nvSpPr>
          <p:cNvPr id="6" name="Folded Corner 5">
            <a:extLst>
              <a:ext uri="{FF2B5EF4-FFF2-40B4-BE49-F238E27FC236}">
                <a16:creationId xmlns:a16="http://schemas.microsoft.com/office/drawing/2014/main" id="{D09BA07C-E33E-4304-BCFD-674673165B61}"/>
              </a:ext>
            </a:extLst>
          </p:cNvPr>
          <p:cNvSpPr/>
          <p:nvPr/>
        </p:nvSpPr>
        <p:spPr>
          <a:xfrm>
            <a:off x="2667001" y="3286125"/>
            <a:ext cx="2500313" cy="571500"/>
          </a:xfrm>
          <a:prstGeom prst="foldedCorner">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800" dirty="0">
                <a:solidFill>
                  <a:schemeClr val="tx1"/>
                </a:solidFill>
              </a:rPr>
              <a:t>Laba Kontribusi</a:t>
            </a:r>
          </a:p>
        </p:txBody>
      </p:sp>
      <p:sp>
        <p:nvSpPr>
          <p:cNvPr id="7" name="Rectangle 6">
            <a:extLst>
              <a:ext uri="{FF2B5EF4-FFF2-40B4-BE49-F238E27FC236}">
                <a16:creationId xmlns:a16="http://schemas.microsoft.com/office/drawing/2014/main" id="{3BA385DF-A4F3-4639-8D2B-3F10854932F0}"/>
              </a:ext>
            </a:extLst>
          </p:cNvPr>
          <p:cNvSpPr/>
          <p:nvPr/>
        </p:nvSpPr>
        <p:spPr>
          <a:xfrm>
            <a:off x="2667000" y="3929063"/>
            <a:ext cx="2286000"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800" dirty="0">
                <a:solidFill>
                  <a:schemeClr val="tx1"/>
                </a:solidFill>
              </a:rPr>
              <a:t>Biaya  Tetap</a:t>
            </a:r>
          </a:p>
        </p:txBody>
      </p:sp>
      <p:sp>
        <p:nvSpPr>
          <p:cNvPr id="8" name="Rectangle 7">
            <a:extLst>
              <a:ext uri="{FF2B5EF4-FFF2-40B4-BE49-F238E27FC236}">
                <a16:creationId xmlns:a16="http://schemas.microsoft.com/office/drawing/2014/main" id="{026B3088-9CB9-4607-97AF-A640E4A0676B}"/>
              </a:ext>
            </a:extLst>
          </p:cNvPr>
          <p:cNvSpPr/>
          <p:nvPr/>
        </p:nvSpPr>
        <p:spPr>
          <a:xfrm>
            <a:off x="2667001" y="4714875"/>
            <a:ext cx="2143125"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800" dirty="0">
                <a:solidFill>
                  <a:schemeClr val="tx1"/>
                </a:solidFill>
              </a:rPr>
              <a:t>Laba Bersih</a:t>
            </a:r>
          </a:p>
        </p:txBody>
      </p:sp>
      <p:sp>
        <p:nvSpPr>
          <p:cNvPr id="9" name="Rectangle 8">
            <a:extLst>
              <a:ext uri="{FF2B5EF4-FFF2-40B4-BE49-F238E27FC236}">
                <a16:creationId xmlns:a16="http://schemas.microsoft.com/office/drawing/2014/main" id="{2928AEE3-519D-465C-B0E1-6BD023B2007A}"/>
              </a:ext>
            </a:extLst>
          </p:cNvPr>
          <p:cNvSpPr/>
          <p:nvPr/>
        </p:nvSpPr>
        <p:spPr>
          <a:xfrm>
            <a:off x="5381625" y="1785939"/>
            <a:ext cx="1714500"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id-ID" sz="2800" dirty="0">
                <a:solidFill>
                  <a:schemeClr val="tx1"/>
                </a:solidFill>
              </a:rPr>
              <a:t>Rp 100</a:t>
            </a:r>
          </a:p>
        </p:txBody>
      </p:sp>
      <p:sp>
        <p:nvSpPr>
          <p:cNvPr id="10" name="Rectangle 9">
            <a:extLst>
              <a:ext uri="{FF2B5EF4-FFF2-40B4-BE49-F238E27FC236}">
                <a16:creationId xmlns:a16="http://schemas.microsoft.com/office/drawing/2014/main" id="{1A779AF0-C7BD-4221-A5A3-62054EDB532E}"/>
              </a:ext>
            </a:extLst>
          </p:cNvPr>
          <p:cNvSpPr/>
          <p:nvPr/>
        </p:nvSpPr>
        <p:spPr>
          <a:xfrm>
            <a:off x="5381626" y="2357438"/>
            <a:ext cx="1643063" cy="500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id-ID" sz="2800" dirty="0">
                <a:solidFill>
                  <a:schemeClr val="tx1"/>
                </a:solidFill>
              </a:rPr>
              <a:t>60</a:t>
            </a:r>
          </a:p>
        </p:txBody>
      </p:sp>
      <p:sp>
        <p:nvSpPr>
          <p:cNvPr id="11" name="Rectangle 10">
            <a:extLst>
              <a:ext uri="{FF2B5EF4-FFF2-40B4-BE49-F238E27FC236}">
                <a16:creationId xmlns:a16="http://schemas.microsoft.com/office/drawing/2014/main" id="{BD0F9423-8BE8-4EFD-97DC-9481834AF091}"/>
              </a:ext>
            </a:extLst>
          </p:cNvPr>
          <p:cNvSpPr/>
          <p:nvPr/>
        </p:nvSpPr>
        <p:spPr>
          <a:xfrm>
            <a:off x="5453063" y="3214688"/>
            <a:ext cx="1643062"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id-ID" sz="2800" dirty="0">
                <a:solidFill>
                  <a:schemeClr val="tx1"/>
                </a:solidFill>
              </a:rPr>
              <a:t>Rp 40</a:t>
            </a:r>
          </a:p>
        </p:txBody>
      </p:sp>
      <p:sp>
        <p:nvSpPr>
          <p:cNvPr id="12" name="Rectangle 11">
            <a:extLst>
              <a:ext uri="{FF2B5EF4-FFF2-40B4-BE49-F238E27FC236}">
                <a16:creationId xmlns:a16="http://schemas.microsoft.com/office/drawing/2014/main" id="{D31A261B-0846-4A71-A7C5-CCF5D4B5FD96}"/>
              </a:ext>
            </a:extLst>
          </p:cNvPr>
          <p:cNvSpPr/>
          <p:nvPr/>
        </p:nvSpPr>
        <p:spPr>
          <a:xfrm>
            <a:off x="5453063" y="4000501"/>
            <a:ext cx="1643062" cy="500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id-ID" sz="2800" dirty="0">
                <a:solidFill>
                  <a:schemeClr val="tx1"/>
                </a:solidFill>
              </a:rPr>
              <a:t>Rp 30</a:t>
            </a:r>
          </a:p>
        </p:txBody>
      </p:sp>
      <p:sp>
        <p:nvSpPr>
          <p:cNvPr id="13" name="Rectangle 12">
            <a:extLst>
              <a:ext uri="{FF2B5EF4-FFF2-40B4-BE49-F238E27FC236}">
                <a16:creationId xmlns:a16="http://schemas.microsoft.com/office/drawing/2014/main" id="{FF36F90C-B199-4564-9D07-6AE93EFCE684}"/>
              </a:ext>
            </a:extLst>
          </p:cNvPr>
          <p:cNvSpPr/>
          <p:nvPr/>
        </p:nvSpPr>
        <p:spPr>
          <a:xfrm>
            <a:off x="5310189" y="4786313"/>
            <a:ext cx="1785937" cy="500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id-ID" sz="2800" dirty="0">
                <a:solidFill>
                  <a:schemeClr val="tx1"/>
                </a:solidFill>
              </a:rPr>
              <a:t>Rp 10</a:t>
            </a:r>
          </a:p>
        </p:txBody>
      </p:sp>
      <p:sp>
        <p:nvSpPr>
          <p:cNvPr id="14" name="Right Brace 13">
            <a:extLst>
              <a:ext uri="{FF2B5EF4-FFF2-40B4-BE49-F238E27FC236}">
                <a16:creationId xmlns:a16="http://schemas.microsoft.com/office/drawing/2014/main" id="{E94F727F-11B2-4781-A7B1-9CB9466EE190}"/>
              </a:ext>
            </a:extLst>
          </p:cNvPr>
          <p:cNvSpPr/>
          <p:nvPr/>
        </p:nvSpPr>
        <p:spPr>
          <a:xfrm>
            <a:off x="7239000" y="1928813"/>
            <a:ext cx="642938" cy="1428750"/>
          </a:xfrm>
          <a:prstGeom prst="righ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id-ID"/>
          </a:p>
        </p:txBody>
      </p:sp>
      <p:sp>
        <p:nvSpPr>
          <p:cNvPr id="15" name="Right Brace 14">
            <a:extLst>
              <a:ext uri="{FF2B5EF4-FFF2-40B4-BE49-F238E27FC236}">
                <a16:creationId xmlns:a16="http://schemas.microsoft.com/office/drawing/2014/main" id="{52429E33-33D0-433E-9446-0293E33C0135}"/>
              </a:ext>
            </a:extLst>
          </p:cNvPr>
          <p:cNvSpPr/>
          <p:nvPr/>
        </p:nvSpPr>
        <p:spPr>
          <a:xfrm>
            <a:off x="7310439" y="3643314"/>
            <a:ext cx="642937" cy="1571625"/>
          </a:xfrm>
          <a:prstGeom prst="righ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id-ID"/>
          </a:p>
        </p:txBody>
      </p:sp>
      <p:sp>
        <p:nvSpPr>
          <p:cNvPr id="16" name="Rectangle 15">
            <a:extLst>
              <a:ext uri="{FF2B5EF4-FFF2-40B4-BE49-F238E27FC236}">
                <a16:creationId xmlns:a16="http://schemas.microsoft.com/office/drawing/2014/main" id="{D069CA9A-DDC3-4F8E-BAF3-C7C7942EE364}"/>
              </a:ext>
            </a:extLst>
          </p:cNvPr>
          <p:cNvSpPr/>
          <p:nvPr/>
        </p:nvSpPr>
        <p:spPr>
          <a:xfrm>
            <a:off x="8239125" y="1928813"/>
            <a:ext cx="1785938" cy="1357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dirty="0">
                <a:solidFill>
                  <a:schemeClr val="tx1"/>
                </a:solidFill>
              </a:rPr>
              <a:t>Ratio Laba  Kontribusi = 40 : 100</a:t>
            </a:r>
          </a:p>
        </p:txBody>
      </p:sp>
      <p:sp>
        <p:nvSpPr>
          <p:cNvPr id="17" name="Rectangle 16">
            <a:extLst>
              <a:ext uri="{FF2B5EF4-FFF2-40B4-BE49-F238E27FC236}">
                <a16:creationId xmlns:a16="http://schemas.microsoft.com/office/drawing/2014/main" id="{0567A3F8-2A94-43A7-B484-E859F491CA80}"/>
              </a:ext>
            </a:extLst>
          </p:cNvPr>
          <p:cNvSpPr/>
          <p:nvPr/>
        </p:nvSpPr>
        <p:spPr>
          <a:xfrm>
            <a:off x="8239125" y="3643313"/>
            <a:ext cx="1714500" cy="171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dirty="0">
                <a:solidFill>
                  <a:schemeClr val="tx1"/>
                </a:solidFill>
              </a:rPr>
              <a:t>Ratio </a:t>
            </a:r>
            <a:r>
              <a:rPr lang="id-ID" sz="2800" i="1" dirty="0">
                <a:solidFill>
                  <a:schemeClr val="tx1"/>
                </a:solidFill>
              </a:rPr>
              <a:t>Operating Leverage </a:t>
            </a:r>
            <a:r>
              <a:rPr lang="id-ID" sz="2800" dirty="0">
                <a:solidFill>
                  <a:schemeClr val="tx1"/>
                </a:solidFill>
              </a:rPr>
              <a:t>= 40 : 10</a:t>
            </a:r>
          </a:p>
        </p:txBody>
      </p:sp>
      <p:cxnSp>
        <p:nvCxnSpPr>
          <p:cNvPr id="19" name="Straight Connector 18">
            <a:extLst>
              <a:ext uri="{FF2B5EF4-FFF2-40B4-BE49-F238E27FC236}">
                <a16:creationId xmlns:a16="http://schemas.microsoft.com/office/drawing/2014/main" id="{DE70DEF6-42E5-411B-8241-D5BC479F9AC6}"/>
              </a:ext>
            </a:extLst>
          </p:cNvPr>
          <p:cNvCxnSpPr/>
          <p:nvPr/>
        </p:nvCxnSpPr>
        <p:spPr>
          <a:xfrm>
            <a:off x="5810250" y="3071814"/>
            <a:ext cx="1428750" cy="1587"/>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8E863846-9CC5-40CD-8FA4-4BA0E406BF43}"/>
              </a:ext>
            </a:extLst>
          </p:cNvPr>
          <p:cNvCxnSpPr/>
          <p:nvPr/>
        </p:nvCxnSpPr>
        <p:spPr>
          <a:xfrm>
            <a:off x="5953125" y="4786314"/>
            <a:ext cx="1428750" cy="1587"/>
          </a:xfrm>
          <a:prstGeom prst="line">
            <a:avLst/>
          </a:prstGeom>
        </p:spPr>
        <p:style>
          <a:lnRef idx="1">
            <a:schemeClr val="dk1"/>
          </a:lnRef>
          <a:fillRef idx="0">
            <a:schemeClr val="dk1"/>
          </a:fillRef>
          <a:effectRef idx="0">
            <a:schemeClr val="dk1"/>
          </a:effectRef>
          <a:fontRef idx="minor">
            <a:schemeClr val="tx1"/>
          </a:fontRef>
        </p:style>
      </p:cxnSp>
      <p:sp>
        <p:nvSpPr>
          <p:cNvPr id="20" name="Slide Number Placeholder 19">
            <a:extLst>
              <a:ext uri="{FF2B5EF4-FFF2-40B4-BE49-F238E27FC236}">
                <a16:creationId xmlns:a16="http://schemas.microsoft.com/office/drawing/2014/main" id="{1F3E1745-17E1-4259-B3A0-5C07DAF0E6E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056D9490-9BC4-4B5F-BFF4-F8805DCB2A60}" type="slidenum">
              <a:rPr lang="id-ID" altLang="en-US">
                <a:solidFill>
                  <a:srgbClr val="FFFFFF"/>
                </a:solidFill>
                <a:latin typeface="Tw Cen MT" panose="020B0602020104020603" pitchFamily="34" charset="0"/>
              </a:rPr>
              <a:pPr eaLnBrk="1" hangingPunct="1">
                <a:lnSpc>
                  <a:spcPct val="80000"/>
                </a:lnSpc>
              </a:pPr>
              <a:t>8</a:t>
            </a:fld>
            <a:endParaRPr lang="id-ID" altLang="en-US">
              <a:solidFill>
                <a:srgbClr val="FFFFFF"/>
              </a:solidFill>
              <a:latin typeface="Tw Cen MT" panose="020B0602020104020603"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367E58D-ED80-4DE5-809A-0D5B4C288543}"/>
              </a:ext>
            </a:extLst>
          </p:cNvPr>
          <p:cNvSpPr>
            <a:spLocks noGrp="1"/>
          </p:cNvSpPr>
          <p:nvPr>
            <p:ph sz="quarter" idx="1"/>
          </p:nvPr>
        </p:nvSpPr>
        <p:spPr>
          <a:xfrm>
            <a:off x="838200" y="1929384"/>
            <a:ext cx="10515600" cy="4251960"/>
          </a:xfrm>
        </p:spPr>
        <p:style>
          <a:lnRef idx="1">
            <a:schemeClr val="accent5"/>
          </a:lnRef>
          <a:fillRef idx="2">
            <a:schemeClr val="accent5"/>
          </a:fillRef>
          <a:effectRef idx="1">
            <a:schemeClr val="accent5"/>
          </a:effectRef>
          <a:fontRef idx="minor">
            <a:schemeClr val="dk1"/>
          </a:fontRef>
        </p:style>
        <p:txBody>
          <a:bodyPr>
            <a:normAutofit/>
          </a:bodyPr>
          <a:lstStyle/>
          <a:p>
            <a:pPr marL="320040" indent="-320040">
              <a:buFont typeface="Wingdings"/>
              <a:buChar char=""/>
              <a:defRPr/>
            </a:pPr>
            <a:r>
              <a:rPr lang="id-ID" sz="2200"/>
              <a:t>Misal dalam menyusun anggaran, manajemen puncak mempertimbangkan rencana untuk menaikkan harga jual produk sebesar 10% dan diperkirakan tidak akan mengurangi kuantitas produk yang akan dijual. </a:t>
            </a:r>
          </a:p>
          <a:p>
            <a:pPr marL="320040" indent="-320040">
              <a:buFont typeface="Wingdings"/>
              <a:buChar char=""/>
              <a:defRPr/>
            </a:pPr>
            <a:r>
              <a:rPr lang="id-ID" sz="2200"/>
              <a:t>Jika biaya variabel dan biaya tetap tidak mengalami perubahan, dampak kenaikan harga jual tersebut terhadap laba jangka pendek adalah:</a:t>
            </a:r>
          </a:p>
          <a:p>
            <a:pPr marL="320040" indent="-320040">
              <a:buNone/>
              <a:defRPr/>
            </a:pPr>
            <a:r>
              <a:rPr lang="id-ID" sz="2200"/>
              <a:t>		ratio laba kontribusi x persentase kenaikan  	harga jual</a:t>
            </a:r>
          </a:p>
          <a:p>
            <a:pPr marL="320040" indent="-320040">
              <a:buFont typeface="Wingdings" panose="05000000000000000000" pitchFamily="2" charset="2"/>
              <a:buChar char="q"/>
              <a:defRPr/>
            </a:pPr>
            <a:r>
              <a:rPr lang="id-ID" sz="2200"/>
              <a:t>Jika ratio laba kontribusi = 40%, dengan adanya rencana kenaikan harga jual produk sebesar 10% akan menaikkan laba bersih sebesar 4% (40% x 10%).</a:t>
            </a:r>
          </a:p>
        </p:txBody>
      </p:sp>
      <p:sp>
        <p:nvSpPr>
          <p:cNvPr id="4" name="Slide Number Placeholder 3">
            <a:extLst>
              <a:ext uri="{FF2B5EF4-FFF2-40B4-BE49-F238E27FC236}">
                <a16:creationId xmlns:a16="http://schemas.microsoft.com/office/drawing/2014/main" id="{41112B0C-4F81-4277-AA50-DD11697E2EF9}"/>
              </a:ext>
            </a:extLst>
          </p:cNvPr>
          <p:cNvSpPr>
            <a:spLocks noGrp="1"/>
          </p:cNvSpPr>
          <p:nvPr>
            <p:ph type="sldNum" sz="quarter" idx="12"/>
          </p:nvPr>
        </p:nvSpPr>
        <p:spPr>
          <a:xfrm>
            <a:off x="8610600" y="6356350"/>
            <a:ext cx="2743200" cy="365125"/>
          </a:xfrm>
        </p:spPr>
        <p:txBody>
          <a:bodyP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600"/>
              </a:spcAft>
            </a:pPr>
            <a:fld id="{DCD7DC43-9CF7-4DAD-89E1-26B4FC98B830}" type="slidenum">
              <a:rPr lang="id-ID" altLang="en-US">
                <a:latin typeface="Tw Cen MT" panose="020B0602020104020603" pitchFamily="34" charset="0"/>
              </a:rPr>
              <a:pPr eaLnBrk="1" hangingPunct="1">
                <a:spcAft>
                  <a:spcPts val="600"/>
                </a:spcAft>
              </a:pPr>
              <a:t>9</a:t>
            </a:fld>
            <a:endParaRPr lang="id-ID" altLang="en-US">
              <a:latin typeface="Tw Cen MT" panose="020B0602020104020603"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2413</Words>
  <Application>Microsoft Office PowerPoint</Application>
  <PresentationFormat>Widescreen</PresentationFormat>
  <Paragraphs>459</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Calibri Light</vt:lpstr>
      <vt:lpstr>Comic Sans MS</vt:lpstr>
      <vt:lpstr>Tw Cen MT</vt:lpstr>
      <vt:lpstr>Wingdings</vt:lpstr>
      <vt:lpstr>Office Theme</vt:lpstr>
      <vt:lpstr>VARIABLE COSTING</vt:lpstr>
      <vt:lpstr>Pokok Bahasan</vt:lpstr>
      <vt:lpstr>Defenisi Variabel Costing</vt:lpstr>
      <vt:lpstr>Variable Costing versus Full Costing</vt:lpstr>
      <vt:lpstr>TUJUAN  HARGA POKOK VARIABEL</vt:lpstr>
      <vt:lpstr>MANFAAT INFORMASI YANG DIHASILKAN OLEH METODE VARIABLE COSTING</vt:lpstr>
      <vt:lpstr>Perencanaan laba jangka pendek</vt:lpstr>
      <vt:lpstr>Contoh perhitungan ratio laba kontribusi &amp; operating leverage</vt:lpstr>
      <vt:lpstr>PowerPoint Presentation</vt:lpstr>
      <vt:lpstr>PowerPoint Presentation</vt:lpstr>
      <vt:lpstr>Pengendalian biaya</vt:lpstr>
      <vt:lpstr>PowerPoint Presentation</vt:lpstr>
      <vt:lpstr>PENGAMBILAN KEPUTUSAN</vt:lpstr>
      <vt:lpstr>Dalam metode Variabel costing ini biaya produk mencakup:</vt:lpstr>
      <vt:lpstr>BIAYA BAHAN BAKU</vt:lpstr>
      <vt:lpstr>BIAYA TENAGA KERJA LANGSUNG</vt:lpstr>
      <vt:lpstr>BIAYA OVERHEAD PABRIK </vt:lpstr>
      <vt:lpstr>PERBEDAAN VARIABEL COSTING DAN FULL COSTING</vt:lpstr>
      <vt:lpstr>PENENTUAN HARGA POKOK PRODUK</vt:lpstr>
      <vt:lpstr>PENENTUAN HARGA POKOK PERSEDIAAN</vt:lpstr>
      <vt:lpstr>PENYAJIAN DALAM LAPORAN LABA RUGI</vt:lpstr>
      <vt:lpstr>PENGGOLONGAN BIAYA</vt:lpstr>
      <vt:lpstr>Pendekatan Fungsi</vt:lpstr>
      <vt:lpstr>Pendekatan Variabelitas</vt:lpstr>
      <vt:lpstr>STRUKTUR ATAU SUSUNAN PENYAJIAN LAP RUGI LABA</vt:lpstr>
      <vt:lpstr>BESARNYA LABA BERSIH</vt:lpstr>
      <vt:lpstr>KELEMAHAN METODE VARIABEL COSTING</vt:lpstr>
      <vt:lpstr>KELEMAHAN METODE VARIABEL COSTING</vt:lpstr>
      <vt:lpstr>Keunggulan Variable Costing</vt:lpstr>
      <vt:lpstr>Keunggulan Variable Costing</vt:lpstr>
      <vt:lpstr>Penentuan Harga Pokok Produksi Variabel</vt:lpstr>
      <vt:lpstr>Penentuan Harga Pokok Produksi Variabel</vt:lpstr>
      <vt:lpstr>Perbandingan Harga Pokok Variabel dan Full Costing dari Sisi Perolehan Laba</vt:lpstr>
      <vt:lpstr>Dampak Terhadap Laba</vt:lpstr>
      <vt:lpstr>Contoh perhitungan</vt:lpstr>
      <vt:lpstr>Laporan Rugi Laba(Full Costing)</vt:lpstr>
      <vt:lpstr>Laporan Rugi Laba(Variabel Costing) </vt:lpstr>
      <vt:lpstr>Perbedaan Laba</vt:lpstr>
      <vt:lpstr>Perbedaan Laba</vt:lpstr>
      <vt:lpstr>Reconciliation Of Full and Variable Costing Net Income (NI)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 COSTING</dc:title>
  <dc:creator>hendri mulyadi</dc:creator>
  <cp:lastModifiedBy>hendri mulyadi</cp:lastModifiedBy>
  <cp:revision>2</cp:revision>
  <dcterms:created xsi:type="dcterms:W3CDTF">2021-01-04T22:56:01Z</dcterms:created>
  <dcterms:modified xsi:type="dcterms:W3CDTF">2021-01-07T01:16:35Z</dcterms:modified>
</cp:coreProperties>
</file>