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46" r:id="rId4"/>
  </p:sldMasterIdLst>
  <p:notesMasterIdLst>
    <p:notesMasterId r:id="rId11"/>
  </p:notesMasterIdLst>
  <p:sldIdLst>
    <p:sldId id="257" r:id="rId5"/>
    <p:sldId id="260" r:id="rId6"/>
    <p:sldId id="261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19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89B59-2F69-46B9-9F5D-1ACCD91974AF}" type="datetimeFigureOut">
              <a:rPr lang="id-ID" smtClean="0"/>
              <a:t>26/10/2020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0581A-5324-41A2-B0DD-60C9F2848EC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863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0581A-5324-41A2-B0DD-60C9F2848EC1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0344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2558-848A-4FB9-A40E-63EE048C339F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Analisa Pemerintahan Indonesia, By Tatik Rohmawati, S.IP.,M.Si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0A6F-8054-473B-AD5F-B4E106F0D21B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Analisa Pemerintahan Indonesia, By Tatik Rohmawati, S.IP.,M.Si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460A-0D24-4D74-9570-91E1E49D3D5A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Analisa Pemerintahan Indonesia, By Tatik Rohmawati, S.IP.,M.Si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2CF-4B1C-4A40-BD5B-02ACFD6F9320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Analisa Pemerintahan Indonesia, By Tatik Rohmawati, S.IP.,M.Si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7D04-25E3-4F5C-9103-0FBFAA31B5EC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Analisa Pemerintahan Indonesia, By Tatik Rohmawati, S.IP.,M.Si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1B94-4BEF-4CA5-B800-721791512E7F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Analisa Pemerintahan Indonesia, By Tatik Rohmawati, S.IP.,M.Si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B270-BDE6-416E-A641-9AD4D6DBD689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Analisa Pemerintahan Indonesia, By Tatik Rohmawati, S.IP.,M.Si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48B7-25E0-40F1-9BB7-6825EE00FC4A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Analisa Pemerintahan Indonesia, By Tatik Rohmawati, S.IP.,M.Si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B818-848F-4878-B2AD-71A5EC45F937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Analisa Pemerintahan Indonesia, By Tatik Rohmawati, S.IP.,M.Si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5ED8ECCD-74CF-43F5-B49A-38BC2FAA482C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Materi Analisa Pemerintahan Indonesia, By Tatik Rohmawati, S.IP.,M.Si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E06BEE-6A80-4E66-9840-811B9CE9797A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r>
              <a:rPr lang="en-US" smtClean="0"/>
              <a:t>Materi Analisa Pemerintahan Indonesia, By Tatik Rohmawati, S.IP.,M.Si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080C19D1-86AF-4924-B732-5C88D8FDA8C9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Materi Analisa Pemerintahan Indonesia, By Tatik Rohmawati, S.IP.,M.Si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="" xmlns:a16="http://schemas.microsoft.com/office/drawing/2014/main" id="{A9286AD2-18A9-4868-A4E3-7A2097A208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5" y="639098"/>
            <a:ext cx="6385410" cy="2104053"/>
          </a:xfrm>
        </p:spPr>
        <p:txBody>
          <a:bodyPr>
            <a:normAutofit/>
          </a:bodyPr>
          <a:lstStyle/>
          <a:p>
            <a:pPr algn="ctr"/>
            <a:r>
              <a:rPr lang="id-ID" sz="3600" b="1" dirty="0"/>
              <a:t>PERSPEKTIF AKTOR: ANALISA KEPENTINGAN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7754" y="3220279"/>
            <a:ext cx="6902247" cy="3637721"/>
          </a:xfrm>
        </p:spPr>
        <p:txBody>
          <a:bodyPr>
            <a:normAutofit/>
          </a:bodyPr>
          <a:lstStyle/>
          <a:p>
            <a:pPr algn="ctr"/>
            <a:r>
              <a:rPr lang="id-ID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Disampaikan oleh :</a:t>
            </a:r>
          </a:p>
          <a:p>
            <a:pPr algn="ctr"/>
            <a:r>
              <a:rPr lang="id-ID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Tatik rohmawati, s.ip.,m.si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tairs, hand rail, and abstract object along the wall">
            <a:extLst>
              <a:ext uri="{FF2B5EF4-FFF2-40B4-BE49-F238E27FC236}">
                <a16:creationId xmlns=""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E7A7CD63-7EC3-44F3-95D0-595C4019FF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D0DC-D18E-4295-8C94-2148F189B5D1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Analisa Pemerintahan Indonesia, By Tatik Rohmawati, S.IP.,M.Si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51B532-F0EC-4D10-8CCE-68B8F97EE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96166"/>
            <a:ext cx="10058400" cy="376089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id-ID" sz="2000" b="1" dirty="0" smtClean="0"/>
              <a:t> Perspektif </a:t>
            </a:r>
            <a:r>
              <a:rPr lang="id-ID" sz="2000" b="1" dirty="0"/>
              <a:t>ini berasumsi bahwa setiap fenomena politik/pemerintahan dilatarbelakangi oleh pertarungan kepentingan diantara aktor/pelaku </a:t>
            </a:r>
            <a:r>
              <a:rPr lang="id-ID" sz="2000" b="1" dirty="0" smtClean="0"/>
              <a:t>politik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id-ID" sz="2000" b="1" dirty="0" smtClean="0"/>
              <a:t> </a:t>
            </a:r>
            <a:r>
              <a:rPr lang="en-US" sz="2000" b="1" dirty="0" err="1"/>
              <a:t>Kepentingan</a:t>
            </a:r>
            <a:r>
              <a:rPr lang="en-US" sz="2000" b="1" dirty="0"/>
              <a:t> </a:t>
            </a:r>
            <a:r>
              <a:rPr lang="en-US" sz="2000" b="1" dirty="0" err="1"/>
              <a:t>berkaitan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kekuasaan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/ </a:t>
            </a:r>
            <a:r>
              <a:rPr lang="en-US" sz="2000" b="1" dirty="0" err="1"/>
              <a:t>kewenangan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mengalokasikan</a:t>
            </a:r>
            <a:r>
              <a:rPr lang="en-US" sz="2000" b="1" dirty="0"/>
              <a:t> </a:t>
            </a:r>
            <a:r>
              <a:rPr lang="en-US" sz="2000" b="1" dirty="0" err="1"/>
              <a:t>sumber</a:t>
            </a:r>
            <a:r>
              <a:rPr lang="en-US" sz="2000" b="1" dirty="0"/>
              <a:t> </a:t>
            </a:r>
            <a:r>
              <a:rPr lang="en-US" sz="2000" b="1" dirty="0" err="1"/>
              <a:t>daya</a:t>
            </a:r>
            <a:r>
              <a:rPr lang="en-US" sz="2000" b="1" dirty="0"/>
              <a:t> (</a:t>
            </a:r>
            <a:r>
              <a:rPr lang="en-US" sz="2000" b="1" i="1" dirty="0"/>
              <a:t>power, health, wealth, difference, rectitude, enlightenment, security, order</a:t>
            </a:r>
            <a:r>
              <a:rPr lang="en-US" sz="2000" b="1" dirty="0" smtClean="0"/>
              <a:t>)</a:t>
            </a:r>
            <a:endParaRPr lang="id-ID" sz="2000" b="1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id-ID" sz="2000" b="1" dirty="0"/>
              <a:t> </a:t>
            </a:r>
            <a:r>
              <a:rPr lang="id-ID" sz="2000" b="1" dirty="0" smtClean="0"/>
              <a:t>Pertarungan kepentingan ini dapat berlangsung dalam beragam media, seperti : media massa, parlemen, parpol, institusi birokrasi, ormas, bahasa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id-ID" sz="2000" b="1" dirty="0"/>
              <a:t> </a:t>
            </a:r>
            <a:r>
              <a:rPr lang="en-US" sz="2000" b="1" dirty="0" err="1"/>
              <a:t>Pertarungan</a:t>
            </a:r>
            <a:r>
              <a:rPr lang="en-US" sz="2000" b="1" dirty="0"/>
              <a:t> </a:t>
            </a:r>
            <a:r>
              <a:rPr lang="en-US" sz="2000" b="1" dirty="0" err="1"/>
              <a:t>kepentingan</a:t>
            </a:r>
            <a:r>
              <a:rPr lang="en-US" sz="2000" b="1" dirty="0"/>
              <a:t>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selalu</a:t>
            </a:r>
            <a:r>
              <a:rPr lang="en-US" sz="2000" b="1" dirty="0"/>
              <a:t> </a:t>
            </a:r>
            <a:r>
              <a:rPr lang="en-US" sz="2000" b="1" dirty="0" err="1"/>
              <a:t>berkonotasi</a:t>
            </a:r>
            <a:r>
              <a:rPr lang="en-US" sz="2000" b="1" dirty="0"/>
              <a:t> </a:t>
            </a:r>
            <a:r>
              <a:rPr lang="en-US" sz="2000" b="1" dirty="0" err="1"/>
              <a:t>negatif</a:t>
            </a:r>
            <a:r>
              <a:rPr lang="en-US" sz="2000" b="1" dirty="0"/>
              <a:t> (</a:t>
            </a:r>
            <a:r>
              <a:rPr lang="en-US" sz="2000" b="1" dirty="0" err="1"/>
              <a:t>sebagai</a:t>
            </a:r>
            <a:r>
              <a:rPr lang="en-US" sz="2000" b="1" dirty="0"/>
              <a:t> </a:t>
            </a:r>
            <a:r>
              <a:rPr lang="en-US" sz="2000" b="1" dirty="0" err="1"/>
              <a:t>konflik</a:t>
            </a:r>
            <a:r>
              <a:rPr lang="en-US" sz="2000" b="1" dirty="0"/>
              <a:t>), </a:t>
            </a:r>
            <a:r>
              <a:rPr lang="en-US" sz="2000" b="1" dirty="0" err="1"/>
              <a:t>namun</a:t>
            </a:r>
            <a:r>
              <a:rPr lang="en-US" sz="2000" b="1" dirty="0"/>
              <a:t> </a:t>
            </a:r>
            <a:r>
              <a:rPr lang="en-US" sz="2000" b="1" dirty="0" err="1"/>
              <a:t>juga</a:t>
            </a:r>
            <a:r>
              <a:rPr lang="en-US" sz="2000" b="1" dirty="0"/>
              <a:t> </a:t>
            </a:r>
            <a:r>
              <a:rPr lang="en-US" sz="2000" b="1" dirty="0" err="1"/>
              <a:t>bermakna</a:t>
            </a:r>
            <a:r>
              <a:rPr lang="en-US" sz="2000" b="1" dirty="0"/>
              <a:t> </a:t>
            </a:r>
            <a:r>
              <a:rPr lang="en-US" sz="2000" b="1" dirty="0" err="1"/>
              <a:t>positif</a:t>
            </a:r>
            <a:r>
              <a:rPr lang="en-US" sz="2000" b="1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</a:t>
            </a:r>
            <a:r>
              <a:rPr lang="en-US" sz="2000" b="1" dirty="0" err="1"/>
              <a:t>bentuk</a:t>
            </a:r>
            <a:r>
              <a:rPr lang="en-US" sz="2000" b="1" dirty="0"/>
              <a:t> </a:t>
            </a:r>
            <a:r>
              <a:rPr lang="en-US" sz="2000" b="1" dirty="0" err="1"/>
              <a:t>kompetisi</a:t>
            </a:r>
            <a:r>
              <a:rPr lang="en-US" sz="2000" b="1" dirty="0"/>
              <a:t> yang </a:t>
            </a:r>
            <a:r>
              <a:rPr lang="en-US" sz="2000" b="1" dirty="0" err="1"/>
              <a:t>akan</a:t>
            </a:r>
            <a:r>
              <a:rPr lang="en-US" sz="2000" b="1" dirty="0"/>
              <a:t> </a:t>
            </a:r>
            <a:r>
              <a:rPr lang="en-US" sz="2000" b="1" dirty="0" err="1"/>
              <a:t>mengarah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tercapainya</a:t>
            </a:r>
            <a:r>
              <a:rPr lang="en-US" sz="2000" b="1" dirty="0"/>
              <a:t> </a:t>
            </a:r>
            <a:r>
              <a:rPr lang="en-US" sz="2000" b="1" dirty="0" err="1"/>
              <a:t>konsensus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hasil</a:t>
            </a:r>
            <a:r>
              <a:rPr lang="en-US" sz="2000" b="1" dirty="0"/>
              <a:t> </a:t>
            </a:r>
            <a:r>
              <a:rPr lang="en-US" sz="2000" b="1" dirty="0" err="1"/>
              <a:t>kompromi</a:t>
            </a:r>
            <a:r>
              <a:rPr lang="en-US" sz="2000" b="1" dirty="0"/>
              <a:t> </a:t>
            </a:r>
            <a:r>
              <a:rPr lang="en-US" sz="2000" b="1" dirty="0" err="1"/>
              <a:t>diantara</a:t>
            </a:r>
            <a:r>
              <a:rPr lang="en-US" sz="2000" b="1" dirty="0"/>
              <a:t> </a:t>
            </a:r>
            <a:r>
              <a:rPr lang="en-US" sz="2000" b="1" dirty="0" err="1"/>
              <a:t>aktor</a:t>
            </a:r>
            <a:r>
              <a:rPr lang="en-US" sz="2000" b="1" dirty="0"/>
              <a:t> yang </a:t>
            </a:r>
            <a:r>
              <a:rPr lang="en-US" sz="2000" b="1" dirty="0" err="1"/>
              <a:t>terlibat</a:t>
            </a:r>
            <a:r>
              <a:rPr lang="en-US" sz="2000" b="1" dirty="0"/>
              <a:t>.</a:t>
            </a:r>
            <a:endParaRPr lang="id-ID" sz="2000" b="1" dirty="0"/>
          </a:p>
          <a:p>
            <a:pPr algn="just">
              <a:buFont typeface="Wingdings" panose="05000000000000000000" pitchFamily="2" charset="2"/>
              <a:buChar char="v"/>
            </a:pPr>
            <a:endParaRPr lang="id-ID" sz="2000" b="1" dirty="0"/>
          </a:p>
          <a:p>
            <a:pPr algn="just">
              <a:buFont typeface="Wingdings" panose="05000000000000000000" pitchFamily="2" charset="2"/>
              <a:buChar char="v"/>
            </a:pPr>
            <a:endParaRPr lang="id-ID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EFFA3DD-0D30-44E6-95D7-0AF320D58A77}"/>
              </a:ext>
            </a:extLst>
          </p:cNvPr>
          <p:cNvSpPr txBox="1"/>
          <p:nvPr/>
        </p:nvSpPr>
        <p:spPr>
          <a:xfrm>
            <a:off x="1066800" y="1016277"/>
            <a:ext cx="990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3600" b="1" dirty="0" smtClean="0">
                <a:latin typeface="Cambria" panose="02040503050406030204" pitchFamily="18" charset="0"/>
              </a:rPr>
              <a:t>PERSPEKTIF AKTOR</a:t>
            </a:r>
            <a:endParaRPr lang="en-ID" sz="36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AD37-513D-49B8-9C2B-5EDB0B5AD677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Analisa Pemerintahan Indonesia, By Tatik Rohmawati, S.IP.,M.Si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18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373081-3FA0-4F10-9C74-6B9AC531B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LANJUTAN</a:t>
            </a:r>
            <a:endParaRPr lang="en-ID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9746-00EA-44E7-A0D6-80CD69B9178A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Analisa Pemerintahan Indonesia, By Tatik Rohmawati, S.IP.,M.Si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93875" y="1835085"/>
            <a:ext cx="990955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Ruang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tempat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berlangsungnya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pertarungan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kepentingan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terjadi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dilevel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elit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maupun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massa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meskipun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terjadi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kepentingan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dilevel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massa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berbeda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dilevel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elit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d-ID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</a:rPr>
              <a:t>Level </a:t>
            </a:r>
            <a:r>
              <a:rPr lang="en-US" sz="2400" dirty="0" err="1">
                <a:latin typeface="+mj-lt"/>
              </a:rPr>
              <a:t>elit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dengan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segala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kelebihan</a:t>
            </a:r>
            <a:r>
              <a:rPr lang="en-US" sz="2400" dirty="0">
                <a:latin typeface="+mj-lt"/>
              </a:rPr>
              <a:t> yang </a:t>
            </a:r>
            <a:r>
              <a:rPr lang="en-US" sz="2400" dirty="0" err="1">
                <a:latin typeface="+mj-lt"/>
              </a:rPr>
              <a:t>dimiliki</a:t>
            </a:r>
            <a:r>
              <a:rPr lang="en-US" sz="2400" dirty="0">
                <a:latin typeface="+mj-lt"/>
              </a:rPr>
              <a:t> (</a:t>
            </a:r>
            <a:r>
              <a:rPr lang="en-US" sz="2400" dirty="0" err="1">
                <a:latin typeface="+mj-lt"/>
              </a:rPr>
              <a:t>sumber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daya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akses</a:t>
            </a:r>
            <a:r>
              <a:rPr lang="en-US" sz="2400" dirty="0">
                <a:latin typeface="+mj-lt"/>
              </a:rPr>
              <a:t>) </a:t>
            </a:r>
            <a:r>
              <a:rPr lang="en-US" sz="2400" dirty="0" err="1">
                <a:latin typeface="+mj-lt"/>
              </a:rPr>
              <a:t>lebih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mudah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mengartikulasikan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mengagregasikan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kepentingannya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dalam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perumusan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kebijakan</a:t>
            </a:r>
            <a:endParaRPr lang="id-ID" sz="2400" dirty="0" smtClean="0">
              <a:latin typeface="+mj-lt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id-ID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Distorsi kepentingan lebih banyak terjadi di level massa karena kemacetan saluran artikulasi politik, massa lebih suka melakukan demonstrasi</a:t>
            </a:r>
            <a:r>
              <a:rPr kumimoji="0" lang="id-ID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dibandingkan menyampaikan menyampaikan aspirasi pada parpol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061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F7CA51-F0B9-4267-A8EA-E18A75591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3600" b="1" dirty="0" smtClean="0"/>
              <a:t>LANGKAH-LANGKAH </a:t>
            </a:r>
            <a:br>
              <a:rPr lang="id-ID" sz="3600" b="1" dirty="0" smtClean="0"/>
            </a:br>
            <a:r>
              <a:rPr lang="id-ID" sz="3600" b="1" dirty="0" smtClean="0"/>
              <a:t>ANALISIS KEPENTINGAN:</a:t>
            </a:r>
            <a:endParaRPr lang="id-ID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FCD7C9-3DE2-4907-81A9-2E926823B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058400" cy="4292599"/>
          </a:xfrm>
        </p:spPr>
        <p:txBody>
          <a:bodyPr>
            <a:normAutofit/>
          </a:bodyPr>
          <a:lstStyle/>
          <a:p>
            <a:pPr marL="544068" lvl="1" indent="-342900" algn="just">
              <a:buFont typeface="+mj-lt"/>
              <a:buAutoNum type="arabicParenR"/>
            </a:pPr>
            <a:r>
              <a:rPr lang="id-ID" sz="2400" b="1" dirty="0"/>
              <a:t>mengidentifikasi para aktor yang terlibat dan latar belakang sosbudpol nya (termasuk afiliansi politiknya)</a:t>
            </a:r>
          </a:p>
          <a:p>
            <a:pPr marL="544068" lvl="1" indent="-342900" algn="just">
              <a:buFont typeface="+mj-lt"/>
              <a:buAutoNum type="arabicParenR"/>
            </a:pPr>
            <a:r>
              <a:rPr lang="id-ID" sz="2400" b="1" dirty="0"/>
              <a:t>memetakan hubungan antar aktor</a:t>
            </a:r>
          </a:p>
          <a:p>
            <a:pPr marL="544068" lvl="1" indent="-342900" algn="just">
              <a:buFont typeface="+mj-lt"/>
              <a:buAutoNum type="arabicParenR"/>
            </a:pPr>
            <a:r>
              <a:rPr lang="id-ID" sz="2400" b="1" dirty="0"/>
              <a:t>mengidentifikasi media yang digunakan untuk saling bertarung; bagaimana kepentingan diterjemahkan dalam isu/kemasan yang menarik keberpihakan publik</a:t>
            </a:r>
          </a:p>
          <a:p>
            <a:pPr marL="544068" lvl="1" indent="-342900" algn="just">
              <a:buFont typeface="+mj-lt"/>
              <a:buAutoNum type="arabicParenR"/>
            </a:pPr>
            <a:r>
              <a:rPr lang="id-ID" sz="2400" b="1" dirty="0"/>
              <a:t>mengidentifikasi strategi yang digunakan para aktor; kekuasaan, kapital, budaya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94C5-E48D-403D-B309-6C113E1767D1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Analisa Pemerintahan Indonesia, By Tatik Rohmawati, S.IP.,M.Si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5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86E9BE-734D-4C0A-8E23-978DFE4DA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3600" b="1" dirty="0" smtClean="0"/>
              <a:t>CONTOH APLIKASI </a:t>
            </a:r>
            <a:br>
              <a:rPr lang="id-ID" sz="3600" b="1" dirty="0" smtClean="0"/>
            </a:br>
            <a:r>
              <a:rPr lang="id-ID" sz="3600" b="1" dirty="0" smtClean="0"/>
              <a:t>ANALISIS KEPENTINGAN</a:t>
            </a:r>
            <a:endParaRPr lang="id-ID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07FA42-2942-4A09-9E3E-C1AE6A45B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41941"/>
            <a:ext cx="10058400" cy="4093816"/>
          </a:xfrm>
        </p:spPr>
        <p:txBody>
          <a:bodyPr>
            <a:normAutofit/>
          </a:bodyPr>
          <a:lstStyle/>
          <a:p>
            <a:pPr marL="457200" lvl="0" indent="-457200" algn="just">
              <a:buFont typeface="+mj-lt"/>
              <a:buAutoNum type="arabicParenR"/>
            </a:pPr>
            <a:r>
              <a:rPr lang="id-ID" sz="2400" b="1" dirty="0"/>
              <a:t>analisis hubungan sinergitas aktor dalam konsep governance</a:t>
            </a:r>
          </a:p>
          <a:p>
            <a:pPr marL="457200" lvl="0" indent="-457200" algn="just">
              <a:buFont typeface="+mj-lt"/>
              <a:buAutoNum type="arabicParenR"/>
            </a:pPr>
            <a:r>
              <a:rPr lang="id-ID" sz="2400" b="1" dirty="0"/>
              <a:t>pertarungan kepentingan dalam perumusan kebijakan</a:t>
            </a:r>
          </a:p>
          <a:p>
            <a:pPr marL="457200" lvl="0" indent="-457200" algn="just">
              <a:buFont typeface="+mj-lt"/>
              <a:buAutoNum type="arabicParenR"/>
            </a:pPr>
            <a:r>
              <a:rPr lang="id-ID" sz="2400" b="1" dirty="0"/>
              <a:t>pertarungan wacana tentang suatu isu untuk membentuk opini publik (spt: kasus STPDN; isu kekerasan dalam pendidikan digunakan sebagai cover dari isu substansif yaitu dualisme pengelolaan pendidikan kedinasan</a:t>
            </a:r>
          </a:p>
          <a:p>
            <a:pPr marL="457200" lvl="0" indent="-457200" algn="just">
              <a:buFont typeface="+mj-lt"/>
              <a:buAutoNum type="arabicParenR"/>
            </a:pPr>
            <a:r>
              <a:rPr lang="id-ID" sz="2400" b="1" dirty="0"/>
              <a:t>koalisi kebangsaan VS koalisi kerakyatan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11FF-8E4C-4BEE-ABFC-BD94B6C450FE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Analisa Pemerintahan Indonesia, By Tatik Rohmawati, S.IP.,M.Si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6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ALHAMDULILLAH.... TERIMAKASIH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3200" b="1" dirty="0" smtClean="0"/>
              <a:t>SEMOGA BERMANFAAT</a:t>
            </a:r>
            <a:endParaRPr lang="id-ID" sz="32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6BEE-6A80-4E66-9840-811B9CE9797A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Materi Analisa Pemerintahan Indonesia, By Tatik Rohmawati, S.IP.,M.Si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23176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A4E875-040F-4F4E-A5A7-1188084B7F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646C36-D994-4DBD-9A53-9B2DFD8D7208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47854D2-C2B1-4273-BEE8-C059778BC5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{2D31BE7C-ECE9-4D2F-A6A9-9D0A460339AD}tf56160789_wac</Template>
  <TotalTime>0</TotalTime>
  <Words>378</Words>
  <Application>Microsoft Office PowerPoint</Application>
  <PresentationFormat>Widescreen</PresentationFormat>
  <Paragraphs>43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Bookman Old Style</vt:lpstr>
      <vt:lpstr>Calibri</vt:lpstr>
      <vt:lpstr>Cambria</vt:lpstr>
      <vt:lpstr>Franklin Gothic Book</vt:lpstr>
      <vt:lpstr>Times New Roman</vt:lpstr>
      <vt:lpstr>Wingdings</vt:lpstr>
      <vt:lpstr>1_RetrospectVTI</vt:lpstr>
      <vt:lpstr>PERSPEKTIF AKTOR: ANALISA KEPENTINGAN</vt:lpstr>
      <vt:lpstr>PowerPoint Presentation</vt:lpstr>
      <vt:lpstr>LANJUTAN</vt:lpstr>
      <vt:lpstr>LANGKAH-LANGKAH  ANALISIS KEPENTINGAN:</vt:lpstr>
      <vt:lpstr>CONTOH APLIKASI  ANALISIS KEPENTINGAN</vt:lpstr>
      <vt:lpstr>ALHAMDULILLAH.... TERIMAKASIH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2020-07-07T03:28:26Z</dcterms:created>
  <dcterms:modified xsi:type="dcterms:W3CDTF">2020-10-25T18:39:15Z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