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2" r:id="rId3"/>
    <p:sldId id="263" r:id="rId4"/>
    <p:sldId id="264" r:id="rId5"/>
    <p:sldId id="274" r:id="rId6"/>
    <p:sldId id="258" r:id="rId7"/>
    <p:sldId id="259" r:id="rId8"/>
    <p:sldId id="275"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AE0DC-A17F-47B6-98FE-AA00FCCB9DDD}"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63B55145-B800-46D8-92A0-FE9A35838F92}">
      <dgm:prSet phldrT="[Text]" custT="1"/>
      <dgm:spPr/>
      <dgm:t>
        <a:bodyPr/>
        <a:lstStyle/>
        <a:p>
          <a:pPr algn="ctr"/>
          <a:r>
            <a:rPr lang="id-ID" sz="2400" b="0" i="0" u="none" cap="none" spc="0" dirty="0" smtClean="0">
              <a:ln w="0"/>
              <a:solidFill>
                <a:schemeClr val="tx1"/>
              </a:solidFill>
              <a:effectLst>
                <a:outerShdw blurRad="38100" dist="19050" dir="2700000" algn="tl" rotWithShape="0">
                  <a:schemeClr val="dk1">
                    <a:alpha val="40000"/>
                  </a:schemeClr>
                </a:outerShdw>
              </a:effectLst>
            </a:rPr>
            <a:t>Disampaikan Pada Pertemuan ke-6</a:t>
          </a:r>
        </a:p>
        <a:p>
          <a:pPr algn="ctr"/>
          <a:r>
            <a:rPr lang="id-ID" sz="2400" b="0" i="0" u="none" cap="none" spc="0" dirty="0" smtClean="0">
              <a:ln w="0"/>
              <a:solidFill>
                <a:schemeClr val="tx1"/>
              </a:solidFill>
              <a:effectLst>
                <a:outerShdw blurRad="38100" dist="19050" dir="2700000" algn="tl" rotWithShape="0">
                  <a:schemeClr val="dk1">
                    <a:alpha val="40000"/>
                  </a:schemeClr>
                </a:outerShdw>
              </a:effectLst>
            </a:rPr>
            <a:t>Mata Kuliah:</a:t>
          </a:r>
        </a:p>
        <a:p>
          <a:pPr algn="ctr"/>
          <a:r>
            <a:rPr lang="id-ID" sz="2400" b="0" i="0" u="none" cap="none" spc="0" dirty="0" smtClean="0">
              <a:ln w="0"/>
              <a:solidFill>
                <a:schemeClr val="tx1"/>
              </a:solidFill>
              <a:effectLst>
                <a:outerShdw blurRad="38100" dist="19050" dir="2700000" algn="tl" rotWithShape="0">
                  <a:schemeClr val="dk1">
                    <a:alpha val="40000"/>
                  </a:schemeClr>
                </a:outerShdw>
              </a:effectLst>
            </a:rPr>
            <a:t> Analisa Pemerintahan Indonesia</a:t>
          </a:r>
        </a:p>
        <a:p>
          <a:pPr algn="ctr"/>
          <a:r>
            <a:rPr lang="id-ID" sz="2400" b="0" i="0" u="none" cap="none" spc="0" dirty="0" smtClean="0">
              <a:ln w="0"/>
              <a:solidFill>
                <a:schemeClr val="tx1"/>
              </a:solidFill>
              <a:effectLst>
                <a:outerShdw blurRad="38100" dist="19050" dir="2700000" algn="tl" rotWithShape="0">
                  <a:schemeClr val="dk1">
                    <a:alpha val="40000"/>
                  </a:schemeClr>
                </a:outerShdw>
              </a:effectLst>
            </a:rPr>
            <a:t>Dosen :</a:t>
          </a:r>
        </a:p>
        <a:p>
          <a:pPr algn="ctr"/>
          <a:r>
            <a:rPr lang="id-ID" sz="2400" b="0" i="0" u="none" cap="none" spc="0" dirty="0" smtClean="0">
              <a:ln w="0"/>
              <a:solidFill>
                <a:schemeClr val="tx1"/>
              </a:solidFill>
              <a:effectLst>
                <a:outerShdw blurRad="38100" dist="19050" dir="2700000" algn="tl" rotWithShape="0">
                  <a:schemeClr val="dk1">
                    <a:alpha val="40000"/>
                  </a:schemeClr>
                </a:outerShdw>
              </a:effectLst>
            </a:rPr>
            <a:t>Tatik Rohmawati, S.IP.,M.Si</a:t>
          </a:r>
          <a:endParaRPr lang="en-US" sz="2400" b="0" cap="none" spc="0" dirty="0">
            <a:ln w="0"/>
            <a:solidFill>
              <a:schemeClr val="tx1"/>
            </a:solidFill>
            <a:effectLst>
              <a:outerShdw blurRad="38100" dist="19050" dir="2700000" algn="tl" rotWithShape="0">
                <a:schemeClr val="dk1">
                  <a:alpha val="40000"/>
                </a:schemeClr>
              </a:outerShdw>
            </a:effectLst>
          </a:endParaRPr>
        </a:p>
      </dgm:t>
    </dgm:pt>
    <dgm:pt modelId="{361EEAF2-1DE4-4067-86D8-1D6F555647E9}" type="parTrans" cxnId="{3F73AC5F-EDF6-49DE-A8C4-C6B76E0A3C4B}">
      <dgm:prSet/>
      <dgm:spPr/>
      <dgm:t>
        <a:bodyPr/>
        <a:lstStyle/>
        <a:p>
          <a:endParaRPr lang="en-US"/>
        </a:p>
      </dgm:t>
    </dgm:pt>
    <dgm:pt modelId="{A48EFA10-8190-4B07-9F51-489A52460B45}" type="sibTrans" cxnId="{3F73AC5F-EDF6-49DE-A8C4-C6B76E0A3C4B}">
      <dgm:prSet custT="1"/>
      <dgm:spPr/>
      <dgm:t>
        <a:bodyPr/>
        <a:lstStyle/>
        <a:p>
          <a:pPr algn="ctr"/>
          <a:endParaRPr lang="en-US" sz="1200" b="0" cap="none" spc="0">
            <a:ln w="0"/>
            <a:solidFill>
              <a:schemeClr val="tx1"/>
            </a:solidFill>
            <a:effectLst>
              <a:outerShdw blurRad="38100" dist="19050" dir="2700000" algn="tl" rotWithShape="0">
                <a:schemeClr val="dk1">
                  <a:alpha val="40000"/>
                </a:schemeClr>
              </a:outerShdw>
            </a:effectLst>
          </a:endParaRPr>
        </a:p>
      </dgm:t>
    </dgm:pt>
    <dgm:pt modelId="{9CED6BC9-9B40-476A-A3E9-8BA2638333A9}" type="pres">
      <dgm:prSet presAssocID="{916AE0DC-A17F-47B6-98FE-AA00FCCB9DDD}" presName="cycle" presStyleCnt="0">
        <dgm:presLayoutVars>
          <dgm:dir/>
          <dgm:resizeHandles val="exact"/>
        </dgm:presLayoutVars>
      </dgm:prSet>
      <dgm:spPr/>
      <dgm:t>
        <a:bodyPr/>
        <a:lstStyle/>
        <a:p>
          <a:endParaRPr lang="en-US"/>
        </a:p>
      </dgm:t>
    </dgm:pt>
    <dgm:pt modelId="{57746CA0-0D94-4D9A-9E86-28DECBD21F81}" type="pres">
      <dgm:prSet presAssocID="{63B55145-B800-46D8-92A0-FE9A35838F92}" presName="node" presStyleLbl="node1" presStyleIdx="0" presStyleCnt="1" custScaleX="148732">
        <dgm:presLayoutVars>
          <dgm:bulletEnabled val="1"/>
        </dgm:presLayoutVars>
      </dgm:prSet>
      <dgm:spPr/>
      <dgm:t>
        <a:bodyPr/>
        <a:lstStyle/>
        <a:p>
          <a:endParaRPr lang="en-US"/>
        </a:p>
      </dgm:t>
    </dgm:pt>
  </dgm:ptLst>
  <dgm:cxnLst>
    <dgm:cxn modelId="{8B71C855-A77F-4F51-8AF4-1A93D06529FD}" type="presOf" srcId="{916AE0DC-A17F-47B6-98FE-AA00FCCB9DDD}" destId="{9CED6BC9-9B40-476A-A3E9-8BA2638333A9}" srcOrd="0" destOrd="0" presId="urn:microsoft.com/office/officeart/2005/8/layout/cycle2"/>
    <dgm:cxn modelId="{A41A3EF0-AF91-433B-BC4E-9BF33260B488}" type="presOf" srcId="{63B55145-B800-46D8-92A0-FE9A35838F92}" destId="{57746CA0-0D94-4D9A-9E86-28DECBD21F81}" srcOrd="0" destOrd="0" presId="urn:microsoft.com/office/officeart/2005/8/layout/cycle2"/>
    <dgm:cxn modelId="{3F73AC5F-EDF6-49DE-A8C4-C6B76E0A3C4B}" srcId="{916AE0DC-A17F-47B6-98FE-AA00FCCB9DDD}" destId="{63B55145-B800-46D8-92A0-FE9A35838F92}" srcOrd="0" destOrd="0" parTransId="{361EEAF2-1DE4-4067-86D8-1D6F555647E9}" sibTransId="{A48EFA10-8190-4B07-9F51-489A52460B45}"/>
    <dgm:cxn modelId="{CA630F98-E358-4FE5-A803-5702AFB88710}" type="presParOf" srcId="{9CED6BC9-9B40-476A-A3E9-8BA2638333A9}" destId="{57746CA0-0D94-4D9A-9E86-28DECBD21F8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46CA0-0D94-4D9A-9E86-28DECBD21F81}">
      <dsp:nvSpPr>
        <dsp:cNvPr id="0" name=""/>
        <dsp:cNvSpPr/>
      </dsp:nvSpPr>
      <dsp:spPr>
        <a:xfrm>
          <a:off x="711208" y="3547"/>
          <a:ext cx="6705582" cy="4508499"/>
        </a:xfrm>
        <a:prstGeom prst="ellipse">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d-ID" sz="2400" b="0" i="0" u="none" kern="1200" cap="none" spc="0" dirty="0" smtClean="0">
              <a:ln w="0"/>
              <a:solidFill>
                <a:schemeClr val="tx1"/>
              </a:solidFill>
              <a:effectLst>
                <a:outerShdw blurRad="38100" dist="19050" dir="2700000" algn="tl" rotWithShape="0">
                  <a:schemeClr val="dk1">
                    <a:alpha val="40000"/>
                  </a:schemeClr>
                </a:outerShdw>
              </a:effectLst>
            </a:rPr>
            <a:t>Disampaikan Pada Pertemuan ke-6</a:t>
          </a:r>
        </a:p>
        <a:p>
          <a:pPr lvl="0" algn="ctr" defTabSz="1066800">
            <a:lnSpc>
              <a:spcPct val="90000"/>
            </a:lnSpc>
            <a:spcBef>
              <a:spcPct val="0"/>
            </a:spcBef>
            <a:spcAft>
              <a:spcPct val="35000"/>
            </a:spcAft>
          </a:pPr>
          <a:r>
            <a:rPr lang="id-ID" sz="2400" b="0" i="0" u="none" kern="1200" cap="none" spc="0" dirty="0" smtClean="0">
              <a:ln w="0"/>
              <a:solidFill>
                <a:schemeClr val="tx1"/>
              </a:solidFill>
              <a:effectLst>
                <a:outerShdw blurRad="38100" dist="19050" dir="2700000" algn="tl" rotWithShape="0">
                  <a:schemeClr val="dk1">
                    <a:alpha val="40000"/>
                  </a:schemeClr>
                </a:outerShdw>
              </a:effectLst>
            </a:rPr>
            <a:t>Mata Kuliah:</a:t>
          </a:r>
        </a:p>
        <a:p>
          <a:pPr lvl="0" algn="ctr" defTabSz="1066800">
            <a:lnSpc>
              <a:spcPct val="90000"/>
            </a:lnSpc>
            <a:spcBef>
              <a:spcPct val="0"/>
            </a:spcBef>
            <a:spcAft>
              <a:spcPct val="35000"/>
            </a:spcAft>
          </a:pPr>
          <a:r>
            <a:rPr lang="id-ID" sz="2400" b="0" i="0" u="none" kern="1200" cap="none" spc="0" dirty="0" smtClean="0">
              <a:ln w="0"/>
              <a:solidFill>
                <a:schemeClr val="tx1"/>
              </a:solidFill>
              <a:effectLst>
                <a:outerShdw blurRad="38100" dist="19050" dir="2700000" algn="tl" rotWithShape="0">
                  <a:schemeClr val="dk1">
                    <a:alpha val="40000"/>
                  </a:schemeClr>
                </a:outerShdw>
              </a:effectLst>
            </a:rPr>
            <a:t> Analisa Pemerintahan Indonesia</a:t>
          </a:r>
        </a:p>
        <a:p>
          <a:pPr lvl="0" algn="ctr" defTabSz="1066800">
            <a:lnSpc>
              <a:spcPct val="90000"/>
            </a:lnSpc>
            <a:spcBef>
              <a:spcPct val="0"/>
            </a:spcBef>
            <a:spcAft>
              <a:spcPct val="35000"/>
            </a:spcAft>
          </a:pPr>
          <a:r>
            <a:rPr lang="id-ID" sz="2400" b="0" i="0" u="none" kern="1200" cap="none" spc="0" dirty="0" smtClean="0">
              <a:ln w="0"/>
              <a:solidFill>
                <a:schemeClr val="tx1"/>
              </a:solidFill>
              <a:effectLst>
                <a:outerShdw blurRad="38100" dist="19050" dir="2700000" algn="tl" rotWithShape="0">
                  <a:schemeClr val="dk1">
                    <a:alpha val="40000"/>
                  </a:schemeClr>
                </a:outerShdw>
              </a:effectLst>
            </a:rPr>
            <a:t>Dosen :</a:t>
          </a:r>
        </a:p>
        <a:p>
          <a:pPr lvl="0" algn="ctr" defTabSz="1066800">
            <a:lnSpc>
              <a:spcPct val="90000"/>
            </a:lnSpc>
            <a:spcBef>
              <a:spcPct val="0"/>
            </a:spcBef>
            <a:spcAft>
              <a:spcPct val="35000"/>
            </a:spcAft>
          </a:pPr>
          <a:r>
            <a:rPr lang="id-ID" sz="2400" b="0" i="0" u="none" kern="1200" cap="none" spc="0" dirty="0" smtClean="0">
              <a:ln w="0"/>
              <a:solidFill>
                <a:schemeClr val="tx1"/>
              </a:solidFill>
              <a:effectLst>
                <a:outerShdw blurRad="38100" dist="19050" dir="2700000" algn="tl" rotWithShape="0">
                  <a:schemeClr val="dk1">
                    <a:alpha val="40000"/>
                  </a:schemeClr>
                </a:outerShdw>
              </a:effectLst>
            </a:rPr>
            <a:t>Tatik Rohmawati, S.IP.,M.Si</a:t>
          </a:r>
          <a:endParaRPr lang="en-US" sz="2400" b="0" kern="1200" cap="none" spc="0" dirty="0">
            <a:ln w="0"/>
            <a:solidFill>
              <a:schemeClr val="tx1"/>
            </a:solidFill>
            <a:effectLst>
              <a:outerShdw blurRad="38100" dist="19050" dir="2700000" algn="tl" rotWithShape="0">
                <a:schemeClr val="dk1">
                  <a:alpha val="40000"/>
                </a:schemeClr>
              </a:outerShdw>
            </a:effectLst>
          </a:endParaRPr>
        </a:p>
      </dsp:txBody>
      <dsp:txXfrm>
        <a:off x="1693218" y="663801"/>
        <a:ext cx="4741562" cy="318799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4E7CF-64BF-4A25-991C-3B5784FC852A}" type="datetimeFigureOut">
              <a:rPr lang="id-ID" smtClean="0"/>
              <a:t>01/11/2020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83FEC-D28A-42EB-BEC0-73281DC907A4}" type="slidenum">
              <a:rPr lang="id-ID" smtClean="0"/>
              <a:t>‹#›</a:t>
            </a:fld>
            <a:endParaRPr lang="id-ID"/>
          </a:p>
        </p:txBody>
      </p:sp>
    </p:spTree>
    <p:extLst>
      <p:ext uri="{BB962C8B-B14F-4D97-AF65-F5344CB8AC3E}">
        <p14:creationId xmlns:p14="http://schemas.microsoft.com/office/powerpoint/2010/main" val="2174079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09783FEC-D28A-42EB-BEC0-73281DC907A4}" type="slidenum">
              <a:rPr lang="id-ID" smtClean="0"/>
              <a:t>1</a:t>
            </a:fld>
            <a:endParaRPr lang="id-ID"/>
          </a:p>
        </p:txBody>
      </p:sp>
    </p:spTree>
    <p:extLst>
      <p:ext uri="{BB962C8B-B14F-4D97-AF65-F5344CB8AC3E}">
        <p14:creationId xmlns:p14="http://schemas.microsoft.com/office/powerpoint/2010/main" val="389102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C942DEA-B7BB-4337-A949-678BBCCF4511}" type="datetime1">
              <a:rPr lang="en-US" smtClean="0"/>
              <a:t>11/1/2020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smtClean="0"/>
              <a:t>Materi Analisa Pemerintahan Indonesia</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989AB5-2467-4C34-BE2D-19B409EAF22A}"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smtClean="0"/>
              <a:t>Materi Analisa Pemerintahan Indonesia</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30C43E-4FAE-4E00-8E11-125FAE7408F1}"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smtClean="0"/>
              <a:t>Materi Analisa Pemerintahan Indonesia</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F64F42-A5AF-4C15-97ED-587AE67E292A}"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smtClean="0"/>
              <a:t>Materi Analisa Pemerintahan Indonesia</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F11F23F-6298-46A6-A102-C43E3ED47950}" type="datetime1">
              <a:rPr lang="en-US" smtClean="0"/>
              <a:t>11/1/2020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smtClean="0"/>
              <a:t>Materi Analisa Pemerintahan Indonesia</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9B1520-BFA3-45FC-A2B3-49F49E99372E}" type="datetime1">
              <a:rPr lang="en-US" smtClean="0"/>
              <a:t>11/1/2020</a:t>
            </a:fld>
            <a:endParaRPr lang="en-US" dirty="0"/>
          </a:p>
        </p:txBody>
      </p:sp>
      <p:sp>
        <p:nvSpPr>
          <p:cNvPr id="6" name="Footer Placeholder 5"/>
          <p:cNvSpPr>
            <a:spLocks noGrp="1"/>
          </p:cNvSpPr>
          <p:nvPr>
            <p:ph type="ftr" sz="quarter" idx="11"/>
          </p:nvPr>
        </p:nvSpPr>
        <p:spPr/>
        <p:txBody>
          <a:bodyPr/>
          <a:lstStyle/>
          <a:p>
            <a:r>
              <a:rPr lang="en-US" smtClean="0"/>
              <a:t>Materi Analisa Pemerintahan Indonesia</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8FBDE2-0096-404C-8574-60245290D186}" type="datetime1">
              <a:rPr lang="en-US" smtClean="0"/>
              <a:t>11/1/2020</a:t>
            </a:fld>
            <a:endParaRPr lang="en-US" dirty="0"/>
          </a:p>
        </p:txBody>
      </p:sp>
      <p:sp>
        <p:nvSpPr>
          <p:cNvPr id="8" name="Footer Placeholder 7"/>
          <p:cNvSpPr>
            <a:spLocks noGrp="1"/>
          </p:cNvSpPr>
          <p:nvPr>
            <p:ph type="ftr" sz="quarter" idx="11"/>
          </p:nvPr>
        </p:nvSpPr>
        <p:spPr/>
        <p:txBody>
          <a:bodyPr/>
          <a:lstStyle/>
          <a:p>
            <a:r>
              <a:rPr lang="en-US" smtClean="0"/>
              <a:t>Materi Analisa Pemerintahan Indonesia</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A43C37-370B-493A-BE58-32FE01B86590}" type="datetime1">
              <a:rPr lang="en-US" smtClean="0"/>
              <a:t>11/1/2020</a:t>
            </a:fld>
            <a:endParaRPr lang="en-US" dirty="0"/>
          </a:p>
        </p:txBody>
      </p:sp>
      <p:sp>
        <p:nvSpPr>
          <p:cNvPr id="4" name="Footer Placeholder 3"/>
          <p:cNvSpPr>
            <a:spLocks noGrp="1"/>
          </p:cNvSpPr>
          <p:nvPr>
            <p:ph type="ftr" sz="quarter" idx="11"/>
          </p:nvPr>
        </p:nvSpPr>
        <p:spPr/>
        <p:txBody>
          <a:bodyPr/>
          <a:lstStyle/>
          <a:p>
            <a:r>
              <a:rPr lang="en-US" smtClean="0"/>
              <a:t>Materi Analisa Pemerintahan Indonesia</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677A4-5A47-4BB5-B47C-3789D64513F7}" type="datetime1">
              <a:rPr lang="en-US" smtClean="0"/>
              <a:t>11/1/2020</a:t>
            </a:fld>
            <a:endParaRPr lang="en-US" dirty="0"/>
          </a:p>
        </p:txBody>
      </p:sp>
      <p:sp>
        <p:nvSpPr>
          <p:cNvPr id="3" name="Footer Placeholder 2"/>
          <p:cNvSpPr>
            <a:spLocks noGrp="1"/>
          </p:cNvSpPr>
          <p:nvPr>
            <p:ph type="ftr" sz="quarter" idx="11"/>
          </p:nvPr>
        </p:nvSpPr>
        <p:spPr/>
        <p:txBody>
          <a:bodyPr/>
          <a:lstStyle/>
          <a:p>
            <a:r>
              <a:rPr lang="en-US" smtClean="0"/>
              <a:t>Materi Analisa Pemerintahan Indonesia</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3F60E97-3EF8-4727-B71E-340C667250DE}" type="datetime1">
              <a:rPr lang="en-US" smtClean="0"/>
              <a:t>11/1/2020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Materi Analisa Pemerintahan Indonesia</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F19B38A-D88B-4800-81FC-52A353D12C73}" type="datetime1">
              <a:rPr lang="en-US" smtClean="0"/>
              <a:t>11/1/2020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Materi Analisa Pemerintahan Indonesia</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7EF004E-D7D8-4598-9FA4-B906F9EBCA5C}" type="datetime1">
              <a:rPr lang="en-US" smtClean="0"/>
              <a:t>11/1/2020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smtClean="0"/>
              <a:t>Materi Analisa Pemerintahan Indonesia</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85634" y="502276"/>
            <a:ext cx="6568226" cy="761128"/>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id-ID" sz="4400" b="1" dirty="0"/>
              <a:t>RELASI PENGUASA – PENGUSAHA</a:t>
            </a:r>
          </a:p>
        </p:txBody>
      </p:sp>
      <p:graphicFrame>
        <p:nvGraphicFramePr>
          <p:cNvPr id="12" name="Diagram 11"/>
          <p:cNvGraphicFramePr/>
          <p:nvPr>
            <p:extLst>
              <p:ext uri="{D42A27DB-BD31-4B8C-83A1-F6EECF244321}">
                <p14:modId xmlns:p14="http://schemas.microsoft.com/office/powerpoint/2010/main" val="1793544995"/>
              </p:ext>
            </p:extLst>
          </p:nvPr>
        </p:nvGraphicFramePr>
        <p:xfrm>
          <a:off x="2032000" y="1622738"/>
          <a:ext cx="8128000" cy="45155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Date Placeholder 1"/>
          <p:cNvSpPr>
            <a:spLocks noGrp="1"/>
          </p:cNvSpPr>
          <p:nvPr>
            <p:ph type="dt" sz="half" idx="10"/>
          </p:nvPr>
        </p:nvSpPr>
        <p:spPr/>
        <p:txBody>
          <a:bodyPr/>
          <a:lstStyle/>
          <a:p>
            <a:fld id="{070542D9-C0B9-4FA5-8B54-7E413032EBFA}" type="datetime1">
              <a:rPr lang="en-US" smtClean="0"/>
              <a:t>11/1/2020</a:t>
            </a:fld>
            <a:endParaRPr lang="en-US" dirty="0"/>
          </a:p>
        </p:txBody>
      </p:sp>
      <p:sp>
        <p:nvSpPr>
          <p:cNvPr id="3" name="Footer Placeholder 2"/>
          <p:cNvSpPr>
            <a:spLocks noGrp="1"/>
          </p:cNvSpPr>
          <p:nvPr>
            <p:ph type="ftr" sz="quarter" idx="11"/>
          </p:nvPr>
        </p:nvSpPr>
        <p:spPr/>
        <p:txBody>
          <a:bodyPr/>
          <a:lstStyle/>
          <a:p>
            <a:r>
              <a:rPr lang="en-US" smtClean="0"/>
              <a:t>Materi Analisa Pemerintahan Indonesia</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1</a:t>
            </a:fld>
            <a:endParaRPr lang="en-US" dirty="0"/>
          </a:p>
        </p:txBody>
      </p:sp>
    </p:spTree>
    <p:extLst>
      <p:ext uri="{BB962C8B-B14F-4D97-AF65-F5344CB8AC3E}">
        <p14:creationId xmlns:p14="http://schemas.microsoft.com/office/powerpoint/2010/main" val="2339824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568" y="193183"/>
            <a:ext cx="9858781" cy="3896932"/>
          </a:xfrm>
        </p:spPr>
        <p:txBody>
          <a:bodyPr>
            <a:noAutofit/>
          </a:bodyPr>
          <a:lstStyle/>
          <a:p>
            <a:pPr lvl="0" algn="just"/>
            <a:r>
              <a:rPr lang="id-ID" sz="2800" dirty="0"/>
              <a:t>Sejak dimulainya era negara kerajaan di nusantara, relasi penguasa dan pengusaha telah berkembang dan berperan penting untuk menunjang berfungsinya </a:t>
            </a:r>
            <a:r>
              <a:rPr lang="id-ID" sz="2800" dirty="0" smtClean="0"/>
              <a:t>pemerintahan</a:t>
            </a:r>
            <a:endParaRPr lang="id-ID" sz="2800" dirty="0"/>
          </a:p>
          <a:p>
            <a:pPr lvl="0" algn="just"/>
            <a:r>
              <a:rPr lang="id-ID" sz="2800" dirty="0"/>
              <a:t>Diantara keduanya terjalin hubungan timbal balik  yang saling menguntungkan;</a:t>
            </a:r>
          </a:p>
          <a:p>
            <a:pPr algn="just"/>
            <a:r>
              <a:rPr lang="id-ID" sz="2800" dirty="0"/>
              <a:t>Penguasa memiliki sumber daya berupa kekuasaan dan kewenangan </a:t>
            </a:r>
            <a:r>
              <a:rPr lang="id-ID" sz="2800" dirty="0">
                <a:sym typeface="Wingdings" panose="05000000000000000000" pitchFamily="2" charset="2"/>
              </a:rPr>
              <a:t></a:t>
            </a:r>
            <a:r>
              <a:rPr lang="id-ID" sz="2800" dirty="0"/>
              <a:t> diperlukan pengusaha untuk memperlancar usahanya,</a:t>
            </a:r>
          </a:p>
          <a:p>
            <a:pPr algn="just"/>
            <a:r>
              <a:rPr lang="id-ID" sz="2800" dirty="0"/>
              <a:t>Penguasa juga memerlukan dukungan modal (khususnya finansial) urntuk menjalankan fungsi pemerintahan sekaligus mempertahankan legitimasi kekuasaannya dimata rakyat.</a:t>
            </a:r>
          </a:p>
          <a:p>
            <a:pPr algn="just"/>
            <a:r>
              <a:rPr lang="id-ID" sz="2800" dirty="0"/>
              <a:t>Relasi penguasa-pengusaha ini semakin menguat dengan diterapkannya model negara pembangunan (</a:t>
            </a:r>
            <a:r>
              <a:rPr lang="id-ID" sz="2800" i="1" dirty="0"/>
              <a:t>development state)</a:t>
            </a:r>
          </a:p>
          <a:p>
            <a:pPr algn="just"/>
            <a:endParaRPr lang="en-US" sz="2800" dirty="0"/>
          </a:p>
        </p:txBody>
      </p:sp>
      <p:sp>
        <p:nvSpPr>
          <p:cNvPr id="6" name="Date Placeholder 5"/>
          <p:cNvSpPr>
            <a:spLocks noGrp="1"/>
          </p:cNvSpPr>
          <p:nvPr>
            <p:ph type="dt" sz="half" idx="10"/>
          </p:nvPr>
        </p:nvSpPr>
        <p:spPr/>
        <p:txBody>
          <a:bodyPr/>
          <a:lstStyle/>
          <a:p>
            <a:fld id="{BE2387EA-A3FB-4C08-AA6F-34C78980D92A}" type="datetime1">
              <a:rPr lang="en-US" smtClean="0"/>
              <a:t>11/1/2020</a:t>
            </a:fld>
            <a:endParaRPr lang="en-US" dirty="0"/>
          </a:p>
        </p:txBody>
      </p:sp>
      <p:sp>
        <p:nvSpPr>
          <p:cNvPr id="7" name="Footer Placeholder 6"/>
          <p:cNvSpPr>
            <a:spLocks noGrp="1"/>
          </p:cNvSpPr>
          <p:nvPr>
            <p:ph type="ftr" sz="quarter" idx="11"/>
          </p:nvPr>
        </p:nvSpPr>
        <p:spPr/>
        <p:txBody>
          <a:bodyPr/>
          <a:lstStyle/>
          <a:p>
            <a:r>
              <a:rPr lang="en-US" smtClean="0"/>
              <a:t>Materi Analisa Pemerintahan Indonesia</a:t>
            </a:r>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3032239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1146219"/>
            <a:ext cx="5505719" cy="5005989"/>
          </a:xfrm>
        </p:spPr>
        <p:txBody>
          <a:bodyPr>
            <a:normAutofit fontScale="77500" lnSpcReduction="20000"/>
          </a:bodyPr>
          <a:lstStyle/>
          <a:p>
            <a:pPr lvl="0" algn="just"/>
            <a:r>
              <a:rPr lang="id-ID" sz="2800" dirty="0"/>
              <a:t>Model negara pembangunan menitikberatkan pada pencapaian proses pembangunan untuk mengubah masyarakat tradisional menjadi modern melalui industrialisasi. </a:t>
            </a:r>
          </a:p>
          <a:p>
            <a:pPr algn="just"/>
            <a:r>
              <a:rPr lang="id-ID" sz="2800" dirty="0"/>
              <a:t>Pembangunan difokuskan pada pertumbuhan ekonomi melalui peningkatan pendapatan dan investasi.</a:t>
            </a:r>
          </a:p>
          <a:p>
            <a:pPr algn="just"/>
            <a:r>
              <a:rPr lang="id-ID" sz="2800" dirty="0"/>
              <a:t>Oleh karena itu pemerintah berperan penting untuk mendorong pembangunan </a:t>
            </a:r>
            <a:r>
              <a:rPr lang="id-ID" sz="2800" dirty="0" smtClean="0"/>
              <a:t>ekonomi </a:t>
            </a:r>
            <a:r>
              <a:rPr lang="id-ID" sz="2800" dirty="0"/>
              <a:t>dan </a:t>
            </a:r>
            <a:r>
              <a:rPr lang="id-ID" sz="2800" dirty="0" smtClean="0"/>
              <a:t>industrialisasi </a:t>
            </a:r>
            <a:r>
              <a:rPr lang="id-ID" sz="2800" dirty="0"/>
              <a:t>melalui berbagai kebijakan pemerintah, al. Kebijakan untuk menentukan industri strategis, kebijakan ekspor, pengembangan teknologi, kebijakan proteksi, dll.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3533" y="590953"/>
            <a:ext cx="4855336" cy="5561256"/>
          </a:xfrm>
          <a:prstGeom prst="ellipse">
            <a:avLst/>
          </a:prstGeom>
          <a:ln>
            <a:noFill/>
          </a:ln>
          <a:effectLst>
            <a:softEdge rad="112500"/>
          </a:effectLst>
        </p:spPr>
      </p:pic>
      <p:sp>
        <p:nvSpPr>
          <p:cNvPr id="2" name="Date Placeholder 1"/>
          <p:cNvSpPr>
            <a:spLocks noGrp="1"/>
          </p:cNvSpPr>
          <p:nvPr>
            <p:ph type="dt" sz="half" idx="10"/>
          </p:nvPr>
        </p:nvSpPr>
        <p:spPr/>
        <p:txBody>
          <a:bodyPr/>
          <a:lstStyle/>
          <a:p>
            <a:fld id="{40940F40-19FE-4A53-B61E-045FEBEDED07}" type="datetime1">
              <a:rPr lang="en-US" smtClean="0"/>
              <a:t>11/1/2020</a:t>
            </a:fld>
            <a:endParaRPr lang="en-US" dirty="0"/>
          </a:p>
        </p:txBody>
      </p:sp>
      <p:sp>
        <p:nvSpPr>
          <p:cNvPr id="5" name="Footer Placeholder 4"/>
          <p:cNvSpPr>
            <a:spLocks noGrp="1"/>
          </p:cNvSpPr>
          <p:nvPr>
            <p:ph type="ftr" sz="quarter" idx="11"/>
          </p:nvPr>
        </p:nvSpPr>
        <p:spPr/>
        <p:txBody>
          <a:bodyPr/>
          <a:lstStyle/>
          <a:p>
            <a:r>
              <a:rPr lang="en-US" smtClean="0"/>
              <a:t>Materi Analisa Pemerintahan Indonesia</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3</a:t>
            </a:fld>
            <a:endParaRPr lang="en-US" dirty="0"/>
          </a:p>
        </p:txBody>
      </p:sp>
      <p:sp>
        <p:nvSpPr>
          <p:cNvPr id="7" name="TextBox 6"/>
          <p:cNvSpPr txBox="1"/>
          <p:nvPr/>
        </p:nvSpPr>
        <p:spPr>
          <a:xfrm>
            <a:off x="3206839" y="590953"/>
            <a:ext cx="4963667" cy="523220"/>
          </a:xfrm>
          <a:prstGeom prst="rect">
            <a:avLst/>
          </a:prstGeom>
          <a:noFill/>
        </p:spPr>
        <p:txBody>
          <a:bodyPr wrap="none" rtlCol="0">
            <a:spAutoFit/>
          </a:bodyPr>
          <a:lstStyle/>
          <a:p>
            <a:r>
              <a:rPr lang="id-ID" sz="2800" b="1" dirty="0" smtClean="0"/>
              <a:t>MODEL NEGARA PEMBAGUNAN</a:t>
            </a:r>
            <a:endParaRPr lang="id-ID" sz="2800" b="1" dirty="0"/>
          </a:p>
        </p:txBody>
      </p:sp>
    </p:spTree>
    <p:extLst>
      <p:ext uri="{BB962C8B-B14F-4D97-AF65-F5344CB8AC3E}">
        <p14:creationId xmlns:p14="http://schemas.microsoft.com/office/powerpoint/2010/main" val="2476280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605307"/>
            <a:ext cx="10212947" cy="5203064"/>
          </a:xfrm>
        </p:spPr>
        <p:txBody>
          <a:bodyPr>
            <a:noAutofit/>
          </a:bodyPr>
          <a:lstStyle/>
          <a:p>
            <a:pPr lvl="0" algn="just"/>
            <a:r>
              <a:rPr lang="id-ID" sz="3200" dirty="0"/>
              <a:t>Dalam prakteknya pembangunan ekonomi di Indonesia pada dasawarsa 1970-1980an dilakukan melalui akumulasi kapital (</a:t>
            </a:r>
            <a:r>
              <a:rPr lang="id-ID" sz="3200" i="1" dirty="0"/>
              <a:t>capital formation</a:t>
            </a:r>
            <a:r>
              <a:rPr lang="id-ID" sz="3200" dirty="0"/>
              <a:t>). </a:t>
            </a:r>
          </a:p>
          <a:p>
            <a:pPr algn="just"/>
            <a:r>
              <a:rPr lang="id-ID" sz="3200" dirty="0"/>
              <a:t>Pada negara maju, peran pemerintah dalam melayani kepentingan pemilik modal umumnya hanya malalui kebijakan fiskal dan moneter.</a:t>
            </a:r>
          </a:p>
          <a:p>
            <a:pPr algn="just"/>
            <a:r>
              <a:rPr lang="id-ID" sz="3200" dirty="0"/>
              <a:t>Sebaliknya proses akumulasi kapital di Indonesia pada tingkat tertentu dipengaruhi oleh akses hubungan politik dengan pemegang kekuasaan, melalui patrimonialisme (Richard Robinson</a:t>
            </a:r>
            <a:r>
              <a:rPr lang="id-ID" sz="3200" dirty="0">
                <a:sym typeface="Wingdings" panose="05000000000000000000" pitchFamily="2" charset="2"/>
              </a:rPr>
              <a:t></a:t>
            </a:r>
            <a:r>
              <a:rPr lang="id-ID" sz="3200" dirty="0"/>
              <a:t> </a:t>
            </a:r>
            <a:r>
              <a:rPr lang="id-ID" sz="3200" i="1" dirty="0"/>
              <a:t>primitive capital development)</a:t>
            </a:r>
          </a:p>
          <a:p>
            <a:pPr algn="just"/>
            <a:endParaRPr lang="en-US" sz="3200" b="1" dirty="0"/>
          </a:p>
        </p:txBody>
      </p:sp>
      <p:sp>
        <p:nvSpPr>
          <p:cNvPr id="6" name="Date Placeholder 5"/>
          <p:cNvSpPr>
            <a:spLocks noGrp="1"/>
          </p:cNvSpPr>
          <p:nvPr>
            <p:ph type="dt" sz="half" idx="10"/>
          </p:nvPr>
        </p:nvSpPr>
        <p:spPr/>
        <p:txBody>
          <a:bodyPr/>
          <a:lstStyle/>
          <a:p>
            <a:fld id="{C0DF6E13-61B8-40C7-9907-B994AF8ED599}" type="datetime1">
              <a:rPr lang="en-US" smtClean="0"/>
              <a:t>11/1/2020</a:t>
            </a:fld>
            <a:endParaRPr lang="en-US" dirty="0"/>
          </a:p>
        </p:txBody>
      </p:sp>
      <p:sp>
        <p:nvSpPr>
          <p:cNvPr id="7" name="Footer Placeholder 6"/>
          <p:cNvSpPr>
            <a:spLocks noGrp="1"/>
          </p:cNvSpPr>
          <p:nvPr>
            <p:ph type="ftr" sz="quarter" idx="11"/>
          </p:nvPr>
        </p:nvSpPr>
        <p:spPr/>
        <p:txBody>
          <a:bodyPr/>
          <a:lstStyle/>
          <a:p>
            <a:r>
              <a:rPr lang="en-US" smtClean="0"/>
              <a:t>Materi Analisa Pemerintahan Indonesia</a:t>
            </a:r>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2312655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97735"/>
            <a:ext cx="10212947" cy="4610636"/>
          </a:xfrm>
        </p:spPr>
        <p:txBody>
          <a:bodyPr>
            <a:noAutofit/>
          </a:bodyPr>
          <a:lstStyle/>
          <a:p>
            <a:pPr algn="just"/>
            <a:r>
              <a:rPr lang="id-ID" sz="3200" dirty="0">
                <a:solidFill>
                  <a:schemeClr val="tx1"/>
                </a:solidFill>
              </a:rPr>
              <a:t>Patrimonialisme sesungguhnya merupakan bentuk </a:t>
            </a:r>
            <a:r>
              <a:rPr lang="id-ID" sz="3200" dirty="0">
                <a:solidFill>
                  <a:schemeClr val="tx1"/>
                </a:solidFill>
              </a:rPr>
              <a:t>	</a:t>
            </a:r>
            <a:r>
              <a:rPr lang="id-ID" sz="3200" dirty="0" smtClean="0">
                <a:solidFill>
                  <a:schemeClr val="tx1"/>
                </a:solidFill>
              </a:rPr>
              <a:t>kepemimpinan authoritarian</a:t>
            </a:r>
            <a:r>
              <a:rPr lang="id-ID" sz="3200" dirty="0">
                <a:solidFill>
                  <a:schemeClr val="tx1"/>
                </a:solidFill>
              </a:rPr>
              <a:t>, diktator, di mana </a:t>
            </a:r>
            <a:r>
              <a:rPr lang="id-ID" sz="3200" dirty="0" smtClean="0">
                <a:solidFill>
                  <a:schemeClr val="tx1"/>
                </a:solidFill>
              </a:rPr>
              <a:t>negara</a:t>
            </a:r>
            <a:r>
              <a:rPr lang="id-ID" sz="3200" dirty="0">
                <a:solidFill>
                  <a:schemeClr val="tx1"/>
                </a:solidFill>
              </a:rPr>
              <a:t> dijalankan sesuai </a:t>
            </a:r>
            <a:r>
              <a:rPr lang="id-ID" sz="3200" dirty="0" smtClean="0">
                <a:solidFill>
                  <a:schemeClr val="tx1"/>
                </a:solidFill>
              </a:rPr>
              <a:t>kehendak pribadi</a:t>
            </a:r>
            <a:r>
              <a:rPr lang="id-ID" sz="3200" dirty="0">
                <a:solidFill>
                  <a:schemeClr val="tx1"/>
                </a:solidFill>
              </a:rPr>
              <a:t> pemimpin negara (personal rule). Pemimpin negara memposisikan diri diatas hukum dan hanya mendistribusikan </a:t>
            </a:r>
            <a:r>
              <a:rPr lang="id-ID" sz="3200" dirty="0" smtClean="0">
                <a:solidFill>
                  <a:schemeClr val="tx1"/>
                </a:solidFill>
              </a:rPr>
              <a:t>kekuasaan</a:t>
            </a:r>
            <a:r>
              <a:rPr lang="id-ID" sz="3200" dirty="0">
                <a:solidFill>
                  <a:schemeClr val="tx1"/>
                </a:solidFill>
              </a:rPr>
              <a:t> kepada kerabat dan kroni dekatnya.Seringkali menggunakan kekerasan gunamempertahankan posisi kepemimpinannya. </a:t>
            </a:r>
            <a:r>
              <a:rPr lang="id-ID" sz="3200" dirty="0" smtClean="0">
                <a:solidFill>
                  <a:schemeClr val="tx1"/>
                </a:solidFill>
              </a:rPr>
              <a:t>Pemerintahan</a:t>
            </a:r>
            <a:r>
              <a:rPr lang="id-ID" sz="3200" dirty="0">
                <a:solidFill>
                  <a:schemeClr val="tx1"/>
                </a:solidFill>
              </a:rPr>
              <a:t> patrimonial bersandarkan diri pada tiga unsur yang membuatnya jadi pemerintahan tradisional dan belum mencapai tahap birokratis dan modern. (Michels, 1984).1</a:t>
            </a:r>
            <a:endParaRPr lang="en-US" sz="3200" b="1" dirty="0">
              <a:solidFill>
                <a:schemeClr val="tx1"/>
              </a:solidFill>
            </a:endParaRPr>
          </a:p>
        </p:txBody>
      </p:sp>
      <p:sp>
        <p:nvSpPr>
          <p:cNvPr id="6" name="Date Placeholder 5"/>
          <p:cNvSpPr>
            <a:spLocks noGrp="1"/>
          </p:cNvSpPr>
          <p:nvPr>
            <p:ph type="dt" sz="half" idx="10"/>
          </p:nvPr>
        </p:nvSpPr>
        <p:spPr/>
        <p:txBody>
          <a:bodyPr/>
          <a:lstStyle/>
          <a:p>
            <a:fld id="{C0DF6E13-61B8-40C7-9907-B994AF8ED599}" type="datetime1">
              <a:rPr lang="en-US" smtClean="0"/>
              <a:t>11/1/2020</a:t>
            </a:fld>
            <a:endParaRPr lang="en-US" dirty="0"/>
          </a:p>
        </p:txBody>
      </p:sp>
      <p:sp>
        <p:nvSpPr>
          <p:cNvPr id="7" name="Footer Placeholder 6"/>
          <p:cNvSpPr>
            <a:spLocks noGrp="1"/>
          </p:cNvSpPr>
          <p:nvPr>
            <p:ph type="ftr" sz="quarter" idx="11"/>
          </p:nvPr>
        </p:nvSpPr>
        <p:spPr/>
        <p:txBody>
          <a:bodyPr/>
          <a:lstStyle/>
          <a:p>
            <a:r>
              <a:rPr lang="en-US" smtClean="0"/>
              <a:t>Materi Analisa Pemerintahan Indonesia</a:t>
            </a:r>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5</a:t>
            </a:fld>
            <a:endParaRPr lang="en-US" dirty="0"/>
          </a:p>
        </p:txBody>
      </p:sp>
      <p:sp>
        <p:nvSpPr>
          <p:cNvPr id="2" name="TextBox 1"/>
          <p:cNvSpPr txBox="1"/>
          <p:nvPr/>
        </p:nvSpPr>
        <p:spPr>
          <a:xfrm>
            <a:off x="4766386" y="412123"/>
            <a:ext cx="3423373" cy="584775"/>
          </a:xfrm>
          <a:prstGeom prst="rect">
            <a:avLst/>
          </a:prstGeom>
          <a:noFill/>
        </p:spPr>
        <p:txBody>
          <a:bodyPr wrap="none" rtlCol="0">
            <a:spAutoFit/>
          </a:bodyPr>
          <a:lstStyle/>
          <a:p>
            <a:r>
              <a:rPr lang="id-ID" sz="3200" b="1" dirty="0" smtClean="0"/>
              <a:t>PATRIMONIALISME</a:t>
            </a:r>
            <a:endParaRPr lang="id-ID" sz="3200" b="1" dirty="0"/>
          </a:p>
        </p:txBody>
      </p:sp>
    </p:spTree>
    <p:extLst>
      <p:ext uri="{BB962C8B-B14F-4D97-AF65-F5344CB8AC3E}">
        <p14:creationId xmlns:p14="http://schemas.microsoft.com/office/powerpoint/2010/main" val="415287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779" y="643945"/>
            <a:ext cx="10528480" cy="5357610"/>
          </a:xfrm>
        </p:spPr>
        <p:txBody>
          <a:bodyPr>
            <a:noAutofit/>
          </a:bodyPr>
          <a:lstStyle/>
          <a:p>
            <a:pPr lvl="0" algn="just"/>
            <a:r>
              <a:rPr lang="id-ID" sz="2800" dirty="0"/>
              <a:t>Pemberian konsensi, lisensi dan monopoli oleh pemerintah seiring dengan kebijakan ekonomi untuk melindungi kepentingan industri yang </a:t>
            </a:r>
            <a:r>
              <a:rPr lang="id-ID" sz="2800" dirty="0" smtClean="0"/>
              <a:t>baru </a:t>
            </a:r>
            <a:r>
              <a:rPr lang="id-ID" sz="2800" dirty="0"/>
              <a:t>berkembang telah mendorong tumbuhnya kalangan ”pengusaha” baik di kalangan pemerintah maupun swasta.</a:t>
            </a:r>
          </a:p>
          <a:p>
            <a:pPr lvl="0" algn="just"/>
            <a:r>
              <a:rPr lang="id-ID" sz="2800" dirty="0"/>
              <a:t>Pada gilirannya, kebijakan pemerintah tersebut menumbuhkan </a:t>
            </a:r>
            <a:r>
              <a:rPr lang="id-ID" sz="2800" i="1" dirty="0"/>
              <a:t>rent seeking activities </a:t>
            </a:r>
            <a:r>
              <a:rPr lang="id-ID" sz="2800" dirty="0"/>
              <a:t>(keinginan memburu rente) yang kemudian memunculkan fenomena korupsi, kolusi, dan nepotisme, antara penguasa dengan pengusaha</a:t>
            </a:r>
            <a:r>
              <a:rPr lang="id-ID" sz="2800" dirty="0" smtClean="0"/>
              <a:t>.</a:t>
            </a:r>
            <a:endParaRPr lang="id-ID" sz="2800" dirty="0"/>
          </a:p>
          <a:p>
            <a:pPr lvl="0" algn="just"/>
            <a:r>
              <a:rPr lang="id-ID" sz="2800" dirty="0"/>
              <a:t>Pemerintah membiayai tumbuhnya pengusaha-pengusaha baru itu karena memiliki kemampuan finansial dan hasil penjualan migas.</a:t>
            </a:r>
          </a:p>
        </p:txBody>
      </p:sp>
      <p:sp>
        <p:nvSpPr>
          <p:cNvPr id="6" name="Date Placeholder 5"/>
          <p:cNvSpPr>
            <a:spLocks noGrp="1"/>
          </p:cNvSpPr>
          <p:nvPr>
            <p:ph type="dt" sz="half" idx="10"/>
          </p:nvPr>
        </p:nvSpPr>
        <p:spPr/>
        <p:txBody>
          <a:bodyPr/>
          <a:lstStyle/>
          <a:p>
            <a:fld id="{629A0499-6830-4C69-A132-F0ED341E5B28}" type="datetime1">
              <a:rPr lang="en-US" smtClean="0"/>
              <a:t>11/1/2020</a:t>
            </a:fld>
            <a:endParaRPr lang="en-US" dirty="0"/>
          </a:p>
        </p:txBody>
      </p:sp>
      <p:sp>
        <p:nvSpPr>
          <p:cNvPr id="7" name="Footer Placeholder 6"/>
          <p:cNvSpPr>
            <a:spLocks noGrp="1"/>
          </p:cNvSpPr>
          <p:nvPr>
            <p:ph type="ftr" sz="quarter" idx="11"/>
          </p:nvPr>
        </p:nvSpPr>
        <p:spPr/>
        <p:txBody>
          <a:bodyPr/>
          <a:lstStyle/>
          <a:p>
            <a:r>
              <a:rPr lang="en-US" smtClean="0"/>
              <a:t>Materi Analisa Pemerintahan Indonesia</a:t>
            </a:r>
            <a:endParaRPr lang="en-US" dirty="0"/>
          </a:p>
        </p:txBody>
      </p:sp>
      <p:sp>
        <p:nvSpPr>
          <p:cNvPr id="8" name="Slide Number Placeholder 7"/>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3017529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9474" y="534473"/>
            <a:ext cx="10528481" cy="2118575"/>
          </a:xfrm>
        </p:spPr>
        <p:txBody>
          <a:bodyPr>
            <a:noAutofit/>
          </a:bodyPr>
          <a:lstStyle/>
          <a:p>
            <a:pPr lvl="0" algn="just"/>
            <a:r>
              <a:rPr lang="id-ID" sz="2800" dirty="0"/>
              <a:t>Pengalaman Indonesia menunjukan bahwa strategi industrialisasi subsitusi impor mendorong tumbuhnya kegiatan perburuan rente. Bagi para pemburu rente, patronase politik merupakan akses pasar yang sangat berarti dalam struktur politik yang state </a:t>
            </a:r>
            <a:r>
              <a:rPr lang="id-ID" sz="2800" dirty="0" smtClean="0"/>
              <a:t>corporatism</a:t>
            </a:r>
            <a:endParaRPr lang="id-ID" sz="2800" dirty="0"/>
          </a:p>
          <a:p>
            <a:pPr lvl="0" algn="just"/>
            <a:r>
              <a:rPr lang="id-ID" sz="2800" dirty="0"/>
              <a:t>Ternyata fenomena rent seeking tersebut terjadi di negara Asia Tenggara lainnya.</a:t>
            </a:r>
          </a:p>
          <a:p>
            <a:pPr algn="just"/>
            <a:r>
              <a:rPr lang="id-ID" sz="2800" dirty="0"/>
              <a:t>Dinegara-negara Asia, fenomena rent seeking menurun seiring dengan liberalisasi ekonomi melalui internasionalisasi kapital. Pengusaha berhasil menjalin hubungan dengan kapital internasional </a:t>
            </a:r>
            <a:r>
              <a:rPr lang="id-ID" sz="2800" dirty="0" smtClean="0"/>
              <a:t>sehingga`tidak </a:t>
            </a:r>
            <a:r>
              <a:rPr lang="id-ID" sz="2800" dirty="0"/>
              <a:t>mengandalkan patronase politik dengan </a:t>
            </a:r>
            <a:r>
              <a:rPr lang="id-ID" sz="2800" dirty="0" smtClean="0"/>
              <a:t>penguasa</a:t>
            </a:r>
          </a:p>
          <a:p>
            <a:pPr algn="just"/>
            <a:r>
              <a:rPr lang="id-ID" sz="2800" dirty="0" smtClean="0"/>
              <a:t>Liberalisasi </a:t>
            </a:r>
            <a:r>
              <a:rPr lang="id-ID" sz="2800" dirty="0"/>
              <a:t>ekonomi = penurunan </a:t>
            </a:r>
            <a:r>
              <a:rPr lang="id-ID" sz="2800" dirty="0" smtClean="0"/>
              <a:t>KKN </a:t>
            </a:r>
            <a:r>
              <a:rPr lang="id-ID" sz="2800" dirty="0"/>
              <a:t>???????????</a:t>
            </a:r>
          </a:p>
        </p:txBody>
      </p:sp>
      <p:sp>
        <p:nvSpPr>
          <p:cNvPr id="2" name="Date Placeholder 1"/>
          <p:cNvSpPr>
            <a:spLocks noGrp="1"/>
          </p:cNvSpPr>
          <p:nvPr>
            <p:ph type="dt" sz="half" idx="10"/>
          </p:nvPr>
        </p:nvSpPr>
        <p:spPr/>
        <p:txBody>
          <a:bodyPr/>
          <a:lstStyle/>
          <a:p>
            <a:fld id="{3BF88D97-0CEE-40A9-A24B-72759FBD0958}" type="datetime1">
              <a:rPr lang="en-US" smtClean="0"/>
              <a:t>11/1/2020</a:t>
            </a:fld>
            <a:endParaRPr lang="en-US" dirty="0"/>
          </a:p>
        </p:txBody>
      </p:sp>
      <p:sp>
        <p:nvSpPr>
          <p:cNvPr id="4" name="Footer Placeholder 3"/>
          <p:cNvSpPr>
            <a:spLocks noGrp="1"/>
          </p:cNvSpPr>
          <p:nvPr>
            <p:ph type="ftr" sz="quarter" idx="11"/>
          </p:nvPr>
        </p:nvSpPr>
        <p:spPr/>
        <p:txBody>
          <a:bodyPr/>
          <a:lstStyle/>
          <a:p>
            <a:r>
              <a:rPr lang="en-US" smtClean="0"/>
              <a:t>Materi Analisa Pemerintahan Indonesia</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2514842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9474" y="1300766"/>
            <a:ext cx="10528481" cy="1352282"/>
          </a:xfrm>
        </p:spPr>
        <p:txBody>
          <a:bodyPr>
            <a:noAutofit/>
          </a:bodyPr>
          <a:lstStyle/>
          <a:p>
            <a:pPr lvl="0" algn="just"/>
            <a:r>
              <a:rPr lang="id-ID" sz="2400" dirty="0"/>
              <a:t>Teori liberalisme ekonomi hadir akibat terfokusnya permasalahan pengaturan ekonomi yang hanya terpusat dan mendominasi dalam negara Eropa antara abad keenambelasaan dan ketujuhbelasaan, yang dilakukan oleh kaum merkantilisme dengan teori dan kebijakan men-subordinatkan ekonomi pada </a:t>
            </a:r>
            <a:r>
              <a:rPr lang="id-ID" sz="2400" dirty="0" smtClean="0"/>
              <a:t>POLITIK. Dimana </a:t>
            </a:r>
            <a:r>
              <a:rPr lang="id-ID" sz="2400" dirty="0"/>
              <a:t>hal ini dipelopori oleh Adam Smith (1723-1790) yang kemudian dikenal sebagai bapak liberalisme ekonomi. Ia yakin bahwa pasar cenderung meluas secara spontan dalam memenuhi kebutuhan manusia, dan dalam hal ini pemerintah tidak boleh ikut campur. Sesuai dengan teori liberalisme yang yakin terhadap kemajuan dan adanya keuntungan timbal balik, bukan hanya itu Smith pun menambahkan beberapa komponen lainnya dalan pemikiran liberal yang cukup pening yakni mengenai pasar merupakan sumberutama kemajuan, kerjasama, dan kesejahteraan. Sedangkan keikutsertaan pemerintah dan politik hal sebaliknya tidak ekonomis, kemunduran dan dapat menyebabkan konflik (Giplin 1987:30).</a:t>
            </a:r>
          </a:p>
        </p:txBody>
      </p:sp>
      <p:sp>
        <p:nvSpPr>
          <p:cNvPr id="2" name="Date Placeholder 1"/>
          <p:cNvSpPr>
            <a:spLocks noGrp="1"/>
          </p:cNvSpPr>
          <p:nvPr>
            <p:ph type="dt" sz="half" idx="10"/>
          </p:nvPr>
        </p:nvSpPr>
        <p:spPr/>
        <p:txBody>
          <a:bodyPr/>
          <a:lstStyle/>
          <a:p>
            <a:fld id="{3BF88D97-0CEE-40A9-A24B-72759FBD0958}" type="datetime1">
              <a:rPr lang="en-US" smtClean="0"/>
              <a:t>11/1/2020</a:t>
            </a:fld>
            <a:endParaRPr lang="en-US" dirty="0"/>
          </a:p>
        </p:txBody>
      </p:sp>
      <p:sp>
        <p:nvSpPr>
          <p:cNvPr id="4" name="Footer Placeholder 3"/>
          <p:cNvSpPr>
            <a:spLocks noGrp="1"/>
          </p:cNvSpPr>
          <p:nvPr>
            <p:ph type="ftr" sz="quarter" idx="11"/>
          </p:nvPr>
        </p:nvSpPr>
        <p:spPr/>
        <p:txBody>
          <a:bodyPr/>
          <a:lstStyle/>
          <a:p>
            <a:r>
              <a:rPr lang="en-US" smtClean="0"/>
              <a:t>Materi Analisa Pemerintahan Indonesia</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8</a:t>
            </a:fld>
            <a:endParaRPr lang="en-US" dirty="0"/>
          </a:p>
        </p:txBody>
      </p:sp>
      <p:sp>
        <p:nvSpPr>
          <p:cNvPr id="6" name="TextBox 5"/>
          <p:cNvSpPr txBox="1"/>
          <p:nvPr/>
        </p:nvSpPr>
        <p:spPr>
          <a:xfrm>
            <a:off x="4984124" y="656823"/>
            <a:ext cx="4324389" cy="584775"/>
          </a:xfrm>
          <a:prstGeom prst="rect">
            <a:avLst/>
          </a:prstGeom>
          <a:noFill/>
        </p:spPr>
        <p:txBody>
          <a:bodyPr wrap="none" rtlCol="0">
            <a:spAutoFit/>
          </a:bodyPr>
          <a:lstStyle/>
          <a:p>
            <a:pPr algn="ctr"/>
            <a:r>
              <a:rPr lang="id-ID" sz="3200" b="1" dirty="0" smtClean="0"/>
              <a:t>LIBERALISME EKONOMI</a:t>
            </a:r>
            <a:endParaRPr lang="id-ID" sz="3200" b="1" dirty="0"/>
          </a:p>
        </p:txBody>
      </p:sp>
    </p:spTree>
    <p:extLst>
      <p:ext uri="{BB962C8B-B14F-4D97-AF65-F5344CB8AC3E}">
        <p14:creationId xmlns:p14="http://schemas.microsoft.com/office/powerpoint/2010/main" val="4248984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rot="10800000" flipH="1" flipV="1">
            <a:off x="721216" y="4324565"/>
            <a:ext cx="11470783" cy="2417877"/>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prstTxWarp prst="textPlain">
              <a:avLst>
                <a:gd name="adj" fmla="val 50262"/>
              </a:avLst>
            </a:prstTxWarp>
            <a:spAutoFit/>
          </a:bodyPr>
          <a:lstStyle/>
          <a:p>
            <a:pPr algn="ctr"/>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lin Sans FB Demi" pitchFamily="34" charset="0"/>
              </a:rPr>
              <a:t>TERIMAKASIH</a:t>
            </a:r>
            <a:endParaRPr lang="en-US" sz="5400" b="1" cap="all" dirty="0">
              <a:ln w="9000" cmpd="sng">
                <a:solidFill>
                  <a:srgbClr val="0070C0"/>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erlin Sans FB Demi" pitchFamily="34" charset="0"/>
            </a:endParaRPr>
          </a:p>
        </p:txBody>
      </p:sp>
      <p:pic>
        <p:nvPicPr>
          <p:cNvPr id="5" name="Picture 4" descr="IRONI-ANTI-KORUPSI.jpg"/>
          <p:cNvPicPr>
            <a:picLocks noChangeAspect="1"/>
          </p:cNvPicPr>
          <p:nvPr/>
        </p:nvPicPr>
        <p:blipFill>
          <a:blip r:embed="rId2"/>
          <a:stretch>
            <a:fillRect/>
          </a:stretch>
        </p:blipFill>
        <p:spPr>
          <a:xfrm>
            <a:off x="721216" y="0"/>
            <a:ext cx="11470783" cy="4071942"/>
          </a:xfrm>
          <a:prstGeom prst="rect">
            <a:avLst/>
          </a:prstGeom>
        </p:spPr>
      </p:pic>
      <p:sp>
        <p:nvSpPr>
          <p:cNvPr id="2" name="Date Placeholder 1"/>
          <p:cNvSpPr>
            <a:spLocks noGrp="1"/>
          </p:cNvSpPr>
          <p:nvPr>
            <p:ph type="dt" sz="half" idx="10"/>
          </p:nvPr>
        </p:nvSpPr>
        <p:spPr/>
        <p:txBody>
          <a:bodyPr/>
          <a:lstStyle/>
          <a:p>
            <a:fld id="{AA3B5C86-C650-4594-9365-7234C7F973AB}" type="datetime1">
              <a:rPr lang="en-US" smtClean="0"/>
              <a:t>11/1/2020</a:t>
            </a:fld>
            <a:endParaRPr lang="en-US" dirty="0"/>
          </a:p>
        </p:txBody>
      </p:sp>
      <p:sp>
        <p:nvSpPr>
          <p:cNvPr id="6" name="Footer Placeholder 5"/>
          <p:cNvSpPr>
            <a:spLocks noGrp="1"/>
          </p:cNvSpPr>
          <p:nvPr>
            <p:ph type="ftr" sz="quarter" idx="11"/>
          </p:nvPr>
        </p:nvSpPr>
        <p:spPr/>
        <p:txBody>
          <a:bodyPr/>
          <a:lstStyle/>
          <a:p>
            <a:r>
              <a:rPr lang="en-US" smtClean="0"/>
              <a:t>Materi Analisa Pemerintahan Indonesia</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41009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8" dur="1000" fill="hold"/>
                                        <p:tgtEl>
                                          <p:spTgt spid="4"/>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405</TotalTime>
  <Words>490</Words>
  <Application>Microsoft Office PowerPoint</Application>
  <PresentationFormat>Widescreen</PresentationFormat>
  <Paragraphs>58</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Berlin Sans FB Demi</vt:lpstr>
      <vt:lpstr>Calibri</vt:lpstr>
      <vt:lpstr>Franklin Gothic Book</vt:lpstr>
      <vt:lpstr>Wingdings</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Maureena</dc:creator>
  <cp:lastModifiedBy>Tatik Rohmawati</cp:lastModifiedBy>
  <cp:revision>29</cp:revision>
  <dcterms:created xsi:type="dcterms:W3CDTF">2018-05-29T05:23:59Z</dcterms:created>
  <dcterms:modified xsi:type="dcterms:W3CDTF">2020-11-01T15:44:08Z</dcterms:modified>
</cp:coreProperties>
</file>