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6"/>
  </p:notesMasterIdLst>
  <p:sldIdLst>
    <p:sldId id="256" r:id="rId4"/>
    <p:sldId id="269" r:id="rId5"/>
    <p:sldId id="318" r:id="rId6"/>
    <p:sldId id="304" r:id="rId7"/>
    <p:sldId id="317" r:id="rId8"/>
    <p:sldId id="309" r:id="rId9"/>
    <p:sldId id="314" r:id="rId10"/>
    <p:sldId id="315" r:id="rId11"/>
    <p:sldId id="319" r:id="rId12"/>
    <p:sldId id="320" r:id="rId13"/>
    <p:sldId id="321" r:id="rId14"/>
    <p:sldId id="262" r:id="rId1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6CC"/>
    <a:srgbClr val="57A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24" autoAdjust="0"/>
    <p:restoredTop sz="96196" autoAdjust="0"/>
  </p:normalViewPr>
  <p:slideViewPr>
    <p:cSldViewPr>
      <p:cViewPr varScale="1">
        <p:scale>
          <a:sx n="98" d="100"/>
          <a:sy n="98" d="100"/>
        </p:scale>
        <p:origin x="75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428EB-F3A7-4A96-BB1D-43FE156CDB2B}" type="datetimeFigureOut">
              <a:rPr lang="ko-KR" altLang="en-US" smtClean="0"/>
              <a:t>2020-11-09</a:t>
            </a:fld>
            <a:endParaRPr lang="ko-KR"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3882-DEFD-4E72-8E13-72C60FD89A16}" type="slidenum">
              <a:rPr lang="ko-KR" altLang="en-US" smtClean="0"/>
              <a:t>‹#›</a:t>
            </a:fld>
            <a:endParaRPr lang="ko-KR" altLang="en-US" dirty="0"/>
          </a:p>
        </p:txBody>
      </p:sp>
    </p:spTree>
    <p:extLst>
      <p:ext uri="{BB962C8B-B14F-4D97-AF65-F5344CB8AC3E}">
        <p14:creationId xmlns:p14="http://schemas.microsoft.com/office/powerpoint/2010/main" val="325670693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C4F3882-DEFD-4E72-8E13-72C60FD89A16}" type="slidenum">
              <a:rPr lang="ko-KR" altLang="en-US" smtClean="0"/>
              <a:t>1</a:t>
            </a:fld>
            <a:endParaRPr lang="ko-KR" altLang="en-US" dirty="0"/>
          </a:p>
        </p:txBody>
      </p:sp>
    </p:spTree>
    <p:extLst>
      <p:ext uri="{BB962C8B-B14F-4D97-AF65-F5344CB8AC3E}">
        <p14:creationId xmlns:p14="http://schemas.microsoft.com/office/powerpoint/2010/main" val="2128802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879812" y="1923678"/>
            <a:ext cx="3384376" cy="1048242"/>
          </a:xfrm>
          <a:prstGeom prst="rect">
            <a:avLst/>
          </a:prstGeom>
        </p:spPr>
        <p:txBody>
          <a:bodyPr anchor="ctr"/>
          <a:lstStyle>
            <a:lvl1pPr marL="0" indent="0" algn="ctr">
              <a:lnSpc>
                <a:spcPct val="100000"/>
              </a:lnSpc>
              <a:buNone/>
              <a:defRPr sz="3600" b="1" baseline="0">
                <a:solidFill>
                  <a:schemeClr val="accent1"/>
                </a:solidFill>
                <a:latin typeface="+mn-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2879664" y="3003798"/>
            <a:ext cx="3384376" cy="481178"/>
          </a:xfrm>
          <a:prstGeom prst="rect">
            <a:avLst/>
          </a:prstGeom>
        </p:spPr>
        <p:txBody>
          <a:bodyPr anchor="ctr"/>
          <a:lstStyle>
            <a:lvl1pPr marL="0" indent="0" algn="ctr" fontAlgn="auto">
              <a:lnSpc>
                <a:spcPct val="100000"/>
              </a:lnSpc>
              <a:spcBef>
                <a:spcPts val="0"/>
              </a:spcBef>
              <a:spcAft>
                <a:spcPts val="0"/>
              </a:spcAft>
              <a:buNone/>
              <a:defRPr sz="1200" b="1" baseline="0">
                <a:solidFill>
                  <a:schemeClr val="accent1"/>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
        <p:nvSpPr>
          <p:cNvPr id="3" name="Oval 2"/>
          <p:cNvSpPr/>
          <p:nvPr userDrawn="1"/>
        </p:nvSpPr>
        <p:spPr>
          <a:xfrm>
            <a:off x="2979198" y="996200"/>
            <a:ext cx="3240360" cy="3240360"/>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483768" y="303498"/>
            <a:ext cx="1944216" cy="45365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676775" y="303498"/>
            <a:ext cx="1944216" cy="45365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2038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4247964" y="339502"/>
            <a:ext cx="1944216" cy="44644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444448" y="2774906"/>
            <a:ext cx="2304016" cy="20290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95536" y="2774906"/>
            <a:ext cx="3600160" cy="20290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9968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7" name="Right Triangle 6"/>
          <p:cNvSpPr/>
          <p:nvPr userDrawn="1"/>
        </p:nvSpPr>
        <p:spPr>
          <a:xfrm rot="10800000">
            <a:off x="6804000" y="1"/>
            <a:ext cx="2340000" cy="2340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Picture Placeholder 2"/>
          <p:cNvSpPr>
            <a:spLocks noGrp="1"/>
          </p:cNvSpPr>
          <p:nvPr>
            <p:ph type="pic" idx="1" hasCustomPrompt="1"/>
          </p:nvPr>
        </p:nvSpPr>
        <p:spPr>
          <a:xfrm>
            <a:off x="5424595" y="286544"/>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0" hasCustomPrompt="1"/>
          </p:nvPr>
        </p:nvSpPr>
        <p:spPr>
          <a:xfrm>
            <a:off x="4260726" y="1476772"/>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1" hasCustomPrompt="1"/>
          </p:nvPr>
        </p:nvSpPr>
        <p:spPr>
          <a:xfrm>
            <a:off x="5424595" y="2662808"/>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2" hasCustomPrompt="1"/>
          </p:nvPr>
        </p:nvSpPr>
        <p:spPr>
          <a:xfrm>
            <a:off x="6588464" y="1476772"/>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ight Triangle 13"/>
          <p:cNvSpPr/>
          <p:nvPr userDrawn="1"/>
        </p:nvSpPr>
        <p:spPr>
          <a:xfrm>
            <a:off x="0" y="2803500"/>
            <a:ext cx="2340000" cy="2340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82102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4" hasCustomPrompt="1"/>
          </p:nvPr>
        </p:nvSpPr>
        <p:spPr>
          <a:xfrm>
            <a:off x="259194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475218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691242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8" hasCustomPrompt="1"/>
          </p:nvPr>
        </p:nvSpPr>
        <p:spPr>
          <a:xfrm>
            <a:off x="259194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9" hasCustomPrompt="1"/>
          </p:nvPr>
        </p:nvSpPr>
        <p:spPr>
          <a:xfrm>
            <a:off x="475218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20" hasCustomPrompt="1"/>
          </p:nvPr>
        </p:nvSpPr>
        <p:spPr>
          <a:xfrm>
            <a:off x="691242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56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787774"/>
            <a:ext cx="9144000" cy="2355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pic>
        <p:nvPicPr>
          <p:cNvPr id="6"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896" y="1095375"/>
            <a:ext cx="6011911" cy="305775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5283453" y="1491630"/>
            <a:ext cx="2834003" cy="2114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649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560" y="1286352"/>
            <a:ext cx="3672408" cy="366166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771161" y="1446782"/>
            <a:ext cx="3325137" cy="2323794"/>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Rectangle 4"/>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 name="Group 5"/>
          <p:cNvGrpSpPr/>
          <p:nvPr userDrawn="1"/>
        </p:nvGrpSpPr>
        <p:grpSpPr>
          <a:xfrm>
            <a:off x="3377124" y="506011"/>
            <a:ext cx="2376264" cy="4104459"/>
            <a:chOff x="2627784" y="1825002"/>
            <a:chExt cx="1198166" cy="2069560"/>
          </a:xfrm>
        </p:grpSpPr>
        <p:sp>
          <p:nvSpPr>
            <p:cNvPr id="7" name="Rounded Rectangle 6"/>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7"/>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 name="Group 8"/>
            <p:cNvGrpSpPr/>
            <p:nvPr/>
          </p:nvGrpSpPr>
          <p:grpSpPr>
            <a:xfrm>
              <a:off x="3168829" y="3704452"/>
              <a:ext cx="116076" cy="127684"/>
              <a:chOff x="2453209" y="5151638"/>
              <a:chExt cx="191820" cy="211002"/>
            </a:xfrm>
          </p:grpSpPr>
          <p:sp>
            <p:nvSpPr>
              <p:cNvPr id="12" name="Oval 11"/>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ounded Rectangle 12"/>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14" name="Picture Placeholder 2"/>
          <p:cNvSpPr>
            <a:spLocks noGrp="1"/>
          </p:cNvSpPr>
          <p:nvPr>
            <p:ph type="pic" idx="12" hasCustomPrompt="1"/>
          </p:nvPr>
        </p:nvSpPr>
        <p:spPr>
          <a:xfrm>
            <a:off x="3526032" y="843558"/>
            <a:ext cx="2091935" cy="32985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1555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43808" y="0"/>
            <a:ext cx="630019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0" y="0"/>
            <a:ext cx="284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79262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67544" y="0"/>
            <a:ext cx="3312368" cy="13476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67544" y="3795886"/>
            <a:ext cx="3312368" cy="13476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467544" y="1491630"/>
            <a:ext cx="3312368" cy="2160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47241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75634"/>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5169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165" y="357831"/>
            <a:ext cx="3101574" cy="341942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150396" y="312859"/>
            <a:ext cx="1311499" cy="276834"/>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7"/>
          <p:cNvSpPr/>
          <p:nvPr userDrawn="1"/>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707904" y="2253238"/>
            <a:ext cx="5436096" cy="473576"/>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707904" y="2726814"/>
            <a:ext cx="5436096"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359273" y="1356135"/>
            <a:ext cx="2420639" cy="2425386"/>
            <a:chOff x="894913" y="1065128"/>
            <a:chExt cx="2420639" cy="2425386"/>
          </a:xfrm>
        </p:grpSpPr>
        <p:pic>
          <p:nvPicPr>
            <p:cNvPr id="5"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002-KIMS BUSINESS\007-02-Googleslidesppt\02-GSppt-Contents-Kim\20170429\02-\item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69023">
              <a:off x="1645526" y="1354124"/>
              <a:ext cx="1630218" cy="170983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15616" y="1539635"/>
              <a:ext cx="1616891" cy="1616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13475233">
              <a:off x="894913" y="1065128"/>
              <a:ext cx="1630218" cy="17098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5" name="Rounded Rectangle 3"/>
          <p:cNvSpPr/>
          <p:nvPr userDrawn="1"/>
        </p:nvSpPr>
        <p:spPr>
          <a:xfrm rot="2539017">
            <a:off x="-150396" y="312859"/>
            <a:ext cx="1311499" cy="276834"/>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7"/>
          <p:cNvSpPr/>
          <p:nvPr userDrawn="1"/>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2691166" y="319499"/>
            <a:ext cx="4378671" cy="4443349"/>
            <a:chOff x="2987824" y="255370"/>
            <a:chExt cx="3658591" cy="3712633"/>
          </a:xfrm>
        </p:grpSpPr>
        <p:sp>
          <p:nvSpPr>
            <p:cNvPr id="16" name="Rounded Rectangle 7"/>
            <p:cNvSpPr/>
            <p:nvPr userDrawn="1"/>
          </p:nvSpPr>
          <p:spPr>
            <a:xfrm rot="2743412">
              <a:off x="2570129" y="839249"/>
              <a:ext cx="1479455" cy="31169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3"/>
            <p:cNvSpPr/>
            <p:nvPr userDrawn="1"/>
          </p:nvSpPr>
          <p:spPr>
            <a:xfrm rot="2588287">
              <a:off x="4911045" y="3207276"/>
              <a:ext cx="1476662" cy="311697"/>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987824" y="302237"/>
              <a:ext cx="3658591" cy="3665766"/>
              <a:chOff x="894913" y="1065128"/>
              <a:chExt cx="2420639" cy="2425386"/>
            </a:xfrm>
          </p:grpSpPr>
          <p:pic>
            <p:nvPicPr>
              <p:cNvPr id="8" name="Picture 7"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002-KIMS BUSINESS\007-02-Googleslidesppt\02-GSppt-Contents-Kim\20170429\02-\item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69023">
                <a:off x="1645526" y="1354124"/>
                <a:ext cx="1630218" cy="17098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115616" y="1539635"/>
                <a:ext cx="1616891" cy="1616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13475233">
                <a:off x="894913" y="1065128"/>
                <a:ext cx="1630218" cy="170983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Oval 18"/>
            <p:cNvSpPr/>
            <p:nvPr userDrawn="1"/>
          </p:nvSpPr>
          <p:spPr>
            <a:xfrm>
              <a:off x="3452395" y="1155308"/>
              <a:ext cx="2188355" cy="2188355"/>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9"/>
          <p:cNvSpPr>
            <a:spLocks noGrp="1"/>
          </p:cNvSpPr>
          <p:nvPr>
            <p:ph type="body" sz="quarter" idx="10" hasCustomPrompt="1"/>
          </p:nvPr>
        </p:nvSpPr>
        <p:spPr>
          <a:xfrm>
            <a:off x="3392288" y="2283718"/>
            <a:ext cx="2359424" cy="576063"/>
          </a:xfrm>
          <a:prstGeom prst="rect">
            <a:avLst/>
          </a:prstGeom>
        </p:spPr>
        <p:txBody>
          <a:bodyPr anchor="ctr"/>
          <a:lstStyle>
            <a:lvl1pPr marL="0" indent="0" algn="ctr">
              <a:buNone/>
              <a:defRPr sz="3600" b="1" baseline="0">
                <a:solidFill>
                  <a:schemeClr val="accent1"/>
                </a:solidFill>
                <a:latin typeface="+mj-lt"/>
                <a:cs typeface="Arial" pitchFamily="34" charset="0"/>
              </a:defRPr>
            </a:lvl1pPr>
          </a:lstStyle>
          <a:p>
            <a:pPr lvl="0"/>
            <a:r>
              <a:rPr lang="en-US" altLang="ko-KR" dirty="0"/>
              <a:t>Welcome!!</a:t>
            </a:r>
          </a:p>
        </p:txBody>
      </p:sp>
      <p:sp>
        <p:nvSpPr>
          <p:cNvPr id="11" name="Text Placeholder 9"/>
          <p:cNvSpPr>
            <a:spLocks noGrp="1"/>
          </p:cNvSpPr>
          <p:nvPr>
            <p:ph type="body" sz="quarter" idx="11" hasCustomPrompt="1"/>
          </p:nvPr>
        </p:nvSpPr>
        <p:spPr>
          <a:xfrm>
            <a:off x="3392140" y="2859781"/>
            <a:ext cx="2359424" cy="576065"/>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166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69462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23478"/>
            <a:ext cx="8820472"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99542"/>
            <a:ext cx="8820472"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직사각형 1">
            <a:extLst>
              <a:ext uri="{FF2B5EF4-FFF2-40B4-BE49-F238E27FC236}">
                <a16:creationId xmlns:a16="http://schemas.microsoft.com/office/drawing/2014/main" xmlns="" id="{97845489-B228-40CA-99BD-CBA41EE6F99E}"/>
              </a:ext>
            </a:extLst>
          </p:cNvPr>
          <p:cNvSpPr/>
          <p:nvPr userDrawn="1"/>
        </p:nvSpPr>
        <p:spPr>
          <a:xfrm>
            <a:off x="0" y="1059582"/>
            <a:ext cx="9144000" cy="4083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23478"/>
            <a:ext cx="75243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9542"/>
            <a:ext cx="7524328"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741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563888" y="627534"/>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563888" y="2031690"/>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563888" y="3435846"/>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607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74002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Lst>
  <p:hf hdr="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2" r:id="rId3"/>
    <p:sldLayoutId id="2147483660" r:id="rId4"/>
    <p:sldLayoutId id="2147483662" r:id="rId5"/>
    <p:sldLayoutId id="2147483665" r:id="rId6"/>
    <p:sldLayoutId id="2147483666" r:id="rId7"/>
    <p:sldLayoutId id="2147483663" r:id="rId8"/>
    <p:sldLayoutId id="2147483664" r:id="rId9"/>
    <p:sldLayoutId id="2147483667" r:id="rId10"/>
    <p:sldLayoutId id="2147483668" r:id="rId11"/>
    <p:sldLayoutId id="2147483655" r:id="rId12"/>
    <p:sldLayoutId id="2147483669" r:id="rId13"/>
    <p:sldLayoutId id="2147483670" r:id="rId14"/>
    <p:sldLayoutId id="2147483671" r:id="rId15"/>
    <p:sldLayoutId id="2147483656" r:id="rId16"/>
  </p:sldLayoutIdLst>
  <p:hf hdr="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hf hdr="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23728" y="1707654"/>
            <a:ext cx="4896544" cy="1048242"/>
          </a:xfrm>
        </p:spPr>
        <p:txBody>
          <a:bodyPr/>
          <a:lstStyle/>
          <a:p>
            <a:r>
              <a:rPr lang="id-ID" sz="2400" dirty="0">
                <a:solidFill>
                  <a:schemeClr val="tx1"/>
                </a:solidFill>
              </a:rPr>
              <a:t>POLITIK IDENTITAS : </a:t>
            </a:r>
            <a:endParaRPr lang="id-ID" sz="2400" dirty="0" smtClean="0">
              <a:solidFill>
                <a:schemeClr val="tx1"/>
              </a:solidFill>
            </a:endParaRPr>
          </a:p>
          <a:p>
            <a:r>
              <a:rPr lang="id-ID" sz="2400" dirty="0" smtClean="0">
                <a:solidFill>
                  <a:schemeClr val="tx1"/>
                </a:solidFill>
              </a:rPr>
              <a:t>ETNISITAS </a:t>
            </a:r>
            <a:r>
              <a:rPr lang="id-ID" sz="2400" dirty="0">
                <a:solidFill>
                  <a:schemeClr val="tx1"/>
                </a:solidFill>
              </a:rPr>
              <a:t>DAN GENDER</a:t>
            </a:r>
          </a:p>
          <a:p>
            <a:r>
              <a:rPr lang="id-ID" sz="2400" dirty="0">
                <a:solidFill>
                  <a:schemeClr val="tx1"/>
                </a:solidFill>
              </a:rPr>
              <a:t> </a:t>
            </a:r>
          </a:p>
        </p:txBody>
      </p:sp>
      <p:sp>
        <p:nvSpPr>
          <p:cNvPr id="4" name="Text Placeholder 3"/>
          <p:cNvSpPr>
            <a:spLocks noGrp="1"/>
          </p:cNvSpPr>
          <p:nvPr>
            <p:ph type="body" sz="quarter" idx="11"/>
          </p:nvPr>
        </p:nvSpPr>
        <p:spPr>
          <a:xfrm>
            <a:off x="2879812" y="2755896"/>
            <a:ext cx="3384376" cy="945104"/>
          </a:xfrm>
        </p:spPr>
        <p:txBody>
          <a:bodyPr/>
          <a:lstStyle/>
          <a:p>
            <a:pPr lvl="0"/>
            <a:r>
              <a:rPr lang="id-ID" altLang="ko-KR" dirty="0" smtClean="0">
                <a:solidFill>
                  <a:schemeClr val="tx1"/>
                </a:solidFill>
              </a:rPr>
              <a:t>Disampaikan Pada Petemuan Ke 7</a:t>
            </a:r>
          </a:p>
          <a:p>
            <a:pPr lvl="0"/>
            <a:r>
              <a:rPr lang="id-ID" altLang="ko-KR" b="1" dirty="0" smtClean="0">
                <a:solidFill>
                  <a:schemeClr val="tx1"/>
                </a:solidFill>
              </a:rPr>
              <a:t>MK:</a:t>
            </a:r>
          </a:p>
          <a:p>
            <a:pPr lvl="0"/>
            <a:r>
              <a:rPr lang="id-ID" altLang="ko-KR" dirty="0" smtClean="0">
                <a:solidFill>
                  <a:schemeClr val="tx1"/>
                </a:solidFill>
              </a:rPr>
              <a:t>Analisa Pemerintahan Indonesia</a:t>
            </a:r>
          </a:p>
          <a:p>
            <a:pPr lvl="0"/>
            <a:r>
              <a:rPr lang="id-ID" altLang="ko-KR" b="1" dirty="0" smtClean="0">
                <a:solidFill>
                  <a:schemeClr val="tx1"/>
                </a:solidFill>
              </a:rPr>
              <a:t>Dosen :</a:t>
            </a:r>
          </a:p>
          <a:p>
            <a:pPr lvl="0"/>
            <a:r>
              <a:rPr lang="id-ID" altLang="ko-KR" dirty="0" smtClean="0">
                <a:solidFill>
                  <a:schemeClr val="tx1"/>
                </a:solidFill>
              </a:rPr>
              <a:t>Tatik Rohmawati, S.IP.,M.Si</a:t>
            </a:r>
            <a:endParaRPr lang="ko-KR" altLang="en-US" b="1" dirty="0">
              <a:solidFill>
                <a:schemeClr val="tx1"/>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01264" y="4515966"/>
            <a:ext cx="941472" cy="23281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889945" y="0"/>
            <a:ext cx="7092280" cy="576064"/>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13" name="Title 2"/>
          <p:cNvSpPr txBox="1">
            <a:spLocks/>
          </p:cNvSpPr>
          <p:nvPr/>
        </p:nvSpPr>
        <p:spPr>
          <a:xfrm>
            <a:off x="611560" y="0"/>
            <a:ext cx="1728192" cy="5143500"/>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5" name="Oval 4"/>
          <p:cNvSpPr/>
          <p:nvPr/>
        </p:nvSpPr>
        <p:spPr>
          <a:xfrm>
            <a:off x="438407" y="996523"/>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059194" y="971204"/>
            <a:ext cx="7189795" cy="1169551"/>
          </a:xfrm>
          <a:prstGeom prst="rect">
            <a:avLst/>
          </a:prstGeom>
        </p:spPr>
        <p:txBody>
          <a:bodyPr wrap="square">
            <a:spAutoFit/>
          </a:bodyPr>
          <a:lstStyle/>
          <a:p>
            <a:pPr lvl="0"/>
            <a:r>
              <a:rPr lang="id-ID" sz="1400" dirty="0"/>
              <a:t>Implementasi pendekatan tersebut tidak mencapai hasil yang maksimal dalam mengatasi persoalan perempuan karena hanya berhasil menyentuh aspek kebutuhan praktis kaum perempuan saja, tanpa menyentuh kebutuhan strategis kaum perempuan, yaitu memperjuangkan perubahan posisi kaum perempuan, termasuk menentang hagemoni dan melawan diskursus terhadap huhungan gender.</a:t>
            </a:r>
          </a:p>
        </p:txBody>
      </p:sp>
      <p:sp>
        <p:nvSpPr>
          <p:cNvPr id="14" name="Rectangle 13"/>
          <p:cNvSpPr/>
          <p:nvPr/>
        </p:nvSpPr>
        <p:spPr>
          <a:xfrm>
            <a:off x="1059194" y="82133"/>
            <a:ext cx="6397850" cy="400110"/>
          </a:xfrm>
          <a:prstGeom prst="rect">
            <a:avLst/>
          </a:prstGeom>
        </p:spPr>
        <p:txBody>
          <a:bodyPr wrap="square">
            <a:spAutoFit/>
          </a:bodyPr>
          <a:lstStyle/>
          <a:p>
            <a:pPr algn="ctr"/>
            <a:r>
              <a:rPr lang="id-ID" sz="2000" b="1" dirty="0"/>
              <a:t>POLITIK GENDER</a:t>
            </a:r>
          </a:p>
        </p:txBody>
      </p:sp>
      <p:sp>
        <p:nvSpPr>
          <p:cNvPr id="15" name="Rectangle 14"/>
          <p:cNvSpPr/>
          <p:nvPr/>
        </p:nvSpPr>
        <p:spPr>
          <a:xfrm>
            <a:off x="1059194" y="2598534"/>
            <a:ext cx="6912768" cy="1384995"/>
          </a:xfrm>
          <a:prstGeom prst="rect">
            <a:avLst/>
          </a:prstGeom>
        </p:spPr>
        <p:txBody>
          <a:bodyPr wrap="square">
            <a:spAutoFit/>
          </a:bodyPr>
          <a:lstStyle/>
          <a:p>
            <a:pPr lvl="0"/>
            <a:r>
              <a:rPr lang="id-ID" sz="1400" dirty="0"/>
              <a:t>Sebagai reaksi kondisi tersebut, pada akhir tahun 1970-an, muncul penderkatan WAD (women dan development). Pendekatan ini mengasumsikan posisi perempuan akan lebih baik selama dan ketika struktur internasional menjadi lebih adil, namun pendekatan ini cenderung menitik beratkan kepada kegiatan yang mendatangkan pendapatan dan kurang memperhatikan tenaga perempuan yang disumbangkan dalam mempertahankan keluarga dan rumah tangga.</a:t>
            </a:r>
          </a:p>
        </p:txBody>
      </p:sp>
      <p:sp>
        <p:nvSpPr>
          <p:cNvPr id="22" name="Oval 21"/>
          <p:cNvSpPr/>
          <p:nvPr/>
        </p:nvSpPr>
        <p:spPr>
          <a:xfrm>
            <a:off x="443001" y="2680178"/>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163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889945" y="0"/>
            <a:ext cx="7092280" cy="576064"/>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13" name="Title 2"/>
          <p:cNvSpPr txBox="1">
            <a:spLocks/>
          </p:cNvSpPr>
          <p:nvPr/>
        </p:nvSpPr>
        <p:spPr>
          <a:xfrm>
            <a:off x="611560" y="0"/>
            <a:ext cx="1728192" cy="5143500"/>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5" name="Oval 4"/>
          <p:cNvSpPr/>
          <p:nvPr/>
        </p:nvSpPr>
        <p:spPr>
          <a:xfrm>
            <a:off x="438407" y="996523"/>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059194" y="971204"/>
            <a:ext cx="7473246" cy="2246769"/>
          </a:xfrm>
          <a:prstGeom prst="rect">
            <a:avLst/>
          </a:prstGeom>
        </p:spPr>
        <p:txBody>
          <a:bodyPr wrap="square">
            <a:spAutoFit/>
          </a:bodyPr>
          <a:lstStyle/>
          <a:p>
            <a:pPr lvl="0" algn="just"/>
            <a:r>
              <a:rPr lang="id-ID" sz="1400" dirty="0"/>
              <a:t>Pada tahun 1980-an muncul lonsep alternatif yang disebut GAD (gender and development) yang sangat terbuka terhadap kontribusi potensial kaum perempuan dalam upaya mengatasi permasalaha kesetaraan dan keadilan sosial. Analisis GAD memfokuskan diri pada kontribusi kaum perempuan dalam konteks kerja didalam dan diluar rumah. Penekanan pada pentingnya partisipasi negara dalam mempromosikan emansipasi wanita melalui beragam pelayanan sosial. Kaum perempuan dipandang sebagai agentsof change dari pada sebagai passive recipients dalam pembangunan. Termasuk penekanan kepada pentingnya kaum perempuan mengorganisasikan dirinya berperan dalam politik. Perkembangan organisasi perempuan juga mengarah pada mobilisasi politik, peningkatan kesadaran dan pendidikan rakyat yang menjadi syarat penting bagi perubahan sosial yang berkelanjutan</a:t>
            </a:r>
          </a:p>
        </p:txBody>
      </p:sp>
      <p:sp>
        <p:nvSpPr>
          <p:cNvPr id="14" name="Rectangle 13"/>
          <p:cNvSpPr/>
          <p:nvPr/>
        </p:nvSpPr>
        <p:spPr>
          <a:xfrm>
            <a:off x="1059194" y="82133"/>
            <a:ext cx="6397850" cy="400110"/>
          </a:xfrm>
          <a:prstGeom prst="rect">
            <a:avLst/>
          </a:prstGeom>
        </p:spPr>
        <p:txBody>
          <a:bodyPr wrap="square">
            <a:spAutoFit/>
          </a:bodyPr>
          <a:lstStyle/>
          <a:p>
            <a:pPr algn="ctr"/>
            <a:r>
              <a:rPr lang="id-ID" sz="2000" b="1" dirty="0"/>
              <a:t>POLITIK GENDER</a:t>
            </a:r>
          </a:p>
        </p:txBody>
      </p:sp>
      <p:sp>
        <p:nvSpPr>
          <p:cNvPr id="15" name="Rectangle 14"/>
          <p:cNvSpPr/>
          <p:nvPr/>
        </p:nvSpPr>
        <p:spPr>
          <a:xfrm>
            <a:off x="1115615" y="3433417"/>
            <a:ext cx="7416825" cy="1600438"/>
          </a:xfrm>
          <a:prstGeom prst="rect">
            <a:avLst/>
          </a:prstGeom>
        </p:spPr>
        <p:txBody>
          <a:bodyPr wrap="square">
            <a:spAutoFit/>
          </a:bodyPr>
          <a:lstStyle/>
          <a:p>
            <a:pPr lvl="0" algn="just"/>
            <a:r>
              <a:rPr lang="id-ID" sz="1400" dirty="0"/>
              <a:t>Konsep pembangunan yang hanya menekankan pada satu fungsi perempuan yang melihat pada fungsi reproduksi saja tidak bisa menfasilitasi perkembangan masyarakat yang berwawasan gender. Dalam perkembangan masyarakat, perhatian pada fungsi perempuan baik fungsi reproduksi maupun produksinya haruslah objektif dan berimbang. Gerakan gender dalam pembangunan harusnya tidak hanya difokuskan pada peningkatan perempuan tapi pada perubahan konstruksi sosial yang mengatur masalah hak, kewajiban, peranan dan tanggung jawab sebagai individu dan masyarakat.</a:t>
            </a:r>
          </a:p>
        </p:txBody>
      </p:sp>
      <p:sp>
        <p:nvSpPr>
          <p:cNvPr id="22" name="Oval 21"/>
          <p:cNvSpPr/>
          <p:nvPr/>
        </p:nvSpPr>
        <p:spPr>
          <a:xfrm>
            <a:off x="438407" y="3785044"/>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31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A7B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smtClean="0">
                <a:solidFill>
                  <a:schemeClr val="bg1"/>
                </a:solidFill>
              </a:rPr>
              <a:t>Terima</a:t>
            </a:r>
            <a:r>
              <a:rPr lang="en-US" altLang="ko-KR" dirty="0" smtClean="0">
                <a:solidFill>
                  <a:schemeClr val="bg1"/>
                </a:solidFill>
              </a:rPr>
              <a:t> </a:t>
            </a:r>
            <a:r>
              <a:rPr lang="en-US" altLang="ko-KR" dirty="0" err="1" smtClean="0">
                <a:solidFill>
                  <a:schemeClr val="bg1"/>
                </a:solidFill>
              </a:rPr>
              <a:t>Kasih</a:t>
            </a:r>
            <a:endParaRPr lang="ko-KR" altLang="en-US" dirty="0">
              <a:solidFill>
                <a:schemeClr val="bg1"/>
              </a:solidFill>
            </a:endParaRPr>
          </a:p>
        </p:txBody>
      </p:sp>
      <p:sp>
        <p:nvSpPr>
          <p:cNvPr id="3" name="TextBox 2"/>
          <p:cNvSpPr txBox="1"/>
          <p:nvPr/>
        </p:nvSpPr>
        <p:spPr>
          <a:xfrm>
            <a:off x="3389625" y="843558"/>
            <a:ext cx="2364751" cy="369332"/>
          </a:xfrm>
          <a:prstGeom prst="rect">
            <a:avLst/>
          </a:prstGeom>
          <a:noFill/>
        </p:spPr>
        <p:txBody>
          <a:bodyPr wrap="none" rtlCol="0">
            <a:spAutoFit/>
          </a:bodyPr>
          <a:lstStyle/>
          <a:p>
            <a:pPr algn="ctr"/>
            <a:r>
              <a:rPr lang="id-ID" b="1" dirty="0" smtClean="0"/>
              <a:t>ALHAMDULILLAH...</a:t>
            </a:r>
            <a:endParaRPr lang="id-ID" b="1" dirty="0"/>
          </a:p>
        </p:txBody>
      </p:sp>
      <p:sp>
        <p:nvSpPr>
          <p:cNvPr id="4" name="TextBox 3"/>
          <p:cNvSpPr txBox="1"/>
          <p:nvPr/>
        </p:nvSpPr>
        <p:spPr>
          <a:xfrm>
            <a:off x="3059832" y="2309596"/>
            <a:ext cx="2864887" cy="369332"/>
          </a:xfrm>
          <a:prstGeom prst="rect">
            <a:avLst/>
          </a:prstGeom>
          <a:noFill/>
        </p:spPr>
        <p:txBody>
          <a:bodyPr wrap="none" rtlCol="0">
            <a:spAutoFit/>
          </a:bodyPr>
          <a:lstStyle/>
          <a:p>
            <a:pPr algn="ctr"/>
            <a:r>
              <a:rPr lang="id-ID" b="1" dirty="0" smtClean="0"/>
              <a:t>SEMOGA BERMANFAAT</a:t>
            </a:r>
            <a:endParaRPr lang="id-ID" b="1" dirty="0"/>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3688" y="555526"/>
            <a:ext cx="7524328" cy="576064"/>
          </a:xfrm>
          <a:noFill/>
        </p:spPr>
        <p:txBody>
          <a:bodyPr/>
          <a:lstStyle/>
          <a:p>
            <a:r>
              <a:rPr lang="id-ID" dirty="0"/>
              <a:t>POLITIK IDENTITAS</a:t>
            </a:r>
          </a:p>
        </p:txBody>
      </p:sp>
      <p:grpSp>
        <p:nvGrpSpPr>
          <p:cNvPr id="10" name="Group 9"/>
          <p:cNvGrpSpPr/>
          <p:nvPr/>
        </p:nvGrpSpPr>
        <p:grpSpPr>
          <a:xfrm>
            <a:off x="323526" y="997442"/>
            <a:ext cx="2448271" cy="579152"/>
            <a:chOff x="1069967" y="1778926"/>
            <a:chExt cx="2448271" cy="579152"/>
          </a:xfrm>
        </p:grpSpPr>
        <p:sp>
          <p:nvSpPr>
            <p:cNvPr id="7" name="Rounded Rectangle 6"/>
            <p:cNvSpPr/>
            <p:nvPr/>
          </p:nvSpPr>
          <p:spPr>
            <a:xfrm rot="2573601">
              <a:off x="1069967" y="1778926"/>
              <a:ext cx="2232248" cy="10800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rot="2573601">
              <a:off x="1285990" y="2250078"/>
              <a:ext cx="2232248" cy="10800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 name="Rounded Rectangle 7"/>
          <p:cNvSpPr/>
          <p:nvPr/>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2339752" y="1347613"/>
            <a:ext cx="5832648" cy="2646878"/>
            <a:chOff x="2227884" y="1330362"/>
            <a:chExt cx="2835932" cy="2243543"/>
          </a:xfrm>
          <a:solidFill>
            <a:srgbClr val="69B6CC"/>
          </a:solidFill>
        </p:grpSpPr>
        <p:sp>
          <p:nvSpPr>
            <p:cNvPr id="14" name="TextBox 13"/>
            <p:cNvSpPr txBox="1"/>
            <p:nvPr/>
          </p:nvSpPr>
          <p:spPr>
            <a:xfrm>
              <a:off x="2227884" y="1644996"/>
              <a:ext cx="2835932" cy="286965"/>
            </a:xfrm>
            <a:prstGeom prst="rect">
              <a:avLst/>
            </a:prstGeom>
            <a:noFill/>
          </p:spPr>
          <p:txBody>
            <a:bodyPr wrap="square" rtlCol="0">
              <a:spAutoFit/>
            </a:bodyPr>
            <a:lstStyle/>
            <a:p>
              <a:pPr lvl="0" algn="just"/>
              <a:endParaRPr lang="id-ID" sz="1600" dirty="0"/>
            </a:p>
          </p:txBody>
        </p:sp>
        <p:sp>
          <p:nvSpPr>
            <p:cNvPr id="15" name="TextBox 14"/>
            <p:cNvSpPr txBox="1"/>
            <p:nvPr/>
          </p:nvSpPr>
          <p:spPr>
            <a:xfrm>
              <a:off x="2227884" y="1330362"/>
              <a:ext cx="2835932" cy="2243543"/>
            </a:xfrm>
            <a:prstGeom prst="rect">
              <a:avLst/>
            </a:prstGeom>
            <a:grpFill/>
          </p:spPr>
          <p:txBody>
            <a:bodyPr wrap="square" rtlCol="0">
              <a:spAutoFit/>
            </a:bodyPr>
            <a:lstStyle/>
            <a:p>
              <a:pPr lvl="0" algn="just"/>
              <a:r>
                <a:rPr lang="id-ID" sz="1400" dirty="0"/>
                <a:t>Politik identitas dimaknai sebagai relasi kekuasaan dalam suatu masyarakat yang berdasarkan kultur, ras, agama, sejarah, ataupun bahasa. Kekuasaan dalam hal ini adalah sesuatu yang pokok bagi kelompok masyarakat karena mengandung nilai-nilai yang berdasar bagi mereka untuk dipertahankan ataupun diperebutkan.</a:t>
              </a:r>
            </a:p>
            <a:p>
              <a:pPr algn="just"/>
              <a:r>
                <a:rPr lang="id-ID" sz="1400" dirty="0"/>
                <a:t> </a:t>
              </a:r>
            </a:p>
            <a:p>
              <a:pPr lvl="0" algn="just"/>
              <a:r>
                <a:rPr lang="id-ID" sz="1400" dirty="0"/>
                <a:t>Politik identitas sering juga diartikan sebagai sebuah bentuk karakter pengakuan jati diri yang merupakan bagian dari sebuah proses dinamika golongan etnis yang hadir dan tumbuh bersama dengan adanya sebuah institusi negara.</a:t>
              </a:r>
            </a:p>
            <a:p>
              <a:pPr algn="just"/>
              <a:r>
                <a:rPr lang="id-ID" sz="1400" dirty="0"/>
                <a:t> </a:t>
              </a:r>
            </a:p>
            <a:p>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131171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3688" y="555526"/>
            <a:ext cx="7524328" cy="576064"/>
          </a:xfrm>
          <a:noFill/>
        </p:spPr>
        <p:txBody>
          <a:bodyPr/>
          <a:lstStyle/>
          <a:p>
            <a:r>
              <a:rPr lang="id-ID" dirty="0"/>
              <a:t>POLITIK IDENTITAS</a:t>
            </a:r>
          </a:p>
        </p:txBody>
      </p:sp>
      <p:grpSp>
        <p:nvGrpSpPr>
          <p:cNvPr id="10" name="Group 9"/>
          <p:cNvGrpSpPr/>
          <p:nvPr/>
        </p:nvGrpSpPr>
        <p:grpSpPr>
          <a:xfrm>
            <a:off x="323526" y="997442"/>
            <a:ext cx="2448271" cy="579152"/>
            <a:chOff x="1069967" y="1778926"/>
            <a:chExt cx="2448271" cy="579152"/>
          </a:xfrm>
        </p:grpSpPr>
        <p:sp>
          <p:nvSpPr>
            <p:cNvPr id="7" name="Rounded Rectangle 6"/>
            <p:cNvSpPr/>
            <p:nvPr/>
          </p:nvSpPr>
          <p:spPr>
            <a:xfrm rot="2573601">
              <a:off x="1069967" y="1778926"/>
              <a:ext cx="2232248" cy="10800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rot="2573601">
              <a:off x="1285990" y="2250078"/>
              <a:ext cx="2232248" cy="10800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 name="Rounded Rectangle 7"/>
          <p:cNvSpPr/>
          <p:nvPr/>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2339752" y="1347613"/>
            <a:ext cx="5832648" cy="709752"/>
            <a:chOff x="2227884" y="1330362"/>
            <a:chExt cx="2835932" cy="601599"/>
          </a:xfrm>
          <a:solidFill>
            <a:srgbClr val="69B6CC"/>
          </a:solidFill>
        </p:grpSpPr>
        <p:sp>
          <p:nvSpPr>
            <p:cNvPr id="14" name="TextBox 13"/>
            <p:cNvSpPr txBox="1"/>
            <p:nvPr/>
          </p:nvSpPr>
          <p:spPr>
            <a:xfrm>
              <a:off x="2227884" y="1644996"/>
              <a:ext cx="2835932" cy="286965"/>
            </a:xfrm>
            <a:prstGeom prst="rect">
              <a:avLst/>
            </a:prstGeom>
            <a:noFill/>
          </p:spPr>
          <p:txBody>
            <a:bodyPr wrap="square" rtlCol="0">
              <a:spAutoFit/>
            </a:bodyPr>
            <a:lstStyle/>
            <a:p>
              <a:pPr lvl="0" algn="just"/>
              <a:endParaRPr lang="id-ID" sz="1600" dirty="0"/>
            </a:p>
          </p:txBody>
        </p:sp>
        <p:sp>
          <p:nvSpPr>
            <p:cNvPr id="15" name="TextBox 14"/>
            <p:cNvSpPr txBox="1"/>
            <p:nvPr/>
          </p:nvSpPr>
          <p:spPr>
            <a:xfrm>
              <a:off x="2227884" y="1330362"/>
              <a:ext cx="2835932" cy="234790"/>
            </a:xfrm>
            <a:prstGeom prst="rect">
              <a:avLst/>
            </a:prstGeom>
            <a:grpFill/>
          </p:spPr>
          <p:txBody>
            <a:bodyPr wrap="square" rtlCol="0">
              <a:spAutoFit/>
            </a:bodyPr>
            <a:lstStyle/>
            <a:p>
              <a:endParaRPr lang="ko-KR" altLang="en-US" sz="1200" b="1" dirty="0">
                <a:solidFill>
                  <a:schemeClr val="bg1"/>
                </a:solidFill>
                <a:cs typeface="Arial" pitchFamily="34" charset="0"/>
              </a:endParaRPr>
            </a:p>
          </p:txBody>
        </p:sp>
      </p:grpSp>
      <p:sp>
        <p:nvSpPr>
          <p:cNvPr id="3" name="Rectangle 2"/>
          <p:cNvSpPr/>
          <p:nvPr/>
        </p:nvSpPr>
        <p:spPr>
          <a:xfrm>
            <a:off x="1043608" y="1412240"/>
            <a:ext cx="7848872" cy="3293209"/>
          </a:xfrm>
          <a:prstGeom prst="rect">
            <a:avLst/>
          </a:prstGeom>
        </p:spPr>
        <p:txBody>
          <a:bodyPr wrap="square">
            <a:spAutoFit/>
          </a:bodyPr>
          <a:lstStyle/>
          <a:p>
            <a:pPr algn="just"/>
            <a:r>
              <a:rPr lang="en-ID" sz="1600" b="1" i="1" dirty="0" err="1">
                <a:latin typeface="Arial Rounded MT Bold" pitchFamily="34" charset="0"/>
                <a:cs typeface="Times New Roman" panose="02020603050405020304" pitchFamily="18" charset="0"/>
              </a:rPr>
              <a:t>Politik</a:t>
            </a:r>
            <a:r>
              <a:rPr lang="en-ID" sz="1600" b="1" i="1" dirty="0">
                <a:latin typeface="Arial Rounded MT Bold" pitchFamily="34" charset="0"/>
                <a:cs typeface="Times New Roman" panose="02020603050405020304" pitchFamily="18" charset="0"/>
              </a:rPr>
              <a:t> </a:t>
            </a:r>
            <a:r>
              <a:rPr lang="en-ID" sz="1600" b="1" i="1" dirty="0" err="1">
                <a:latin typeface="Arial Rounded MT Bold" pitchFamily="34" charset="0"/>
                <a:cs typeface="Times New Roman" panose="02020603050405020304" pitchFamily="18" charset="0"/>
              </a:rPr>
              <a:t>identitas</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adalah</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sebuah</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alat</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politik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suatu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kelompok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seperti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etnis</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suku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budaya</a:t>
            </a:r>
            <a:r>
              <a:rPr lang="en-ID" sz="1600" dirty="0">
                <a:latin typeface="Arial Rounded MT Bold" pitchFamily="34" charset="0"/>
                <a:cs typeface="Times New Roman" panose="02020603050405020304" pitchFamily="18" charset="0"/>
              </a:rPr>
              <a:t>, agama </a:t>
            </a:r>
            <a:r>
              <a:rPr lang="en-ID" sz="1600" dirty="0" err="1">
                <a:latin typeface="Arial Rounded MT Bold" pitchFamily="34" charset="0"/>
                <a:cs typeface="Times New Roman" panose="02020603050405020304" pitchFamily="18" charset="0"/>
              </a:rPr>
              <a:t>atau</a:t>
            </a:r>
            <a:r>
              <a:rPr lang="en-ID" sz="1600" dirty="0">
                <a:latin typeface="Arial Rounded MT Bold" pitchFamily="34" charset="0"/>
                <a:cs typeface="Times New Roman" panose="02020603050405020304" pitchFamily="18" charset="0"/>
              </a:rPr>
              <a:t> yang </a:t>
            </a:r>
            <a:r>
              <a:rPr lang="en-ID" sz="1600" dirty="0" err="1">
                <a:latin typeface="Arial Rounded MT Bold" pitchFamily="34" charset="0"/>
                <a:cs typeface="Times New Roman" panose="02020603050405020304" pitchFamily="18" charset="0"/>
              </a:rPr>
              <a:t>lainnya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untuk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tujuan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tertentu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misalnya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sebagai</a:t>
            </a:r>
            <a:r>
              <a:rPr lang="en-ID" sz="1600" dirty="0">
                <a:latin typeface="Arial Rounded MT Bold" pitchFamily="34" charset="0"/>
                <a:cs typeface="Times New Roman" panose="02020603050405020304" pitchFamily="18" charset="0"/>
              </a:rPr>
              <a:t> </a:t>
            </a:r>
          </a:p>
          <a:p>
            <a:pPr algn="just"/>
            <a:r>
              <a:rPr lang="en-ID" sz="1600" dirty="0" err="1">
                <a:latin typeface="Arial Rounded MT Bold" pitchFamily="34" charset="0"/>
                <a:cs typeface="Times New Roman" panose="02020603050405020304" pitchFamily="18" charset="0"/>
              </a:rPr>
              <a:t>bentuk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perlawanan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atau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sebagai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alat</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untuk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menunjukan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jati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diri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suatu</a:t>
            </a:r>
            <a:r>
              <a:rPr lang="en-ID" sz="1600" dirty="0">
                <a:latin typeface="Arial Rounded MT Bold" pitchFamily="34" charset="0"/>
                <a:cs typeface="Times New Roman" panose="02020603050405020304" pitchFamily="18" charset="0"/>
              </a:rPr>
              <a:t> </a:t>
            </a:r>
          </a:p>
          <a:p>
            <a:pPr algn="just"/>
            <a:r>
              <a:rPr lang="en-ID" sz="1600" dirty="0" err="1">
                <a:latin typeface="Arial Rounded MT Bold" pitchFamily="34" charset="0"/>
                <a:cs typeface="Times New Roman" panose="02020603050405020304" pitchFamily="18" charset="0"/>
              </a:rPr>
              <a:t>kelompok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tersebut</a:t>
            </a:r>
            <a:r>
              <a:rPr lang="en-ID" sz="1600" dirty="0">
                <a:latin typeface="Arial Rounded MT Bold" pitchFamily="34" charset="0"/>
                <a:cs typeface="Times New Roman" panose="02020603050405020304" pitchFamily="18" charset="0"/>
              </a:rPr>
              <a:t>.</a:t>
            </a:r>
          </a:p>
          <a:p>
            <a:pPr algn="just"/>
            <a:endParaRPr lang="en-ID" sz="1600" dirty="0">
              <a:latin typeface="Arial Rounded MT Bold" pitchFamily="34" charset="0"/>
              <a:cs typeface="Times New Roman" panose="02020603050405020304" pitchFamily="18" charset="0"/>
            </a:endParaRPr>
          </a:p>
          <a:p>
            <a:pPr algn="just"/>
            <a:r>
              <a:rPr lang="en-ID" sz="1600" dirty="0">
                <a:latin typeface="Arial Rounded MT Bold" pitchFamily="34" charset="0"/>
                <a:cs typeface="Times New Roman" panose="02020603050405020304" pitchFamily="18" charset="0"/>
              </a:rPr>
              <a:t>Di Indonesia </a:t>
            </a:r>
            <a:r>
              <a:rPr lang="en-ID" sz="1600" dirty="0" err="1">
                <a:latin typeface="Arial Rounded MT Bold" pitchFamily="34" charset="0"/>
                <a:cs typeface="Times New Roman" panose="02020603050405020304" pitchFamily="18" charset="0"/>
              </a:rPr>
              <a:t>sendiri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politik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identitas</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sering</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didasarkan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pada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kepercayaan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dan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suku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bangsa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Contohnya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adalah</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ujaran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kebencian</a:t>
            </a:r>
            <a:r>
              <a:rPr lang="en-ID" sz="1600" dirty="0">
                <a:latin typeface="Arial Rounded MT Bold" pitchFamily="34" charset="0"/>
                <a:cs typeface="Times New Roman" panose="02020603050405020304" pitchFamily="18" charset="0"/>
              </a:rPr>
              <a:t> yang </a:t>
            </a:r>
            <a:r>
              <a:rPr lang="en-ID" sz="1600" dirty="0" err="1">
                <a:latin typeface="Arial Rounded MT Bold" pitchFamily="34" charset="0"/>
                <a:cs typeface="Times New Roman" panose="02020603050405020304" pitchFamily="18" charset="0"/>
              </a:rPr>
              <a:t>bersifat</a:t>
            </a:r>
            <a:r>
              <a:rPr lang="en-ID" sz="1600" dirty="0">
                <a:latin typeface="Arial Rounded MT Bold" pitchFamily="34" charset="0"/>
                <a:cs typeface="Times New Roman" panose="02020603050405020304" pitchFamily="18" charset="0"/>
              </a:rPr>
              <a:t> SARA yang </a:t>
            </a:r>
            <a:r>
              <a:rPr lang="en-ID" sz="1600" dirty="0" err="1">
                <a:latin typeface="Arial Rounded MT Bold" pitchFamily="34" charset="0"/>
                <a:cs typeface="Times New Roman" panose="02020603050405020304" pitchFamily="18" charset="0"/>
              </a:rPr>
              <a:t>digunakan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sebagai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alat</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untuk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menjegal</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pihak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lawan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politik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seperti</a:t>
            </a:r>
            <a:r>
              <a:rPr lang="en-ID" sz="1600" dirty="0">
                <a:latin typeface="Arial Rounded MT Bold" pitchFamily="34" charset="0"/>
                <a:cs typeface="Times New Roman" panose="02020603050405020304" pitchFamily="18" charset="0"/>
              </a:rPr>
              <a:t> yang </a:t>
            </a:r>
            <a:r>
              <a:rPr lang="en-ID" sz="1600" dirty="0" err="1">
                <a:latin typeface="Arial Rounded MT Bold" pitchFamily="34" charset="0"/>
                <a:cs typeface="Times New Roman" panose="02020603050405020304" pitchFamily="18" charset="0"/>
              </a:rPr>
              <a:t>marak</a:t>
            </a:r>
            <a:r>
              <a:rPr lang="en-ID" sz="1600" dirty="0">
                <a:latin typeface="Arial Rounded MT Bold" pitchFamily="34" charset="0"/>
                <a:cs typeface="Times New Roman" panose="02020603050405020304" pitchFamily="18" charset="0"/>
              </a:rPr>
              <a:t> </a:t>
            </a:r>
          </a:p>
          <a:p>
            <a:pPr algn="just"/>
            <a:r>
              <a:rPr lang="en-ID" sz="1600" dirty="0" err="1">
                <a:latin typeface="Arial Rounded MT Bold" pitchFamily="34" charset="0"/>
                <a:cs typeface="Times New Roman" panose="02020603050405020304" pitchFamily="18" charset="0"/>
              </a:rPr>
              <a:t>terjadi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saat</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pemilihan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gubernur</a:t>
            </a:r>
            <a:r>
              <a:rPr lang="en-ID" sz="1600" dirty="0">
                <a:latin typeface="Arial Rounded MT Bold" pitchFamily="34" charset="0"/>
                <a:cs typeface="Times New Roman" panose="02020603050405020304" pitchFamily="18" charset="0"/>
              </a:rPr>
              <a:t> Jakarta </a:t>
            </a:r>
            <a:r>
              <a:rPr lang="en-ID" sz="1600" dirty="0" err="1">
                <a:latin typeface="Arial Rounded MT Bold" pitchFamily="34" charset="0"/>
                <a:cs typeface="Times New Roman" panose="02020603050405020304" pitchFamily="18" charset="0"/>
              </a:rPr>
              <a:t>kemarin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Selain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itu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politik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identitas</a:t>
            </a:r>
            <a:r>
              <a:rPr lang="en-ID" sz="1600" dirty="0">
                <a:latin typeface="Arial Rounded MT Bold" pitchFamily="34" charset="0"/>
                <a:cs typeface="Times New Roman" panose="02020603050405020304" pitchFamily="18" charset="0"/>
              </a:rPr>
              <a:t> </a:t>
            </a:r>
          </a:p>
          <a:p>
            <a:pPr algn="just"/>
            <a:r>
              <a:rPr lang="en-ID" sz="1600" dirty="0" err="1">
                <a:latin typeface="Arial Rounded MT Bold" pitchFamily="34" charset="0"/>
                <a:cs typeface="Times New Roman" panose="02020603050405020304" pitchFamily="18" charset="0"/>
              </a:rPr>
              <a:t>juga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digunakan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sebagai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salah</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satu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strategi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kampanye</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untuk</a:t>
            </a:r>
            <a:r>
              <a:rPr lang="en-ID" sz="1600" dirty="0">
                <a:latin typeface="Arial Rounded MT Bold" pitchFamily="34" charset="0"/>
                <a:cs typeface="Times New Roman" panose="02020603050405020304" pitchFamily="18" charset="0"/>
              </a:rPr>
              <a:t> para </a:t>
            </a:r>
            <a:r>
              <a:rPr lang="en-ID" sz="1600" dirty="0" err="1">
                <a:latin typeface="Arial Rounded MT Bold" pitchFamily="34" charset="0"/>
                <a:cs typeface="Times New Roman" panose="02020603050405020304" pitchFamily="18" charset="0"/>
              </a:rPr>
              <a:t>kandidat</a:t>
            </a:r>
            <a:r>
              <a:rPr lang="en-ID" sz="1600" dirty="0">
                <a:latin typeface="Arial Rounded MT Bold" pitchFamily="34" charset="0"/>
                <a:cs typeface="Times New Roman" panose="02020603050405020304" pitchFamily="18" charset="0"/>
              </a:rPr>
              <a:t> </a:t>
            </a:r>
          </a:p>
          <a:p>
            <a:pPr algn="just"/>
            <a:r>
              <a:rPr lang="en-ID" sz="1600" dirty="0" err="1">
                <a:latin typeface="Arial Rounded MT Bold" pitchFamily="34" charset="0"/>
                <a:cs typeface="Times New Roman" panose="02020603050405020304" pitchFamily="18" charset="0"/>
              </a:rPr>
              <a:t>dalam</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pemilu</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dan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juga</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menjadi</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alasan</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beberapa</a:t>
            </a:r>
            <a:r>
              <a:rPr lang="en-ID" sz="1600" dirty="0">
                <a:latin typeface="Arial Rounded MT Bold" pitchFamily="34" charset="0"/>
                <a:cs typeface="Times New Roman" panose="02020603050405020304" pitchFamily="18" charset="0"/>
              </a:rPr>
              <a:t> orang </a:t>
            </a:r>
            <a:r>
              <a:rPr lang="en-ID" sz="1600" dirty="0" err="1">
                <a:latin typeface="Arial Rounded MT Bold" pitchFamily="34" charset="0"/>
                <a:cs typeface="Times New Roman" panose="02020603050405020304" pitchFamily="18" charset="0"/>
              </a:rPr>
              <a:t>untuk</a:t>
            </a:r>
            <a:r>
              <a:rPr lang="en-ID" sz="1600" dirty="0">
                <a:latin typeface="Arial Rounded MT Bold" pitchFamily="34" charset="0"/>
                <a:cs typeface="Times New Roman" panose="02020603050405020304" pitchFamily="18" charset="0"/>
              </a:rPr>
              <a:t> </a:t>
            </a:r>
            <a:r>
              <a:rPr lang="en-ID" sz="1600" dirty="0" err="1">
                <a:latin typeface="Arial Rounded MT Bold" pitchFamily="34" charset="0"/>
                <a:cs typeface="Times New Roman" panose="02020603050405020304" pitchFamily="18" charset="0"/>
              </a:rPr>
              <a:t>memilih</a:t>
            </a:r>
            <a:r>
              <a:rPr lang="en-ID" sz="1600" dirty="0">
                <a:latin typeface="Arial Rounded MT Bold" pitchFamily="34" charset="0"/>
                <a:cs typeface="Times New Roman" panose="02020603050405020304" pitchFamily="18" charset="0"/>
              </a:rPr>
              <a:t>.</a:t>
            </a:r>
          </a:p>
          <a:p>
            <a:pPr algn="just"/>
            <a:r>
              <a:rPr lang="en-ID" sz="1600" dirty="0">
                <a:latin typeface="Arial Rounded MT Bold" pitchFamily="34" charset="0"/>
                <a:cs typeface="Times New Roman" panose="02020603050405020304" pitchFamily="18" charset="0"/>
              </a:rPr>
              <a:t/>
            </a:r>
            <a:br>
              <a:rPr lang="en-ID" sz="1600" dirty="0">
                <a:latin typeface="Arial Rounded MT Bold" pitchFamily="34" charset="0"/>
                <a:cs typeface="Times New Roman" panose="02020603050405020304" pitchFamily="18" charset="0"/>
              </a:rPr>
            </a:br>
            <a:endParaRPr lang="en-US" sz="1600" dirty="0">
              <a:latin typeface="Arial Rounded MT Bold" pitchFamily="34" charset="0"/>
              <a:cs typeface="Times New Roman" panose="02020603050405020304" pitchFamily="18" charset="0"/>
            </a:endParaRPr>
          </a:p>
        </p:txBody>
      </p:sp>
    </p:spTree>
    <p:extLst>
      <p:ext uri="{BB962C8B-B14F-4D97-AF65-F5344CB8AC3E}">
        <p14:creationId xmlns:p14="http://schemas.microsoft.com/office/powerpoint/2010/main" val="116089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51720" y="267494"/>
            <a:ext cx="709228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id-ID" sz="1400" b="1" dirty="0" smtClean="0">
                <a:solidFill>
                  <a:schemeClr val="bg1"/>
                </a:solidFill>
              </a:rPr>
              <a:t>LANJUTAN</a:t>
            </a:r>
            <a:endParaRPr lang="en-US" sz="1400" b="1" dirty="0">
              <a:solidFill>
                <a:schemeClr val="bg1"/>
              </a:solidFill>
            </a:endParaRPr>
          </a:p>
        </p:txBody>
      </p:sp>
      <p:sp>
        <p:nvSpPr>
          <p:cNvPr id="5" name="Oval 4"/>
          <p:cNvSpPr/>
          <p:nvPr/>
        </p:nvSpPr>
        <p:spPr>
          <a:xfrm>
            <a:off x="1575998" y="1141370"/>
            <a:ext cx="793940" cy="79394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604365" y="2901478"/>
            <a:ext cx="793940" cy="793940"/>
          </a:xfrm>
          <a:prstGeom prst="ellipse">
            <a:avLst/>
          </a:prstGeom>
          <a:solidFill>
            <a:schemeClr val="bg1"/>
          </a:solid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555776" y="545811"/>
            <a:ext cx="5860929" cy="1787697"/>
            <a:chOff x="3017859" y="3970742"/>
            <a:chExt cx="1879883" cy="1787697"/>
          </a:xfrm>
        </p:grpSpPr>
        <p:sp>
          <p:nvSpPr>
            <p:cNvPr id="10" name="TextBox 9"/>
            <p:cNvSpPr txBox="1"/>
            <p:nvPr/>
          </p:nvSpPr>
          <p:spPr>
            <a:xfrm>
              <a:off x="3017859" y="4588888"/>
              <a:ext cx="1866815" cy="1169551"/>
            </a:xfrm>
            <a:prstGeom prst="rect">
              <a:avLst/>
            </a:prstGeom>
            <a:noFill/>
            <a:ln>
              <a:noFill/>
            </a:ln>
          </p:spPr>
          <p:txBody>
            <a:bodyPr wrap="square" rtlCol="0">
              <a:spAutoFit/>
            </a:bodyPr>
            <a:lstStyle/>
            <a:p>
              <a:pPr lvl="0" algn="just"/>
              <a:r>
                <a:rPr lang="id-ID" sz="1400" dirty="0"/>
                <a:t>Dimasa sekarang, politik identitas lebih merupakan bagian dari adanya sebuah permasalahan yang sering menjadi pemicu konflik, artinya politik identitas saat ini dijadikan sebagai pengakuan jati diri individu masyarakat maupun pengakuan etnisitas yang berujung pada suatu bentuk pertiakaian/konflik.</a:t>
              </a:r>
            </a:p>
          </p:txBody>
        </p:sp>
        <p:sp>
          <p:nvSpPr>
            <p:cNvPr id="11" name="TextBox 10"/>
            <p:cNvSpPr txBox="1"/>
            <p:nvPr/>
          </p:nvSpPr>
          <p:spPr>
            <a:xfrm>
              <a:off x="3017859" y="3970742"/>
              <a:ext cx="1879883" cy="276999"/>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grpSp>
        <p:nvGrpSpPr>
          <p:cNvPr id="12" name="Group 11"/>
          <p:cNvGrpSpPr/>
          <p:nvPr/>
        </p:nvGrpSpPr>
        <p:grpSpPr>
          <a:xfrm>
            <a:off x="2987824" y="2348897"/>
            <a:ext cx="5848470" cy="502781"/>
            <a:chOff x="3017859" y="4363106"/>
            <a:chExt cx="1875887" cy="502781"/>
          </a:xfrm>
        </p:grpSpPr>
        <p:sp>
          <p:nvSpPr>
            <p:cNvPr id="13" name="TextBox 12"/>
            <p:cNvSpPr txBox="1"/>
            <p:nvPr/>
          </p:nvSpPr>
          <p:spPr>
            <a:xfrm>
              <a:off x="3017859" y="4588888"/>
              <a:ext cx="1866815" cy="276999"/>
            </a:xfrm>
            <a:prstGeom prst="rect">
              <a:avLst/>
            </a:prstGeom>
            <a:noFill/>
            <a:ln>
              <a:noFill/>
            </a:ln>
          </p:spPr>
          <p:txBody>
            <a:bodyPr wrap="square" rtlCol="0">
              <a:spAutoFit/>
            </a:bodyPr>
            <a:lstStyle/>
            <a:p>
              <a:endParaRPr lang="en-US" altLang="ko-KR" sz="1200" dirty="0">
                <a:solidFill>
                  <a:schemeClr val="bg1"/>
                </a:solidFill>
                <a:cs typeface="Arial" pitchFamily="34" charset="0"/>
              </a:endParaRPr>
            </a:p>
          </p:txBody>
        </p:sp>
        <p:sp>
          <p:nvSpPr>
            <p:cNvPr id="14" name="TextBox 13"/>
            <p:cNvSpPr txBox="1"/>
            <p:nvPr/>
          </p:nvSpPr>
          <p:spPr>
            <a:xfrm>
              <a:off x="3017859" y="4363106"/>
              <a:ext cx="1875887" cy="276999"/>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sp>
        <p:nvSpPr>
          <p:cNvPr id="21" name="Rectangle 20"/>
          <p:cNvSpPr/>
          <p:nvPr/>
        </p:nvSpPr>
        <p:spPr>
          <a:xfrm>
            <a:off x="2555776" y="2741311"/>
            <a:ext cx="5760640" cy="1600438"/>
          </a:xfrm>
          <a:prstGeom prst="rect">
            <a:avLst/>
          </a:prstGeom>
        </p:spPr>
        <p:txBody>
          <a:bodyPr wrap="square">
            <a:spAutoFit/>
          </a:bodyPr>
          <a:lstStyle/>
          <a:p>
            <a:pPr lvl="0"/>
            <a:r>
              <a:rPr lang="id-ID" sz="1400" dirty="0"/>
              <a:t>Konflik yang disebabkan oleh faktor ras, kultur, agama, keturunan, sejarah, bahasa dan seterusnya yang disebut dengan konflik yang berhubungan dengan identitas. Konflik yang disebabkan oleh segala sesuatu yang oleh sebuah komunitas dianggap sebagai identitas fundamental dan yang menyatukan mereka sebagai sebuah kelompok. Sehingga mereka merasa berkewajiban untuk melakukan perlindungan terhadap identitas mereka meskipun dengan cara kekerasan.</a:t>
            </a:r>
          </a:p>
        </p:txBody>
      </p:sp>
    </p:spTree>
    <p:extLst>
      <p:ext uri="{BB962C8B-B14F-4D97-AF65-F5344CB8AC3E}">
        <p14:creationId xmlns:p14="http://schemas.microsoft.com/office/powerpoint/2010/main" val="103947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51720" y="267494"/>
            <a:ext cx="709228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id-ID" sz="1400" b="1" dirty="0" smtClean="0">
                <a:solidFill>
                  <a:schemeClr val="bg1"/>
                </a:solidFill>
              </a:rPr>
              <a:t>LANJUTAN</a:t>
            </a:r>
            <a:endParaRPr lang="en-US" sz="1400" b="1" dirty="0">
              <a:solidFill>
                <a:schemeClr val="bg1"/>
              </a:solidFill>
            </a:endParaRPr>
          </a:p>
        </p:txBody>
      </p:sp>
      <p:sp>
        <p:nvSpPr>
          <p:cNvPr id="5" name="Oval 4"/>
          <p:cNvSpPr/>
          <p:nvPr/>
        </p:nvSpPr>
        <p:spPr>
          <a:xfrm>
            <a:off x="1575998" y="1141370"/>
            <a:ext cx="793940" cy="79394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604365" y="2901478"/>
            <a:ext cx="793940" cy="793940"/>
          </a:xfrm>
          <a:prstGeom prst="ellipse">
            <a:avLst/>
          </a:prstGeom>
          <a:solidFill>
            <a:schemeClr val="bg1"/>
          </a:solid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555776" y="545811"/>
            <a:ext cx="5860929" cy="1572253"/>
            <a:chOff x="3017859" y="3970742"/>
            <a:chExt cx="1879883" cy="1572253"/>
          </a:xfrm>
        </p:grpSpPr>
        <p:sp>
          <p:nvSpPr>
            <p:cNvPr id="10" name="TextBox 9"/>
            <p:cNvSpPr txBox="1"/>
            <p:nvPr/>
          </p:nvSpPr>
          <p:spPr>
            <a:xfrm>
              <a:off x="3017859" y="4588888"/>
              <a:ext cx="1866815" cy="954107"/>
            </a:xfrm>
            <a:prstGeom prst="rect">
              <a:avLst/>
            </a:prstGeom>
            <a:noFill/>
            <a:ln>
              <a:noFill/>
            </a:ln>
          </p:spPr>
          <p:txBody>
            <a:bodyPr wrap="square" rtlCol="0">
              <a:spAutoFit/>
            </a:bodyPr>
            <a:lstStyle/>
            <a:p>
              <a:pPr lvl="0"/>
              <a:r>
                <a:rPr lang="id-ID" sz="1400" dirty="0"/>
                <a:t>Konflik yang dipicu oleh ikatan primordial cenderung bertahan lebih lama dan lebih laten dibanding konflik yang dilatarbelakangi kesenjangan sosial-ekonomi. Hal ini disebabkan karena sifat dari konfliknya yang menyangkut eksistensi suatu kelompok masyarakat.</a:t>
              </a:r>
            </a:p>
          </p:txBody>
        </p:sp>
        <p:sp>
          <p:nvSpPr>
            <p:cNvPr id="11" name="TextBox 10"/>
            <p:cNvSpPr txBox="1"/>
            <p:nvPr/>
          </p:nvSpPr>
          <p:spPr>
            <a:xfrm>
              <a:off x="3017859" y="3970742"/>
              <a:ext cx="1879883" cy="276999"/>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grpSp>
        <p:nvGrpSpPr>
          <p:cNvPr id="12" name="Group 11"/>
          <p:cNvGrpSpPr/>
          <p:nvPr/>
        </p:nvGrpSpPr>
        <p:grpSpPr>
          <a:xfrm>
            <a:off x="2987824" y="2348897"/>
            <a:ext cx="5848470" cy="502781"/>
            <a:chOff x="3017859" y="4363106"/>
            <a:chExt cx="1875887" cy="502781"/>
          </a:xfrm>
        </p:grpSpPr>
        <p:sp>
          <p:nvSpPr>
            <p:cNvPr id="13" name="TextBox 12"/>
            <p:cNvSpPr txBox="1"/>
            <p:nvPr/>
          </p:nvSpPr>
          <p:spPr>
            <a:xfrm>
              <a:off x="3017859" y="4588888"/>
              <a:ext cx="1866815" cy="276999"/>
            </a:xfrm>
            <a:prstGeom prst="rect">
              <a:avLst/>
            </a:prstGeom>
            <a:noFill/>
            <a:ln>
              <a:noFill/>
            </a:ln>
          </p:spPr>
          <p:txBody>
            <a:bodyPr wrap="square" rtlCol="0">
              <a:spAutoFit/>
            </a:bodyPr>
            <a:lstStyle/>
            <a:p>
              <a:endParaRPr lang="en-US" altLang="ko-KR" sz="1200" dirty="0">
                <a:solidFill>
                  <a:schemeClr val="bg1"/>
                </a:solidFill>
                <a:cs typeface="Arial" pitchFamily="34" charset="0"/>
              </a:endParaRPr>
            </a:p>
          </p:txBody>
        </p:sp>
        <p:sp>
          <p:nvSpPr>
            <p:cNvPr id="14" name="TextBox 13"/>
            <p:cNvSpPr txBox="1"/>
            <p:nvPr/>
          </p:nvSpPr>
          <p:spPr>
            <a:xfrm>
              <a:off x="3017859" y="4363106"/>
              <a:ext cx="1875887" cy="276999"/>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sp>
        <p:nvSpPr>
          <p:cNvPr id="21" name="Rectangle 20"/>
          <p:cNvSpPr/>
          <p:nvPr/>
        </p:nvSpPr>
        <p:spPr>
          <a:xfrm>
            <a:off x="2555776" y="2741311"/>
            <a:ext cx="5760640" cy="1384995"/>
          </a:xfrm>
          <a:prstGeom prst="rect">
            <a:avLst/>
          </a:prstGeom>
        </p:spPr>
        <p:txBody>
          <a:bodyPr wrap="square">
            <a:spAutoFit/>
          </a:bodyPr>
          <a:lstStyle/>
          <a:p>
            <a:pPr lvl="0" algn="just"/>
            <a:r>
              <a:rPr lang="id-ID" sz="1400" dirty="0"/>
              <a:t>Masalah identitas akan semakin memburuk apabila mobilisasi dalam kelompok identitas komunal yang didasarkan atas ras, agama, kultur, bahasa dan seterusnya. Komflik akan lebih menguat apabila kedua elemen utama, yakni faktor identitas primordial bersinggungan dengan distribusi sumber daya ekonomi, sosial, politik dalam suatu masyarakat.</a:t>
            </a:r>
          </a:p>
          <a:p>
            <a:pPr algn="just"/>
            <a:r>
              <a:rPr lang="id-ID" sz="1400" dirty="0"/>
              <a:t> </a:t>
            </a:r>
          </a:p>
        </p:txBody>
      </p:sp>
    </p:spTree>
    <p:extLst>
      <p:ext uri="{BB962C8B-B14F-4D97-AF65-F5344CB8AC3E}">
        <p14:creationId xmlns:p14="http://schemas.microsoft.com/office/powerpoint/2010/main" val="173867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997251" y="182253"/>
            <a:ext cx="7092280" cy="576064"/>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id-ID" sz="1400" b="1" dirty="0"/>
              <a:t>POLITIK ETNISITAS</a:t>
            </a:r>
            <a:endParaRPr lang="en-US" sz="1400" b="1" dirty="0">
              <a:solidFill>
                <a:schemeClr val="bg1"/>
              </a:solidFill>
            </a:endParaRPr>
          </a:p>
        </p:txBody>
      </p:sp>
      <p:sp>
        <p:nvSpPr>
          <p:cNvPr id="5" name="Oval 4"/>
          <p:cNvSpPr/>
          <p:nvPr/>
        </p:nvSpPr>
        <p:spPr>
          <a:xfrm>
            <a:off x="1798766" y="854245"/>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275636" y="843647"/>
            <a:ext cx="6397850" cy="4278094"/>
          </a:xfrm>
          <a:prstGeom prst="rect">
            <a:avLst/>
          </a:prstGeom>
        </p:spPr>
        <p:txBody>
          <a:bodyPr wrap="square">
            <a:spAutoFit/>
          </a:bodyPr>
          <a:lstStyle/>
          <a:p>
            <a:pPr lvl="0"/>
            <a:r>
              <a:rPr lang="id-ID" sz="1600" dirty="0"/>
              <a:t>Konflik yang dipicu oleh faktor identitas etnisitas yang kemudian bercampur dengan katidak adilan dalam perndistribusian sumber daya ekonomi, kekuasaan, wilayah, peluang kerja, dst, merupakan salah satu tipe konflik yang banyak terjadi dan sulit diselesaikan dalam masyarakat heterogen.</a:t>
            </a:r>
          </a:p>
          <a:p>
            <a:r>
              <a:rPr lang="id-ID" sz="1600" dirty="0"/>
              <a:t> </a:t>
            </a:r>
          </a:p>
          <a:p>
            <a:pPr lvl="0"/>
            <a:r>
              <a:rPr lang="id-ID" sz="1600" dirty="0"/>
              <a:t>Penyelesaian konflik semacam ini sulit karena karakteristik uatama konflik tersebut bersifat emosional yang menyangkut faktor identitas yang berkaitan dengan eksistensi seseorang/sekelompok orang.</a:t>
            </a:r>
          </a:p>
          <a:p>
            <a:r>
              <a:rPr lang="id-ID" sz="1600" dirty="0"/>
              <a:t> </a:t>
            </a:r>
          </a:p>
          <a:p>
            <a:pPr lvl="0"/>
            <a:r>
              <a:rPr lang="id-ID" sz="1600" dirty="0"/>
              <a:t>Politik daerah yang dikembangkan pada era trasnsisi belum menempatkan daerah sebagai ruang politik tetapi sebagai ruang kultural. Akibatnya proses politik dan relasi kekuasaan didaerahpun didasarkan pada pola-pola hubungan primordial. Cth: keinginan untuk dipimpin oleh putra daerah merupakan hal yang wajar dalam ruang kultural, tapi tidak dalam ruang politik karena ruang politik mensyaratkan persamaan hak-hak warga negara dimana pun ia berdomisili.</a:t>
            </a:r>
          </a:p>
        </p:txBody>
      </p:sp>
      <p:sp>
        <p:nvSpPr>
          <p:cNvPr id="18" name="Oval 17"/>
          <p:cNvSpPr/>
          <p:nvPr/>
        </p:nvSpPr>
        <p:spPr>
          <a:xfrm>
            <a:off x="1798766" y="2356388"/>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848667" y="3365634"/>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267744" y="1603298"/>
            <a:ext cx="6480720" cy="276999"/>
          </a:xfrm>
          <a:prstGeom prst="rect">
            <a:avLst/>
          </a:prstGeom>
        </p:spPr>
        <p:txBody>
          <a:bodyPr wrap="square">
            <a:spAutoFit/>
          </a:bodyPr>
          <a:lstStyle/>
          <a:p>
            <a:endParaRPr lang="en-US" sz="1200" dirty="0">
              <a:solidFill>
                <a:schemeClr val="bg1"/>
              </a:solidFill>
            </a:endParaRPr>
          </a:p>
        </p:txBody>
      </p:sp>
      <p:sp>
        <p:nvSpPr>
          <p:cNvPr id="26" name="Rectangle 25"/>
          <p:cNvSpPr/>
          <p:nvPr/>
        </p:nvSpPr>
        <p:spPr>
          <a:xfrm>
            <a:off x="2280983" y="2194115"/>
            <a:ext cx="6397850" cy="276999"/>
          </a:xfrm>
          <a:prstGeom prst="rect">
            <a:avLst/>
          </a:prstGeom>
        </p:spPr>
        <p:txBody>
          <a:bodyPr wrap="square">
            <a:spAutoFit/>
          </a:bodyPr>
          <a:lstStyle/>
          <a:p>
            <a:endParaRPr lang="en-US" sz="1200" dirty="0">
              <a:solidFill>
                <a:schemeClr val="bg1"/>
              </a:solidFill>
            </a:endParaRPr>
          </a:p>
        </p:txBody>
      </p:sp>
      <p:sp>
        <p:nvSpPr>
          <p:cNvPr id="27" name="Rectangle 26"/>
          <p:cNvSpPr/>
          <p:nvPr/>
        </p:nvSpPr>
        <p:spPr>
          <a:xfrm>
            <a:off x="2267744" y="2879117"/>
            <a:ext cx="6397850" cy="276999"/>
          </a:xfrm>
          <a:prstGeom prst="rect">
            <a:avLst/>
          </a:prstGeom>
        </p:spPr>
        <p:txBody>
          <a:bodyPr wrap="square">
            <a:spAutoFit/>
          </a:bodyPr>
          <a:lstStyle/>
          <a:p>
            <a:endParaRPr lang="en-US" sz="1200" dirty="0">
              <a:solidFill>
                <a:schemeClr val="bg1"/>
              </a:solidFill>
            </a:endParaRPr>
          </a:p>
        </p:txBody>
      </p:sp>
    </p:spTree>
    <p:extLst>
      <p:ext uri="{BB962C8B-B14F-4D97-AF65-F5344CB8AC3E}">
        <p14:creationId xmlns:p14="http://schemas.microsoft.com/office/powerpoint/2010/main" val="222481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889945" y="0"/>
            <a:ext cx="7092280" cy="576064"/>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just"/>
            <a:endParaRPr lang="en-US" sz="1400" b="1" dirty="0">
              <a:solidFill>
                <a:schemeClr val="bg1"/>
              </a:solidFill>
            </a:endParaRPr>
          </a:p>
        </p:txBody>
      </p:sp>
      <p:sp>
        <p:nvSpPr>
          <p:cNvPr id="13" name="Title 2"/>
          <p:cNvSpPr txBox="1">
            <a:spLocks/>
          </p:cNvSpPr>
          <p:nvPr/>
        </p:nvSpPr>
        <p:spPr>
          <a:xfrm>
            <a:off x="1059194" y="2465218"/>
            <a:ext cx="7473246" cy="682596"/>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lvl="0" algn="just"/>
            <a:r>
              <a:rPr lang="id-ID" sz="1800" dirty="0"/>
              <a:t>Karakteristik masyarakat yang pluralistik dan terfragmentasi mempengaruhi tumbuh kembangknya etnonasionalisme.</a:t>
            </a:r>
          </a:p>
        </p:txBody>
      </p:sp>
      <p:sp>
        <p:nvSpPr>
          <p:cNvPr id="5" name="Oval 4"/>
          <p:cNvSpPr/>
          <p:nvPr/>
        </p:nvSpPr>
        <p:spPr>
          <a:xfrm>
            <a:off x="413075" y="682868"/>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1" name="Rectangle 20"/>
          <p:cNvSpPr/>
          <p:nvPr/>
        </p:nvSpPr>
        <p:spPr>
          <a:xfrm>
            <a:off x="910596" y="576064"/>
            <a:ext cx="7549835" cy="2308324"/>
          </a:xfrm>
          <a:prstGeom prst="rect">
            <a:avLst/>
          </a:prstGeom>
        </p:spPr>
        <p:txBody>
          <a:bodyPr wrap="square">
            <a:spAutoFit/>
          </a:bodyPr>
          <a:lstStyle/>
          <a:p>
            <a:pPr lvl="0" algn="just"/>
            <a:r>
              <a:rPr lang="id-ID" sz="1600" dirty="0"/>
              <a:t>Pemaknaan otonomi secara kultural memandang politik lokal sebagai kesatuan nilai, kultur, adat istiadat dan bukan sebagai konsep politik. Perpektif ini juga mengakui kemajemukan masyarakat namun dalam arti sosio-kultural, dimana setiap masyarakat dan lokalitas adalah unik sehingga setiap masyarakat dan lokalitas memilik hak-hak sosial, ekonomi, budaya dan identitas diri yang berbeda dengan identitas nasional. Pemahaman inilah yang kemudian memunculkan berbagai kebijakan daerah yang bernuansa etnisitas.</a:t>
            </a:r>
          </a:p>
          <a:p>
            <a:pPr algn="just"/>
            <a:r>
              <a:rPr lang="id-ID" sz="1600" dirty="0"/>
              <a:t> </a:t>
            </a:r>
          </a:p>
          <a:p>
            <a:pPr lvl="0" algn="just"/>
            <a:endParaRPr lang="id-ID" sz="1600" dirty="0"/>
          </a:p>
        </p:txBody>
      </p:sp>
      <p:sp>
        <p:nvSpPr>
          <p:cNvPr id="14" name="Rectangle 13"/>
          <p:cNvSpPr/>
          <p:nvPr/>
        </p:nvSpPr>
        <p:spPr>
          <a:xfrm>
            <a:off x="1059194" y="82133"/>
            <a:ext cx="6397850" cy="400110"/>
          </a:xfrm>
          <a:prstGeom prst="rect">
            <a:avLst/>
          </a:prstGeom>
        </p:spPr>
        <p:txBody>
          <a:bodyPr wrap="square">
            <a:spAutoFit/>
          </a:bodyPr>
          <a:lstStyle/>
          <a:p>
            <a:pPr algn="ctr"/>
            <a:r>
              <a:rPr lang="id-ID" sz="2000" b="1" dirty="0"/>
              <a:t>POLITIK ETNISITAS</a:t>
            </a:r>
            <a:endParaRPr lang="en-US" sz="2000" b="1" dirty="0">
              <a:solidFill>
                <a:schemeClr val="bg1"/>
              </a:solidFill>
            </a:endParaRPr>
          </a:p>
        </p:txBody>
      </p:sp>
      <p:sp>
        <p:nvSpPr>
          <p:cNvPr id="22" name="Oval 21"/>
          <p:cNvSpPr/>
          <p:nvPr/>
        </p:nvSpPr>
        <p:spPr>
          <a:xfrm>
            <a:off x="405520" y="2470460"/>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4" name="Oval 23"/>
          <p:cNvSpPr/>
          <p:nvPr/>
        </p:nvSpPr>
        <p:spPr>
          <a:xfrm>
            <a:off x="405520" y="3274884"/>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extBox 1"/>
          <p:cNvSpPr txBox="1"/>
          <p:nvPr/>
        </p:nvSpPr>
        <p:spPr>
          <a:xfrm>
            <a:off x="1059194" y="3274884"/>
            <a:ext cx="7473246" cy="1477328"/>
          </a:xfrm>
          <a:prstGeom prst="rect">
            <a:avLst/>
          </a:prstGeom>
          <a:noFill/>
        </p:spPr>
        <p:txBody>
          <a:bodyPr wrap="square" rtlCol="0">
            <a:spAutoFit/>
          </a:bodyPr>
          <a:lstStyle/>
          <a:p>
            <a:pPr lvl="0"/>
            <a:r>
              <a:rPr lang="id-ID" dirty="0"/>
              <a:t>Sehingga, pola interaksi antar etnis menjadi sulit dilakukan karena tidak ada ruang baginya untuk mengenal etnis lain, apalagi memahami etnis lain diluar stereotip yang selama ini mangamuka. Sehingga yang timbul dan menguat adalah identitas etnisnya dan bukan isentitas kebangsaan yang inheren dalam nasionalisme.</a:t>
            </a:r>
          </a:p>
        </p:txBody>
      </p:sp>
    </p:spTree>
    <p:extLst>
      <p:ext uri="{BB962C8B-B14F-4D97-AF65-F5344CB8AC3E}">
        <p14:creationId xmlns:p14="http://schemas.microsoft.com/office/powerpoint/2010/main" val="36257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889945" y="0"/>
            <a:ext cx="7092280" cy="576064"/>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13" name="Title 2"/>
          <p:cNvSpPr txBox="1">
            <a:spLocks/>
          </p:cNvSpPr>
          <p:nvPr/>
        </p:nvSpPr>
        <p:spPr>
          <a:xfrm>
            <a:off x="611560" y="0"/>
            <a:ext cx="1728192" cy="5143500"/>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5" name="Oval 4"/>
          <p:cNvSpPr/>
          <p:nvPr/>
        </p:nvSpPr>
        <p:spPr>
          <a:xfrm>
            <a:off x="413075" y="682868"/>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0596" y="576064"/>
            <a:ext cx="7189795" cy="738664"/>
          </a:xfrm>
          <a:prstGeom prst="rect">
            <a:avLst/>
          </a:prstGeom>
        </p:spPr>
        <p:txBody>
          <a:bodyPr wrap="square">
            <a:spAutoFit/>
          </a:bodyPr>
          <a:lstStyle/>
          <a:p>
            <a:r>
              <a:rPr lang="id-ID" sz="1400" dirty="0"/>
              <a:t>Menurut Julia Cleves Mosse (1996), gender merupakan seperngkat peran yang inheren dalam diri seorang individu yang menentukan perilaku sekaligus respon atau tanggapan dari orang lain.</a:t>
            </a:r>
            <a:endParaRPr lang="en-US" sz="1200" dirty="0">
              <a:solidFill>
                <a:schemeClr val="bg1"/>
              </a:solidFill>
            </a:endParaRPr>
          </a:p>
        </p:txBody>
      </p:sp>
      <p:sp>
        <p:nvSpPr>
          <p:cNvPr id="14" name="Rectangle 13"/>
          <p:cNvSpPr/>
          <p:nvPr/>
        </p:nvSpPr>
        <p:spPr>
          <a:xfrm>
            <a:off x="1059194" y="82133"/>
            <a:ext cx="6397850" cy="400110"/>
          </a:xfrm>
          <a:prstGeom prst="rect">
            <a:avLst/>
          </a:prstGeom>
        </p:spPr>
        <p:txBody>
          <a:bodyPr wrap="square">
            <a:spAutoFit/>
          </a:bodyPr>
          <a:lstStyle/>
          <a:p>
            <a:pPr algn="ctr"/>
            <a:r>
              <a:rPr lang="id-ID" sz="2000" b="1" dirty="0"/>
              <a:t>POLITIK GENDER</a:t>
            </a:r>
          </a:p>
        </p:txBody>
      </p:sp>
      <p:sp>
        <p:nvSpPr>
          <p:cNvPr id="15" name="Rectangle 14"/>
          <p:cNvSpPr/>
          <p:nvPr/>
        </p:nvSpPr>
        <p:spPr>
          <a:xfrm>
            <a:off x="971600" y="1851670"/>
            <a:ext cx="6912768" cy="1169551"/>
          </a:xfrm>
          <a:prstGeom prst="rect">
            <a:avLst/>
          </a:prstGeom>
        </p:spPr>
        <p:txBody>
          <a:bodyPr wrap="square">
            <a:spAutoFit/>
          </a:bodyPr>
          <a:lstStyle/>
          <a:p>
            <a:pPr lvl="0"/>
            <a:r>
              <a:rPr lang="id-ID" sz="1400" dirty="0"/>
              <a:t>Peran gender dipengaruhi o9leh beberapa faktor, diantaranya waktu, kultur, kelas sosial, usia, dan latar belakang etnis. Secara empirik masyarakat yang berbeda memiliki banyak gagasan yang berbeda tentang cara berprilaku yang sesuai bagi perempuan dan laki-laki, meskipun pada umumnya titik tolak penggambaran gender bermula dari jenis kelamin biologis.</a:t>
            </a:r>
          </a:p>
        </p:txBody>
      </p:sp>
      <p:sp>
        <p:nvSpPr>
          <p:cNvPr id="16" name="Rectangle 15"/>
          <p:cNvSpPr/>
          <p:nvPr/>
        </p:nvSpPr>
        <p:spPr>
          <a:xfrm>
            <a:off x="971600" y="3147814"/>
            <a:ext cx="6912768" cy="1169551"/>
          </a:xfrm>
          <a:prstGeom prst="rect">
            <a:avLst/>
          </a:prstGeom>
        </p:spPr>
        <p:txBody>
          <a:bodyPr wrap="square">
            <a:spAutoFit/>
          </a:bodyPr>
          <a:lstStyle/>
          <a:p>
            <a:r>
              <a:rPr lang="id-ID" sz="1400" dirty="0"/>
              <a:t>Gender menentukan berbagai pengalaman hidup, menentukan akses kita terhadap pendidikan, kerja, alat-alat dan sumber daya yang diperlukan untuk industri dan keterampilan, menentukan kesehatan, harapan hidup dan kebebasan. Gender juga menentukan seksualitas, hubungan dan kemampuan kita membuat keputusan dan bertindak secara otonom</a:t>
            </a:r>
            <a:endParaRPr lang="en-US" sz="1200" dirty="0">
              <a:solidFill>
                <a:schemeClr val="bg1"/>
              </a:solidFill>
            </a:endParaRPr>
          </a:p>
        </p:txBody>
      </p:sp>
      <p:sp>
        <p:nvSpPr>
          <p:cNvPr id="22" name="Oval 21"/>
          <p:cNvSpPr/>
          <p:nvPr/>
        </p:nvSpPr>
        <p:spPr>
          <a:xfrm>
            <a:off x="413075" y="1977920"/>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05520" y="3274884"/>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071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889945" y="0"/>
            <a:ext cx="7092280" cy="576064"/>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13" name="Title 2"/>
          <p:cNvSpPr txBox="1">
            <a:spLocks/>
          </p:cNvSpPr>
          <p:nvPr/>
        </p:nvSpPr>
        <p:spPr>
          <a:xfrm>
            <a:off x="611560" y="0"/>
            <a:ext cx="1728192" cy="5143500"/>
          </a:xfrm>
          <a:prstGeom prst="rect">
            <a:avLst/>
          </a:prstGeom>
          <a:solidFill>
            <a:srgbClr val="69B6CC"/>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1400" b="1" dirty="0">
              <a:solidFill>
                <a:schemeClr val="bg1"/>
              </a:solidFill>
            </a:endParaRPr>
          </a:p>
        </p:txBody>
      </p:sp>
      <p:sp>
        <p:nvSpPr>
          <p:cNvPr id="5" name="Oval 4"/>
          <p:cNvSpPr/>
          <p:nvPr/>
        </p:nvSpPr>
        <p:spPr>
          <a:xfrm>
            <a:off x="413075" y="682868"/>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0596" y="576064"/>
            <a:ext cx="7189795" cy="1169551"/>
          </a:xfrm>
          <a:prstGeom prst="rect">
            <a:avLst/>
          </a:prstGeom>
        </p:spPr>
        <p:txBody>
          <a:bodyPr wrap="square">
            <a:spAutoFit/>
          </a:bodyPr>
          <a:lstStyle/>
          <a:p>
            <a:r>
              <a:rPr lang="id-ID" sz="1400" dirty="0"/>
              <a:t>Jadi, pemahaman tentang gender menjadi signifikan mengingat implikasi penerjemahannya dapat berpengaruh terhadap aktualisasi seorang individu dalam kehidupannya sehari-hari. Kesetaraan dan ketidaksetaraan hubungan antara kaum perempuan dengan kaum laki-laki sebagai pilihan, hal itu merupakan konsekuensi dari pendefinisian perilaku gender yang semestinya oleh masyarakat.</a:t>
            </a:r>
            <a:endParaRPr lang="en-US" sz="1200" dirty="0">
              <a:solidFill>
                <a:schemeClr val="bg1"/>
              </a:solidFill>
            </a:endParaRPr>
          </a:p>
        </p:txBody>
      </p:sp>
      <p:sp>
        <p:nvSpPr>
          <p:cNvPr id="14" name="Rectangle 13"/>
          <p:cNvSpPr/>
          <p:nvPr/>
        </p:nvSpPr>
        <p:spPr>
          <a:xfrm>
            <a:off x="1059194" y="82133"/>
            <a:ext cx="6397850" cy="400110"/>
          </a:xfrm>
          <a:prstGeom prst="rect">
            <a:avLst/>
          </a:prstGeom>
        </p:spPr>
        <p:txBody>
          <a:bodyPr wrap="square">
            <a:spAutoFit/>
          </a:bodyPr>
          <a:lstStyle/>
          <a:p>
            <a:pPr algn="ctr"/>
            <a:r>
              <a:rPr lang="id-ID" sz="2000" b="1" dirty="0"/>
              <a:t>POLITIK GENDER</a:t>
            </a:r>
          </a:p>
        </p:txBody>
      </p:sp>
      <p:sp>
        <p:nvSpPr>
          <p:cNvPr id="15" name="Rectangle 14"/>
          <p:cNvSpPr/>
          <p:nvPr/>
        </p:nvSpPr>
        <p:spPr>
          <a:xfrm>
            <a:off x="971600" y="1851670"/>
            <a:ext cx="6912768" cy="738664"/>
          </a:xfrm>
          <a:prstGeom prst="rect">
            <a:avLst/>
          </a:prstGeom>
        </p:spPr>
        <p:txBody>
          <a:bodyPr wrap="square">
            <a:spAutoFit/>
          </a:bodyPr>
          <a:lstStyle/>
          <a:p>
            <a:pPr lvl="0"/>
            <a:r>
              <a:rPr lang="id-ID" sz="1400" dirty="0"/>
              <a:t>Wacana gender dan pembangunan muncul sebagai pemiliran gerakan feminisme </a:t>
            </a:r>
            <a:r>
              <a:rPr lang="id-ID" sz="1400" dirty="0">
                <a:sym typeface="Wingdings" panose="05000000000000000000" pitchFamily="2" charset="2"/>
              </a:rPr>
              <a:t></a:t>
            </a:r>
            <a:r>
              <a:rPr lang="id-ID" sz="1400" dirty="0"/>
              <a:t> adanya perubahan paradigma, dari perhatian terhadap masalah perempuan menjadi analisis hubungan gender.</a:t>
            </a:r>
          </a:p>
        </p:txBody>
      </p:sp>
      <p:sp>
        <p:nvSpPr>
          <p:cNvPr id="16" name="Rectangle 15"/>
          <p:cNvSpPr/>
          <p:nvPr/>
        </p:nvSpPr>
        <p:spPr>
          <a:xfrm>
            <a:off x="971600" y="3147814"/>
            <a:ext cx="6912768" cy="1169551"/>
          </a:xfrm>
          <a:prstGeom prst="rect">
            <a:avLst/>
          </a:prstGeom>
        </p:spPr>
        <p:txBody>
          <a:bodyPr wrap="square">
            <a:spAutoFit/>
          </a:bodyPr>
          <a:lstStyle/>
          <a:p>
            <a:pPr lvl="0"/>
            <a:r>
              <a:rPr lang="id-ID" sz="1400" dirty="0"/>
              <a:t>Asumsi yang mendasari pemikiran feminis pertama adalah bahwa permasalahan perempuan diakibatkan oleh rendahnya kualitas sumber daya kaum perempuan itu sendiri  sehingga kaum perempuan kala bersaing dengan kaum laki-laki dalam proses pembangunan. Maka dilakukanlah pendekatan efisiensi dan pengentasan kemiskinan untuk mengatasinya.</a:t>
            </a:r>
          </a:p>
        </p:txBody>
      </p:sp>
      <p:sp>
        <p:nvSpPr>
          <p:cNvPr id="22" name="Oval 21"/>
          <p:cNvSpPr/>
          <p:nvPr/>
        </p:nvSpPr>
        <p:spPr>
          <a:xfrm>
            <a:off x="413075" y="1977920"/>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05520" y="3274884"/>
            <a:ext cx="396970" cy="39697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946598"/>
      </p:ext>
    </p:extLst>
  </p:cSld>
  <p:clrMapOvr>
    <a:masterClrMapping/>
  </p:clrMapOvr>
</p:sld>
</file>

<file path=ppt/theme/theme1.xml><?xml version="1.0" encoding="utf-8"?>
<a:theme xmlns:a="http://schemas.openxmlformats.org/drawingml/2006/main" name="Cover and End Slide Master">
  <a:themeElements>
    <a:clrScheme name="ALLPPT-COLOR-A24">
      <a:dk1>
        <a:sysClr val="windowText" lastClr="000000"/>
      </a:dk1>
      <a:lt1>
        <a:sysClr val="window" lastClr="FFFFFF"/>
      </a:lt1>
      <a:dk2>
        <a:srgbClr val="1F497D"/>
      </a:dk2>
      <a:lt2>
        <a:srgbClr val="EEECE1"/>
      </a:lt2>
      <a:accent1>
        <a:srgbClr val="57A7BD"/>
      </a:accent1>
      <a:accent2>
        <a:srgbClr val="69B6CC"/>
      </a:accent2>
      <a:accent3>
        <a:srgbClr val="57A7BD"/>
      </a:accent3>
      <a:accent4>
        <a:srgbClr val="69B6CC"/>
      </a:accent4>
      <a:accent5>
        <a:srgbClr val="57A7BD"/>
      </a:accent5>
      <a:accent6>
        <a:srgbClr val="69B6CC"/>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4">
      <a:dk1>
        <a:sysClr val="windowText" lastClr="000000"/>
      </a:dk1>
      <a:lt1>
        <a:sysClr val="window" lastClr="FFFFFF"/>
      </a:lt1>
      <a:dk2>
        <a:srgbClr val="1F497D"/>
      </a:dk2>
      <a:lt2>
        <a:srgbClr val="EEECE1"/>
      </a:lt2>
      <a:accent1>
        <a:srgbClr val="57A7BD"/>
      </a:accent1>
      <a:accent2>
        <a:srgbClr val="69B6CC"/>
      </a:accent2>
      <a:accent3>
        <a:srgbClr val="57A7BD"/>
      </a:accent3>
      <a:accent4>
        <a:srgbClr val="69B6CC"/>
      </a:accent4>
      <a:accent5>
        <a:srgbClr val="57A7BD"/>
      </a:accent5>
      <a:accent6>
        <a:srgbClr val="69B6CC"/>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4">
      <a:dk1>
        <a:sysClr val="windowText" lastClr="000000"/>
      </a:dk1>
      <a:lt1>
        <a:sysClr val="window" lastClr="FFFFFF"/>
      </a:lt1>
      <a:dk2>
        <a:srgbClr val="1F497D"/>
      </a:dk2>
      <a:lt2>
        <a:srgbClr val="EEECE1"/>
      </a:lt2>
      <a:accent1>
        <a:srgbClr val="57A7BD"/>
      </a:accent1>
      <a:accent2>
        <a:srgbClr val="69B6CC"/>
      </a:accent2>
      <a:accent3>
        <a:srgbClr val="57A7BD"/>
      </a:accent3>
      <a:accent4>
        <a:srgbClr val="69B6CC"/>
      </a:accent4>
      <a:accent5>
        <a:srgbClr val="57A7BD"/>
      </a:accent5>
      <a:accent6>
        <a:srgbClr val="69B6CC"/>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2847</TotalTime>
  <Words>992</Words>
  <Application>Microsoft Office PowerPoint</Application>
  <PresentationFormat>On-screen Show (16:9)</PresentationFormat>
  <Paragraphs>59</Paragraphs>
  <Slides>12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 Unicode MS</vt:lpstr>
      <vt:lpstr>맑은 고딕</vt:lpstr>
      <vt:lpstr>Arial</vt:lpstr>
      <vt:lpstr>Arial Rounded MT Bold</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Tatik Rohmawati</cp:lastModifiedBy>
  <cp:revision>126</cp:revision>
  <dcterms:created xsi:type="dcterms:W3CDTF">2016-12-05T23:26:54Z</dcterms:created>
  <dcterms:modified xsi:type="dcterms:W3CDTF">2020-11-09T01:47:07Z</dcterms:modified>
</cp:coreProperties>
</file>