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1049" r:id="rId2"/>
    <p:sldId id="1128" r:id="rId3"/>
    <p:sldId id="1120" r:id="rId4"/>
    <p:sldId id="1121" r:id="rId5"/>
    <p:sldId id="1122" r:id="rId6"/>
    <p:sldId id="1123" r:id="rId7"/>
    <p:sldId id="1124" r:id="rId8"/>
    <p:sldId id="1105" r:id="rId9"/>
    <p:sldId id="1106" r:id="rId10"/>
    <p:sldId id="1107" r:id="rId11"/>
    <p:sldId id="1108" r:id="rId12"/>
    <p:sldId id="1109" r:id="rId13"/>
    <p:sldId id="1110" r:id="rId14"/>
    <p:sldId id="1111" r:id="rId15"/>
    <p:sldId id="1112" r:id="rId16"/>
    <p:sldId id="1113" r:id="rId17"/>
    <p:sldId id="1114" r:id="rId18"/>
    <p:sldId id="1115" r:id="rId19"/>
    <p:sldId id="1116" r:id="rId20"/>
    <p:sldId id="1117" r:id="rId21"/>
    <p:sldId id="1118" r:id="rId22"/>
    <p:sldId id="1119" r:id="rId23"/>
  </p:sldIdLst>
  <p:sldSz cx="9144000" cy="6858000" type="letter"/>
  <p:notesSz cx="6854825" cy="987107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0000FF"/>
    <a:srgbClr val="FF99CC"/>
    <a:srgbClr val="00FF00"/>
    <a:srgbClr val="CC99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96" autoAdjust="0"/>
  </p:normalViewPr>
  <p:slideViewPr>
    <p:cSldViewPr>
      <p:cViewPr>
        <p:scale>
          <a:sx n="50" d="100"/>
          <a:sy n="50" d="100"/>
        </p:scale>
        <p:origin x="-996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44" y="-84"/>
      </p:cViewPr>
      <p:guideLst>
        <p:guide orient="horz" pos="3110"/>
        <p:guide pos="215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kumimoji="0" sz="1200"/>
            </a:lvl1pPr>
          </a:lstStyle>
          <a:p>
            <a:pPr>
              <a:defRPr/>
            </a:pPr>
            <a:r>
              <a:rPr lang="en-US"/>
              <a:t>Rekayasa Trafik, Sukiswo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200"/>
            </a:lvl1pPr>
          </a:lstStyle>
          <a:p>
            <a:endParaRPr lang="en-US"/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9718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kumimoji="0" sz="1200"/>
            </a:lvl1pPr>
          </a:lstStyle>
          <a:p>
            <a:endParaRPr lang="en-US"/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377363"/>
            <a:ext cx="29718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200"/>
            </a:lvl1pPr>
          </a:lstStyle>
          <a:p>
            <a:fld id="{138B19F7-C629-4969-A04C-8034B766C4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4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r>
              <a:rPr lang="en-US"/>
              <a:t>Rekayasa Trafik, Sukiswo</a:t>
            </a:r>
          </a:p>
        </p:txBody>
      </p:sp>
      <p:sp>
        <p:nvSpPr>
          <p:cNvPr id="43011" name="Rectangle 9"/>
          <p:cNvSpPr>
            <a:spLocks noChangeArrowheads="1"/>
          </p:cNvSpPr>
          <p:nvPr>
            <p:ph type="sldImg" idx="2"/>
          </p:nvPr>
        </p:nvSpPr>
        <p:spPr bwMode="auto">
          <a:xfrm>
            <a:off x="960438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506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89475"/>
            <a:ext cx="502602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362507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en-US"/>
          </a:p>
        </p:txBody>
      </p:sp>
      <p:sp>
        <p:nvSpPr>
          <p:cNvPr id="362508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718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362509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377363"/>
            <a:ext cx="29718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497780F1-8608-43DA-B8D0-2A7FFACB6C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" name="Picture 4" descr="minispi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758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58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553200"/>
            <a:ext cx="1905000" cy="3048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DAA31561-B450-437B-AED8-0589C6096D0F}" type="datetime1">
              <a:rPr lang="en-US"/>
              <a:pPr/>
              <a:t>12/18/2015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629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Rekayasa Trafik, Sukiswo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39175" y="6624638"/>
            <a:ext cx="504825" cy="233362"/>
          </a:xfrm>
        </p:spPr>
        <p:txBody>
          <a:bodyPr/>
          <a:lstStyle>
            <a:lvl1pPr>
              <a:defRPr/>
            </a:lvl1pPr>
          </a:lstStyle>
          <a:p>
            <a:fld id="{27E5AE55-BDB6-4718-BF56-71AA91D65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66B98-6579-44DB-A166-C4BCB64A77E6}" type="datetime1">
              <a:rPr lang="en-US"/>
              <a:pPr/>
              <a:t>12/18/2015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Rekayasa Trafik, Sukiswo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00D89B-B88B-47F1-B13A-D826F2BCBA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280F17-B279-44F4-AC4B-CC8B69468D69}" type="datetime1">
              <a:rPr lang="en-US"/>
              <a:pPr/>
              <a:t>12/18/2015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Rekayasa Trafik, Sukiswo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EDB1DA-1D14-49EB-87EB-30F6BD98B8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2FA70-5F50-4D16-9323-F0C9D12F6B55}" type="datetime1">
              <a:rPr lang="en-US"/>
              <a:pPr/>
              <a:t>12/18/2015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Rekayasa Trafik, Sukiswo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472360-8FAD-4F1F-9592-19DF757442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AABEA6-9D5F-4DBE-A4C0-38674A6B05DE}" type="datetime1">
              <a:rPr lang="en-US"/>
              <a:pPr/>
              <a:t>12/18/2015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Rekayasa Trafik, Sukiswo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132B8-13F7-40A4-9FF0-43449CC1E9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C5FE9D-C725-47FA-A289-9CB01EAE66A9}" type="datetime1">
              <a:rPr lang="en-US"/>
              <a:pPr/>
              <a:t>12/18/2015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Rekayasa Trafik, Sukiswo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1E5D3-0810-4CE2-9B07-D57AF07190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B9C031-4FCB-4638-954C-9820B7A52049}" type="datetime1">
              <a:rPr lang="en-US"/>
              <a:pPr/>
              <a:t>12/18/2015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Rekayasa Trafik, Sukiswo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57B34C-0B7A-4CA7-A894-97CA64A8FC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08857-A239-4DC2-A622-6B0C2C5E4CE7}" type="datetime1">
              <a:rPr lang="en-US"/>
              <a:pPr/>
              <a:t>12/18/2015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Rekayasa Trafik, Sukiswo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1A1596-C606-4E70-899E-B29C8AC0B7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3710F-955C-4624-92B2-1B48D9DDF2A3}" type="datetime1">
              <a:rPr lang="en-US"/>
              <a:pPr/>
              <a:t>12/18/2015</a:t>
            </a:fld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Rekayasa Trafik, Sukiswo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D4F54-372B-40D5-AA5B-739DE762CE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6DDE9B-C629-4C88-93F1-54F97893B7C1}" type="datetime1">
              <a:rPr lang="en-US"/>
              <a:pPr/>
              <a:t>12/18/2015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Rekayasa Trafik, Sukiswo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662D4-C44A-4347-A65F-88DA68D9F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7F373-3C1D-4F6B-A933-B63472854C20}" type="datetime1">
              <a:rPr lang="en-US"/>
              <a:pPr/>
              <a:t>12/18/2015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Rekayasa Trafik, Sukiswo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6E3C5D-09E2-4EE4-84CB-122AFB4DF9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1"/>
          <p:cNvGrpSpPr>
            <a:grpSpLocks/>
          </p:cNvGrpSpPr>
          <p:nvPr userDrawn="1"/>
        </p:nvGrpSpPr>
        <p:grpSpPr bwMode="auto">
          <a:xfrm>
            <a:off x="0" y="0"/>
            <a:ext cx="8872538" cy="6858000"/>
            <a:chOff x="-1008" y="336"/>
            <a:chExt cx="5589" cy="4320"/>
          </a:xfrm>
        </p:grpSpPr>
        <p:sp>
          <p:nvSpPr>
            <p:cNvPr id="374787" name="Rectangle 3"/>
            <p:cNvSpPr>
              <a:spLocks noChangeArrowheads="1"/>
            </p:cNvSpPr>
            <p:nvPr/>
          </p:nvSpPr>
          <p:spPr bwMode="ltGray">
            <a:xfrm>
              <a:off x="-672" y="486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105" name="Picture 4" descr="minispir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-1008" y="336"/>
              <a:ext cx="67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7479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479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47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FontTx/>
              <a:buNone/>
              <a:defRPr sz="140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fld id="{A54009E1-AA01-4269-B8E9-D597D71F92BA}" type="datetime1">
              <a:rPr lang="en-US"/>
              <a:pPr/>
              <a:t>12/18/2015</a:t>
            </a:fld>
            <a:endParaRPr lang="en-US"/>
          </a:p>
        </p:txBody>
      </p:sp>
      <p:sp>
        <p:nvSpPr>
          <p:cNvPr id="3747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buFontTx/>
              <a:buNone/>
              <a:defRPr sz="1400">
                <a:solidFill>
                  <a:srgbClr val="FFFF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Rekayasa Trafik, Sukiswo</a:t>
            </a:r>
          </a:p>
        </p:txBody>
      </p:sp>
      <p:sp>
        <p:nvSpPr>
          <p:cNvPr id="3747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FontTx/>
              <a:buNone/>
              <a:defRPr sz="1400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fld id="{632B3BB3-7F5E-4E32-97C8-D25CF32658F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4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74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74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747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747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747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90" grpId="0"/>
      <p:bldP spid="37479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47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7479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47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7479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47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7479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47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7479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47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747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D6AB547-CC1F-4620-8451-4A8D5D10F8E2}" type="slidenum">
              <a:rPr lang="en-US"/>
              <a:pPr/>
              <a:t>1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447800"/>
            <a:ext cx="7924800" cy="1371600"/>
          </a:xfrm>
        </p:spPr>
        <p:txBody>
          <a:bodyPr/>
          <a:lstStyle/>
          <a:p>
            <a:r>
              <a:rPr lang="en-US" sz="4000" smtClean="0"/>
              <a:t>Pendimensian dan Evaluasi Kinerja Jaringan Telekomunikasi</a:t>
            </a:r>
          </a:p>
        </p:txBody>
      </p:sp>
      <p:sp>
        <p:nvSpPr>
          <p:cNvPr id="6148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7F1D-B70B-43C3-9828-DB932674EC0F}" type="slidenum">
              <a:rPr lang="en-US"/>
              <a:pPr/>
              <a:t>10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8077200" cy="622300"/>
          </a:xfrm>
        </p:spPr>
        <p:txBody>
          <a:bodyPr/>
          <a:lstStyle/>
          <a:p>
            <a:r>
              <a:rPr lang="en-US" sz="3200" smtClean="0"/>
              <a:t>Evaluasi NNGOS dengan metoda Gaudreau (3)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8001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Struktur dasar rumus rekursif Gaudreau</a:t>
            </a:r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000" smtClean="0"/>
              <a:t>i=originating node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d=destination node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F(i,d,a,b)=Sentral tandem berikutnya bila panggilan sudah menduduki berkas (a,b)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F(i,d,a,b)=d bila b=d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T(i,d,a,b)=Sentral tandem berikutnya bila panggilan meluap dari berkas (a,b)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T(i,d,a,b)=0, bila berkas (a,b) merupakan berkas akhir</a:t>
            </a:r>
          </a:p>
        </p:txBody>
      </p:sp>
      <p:sp>
        <p:nvSpPr>
          <p:cNvPr id="29701" name="Oval 4"/>
          <p:cNvSpPr>
            <a:spLocks noChangeArrowheads="1"/>
          </p:cNvSpPr>
          <p:nvPr/>
        </p:nvSpPr>
        <p:spPr bwMode="auto">
          <a:xfrm>
            <a:off x="2438400" y="3138488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a</a:t>
            </a:r>
          </a:p>
        </p:txBody>
      </p:sp>
      <p:sp>
        <p:nvSpPr>
          <p:cNvPr id="29702" name="Oval 5"/>
          <p:cNvSpPr>
            <a:spLocks noChangeArrowheads="1"/>
          </p:cNvSpPr>
          <p:nvPr/>
        </p:nvSpPr>
        <p:spPr bwMode="auto">
          <a:xfrm>
            <a:off x="4876800" y="3138488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b</a:t>
            </a:r>
          </a:p>
        </p:txBody>
      </p:sp>
      <p:sp>
        <p:nvSpPr>
          <p:cNvPr id="29703" name="Oval 6"/>
          <p:cNvSpPr>
            <a:spLocks noChangeArrowheads="1"/>
          </p:cNvSpPr>
          <p:nvPr/>
        </p:nvSpPr>
        <p:spPr bwMode="auto">
          <a:xfrm>
            <a:off x="7315200" y="3138488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F</a:t>
            </a:r>
          </a:p>
        </p:txBody>
      </p:sp>
      <p:sp>
        <p:nvSpPr>
          <p:cNvPr id="29704" name="Oval 7"/>
          <p:cNvSpPr>
            <a:spLocks noChangeArrowheads="1"/>
          </p:cNvSpPr>
          <p:nvPr/>
        </p:nvSpPr>
        <p:spPr bwMode="auto">
          <a:xfrm>
            <a:off x="3733800" y="1538288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T</a:t>
            </a:r>
          </a:p>
        </p:txBody>
      </p:sp>
      <p:cxnSp>
        <p:nvCxnSpPr>
          <p:cNvPr id="29705" name="AutoShape 8"/>
          <p:cNvCxnSpPr>
            <a:cxnSpLocks noChangeShapeType="1"/>
            <a:stCxn id="29701" idx="6"/>
            <a:endCxn id="29702" idx="2"/>
          </p:cNvCxnSpPr>
          <p:nvPr/>
        </p:nvCxnSpPr>
        <p:spPr bwMode="auto">
          <a:xfrm>
            <a:off x="3048000" y="3405188"/>
            <a:ext cx="1828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6" name="AutoShape 9"/>
          <p:cNvCxnSpPr>
            <a:cxnSpLocks noChangeShapeType="1"/>
            <a:stCxn id="29702" idx="6"/>
            <a:endCxn id="29703" idx="2"/>
          </p:cNvCxnSpPr>
          <p:nvPr/>
        </p:nvCxnSpPr>
        <p:spPr bwMode="auto">
          <a:xfrm>
            <a:off x="5486400" y="3405188"/>
            <a:ext cx="1828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7" name="AutoShape 10"/>
          <p:cNvCxnSpPr>
            <a:cxnSpLocks noChangeShapeType="1"/>
            <a:stCxn id="29701" idx="0"/>
            <a:endCxn id="29704" idx="2"/>
          </p:cNvCxnSpPr>
          <p:nvPr/>
        </p:nvCxnSpPr>
        <p:spPr bwMode="auto">
          <a:xfrm flipV="1">
            <a:off x="2743200" y="1804988"/>
            <a:ext cx="990600" cy="133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9708" name="Text Box 11"/>
          <p:cNvSpPr txBox="1">
            <a:spLocks noChangeArrowheads="1"/>
          </p:cNvSpPr>
          <p:nvPr/>
        </p:nvSpPr>
        <p:spPr bwMode="auto">
          <a:xfrm>
            <a:off x="1981200" y="207168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rgbClr val="FF0000"/>
                </a:solidFill>
              </a:rPr>
              <a:t>B(i,d,aT)</a:t>
            </a:r>
          </a:p>
        </p:txBody>
      </p:sp>
      <p:sp>
        <p:nvSpPr>
          <p:cNvPr id="29709" name="Text Box 12"/>
          <p:cNvSpPr txBox="1">
            <a:spLocks noChangeArrowheads="1"/>
          </p:cNvSpPr>
          <p:nvPr/>
        </p:nvSpPr>
        <p:spPr bwMode="auto">
          <a:xfrm>
            <a:off x="3429000" y="3976688"/>
            <a:ext cx="1130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rgbClr val="FF0000"/>
                </a:solidFill>
              </a:rPr>
              <a:t>B(i,d,a,b)</a:t>
            </a:r>
          </a:p>
        </p:txBody>
      </p:sp>
      <p:sp>
        <p:nvSpPr>
          <p:cNvPr id="29710" name="Text Box 13"/>
          <p:cNvSpPr txBox="1">
            <a:spLocks noChangeArrowheads="1"/>
          </p:cNvSpPr>
          <p:nvPr/>
        </p:nvSpPr>
        <p:spPr bwMode="auto">
          <a:xfrm>
            <a:off x="5867400" y="2376488"/>
            <a:ext cx="1135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rgbClr val="FF0000"/>
                </a:solidFill>
              </a:rPr>
              <a:t>B(i,d,b,F)</a:t>
            </a:r>
          </a:p>
        </p:txBody>
      </p:sp>
      <p:sp>
        <p:nvSpPr>
          <p:cNvPr id="29711" name="Line 14"/>
          <p:cNvSpPr>
            <a:spLocks noChangeShapeType="1"/>
          </p:cNvSpPr>
          <p:nvPr/>
        </p:nvSpPr>
        <p:spPr bwMode="auto">
          <a:xfrm>
            <a:off x="2667000" y="2452688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2" name="Line 15"/>
          <p:cNvSpPr>
            <a:spLocks noChangeShapeType="1"/>
          </p:cNvSpPr>
          <p:nvPr/>
        </p:nvSpPr>
        <p:spPr bwMode="auto">
          <a:xfrm flipV="1">
            <a:off x="3886200" y="35194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3" name="Line 16"/>
          <p:cNvSpPr>
            <a:spLocks noChangeShapeType="1"/>
          </p:cNvSpPr>
          <p:nvPr/>
        </p:nvSpPr>
        <p:spPr bwMode="auto">
          <a:xfrm>
            <a:off x="6477000" y="28336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D6E6-D26A-4080-99D6-DDD9E5483E95}" type="slidenum">
              <a:rPr lang="en-US"/>
              <a:pPr/>
              <a:t>11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8001000" cy="927100"/>
          </a:xfrm>
        </p:spPr>
        <p:txBody>
          <a:bodyPr/>
          <a:lstStyle/>
          <a:p>
            <a:r>
              <a:rPr lang="en-US" sz="3200" smtClean="0"/>
              <a:t>Evaluasi NNGOS dengan metoda Gaudreau (4)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077200" cy="4876800"/>
          </a:xfrm>
        </p:spPr>
        <p:txBody>
          <a:bodyPr/>
          <a:lstStyle/>
          <a:p>
            <a:r>
              <a:rPr lang="en-US" sz="2800" smtClean="0"/>
              <a:t>F disebut </a:t>
            </a:r>
            <a:r>
              <a:rPr lang="en-US" sz="2800" i="1" smtClean="0"/>
              <a:t>Forward Matrix</a:t>
            </a:r>
            <a:endParaRPr lang="en-US" sz="2800" smtClean="0"/>
          </a:p>
          <a:p>
            <a:r>
              <a:rPr lang="en-US" sz="2800" smtClean="0"/>
              <a:t>T disebut </a:t>
            </a:r>
            <a:r>
              <a:rPr lang="en-US" sz="2800" i="1" smtClean="0"/>
              <a:t>Overflow Matrix</a:t>
            </a:r>
            <a:endParaRPr lang="en-US" sz="2800" smtClean="0"/>
          </a:p>
          <a:p>
            <a:r>
              <a:rPr lang="en-US" sz="2800" smtClean="0"/>
              <a:t>Bila P(a,b) adalah probabilitas blocking dari berkas (a,b) dan B(i,d,a,b) merupakan probabilitas blocking dari sentral a ke d melalui semua rute yang dikembangkan dari F(i,d,a,b) dan T(i,d,a,b) atau dengan perkataan lain, panggilan sudah sampai sentral a dan berkas berikutnya yang dicoba untuk diduduki adalah berkas (a,b), maka</a:t>
            </a:r>
          </a:p>
          <a:p>
            <a:pPr>
              <a:buFont typeface="Wingdings" pitchFamily="2" charset="2"/>
              <a:buNone/>
            </a:pPr>
            <a:r>
              <a:rPr lang="en-US" sz="2800" smtClean="0"/>
              <a:t>…(next slide)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800" y="6553200"/>
            <a:ext cx="533400" cy="304800"/>
          </a:xfrm>
        </p:spPr>
        <p:txBody>
          <a:bodyPr/>
          <a:lstStyle/>
          <a:p>
            <a:fld id="{7A6DAA5A-1533-4F62-920B-26793FD669DD}" type="slidenum">
              <a:rPr lang="en-US"/>
              <a:pPr/>
              <a:t>12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001000" cy="698500"/>
          </a:xfrm>
        </p:spPr>
        <p:txBody>
          <a:bodyPr/>
          <a:lstStyle/>
          <a:p>
            <a:r>
              <a:rPr lang="en-US" sz="3200" smtClean="0">
                <a:solidFill>
                  <a:schemeClr val="tx1"/>
                </a:solidFill>
              </a:rPr>
              <a:t>Evaluasi NNGOS dengan metoda Gaudreau (5)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066800"/>
            <a:ext cx="8153400" cy="4953000"/>
          </a:xfrm>
        </p:spPr>
        <p:txBody>
          <a:bodyPr/>
          <a:lstStyle/>
          <a:p>
            <a:r>
              <a:rPr lang="en-US" sz="2400" smtClean="0"/>
              <a:t>Bila probabilitas blocking di sentral diabaikan</a:t>
            </a:r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r>
              <a:rPr lang="en-US" sz="2400" smtClean="0"/>
              <a:t>Bila probabilitas blocking di sentral cukup besar</a:t>
            </a:r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pPr lvl="1"/>
            <a:endParaRPr lang="en-US" sz="2000" smtClean="0"/>
          </a:p>
          <a:p>
            <a:pPr lvl="1"/>
            <a:r>
              <a:rPr lang="en-US" sz="2000" smtClean="0"/>
              <a:t>W</a:t>
            </a:r>
            <a:r>
              <a:rPr lang="en-US" sz="2000" baseline="30000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 = probabilitas kongesti untuk </a:t>
            </a:r>
            <a:r>
              <a:rPr lang="en-US" sz="2000" i="1" smtClean="0"/>
              <a:t>incoming </a:t>
            </a:r>
            <a:r>
              <a:rPr lang="en-US" sz="2000" smtClean="0"/>
              <a:t>di sentral x</a:t>
            </a:r>
          </a:p>
          <a:p>
            <a:pPr lvl="1"/>
            <a:r>
              <a:rPr lang="en-US" sz="2000" smtClean="0"/>
              <a:t>W</a:t>
            </a:r>
            <a:r>
              <a:rPr lang="en-US" sz="2000" baseline="30000" smtClean="0"/>
              <a:t>o</a:t>
            </a:r>
            <a:r>
              <a:rPr lang="en-US" sz="2000" baseline="-25000" smtClean="0"/>
              <a:t>i</a:t>
            </a:r>
            <a:r>
              <a:rPr lang="en-US" sz="2000" smtClean="0"/>
              <a:t> = probabilitas kongesti untuk </a:t>
            </a:r>
            <a:r>
              <a:rPr lang="en-US" sz="2000" i="1" smtClean="0"/>
              <a:t>outgoing </a:t>
            </a:r>
            <a:r>
              <a:rPr lang="en-US" sz="2000" smtClean="0"/>
              <a:t>di sentral x</a:t>
            </a: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914400" y="2209800"/>
            <a:ext cx="14843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2100">
                <a:latin typeface="Times New Roman" pitchFamily="18" charset="0"/>
              </a:rPr>
              <a:t>B(i,d,a,b) = </a:t>
            </a:r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2478088" y="1530350"/>
            <a:ext cx="15303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2100">
                <a:latin typeface="Times New Roman" pitchFamily="18" charset="0"/>
              </a:rPr>
              <a:t>0 ; bila a = d</a:t>
            </a:r>
          </a:p>
        </p:txBody>
      </p:sp>
      <p:sp>
        <p:nvSpPr>
          <p:cNvPr id="31751" name="Text Box 6"/>
          <p:cNvSpPr txBox="1">
            <a:spLocks noChangeArrowheads="1"/>
          </p:cNvSpPr>
          <p:nvPr/>
        </p:nvSpPr>
        <p:spPr bwMode="auto">
          <a:xfrm>
            <a:off x="2486025" y="1920875"/>
            <a:ext cx="25955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2100">
                <a:latin typeface="Times New Roman" pitchFamily="18" charset="0"/>
              </a:rPr>
              <a:t>1 ; bila a </a:t>
            </a:r>
            <a:r>
              <a:rPr kumimoji="0" lang="en-US" sz="2100">
                <a:latin typeface="Times New Roman" pitchFamily="18" charset="0"/>
                <a:sym typeface="Symbol" pitchFamily="18" charset="2"/>
              </a:rPr>
              <a:t> d dan </a:t>
            </a:r>
            <a:r>
              <a:rPr kumimoji="0" lang="en-US" sz="2100">
                <a:latin typeface="Times New Roman" pitchFamily="18" charset="0"/>
              </a:rPr>
              <a:t>b = 0</a:t>
            </a:r>
            <a:endParaRPr kumimoji="0" lang="en-US" sz="21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2478088" y="2459038"/>
            <a:ext cx="62039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2100">
                <a:latin typeface="Times New Roman" pitchFamily="18" charset="0"/>
              </a:rPr>
              <a:t>{1-P(a,b)}.B(i,d,b,F(i,d,a,b)) + P(a,b).B(i,d,a,T(i,d,a,b))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2100">
                <a:latin typeface="Times New Roman" pitchFamily="18" charset="0"/>
              </a:rPr>
              <a:t>; bila a </a:t>
            </a:r>
            <a:r>
              <a:rPr kumimoji="0" lang="en-US" sz="2100">
                <a:latin typeface="Times New Roman" pitchFamily="18" charset="0"/>
                <a:sym typeface="Symbol" pitchFamily="18" charset="2"/>
              </a:rPr>
              <a:t> d dan </a:t>
            </a:r>
            <a:r>
              <a:rPr kumimoji="0" lang="en-US" sz="2100">
                <a:latin typeface="Times New Roman" pitchFamily="18" charset="0"/>
              </a:rPr>
              <a:t>b </a:t>
            </a:r>
            <a:r>
              <a:rPr kumimoji="0" lang="en-US" sz="2100">
                <a:latin typeface="Times New Roman" pitchFamily="18" charset="0"/>
                <a:sym typeface="Symbol" pitchFamily="18" charset="2"/>
              </a:rPr>
              <a:t></a:t>
            </a:r>
            <a:r>
              <a:rPr kumimoji="0" lang="en-US" sz="2100">
                <a:latin typeface="Times New Roman" pitchFamily="18" charset="0"/>
              </a:rPr>
              <a:t> 0</a:t>
            </a:r>
          </a:p>
        </p:txBody>
      </p:sp>
      <p:sp>
        <p:nvSpPr>
          <p:cNvPr id="31753" name="AutoShape 8"/>
          <p:cNvSpPr>
            <a:spLocks/>
          </p:cNvSpPr>
          <p:nvPr/>
        </p:nvSpPr>
        <p:spPr bwMode="auto">
          <a:xfrm>
            <a:off x="2286000" y="1676400"/>
            <a:ext cx="228600" cy="1447800"/>
          </a:xfrm>
          <a:prstGeom prst="leftBrace">
            <a:avLst>
              <a:gd name="adj1" fmla="val 52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801688" y="4532313"/>
            <a:ext cx="14843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2100">
                <a:latin typeface="Times New Roman" pitchFamily="18" charset="0"/>
              </a:rPr>
              <a:t>B(i,d,a,b) = </a:t>
            </a:r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2514600" y="3663950"/>
            <a:ext cx="15303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2100">
                <a:latin typeface="Times New Roman" pitchFamily="18" charset="0"/>
              </a:rPr>
              <a:t>0 ; bila a = d</a:t>
            </a:r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2500313" y="4054475"/>
            <a:ext cx="25955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2100">
                <a:latin typeface="Times New Roman" pitchFamily="18" charset="0"/>
              </a:rPr>
              <a:t>1 ; bila a </a:t>
            </a:r>
            <a:r>
              <a:rPr kumimoji="0" lang="en-US" sz="2100">
                <a:latin typeface="Times New Roman" pitchFamily="18" charset="0"/>
                <a:sym typeface="Symbol" pitchFamily="18" charset="2"/>
              </a:rPr>
              <a:t> d dan </a:t>
            </a:r>
            <a:r>
              <a:rPr kumimoji="0" lang="en-US" sz="2100">
                <a:latin typeface="Times New Roman" pitchFamily="18" charset="0"/>
              </a:rPr>
              <a:t>b = 0</a:t>
            </a:r>
            <a:endParaRPr kumimoji="0" lang="en-US" sz="21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2492375" y="4592638"/>
            <a:ext cx="564197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2100">
                <a:latin typeface="Times New Roman" pitchFamily="18" charset="0"/>
              </a:rPr>
              <a:t>(1-W</a:t>
            </a:r>
            <a:r>
              <a:rPr kumimoji="0" lang="en-US" sz="2100" baseline="30000">
                <a:latin typeface="Times New Roman" pitchFamily="18" charset="0"/>
              </a:rPr>
              <a:t>0</a:t>
            </a:r>
            <a:r>
              <a:rPr kumimoji="0" lang="en-US" sz="2100" baseline="-25000">
                <a:latin typeface="Times New Roman" pitchFamily="18" charset="0"/>
              </a:rPr>
              <a:t>a</a:t>
            </a:r>
            <a:r>
              <a:rPr kumimoji="0" lang="en-US" sz="2100">
                <a:latin typeface="Times New Roman" pitchFamily="18" charset="0"/>
              </a:rPr>
              <a:t>)(1-P(a,b)).[(1-W</a:t>
            </a:r>
            <a:r>
              <a:rPr kumimoji="0" lang="en-US" sz="2100" baseline="30000">
                <a:latin typeface="Times New Roman" pitchFamily="18" charset="0"/>
              </a:rPr>
              <a:t>i</a:t>
            </a:r>
            <a:r>
              <a:rPr kumimoji="0" lang="en-US" sz="2100" baseline="-25000">
                <a:latin typeface="Times New Roman" pitchFamily="18" charset="0"/>
              </a:rPr>
              <a:t>b</a:t>
            </a:r>
            <a:r>
              <a:rPr kumimoji="0" lang="en-US" sz="2100">
                <a:latin typeface="Times New Roman" pitchFamily="18" charset="0"/>
              </a:rPr>
              <a:t>).B(i,d,b,F(i,d,a,b))+ W</a:t>
            </a:r>
            <a:r>
              <a:rPr kumimoji="0" lang="en-US" sz="2100" baseline="30000">
                <a:latin typeface="Times New Roman" pitchFamily="18" charset="0"/>
              </a:rPr>
              <a:t>i</a:t>
            </a:r>
            <a:r>
              <a:rPr kumimoji="0" lang="en-US" sz="2100" baseline="-25000">
                <a:latin typeface="Times New Roman" pitchFamily="18" charset="0"/>
              </a:rPr>
              <a:t>b</a:t>
            </a:r>
            <a:r>
              <a:rPr kumimoji="0" lang="en-US" sz="2100">
                <a:latin typeface="Times New Roman" pitchFamily="18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2100">
                <a:latin typeface="Times New Roman" pitchFamily="18" charset="0"/>
              </a:rPr>
              <a:t>+[(1-W</a:t>
            </a:r>
            <a:r>
              <a:rPr kumimoji="0" lang="en-US" sz="2100" baseline="30000">
                <a:latin typeface="Times New Roman" pitchFamily="18" charset="0"/>
              </a:rPr>
              <a:t>0</a:t>
            </a:r>
            <a:r>
              <a:rPr kumimoji="0" lang="en-US" sz="2100" baseline="-25000">
                <a:latin typeface="Times New Roman" pitchFamily="18" charset="0"/>
              </a:rPr>
              <a:t>a</a:t>
            </a:r>
            <a:r>
              <a:rPr kumimoji="0" lang="en-US" sz="2100">
                <a:latin typeface="Times New Roman" pitchFamily="18" charset="0"/>
              </a:rPr>
              <a:t>).P(a,b)+ W</a:t>
            </a:r>
            <a:r>
              <a:rPr kumimoji="0" lang="en-US" sz="2100" baseline="30000">
                <a:latin typeface="Times New Roman" pitchFamily="18" charset="0"/>
              </a:rPr>
              <a:t>0</a:t>
            </a:r>
            <a:r>
              <a:rPr kumimoji="0" lang="en-US" sz="2100" baseline="-25000">
                <a:latin typeface="Times New Roman" pitchFamily="18" charset="0"/>
              </a:rPr>
              <a:t>a</a:t>
            </a:r>
            <a:r>
              <a:rPr kumimoji="0" lang="en-US" sz="2100">
                <a:latin typeface="Times New Roman" pitchFamily="18" charset="0"/>
              </a:rPr>
              <a:t>].B(i,d,a,T(i,d,a,b)) 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2100">
                <a:latin typeface="Times New Roman" pitchFamily="18" charset="0"/>
              </a:rPr>
              <a:t>bila a </a:t>
            </a:r>
            <a:r>
              <a:rPr kumimoji="0" lang="en-US" sz="2100">
                <a:latin typeface="Times New Roman" pitchFamily="18" charset="0"/>
                <a:sym typeface="Symbol" pitchFamily="18" charset="2"/>
              </a:rPr>
              <a:t> d dan </a:t>
            </a:r>
            <a:r>
              <a:rPr kumimoji="0" lang="en-US" sz="2100">
                <a:latin typeface="Times New Roman" pitchFamily="18" charset="0"/>
              </a:rPr>
              <a:t>b </a:t>
            </a:r>
            <a:r>
              <a:rPr kumimoji="0" lang="en-US" sz="2100">
                <a:latin typeface="Times New Roman" pitchFamily="18" charset="0"/>
                <a:sym typeface="Symbol" pitchFamily="18" charset="2"/>
              </a:rPr>
              <a:t></a:t>
            </a:r>
            <a:r>
              <a:rPr kumimoji="0" lang="en-US" sz="2100">
                <a:latin typeface="Times New Roman" pitchFamily="18" charset="0"/>
              </a:rPr>
              <a:t> 0</a:t>
            </a:r>
          </a:p>
        </p:txBody>
      </p:sp>
      <p:sp>
        <p:nvSpPr>
          <p:cNvPr id="31758" name="AutoShape 13"/>
          <p:cNvSpPr>
            <a:spLocks/>
          </p:cNvSpPr>
          <p:nvPr/>
        </p:nvSpPr>
        <p:spPr bwMode="auto">
          <a:xfrm>
            <a:off x="2209800" y="3843338"/>
            <a:ext cx="206375" cy="1704975"/>
          </a:xfrm>
          <a:prstGeom prst="leftBrace">
            <a:avLst>
              <a:gd name="adj1" fmla="val 6884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0ACD-5DE8-423D-A059-539147018C2F}" type="slidenum">
              <a:rPr lang="en-US"/>
              <a:pPr/>
              <a:t>13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8001000" cy="838200"/>
          </a:xfrm>
        </p:spPr>
        <p:txBody>
          <a:bodyPr/>
          <a:lstStyle/>
          <a:p>
            <a:r>
              <a:rPr lang="en-US" sz="3200" smtClean="0"/>
              <a:t>Evaluasi NNGOS dengan metoda Gaudreau (6)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Contoh</a:t>
            </a:r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14478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1</a:t>
            </a:r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61722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5</a:t>
            </a:r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2362200" y="3124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2</a:t>
            </a:r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5715000" y="3124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4</a:t>
            </a:r>
          </a:p>
        </p:txBody>
      </p:sp>
      <p:sp>
        <p:nvSpPr>
          <p:cNvPr id="32777" name="Oval 8"/>
          <p:cNvSpPr>
            <a:spLocks noChangeArrowheads="1"/>
          </p:cNvSpPr>
          <p:nvPr/>
        </p:nvSpPr>
        <p:spPr bwMode="auto">
          <a:xfrm>
            <a:off x="3733800" y="2057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3</a:t>
            </a:r>
          </a:p>
        </p:txBody>
      </p:sp>
      <p:cxnSp>
        <p:nvCxnSpPr>
          <p:cNvPr id="32778" name="AutoShape 9"/>
          <p:cNvCxnSpPr>
            <a:cxnSpLocks noChangeShapeType="1"/>
            <a:stCxn id="32773" idx="6"/>
            <a:endCxn id="32774" idx="2"/>
          </p:cNvCxnSpPr>
          <p:nvPr/>
        </p:nvCxnSpPr>
        <p:spPr bwMode="auto">
          <a:xfrm>
            <a:off x="2057400" y="4953000"/>
            <a:ext cx="411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79" name="AutoShape 10"/>
          <p:cNvCxnSpPr>
            <a:cxnSpLocks noChangeShapeType="1"/>
            <a:stCxn id="32773" idx="7"/>
            <a:endCxn id="32776" idx="3"/>
          </p:cNvCxnSpPr>
          <p:nvPr/>
        </p:nvCxnSpPr>
        <p:spPr bwMode="auto">
          <a:xfrm flipV="1">
            <a:off x="1968500" y="3644900"/>
            <a:ext cx="3835400" cy="1092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0" name="AutoShape 11"/>
          <p:cNvCxnSpPr>
            <a:cxnSpLocks noChangeShapeType="1"/>
            <a:stCxn id="32773" idx="0"/>
            <a:endCxn id="32775" idx="3"/>
          </p:cNvCxnSpPr>
          <p:nvPr/>
        </p:nvCxnSpPr>
        <p:spPr bwMode="auto">
          <a:xfrm flipV="1">
            <a:off x="1752600" y="3644900"/>
            <a:ext cx="698500" cy="1003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1" name="AutoShape 12"/>
          <p:cNvCxnSpPr>
            <a:cxnSpLocks noChangeShapeType="1"/>
            <a:stCxn id="32775" idx="6"/>
            <a:endCxn id="32776" idx="2"/>
          </p:cNvCxnSpPr>
          <p:nvPr/>
        </p:nvCxnSpPr>
        <p:spPr bwMode="auto">
          <a:xfrm>
            <a:off x="2971800" y="3429000"/>
            <a:ext cx="2743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2" name="AutoShape 13"/>
          <p:cNvCxnSpPr>
            <a:cxnSpLocks noChangeShapeType="1"/>
            <a:stCxn id="32775" idx="7"/>
            <a:endCxn id="32777" idx="3"/>
          </p:cNvCxnSpPr>
          <p:nvPr/>
        </p:nvCxnSpPr>
        <p:spPr bwMode="auto">
          <a:xfrm flipV="1">
            <a:off x="2882900" y="2578100"/>
            <a:ext cx="939800" cy="635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3" name="AutoShape 14"/>
          <p:cNvCxnSpPr>
            <a:cxnSpLocks noChangeShapeType="1"/>
            <a:stCxn id="32777" idx="4"/>
            <a:endCxn id="32774" idx="1"/>
          </p:cNvCxnSpPr>
          <p:nvPr/>
        </p:nvCxnSpPr>
        <p:spPr bwMode="auto">
          <a:xfrm>
            <a:off x="4038600" y="2667000"/>
            <a:ext cx="2222500" cy="2070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4" name="AutoShape 15"/>
          <p:cNvCxnSpPr>
            <a:cxnSpLocks noChangeShapeType="1"/>
            <a:stCxn id="32777" idx="5"/>
            <a:endCxn id="32776" idx="1"/>
          </p:cNvCxnSpPr>
          <p:nvPr/>
        </p:nvCxnSpPr>
        <p:spPr bwMode="auto">
          <a:xfrm>
            <a:off x="4254500" y="2578100"/>
            <a:ext cx="1549400" cy="635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5" name="AutoShape 16"/>
          <p:cNvCxnSpPr>
            <a:cxnSpLocks noChangeShapeType="1"/>
            <a:stCxn id="32776" idx="5"/>
            <a:endCxn id="32774" idx="0"/>
          </p:cNvCxnSpPr>
          <p:nvPr/>
        </p:nvCxnSpPr>
        <p:spPr bwMode="auto">
          <a:xfrm>
            <a:off x="6235700" y="3644900"/>
            <a:ext cx="241300" cy="1003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786" name="Line 17"/>
          <p:cNvSpPr>
            <a:spLocks noChangeShapeType="1"/>
          </p:cNvSpPr>
          <p:nvPr/>
        </p:nvSpPr>
        <p:spPr bwMode="auto">
          <a:xfrm flipH="1" flipV="1">
            <a:off x="2514600" y="4648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787" name="Line 18"/>
          <p:cNvSpPr>
            <a:spLocks noChangeShapeType="1"/>
          </p:cNvSpPr>
          <p:nvPr/>
        </p:nvSpPr>
        <p:spPr bwMode="auto">
          <a:xfrm flipH="1" flipV="1">
            <a:off x="2057400" y="4191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788" name="Line 19"/>
          <p:cNvSpPr>
            <a:spLocks noChangeShapeType="1"/>
          </p:cNvSpPr>
          <p:nvPr/>
        </p:nvSpPr>
        <p:spPr bwMode="auto">
          <a:xfrm flipH="1" flipV="1">
            <a:off x="3276600" y="29718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789" name="Text Box 20"/>
          <p:cNvSpPr txBox="1">
            <a:spLocks noChangeArrowheads="1"/>
          </p:cNvSpPr>
          <p:nvPr/>
        </p:nvSpPr>
        <p:spPr bwMode="auto">
          <a:xfrm>
            <a:off x="3641725" y="49847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0,3</a:t>
            </a:r>
          </a:p>
        </p:txBody>
      </p:sp>
      <p:sp>
        <p:nvSpPr>
          <p:cNvPr id="32790" name="Text Box 21"/>
          <p:cNvSpPr txBox="1">
            <a:spLocks noChangeArrowheads="1"/>
          </p:cNvSpPr>
          <p:nvPr/>
        </p:nvSpPr>
        <p:spPr bwMode="auto">
          <a:xfrm>
            <a:off x="3962400" y="42052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0,4</a:t>
            </a:r>
          </a:p>
        </p:txBody>
      </p:sp>
      <p:sp>
        <p:nvSpPr>
          <p:cNvPr id="32791" name="Text Box 22"/>
          <p:cNvSpPr txBox="1">
            <a:spLocks noChangeArrowheads="1"/>
          </p:cNvSpPr>
          <p:nvPr/>
        </p:nvSpPr>
        <p:spPr bwMode="auto">
          <a:xfrm>
            <a:off x="3733800" y="34290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0,5</a:t>
            </a:r>
          </a:p>
        </p:txBody>
      </p:sp>
      <p:sp>
        <p:nvSpPr>
          <p:cNvPr id="32792" name="Text Box 23"/>
          <p:cNvSpPr txBox="1">
            <a:spLocks noChangeArrowheads="1"/>
          </p:cNvSpPr>
          <p:nvPr/>
        </p:nvSpPr>
        <p:spPr bwMode="auto">
          <a:xfrm>
            <a:off x="3810000" y="2895600"/>
            <a:ext cx="630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0,02</a:t>
            </a:r>
          </a:p>
        </p:txBody>
      </p:sp>
      <p:sp>
        <p:nvSpPr>
          <p:cNvPr id="32793" name="Line 24"/>
          <p:cNvSpPr>
            <a:spLocks noChangeShapeType="1"/>
          </p:cNvSpPr>
          <p:nvPr/>
        </p:nvSpPr>
        <p:spPr bwMode="auto">
          <a:xfrm flipV="1">
            <a:off x="4343400" y="2743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794" name="Text Box 25"/>
          <p:cNvSpPr txBox="1">
            <a:spLocks noChangeArrowheads="1"/>
          </p:cNvSpPr>
          <p:nvPr/>
        </p:nvSpPr>
        <p:spPr bwMode="auto">
          <a:xfrm>
            <a:off x="4932363" y="2528888"/>
            <a:ext cx="630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0,01</a:t>
            </a:r>
          </a:p>
        </p:txBody>
      </p:sp>
      <p:sp>
        <p:nvSpPr>
          <p:cNvPr id="32795" name="Text Box 26"/>
          <p:cNvSpPr txBox="1">
            <a:spLocks noChangeArrowheads="1"/>
          </p:cNvSpPr>
          <p:nvPr/>
        </p:nvSpPr>
        <p:spPr bwMode="auto">
          <a:xfrm>
            <a:off x="2819400" y="2514600"/>
            <a:ext cx="630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0,01</a:t>
            </a:r>
          </a:p>
        </p:txBody>
      </p:sp>
      <p:sp>
        <p:nvSpPr>
          <p:cNvPr id="32796" name="Text Box 27"/>
          <p:cNvSpPr txBox="1">
            <a:spLocks noChangeArrowheads="1"/>
          </p:cNvSpPr>
          <p:nvPr/>
        </p:nvSpPr>
        <p:spPr bwMode="auto">
          <a:xfrm>
            <a:off x="1503363" y="3900488"/>
            <a:ext cx="630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0,01</a:t>
            </a:r>
          </a:p>
        </p:txBody>
      </p:sp>
      <p:sp>
        <p:nvSpPr>
          <p:cNvPr id="32797" name="Text Box 28"/>
          <p:cNvSpPr txBox="1">
            <a:spLocks noChangeArrowheads="1"/>
          </p:cNvSpPr>
          <p:nvPr/>
        </p:nvSpPr>
        <p:spPr bwMode="auto">
          <a:xfrm>
            <a:off x="6380163" y="3962400"/>
            <a:ext cx="630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0,01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7699-CB2E-465F-AA42-D79921D51A7C}" type="slidenum">
              <a:rPr lang="en-US"/>
              <a:pPr/>
              <a:t>14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77200" cy="774700"/>
          </a:xfrm>
        </p:spPr>
        <p:txBody>
          <a:bodyPr/>
          <a:lstStyle/>
          <a:p>
            <a:r>
              <a:rPr lang="en-US" sz="3200" smtClean="0"/>
              <a:t>Evaluasi NNGOS dengan metoda Gaudreau (7)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5562600"/>
          </a:xfrm>
        </p:spPr>
        <p:txBody>
          <a:bodyPr/>
          <a:lstStyle/>
          <a:p>
            <a:r>
              <a:rPr lang="en-US" sz="2800" smtClean="0"/>
              <a:t>Solusi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2587625" y="1479550"/>
            <a:ext cx="1096963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hlink"/>
                </a:solidFill>
              </a:rPr>
              <a:t>0 4 0 5 5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hlink"/>
                </a:solidFill>
              </a:rPr>
              <a:t>0 0 5 5 0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hlink"/>
                </a:solidFill>
              </a:rPr>
              <a:t>0 0 0 5 5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hlink"/>
                </a:solidFill>
              </a:rPr>
              <a:t>0 0 0 0 5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hlink"/>
                </a:solidFill>
              </a:rPr>
              <a:t>0 0 0 0 0</a:t>
            </a: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828800" y="2057400"/>
            <a:ext cx="541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F =</a:t>
            </a:r>
          </a:p>
        </p:txBody>
      </p:sp>
      <p:sp>
        <p:nvSpPr>
          <p:cNvPr id="33799" name="AutoShape 6"/>
          <p:cNvSpPr>
            <a:spLocks noChangeArrowheads="1"/>
          </p:cNvSpPr>
          <p:nvPr/>
        </p:nvSpPr>
        <p:spPr bwMode="auto">
          <a:xfrm>
            <a:off x="2451100" y="1447800"/>
            <a:ext cx="1371600" cy="15240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Text Box 7"/>
          <p:cNvSpPr txBox="1">
            <a:spLocks noChangeArrowheads="1"/>
          </p:cNvSpPr>
          <p:nvPr/>
        </p:nvSpPr>
        <p:spPr bwMode="auto">
          <a:xfrm>
            <a:off x="5165725" y="1479550"/>
            <a:ext cx="15811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hlink"/>
                </a:solidFill>
              </a:rPr>
              <a:t>-1  0 -1  2  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hlink"/>
                </a:solidFill>
              </a:rPr>
              <a:t>-1 -1  0  3  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hlink"/>
                </a:solidFill>
              </a:rPr>
              <a:t>-1 -1 -1  0  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hlink"/>
                </a:solidFill>
              </a:rPr>
              <a:t>-1 -1 -1 -1  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hlink"/>
                </a:solidFill>
              </a:rPr>
              <a:t>-1 -1 -1 -1  -1</a:t>
            </a:r>
          </a:p>
        </p:txBody>
      </p:sp>
      <p:sp>
        <p:nvSpPr>
          <p:cNvPr id="33801" name="Text Box 8"/>
          <p:cNvSpPr txBox="1">
            <a:spLocks noChangeArrowheads="1"/>
          </p:cNvSpPr>
          <p:nvPr/>
        </p:nvSpPr>
        <p:spPr bwMode="auto">
          <a:xfrm>
            <a:off x="4406900" y="2057400"/>
            <a:ext cx="555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T =</a:t>
            </a:r>
          </a:p>
        </p:txBody>
      </p:sp>
      <p:sp>
        <p:nvSpPr>
          <p:cNvPr id="33802" name="AutoShape 9"/>
          <p:cNvSpPr>
            <a:spLocks noChangeArrowheads="1"/>
          </p:cNvSpPr>
          <p:nvPr/>
        </p:nvSpPr>
        <p:spPr bwMode="auto">
          <a:xfrm>
            <a:off x="5105400" y="1447800"/>
            <a:ext cx="1752600" cy="15240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Text Box 10"/>
          <p:cNvSpPr txBox="1">
            <a:spLocks noChangeArrowheads="1"/>
          </p:cNvSpPr>
          <p:nvPr/>
        </p:nvSpPr>
        <p:spPr bwMode="auto">
          <a:xfrm>
            <a:off x="773113" y="3244850"/>
            <a:ext cx="5856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Untuk matriks F, bila tidak berkas maka beri nilai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Untuk matriks T, bila tidak ada berkas maka beri nilai -1</a:t>
            </a:r>
          </a:p>
        </p:txBody>
      </p:sp>
      <p:sp>
        <p:nvSpPr>
          <p:cNvPr id="33804" name="Text Box 11"/>
          <p:cNvSpPr txBox="1">
            <a:spLocks noChangeArrowheads="1"/>
          </p:cNvSpPr>
          <p:nvPr/>
        </p:nvSpPr>
        <p:spPr bwMode="auto">
          <a:xfrm>
            <a:off x="2544763" y="4267200"/>
            <a:ext cx="3398837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hlink"/>
                </a:solidFill>
              </a:rPr>
              <a:t>0,000 0,010 1,000 0,400 0,300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hlink"/>
                </a:solidFill>
              </a:rPr>
              <a:t>1,000 0,000 0,010 0,500 1,000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hlink"/>
                </a:solidFill>
              </a:rPr>
              <a:t>1,000 1,000 0,000 0,010 0,020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hlink"/>
                </a:solidFill>
              </a:rPr>
              <a:t>1,000 1,000 1,000 0,000 0,010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hlink"/>
                </a:solidFill>
              </a:rPr>
              <a:t>1,000 1,000 1,000 1,000 0,000</a:t>
            </a:r>
          </a:p>
        </p:txBody>
      </p:sp>
      <p:sp>
        <p:nvSpPr>
          <p:cNvPr id="33805" name="Text Box 12"/>
          <p:cNvSpPr txBox="1">
            <a:spLocks noChangeArrowheads="1"/>
          </p:cNvSpPr>
          <p:nvPr/>
        </p:nvSpPr>
        <p:spPr bwMode="auto">
          <a:xfrm>
            <a:off x="1828800" y="4814888"/>
            <a:ext cx="547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P =</a:t>
            </a:r>
          </a:p>
        </p:txBody>
      </p:sp>
      <p:sp>
        <p:nvSpPr>
          <p:cNvPr id="33806" name="AutoShape 13"/>
          <p:cNvSpPr>
            <a:spLocks noChangeArrowheads="1"/>
          </p:cNvSpPr>
          <p:nvPr/>
        </p:nvSpPr>
        <p:spPr bwMode="auto">
          <a:xfrm>
            <a:off x="2438400" y="4267200"/>
            <a:ext cx="3505200" cy="15240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14"/>
          <p:cNvSpPr>
            <a:spLocks noChangeArrowheads="1"/>
          </p:cNvSpPr>
          <p:nvPr/>
        </p:nvSpPr>
        <p:spPr bwMode="auto">
          <a:xfrm>
            <a:off x="914400" y="6019800"/>
            <a:ext cx="5326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Untuk matriks P, bila tidak berkas maka beri nilai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7CD6-7A73-49A8-82F8-C0ED419F5635}" type="slidenum">
              <a:rPr lang="en-US"/>
              <a:pPr/>
              <a:t>15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077200" cy="685800"/>
          </a:xfrm>
        </p:spPr>
        <p:txBody>
          <a:bodyPr/>
          <a:lstStyle/>
          <a:p>
            <a:r>
              <a:rPr lang="en-US" sz="3200" smtClean="0"/>
              <a:t>Evaluasi NNGOS dengan metoda Gaudreau (8)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8001000" cy="5410200"/>
          </a:xfrm>
        </p:spPr>
        <p:txBody>
          <a:bodyPr/>
          <a:lstStyle/>
          <a:p>
            <a:pPr>
              <a:tabLst>
                <a:tab pos="1905000" algn="l"/>
              </a:tabLst>
            </a:pPr>
            <a:r>
              <a:rPr lang="en-US" sz="2400" smtClean="0"/>
              <a:t>Iterasi perhitungan NNGOS</a:t>
            </a:r>
          </a:p>
          <a:p>
            <a:pPr lvl="1">
              <a:tabLst>
                <a:tab pos="1905000" algn="l"/>
              </a:tabLst>
            </a:pPr>
            <a:r>
              <a:rPr lang="en-US" sz="2000" smtClean="0"/>
              <a:t>B(1,5,1,5)=(1-P</a:t>
            </a:r>
            <a:r>
              <a:rPr lang="en-US" sz="2000" baseline="-25000" smtClean="0"/>
              <a:t>15</a:t>
            </a:r>
            <a:r>
              <a:rPr lang="en-US" sz="2000" smtClean="0"/>
              <a:t>).B(1,5,5,F(1,5,1,5))+P</a:t>
            </a:r>
            <a:r>
              <a:rPr lang="en-US" sz="2000" baseline="-25000" smtClean="0"/>
              <a:t>15</a:t>
            </a:r>
            <a:r>
              <a:rPr lang="en-US" sz="2000" smtClean="0"/>
              <a:t>.B(1,5,1,T(1,5,1,5))</a:t>
            </a:r>
          </a:p>
          <a:p>
            <a:pPr lvl="1">
              <a:buFontTx/>
              <a:buNone/>
              <a:tabLst>
                <a:tab pos="1905000" algn="l"/>
              </a:tabLst>
            </a:pPr>
            <a:r>
              <a:rPr lang="en-US" sz="2000" smtClean="0"/>
              <a:t>		=(1-0,3).B(1,5,5,5)+0,3.B(1,5,1,4)</a:t>
            </a:r>
          </a:p>
          <a:p>
            <a:pPr lvl="1">
              <a:buFontTx/>
              <a:buNone/>
              <a:tabLst>
                <a:tab pos="1905000" algn="l"/>
              </a:tabLst>
            </a:pPr>
            <a:endParaRPr lang="en-US" sz="2000" smtClean="0"/>
          </a:p>
          <a:p>
            <a:pPr lvl="1">
              <a:buFontTx/>
              <a:buNone/>
              <a:tabLst>
                <a:tab pos="1905000" algn="l"/>
              </a:tabLst>
            </a:pPr>
            <a:r>
              <a:rPr lang="en-US" sz="2000" smtClean="0"/>
              <a:t>		=0,3.B(1,5,1,4)</a:t>
            </a:r>
          </a:p>
          <a:p>
            <a:pPr lvl="1">
              <a:tabLst>
                <a:tab pos="1905000" algn="l"/>
              </a:tabLst>
            </a:pPr>
            <a:r>
              <a:rPr lang="en-US" sz="2000" smtClean="0"/>
              <a:t>B(1,5,1,4)=(1-P</a:t>
            </a:r>
            <a:r>
              <a:rPr lang="en-US" sz="2000" baseline="-25000" smtClean="0"/>
              <a:t>14</a:t>
            </a:r>
            <a:r>
              <a:rPr lang="en-US" sz="2000" smtClean="0"/>
              <a:t>).B(1,5,4,F(1,5,1,4))+P</a:t>
            </a:r>
            <a:r>
              <a:rPr lang="en-US" sz="2000" baseline="-25000" smtClean="0"/>
              <a:t>14</a:t>
            </a:r>
            <a:r>
              <a:rPr lang="en-US" sz="2000" smtClean="0"/>
              <a:t>.B(1,5,1,T(1,5,1,4))</a:t>
            </a:r>
          </a:p>
          <a:p>
            <a:pPr lvl="1">
              <a:buFontTx/>
              <a:buNone/>
              <a:tabLst>
                <a:tab pos="1905000" algn="l"/>
              </a:tabLst>
            </a:pPr>
            <a:r>
              <a:rPr lang="en-US" sz="2000" smtClean="0"/>
              <a:t>		=(1-0,4).B(1,5,4,5)+0,4.B(1,5,1,2)</a:t>
            </a:r>
          </a:p>
          <a:p>
            <a:pPr lvl="1">
              <a:tabLst>
                <a:tab pos="1905000" algn="l"/>
              </a:tabLst>
            </a:pPr>
            <a:r>
              <a:rPr lang="en-US" sz="2000" smtClean="0"/>
              <a:t>B(1,5,4,5)=(1-P</a:t>
            </a:r>
            <a:r>
              <a:rPr lang="en-US" sz="2000" baseline="-25000" smtClean="0"/>
              <a:t>45</a:t>
            </a:r>
            <a:r>
              <a:rPr lang="en-US" sz="2000" smtClean="0"/>
              <a:t>).B(1,5,5,F(1,5,4,5))+P</a:t>
            </a:r>
            <a:r>
              <a:rPr lang="en-US" sz="2000" baseline="-25000" smtClean="0"/>
              <a:t>45</a:t>
            </a:r>
            <a:r>
              <a:rPr lang="en-US" sz="2000" smtClean="0"/>
              <a:t>.B(1,5,4,T(1,5,4,5))</a:t>
            </a:r>
          </a:p>
          <a:p>
            <a:pPr lvl="1">
              <a:buFontTx/>
              <a:buNone/>
              <a:tabLst>
                <a:tab pos="1905000" algn="l"/>
              </a:tabLst>
            </a:pPr>
            <a:r>
              <a:rPr lang="en-US" sz="2000" smtClean="0"/>
              <a:t>		=(1-0,1).B(1,5,5,5)+0,01.B(1,5,4,0)</a:t>
            </a:r>
          </a:p>
          <a:p>
            <a:pPr lvl="1">
              <a:buFontTx/>
              <a:buNone/>
              <a:tabLst>
                <a:tab pos="1905000" algn="l"/>
              </a:tabLst>
            </a:pPr>
            <a:r>
              <a:rPr lang="en-US" sz="2000" smtClean="0"/>
              <a:t>		=0,01.1=0,01</a:t>
            </a:r>
          </a:p>
          <a:p>
            <a:pPr lvl="1">
              <a:tabLst>
                <a:tab pos="1905000" algn="l"/>
              </a:tabLst>
            </a:pPr>
            <a:r>
              <a:rPr lang="en-US" sz="2000" smtClean="0"/>
              <a:t>Dan seterusnya, sampai akhirnya anda memperoleh hasil</a:t>
            </a:r>
          </a:p>
          <a:p>
            <a:pPr lvl="1">
              <a:tabLst>
                <a:tab pos="1905000" algn="l"/>
              </a:tabLst>
            </a:pPr>
            <a:r>
              <a:rPr lang="en-US" sz="2000" smtClean="0"/>
              <a:t>B(1,5,1,5) = 0,004211</a:t>
            </a:r>
          </a:p>
          <a:p>
            <a:pPr lvl="1">
              <a:buFontTx/>
              <a:buNone/>
              <a:tabLst>
                <a:tab pos="1905000" algn="l"/>
              </a:tabLst>
            </a:pPr>
            <a:endParaRPr lang="en-US" sz="2000" smtClean="0"/>
          </a:p>
          <a:p>
            <a:pPr lvl="1">
              <a:buFontTx/>
              <a:buNone/>
              <a:tabLst>
                <a:tab pos="1905000" algn="l"/>
              </a:tabLst>
            </a:pPr>
            <a:endParaRPr lang="en-US" sz="2000" smtClean="0"/>
          </a:p>
        </p:txBody>
      </p:sp>
      <p:sp>
        <p:nvSpPr>
          <p:cNvPr id="34821" name="Oval 4"/>
          <p:cNvSpPr>
            <a:spLocks noChangeArrowheads="1"/>
          </p:cNvSpPr>
          <p:nvPr/>
        </p:nvSpPr>
        <p:spPr bwMode="auto">
          <a:xfrm>
            <a:off x="3733800" y="1905000"/>
            <a:ext cx="1219200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Line 5"/>
          <p:cNvSpPr>
            <a:spLocks noChangeShapeType="1"/>
          </p:cNvSpPr>
          <p:nvPr/>
        </p:nvSpPr>
        <p:spPr bwMode="auto">
          <a:xfrm>
            <a:off x="4267200" y="24384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3" name="Text Box 6"/>
          <p:cNvSpPr txBox="1">
            <a:spLocks noChangeArrowheads="1"/>
          </p:cNvSpPr>
          <p:nvPr/>
        </p:nvSpPr>
        <p:spPr bwMode="auto">
          <a:xfrm>
            <a:off x="4629150" y="2362200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=0</a:t>
            </a:r>
          </a:p>
        </p:txBody>
      </p:sp>
      <p:sp>
        <p:nvSpPr>
          <p:cNvPr id="34824" name="Oval 7"/>
          <p:cNvSpPr>
            <a:spLocks noChangeArrowheads="1"/>
          </p:cNvSpPr>
          <p:nvPr/>
        </p:nvSpPr>
        <p:spPr bwMode="auto">
          <a:xfrm>
            <a:off x="5334000" y="4114800"/>
            <a:ext cx="1219200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Line 8"/>
          <p:cNvSpPr>
            <a:spLocks noChangeShapeType="1"/>
          </p:cNvSpPr>
          <p:nvPr/>
        </p:nvSpPr>
        <p:spPr bwMode="auto">
          <a:xfrm>
            <a:off x="6477000" y="45720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6" name="Text Box 9"/>
          <p:cNvSpPr txBox="1">
            <a:spLocks noChangeArrowheads="1"/>
          </p:cNvSpPr>
          <p:nvPr/>
        </p:nvSpPr>
        <p:spPr bwMode="auto">
          <a:xfrm>
            <a:off x="6991350" y="4495800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=1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589D-5C07-4AC4-953A-2E56ADDF82FE}" type="slidenum">
              <a:rPr lang="en-US"/>
              <a:pPr/>
              <a:t>16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Beberapa parameter kinerja jaringan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</a:t>
            </a:r>
            <a:r>
              <a:rPr lang="id-ID" smtClean="0"/>
              <a:t>o</a:t>
            </a:r>
            <a:r>
              <a:rPr lang="en-US" smtClean="0"/>
              <a:t>S (Grade of Service)</a:t>
            </a:r>
          </a:p>
          <a:p>
            <a:r>
              <a:rPr lang="en-US" smtClean="0"/>
              <a:t>ASR (Answered Seizure Ratio)</a:t>
            </a:r>
          </a:p>
          <a:p>
            <a:r>
              <a:rPr lang="en-US" smtClean="0"/>
              <a:t>SCH (Seizure per Circuit per Hour)</a:t>
            </a:r>
          </a:p>
          <a:p>
            <a:r>
              <a:rPr lang="en-US" smtClean="0"/>
              <a:t>MHT (Mean Holding Time per Seizure)</a:t>
            </a:r>
          </a:p>
          <a:p>
            <a:r>
              <a:rPr lang="en-US" smtClean="0"/>
              <a:t>SCR (Succesfull Call Ratio)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22BD-C838-41A9-853B-CFA5D54F9CE6}" type="slidenum">
              <a:rPr lang="en-US"/>
              <a:pPr/>
              <a:t>17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077200" cy="469900"/>
          </a:xfrm>
        </p:spPr>
        <p:txBody>
          <a:bodyPr/>
          <a:lstStyle/>
          <a:p>
            <a:r>
              <a:rPr lang="en-US" sz="4000" smtClean="0"/>
              <a:t>ASR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38200"/>
            <a:ext cx="8077200" cy="5705475"/>
          </a:xfrm>
        </p:spPr>
        <p:txBody>
          <a:bodyPr/>
          <a:lstStyle/>
          <a:p>
            <a:r>
              <a:rPr lang="en-US" sz="2400" smtClean="0"/>
              <a:t>ASR =</a:t>
            </a:r>
          </a:p>
          <a:p>
            <a:endParaRPr lang="en-US" sz="2400" smtClean="0"/>
          </a:p>
          <a:p>
            <a:r>
              <a:rPr lang="en-US" sz="2400" smtClean="0"/>
              <a:t>ASR SLJJ (diukur di sentral toll)</a:t>
            </a:r>
          </a:p>
          <a:p>
            <a:endParaRPr lang="en-US" sz="2400" i="1" smtClean="0"/>
          </a:p>
          <a:p>
            <a:endParaRPr lang="en-US" sz="2400" i="1" smtClean="0"/>
          </a:p>
          <a:p>
            <a:endParaRPr lang="en-US" sz="2400" i="1" smtClean="0"/>
          </a:p>
          <a:p>
            <a:pPr>
              <a:buFont typeface="Wingdings" pitchFamily="2" charset="2"/>
              <a:buNone/>
            </a:pPr>
            <a:r>
              <a:rPr lang="en-US" sz="2400" i="1" smtClean="0"/>
              <a:t>	</a:t>
            </a:r>
            <a:r>
              <a:rPr lang="en-US" sz="2400" smtClean="0"/>
              <a:t>Call seizure: outgoing call dari suatu sentral toll ke arah sentral toll lain</a:t>
            </a:r>
          </a:p>
          <a:p>
            <a:r>
              <a:rPr lang="en-US" sz="2400" smtClean="0"/>
              <a:t>ASR Lokal</a:t>
            </a:r>
          </a:p>
          <a:p>
            <a:pPr lvl="1"/>
            <a:r>
              <a:rPr lang="en-US" sz="2000" smtClean="0"/>
              <a:t>Diukur di sentral toll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2209800" y="760413"/>
            <a:ext cx="3017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Clr>
                <a:schemeClr val="hlink"/>
              </a:buClr>
              <a:buSzPct val="120000"/>
              <a:buFontTx/>
              <a:buNone/>
            </a:pPr>
            <a:r>
              <a:rPr kumimoji="0" lang="en-US" sz="2400" u="sng">
                <a:latin typeface="Times New Roman" pitchFamily="18" charset="0"/>
              </a:rPr>
              <a:t>Jumlah </a:t>
            </a:r>
            <a:r>
              <a:rPr kumimoji="0" lang="en-US" sz="2400" i="1" u="sng">
                <a:latin typeface="Times New Roman" pitchFamily="18" charset="0"/>
              </a:rPr>
              <a:t>Call Answered</a:t>
            </a:r>
            <a:r>
              <a:rPr kumimoji="0" lang="en-US" sz="2400" u="sng">
                <a:latin typeface="Times New Roman" pitchFamily="18" charset="0"/>
              </a:rPr>
              <a:t> </a:t>
            </a:r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2362200" y="1150938"/>
            <a:ext cx="263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2400">
                <a:latin typeface="Times New Roman" pitchFamily="18" charset="0"/>
              </a:rPr>
              <a:t>Jumlah </a:t>
            </a:r>
            <a:r>
              <a:rPr kumimoji="0" lang="en-US" sz="2400" i="1">
                <a:latin typeface="Times New Roman" pitchFamily="18" charset="0"/>
              </a:rPr>
              <a:t>Call Seizure</a:t>
            </a:r>
          </a:p>
        </p:txBody>
      </p:sp>
      <p:sp>
        <p:nvSpPr>
          <p:cNvPr id="36871" name="Rectangle 6"/>
          <p:cNvSpPr>
            <a:spLocks noChangeArrowheads="1"/>
          </p:cNvSpPr>
          <p:nvPr/>
        </p:nvSpPr>
        <p:spPr bwMode="auto">
          <a:xfrm>
            <a:off x="5257800" y="922338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2400">
                <a:latin typeface="Times New Roman" pitchFamily="18" charset="0"/>
              </a:rPr>
              <a:t>x 100%</a:t>
            </a:r>
            <a:endParaRPr kumimoji="0" lang="en-US" sz="2400" i="1">
              <a:latin typeface="Times New Roman" pitchFamily="18" charset="0"/>
            </a:endParaRPr>
          </a:p>
        </p:txBody>
      </p:sp>
      <p:sp>
        <p:nvSpPr>
          <p:cNvPr id="36872" name="Rectangle 7"/>
          <p:cNvSpPr>
            <a:spLocks noChangeArrowheads="1"/>
          </p:cNvSpPr>
          <p:nvPr/>
        </p:nvSpPr>
        <p:spPr bwMode="auto">
          <a:xfrm>
            <a:off x="1295400" y="54864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latin typeface="Times New Roman" pitchFamily="18" charset="0"/>
              </a:rPr>
              <a:t>TE</a:t>
            </a:r>
          </a:p>
        </p:txBody>
      </p:sp>
      <p:sp>
        <p:nvSpPr>
          <p:cNvPr id="36873" name="Rectangle 8"/>
          <p:cNvSpPr>
            <a:spLocks noChangeArrowheads="1"/>
          </p:cNvSpPr>
          <p:nvPr/>
        </p:nvSpPr>
        <p:spPr bwMode="auto">
          <a:xfrm>
            <a:off x="6324600" y="54864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latin typeface="Times New Roman" pitchFamily="18" charset="0"/>
              </a:rPr>
              <a:t>LE</a:t>
            </a:r>
          </a:p>
        </p:txBody>
      </p:sp>
      <p:sp>
        <p:nvSpPr>
          <p:cNvPr id="36874" name="Rectangle 9"/>
          <p:cNvSpPr>
            <a:spLocks noChangeArrowheads="1"/>
          </p:cNvSpPr>
          <p:nvPr/>
        </p:nvSpPr>
        <p:spPr bwMode="auto">
          <a:xfrm>
            <a:off x="8382000" y="5600700"/>
            <a:ext cx="76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en-GB" sz="1800">
              <a:latin typeface="Times New Roman" pitchFamily="18" charset="0"/>
            </a:endParaRPr>
          </a:p>
        </p:txBody>
      </p:sp>
      <p:cxnSp>
        <p:nvCxnSpPr>
          <p:cNvPr id="36875" name="AutoShape 10"/>
          <p:cNvCxnSpPr>
            <a:cxnSpLocks noChangeShapeType="1"/>
            <a:stCxn id="36872" idx="3"/>
            <a:endCxn id="36873" idx="1"/>
          </p:cNvCxnSpPr>
          <p:nvPr/>
        </p:nvCxnSpPr>
        <p:spPr bwMode="auto">
          <a:xfrm>
            <a:off x="1981200" y="5791200"/>
            <a:ext cx="434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76" name="AutoShape 11"/>
          <p:cNvCxnSpPr>
            <a:cxnSpLocks noChangeShapeType="1"/>
            <a:stCxn id="36873" idx="3"/>
            <a:endCxn id="36874" idx="1"/>
          </p:cNvCxnSpPr>
          <p:nvPr/>
        </p:nvCxnSpPr>
        <p:spPr bwMode="auto">
          <a:xfrm>
            <a:off x="7010400" y="5791200"/>
            <a:ext cx="1371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7" name="Line 12"/>
          <p:cNvSpPr>
            <a:spLocks noChangeShapeType="1"/>
          </p:cNvSpPr>
          <p:nvPr/>
        </p:nvSpPr>
        <p:spPr bwMode="auto">
          <a:xfrm>
            <a:off x="2057400" y="5638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878" name="Text Box 13"/>
          <p:cNvSpPr txBox="1">
            <a:spLocks noChangeArrowheads="1"/>
          </p:cNvSpPr>
          <p:nvPr/>
        </p:nvSpPr>
        <p:spPr bwMode="auto">
          <a:xfrm>
            <a:off x="2124075" y="526415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latin typeface="Times New Roman" pitchFamily="18" charset="0"/>
              </a:rPr>
              <a:t>Seizure</a:t>
            </a:r>
          </a:p>
        </p:txBody>
      </p:sp>
      <p:sp>
        <p:nvSpPr>
          <p:cNvPr id="36879" name="Line 14"/>
          <p:cNvSpPr>
            <a:spLocks noChangeShapeType="1"/>
          </p:cNvSpPr>
          <p:nvPr/>
        </p:nvSpPr>
        <p:spPr bwMode="auto">
          <a:xfrm>
            <a:off x="7086600" y="548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880" name="Text Box 15"/>
          <p:cNvSpPr txBox="1">
            <a:spLocks noChangeArrowheads="1"/>
          </p:cNvSpPr>
          <p:nvPr/>
        </p:nvSpPr>
        <p:spPr bwMode="auto">
          <a:xfrm>
            <a:off x="7010400" y="5111750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latin typeface="Times New Roman" pitchFamily="18" charset="0"/>
              </a:rPr>
              <a:t>Answered</a:t>
            </a:r>
          </a:p>
        </p:txBody>
      </p:sp>
      <p:sp>
        <p:nvSpPr>
          <p:cNvPr id="36881" name="Rectangle 16"/>
          <p:cNvSpPr>
            <a:spLocks noChangeArrowheads="1"/>
          </p:cNvSpPr>
          <p:nvPr/>
        </p:nvSpPr>
        <p:spPr bwMode="auto">
          <a:xfrm>
            <a:off x="1143000" y="2514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latin typeface="Times New Roman" pitchFamily="18" charset="0"/>
              </a:rPr>
              <a:t>TE</a:t>
            </a:r>
          </a:p>
        </p:txBody>
      </p:sp>
      <p:sp>
        <p:nvSpPr>
          <p:cNvPr id="36882" name="Rectangle 17"/>
          <p:cNvSpPr>
            <a:spLocks noChangeArrowheads="1"/>
          </p:cNvSpPr>
          <p:nvPr/>
        </p:nvSpPr>
        <p:spPr bwMode="auto">
          <a:xfrm>
            <a:off x="4572000" y="2514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latin typeface="Times New Roman" pitchFamily="18" charset="0"/>
              </a:rPr>
              <a:t>TE</a:t>
            </a:r>
          </a:p>
        </p:txBody>
      </p:sp>
      <p:sp>
        <p:nvSpPr>
          <p:cNvPr id="36883" name="Rectangle 18"/>
          <p:cNvSpPr>
            <a:spLocks noChangeArrowheads="1"/>
          </p:cNvSpPr>
          <p:nvPr/>
        </p:nvSpPr>
        <p:spPr bwMode="auto">
          <a:xfrm>
            <a:off x="6172200" y="2514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latin typeface="Times New Roman" pitchFamily="18" charset="0"/>
              </a:rPr>
              <a:t>LE</a:t>
            </a:r>
          </a:p>
        </p:txBody>
      </p:sp>
      <p:sp>
        <p:nvSpPr>
          <p:cNvPr id="36884" name="Rectangle 19"/>
          <p:cNvSpPr>
            <a:spLocks noChangeArrowheads="1"/>
          </p:cNvSpPr>
          <p:nvPr/>
        </p:nvSpPr>
        <p:spPr bwMode="auto">
          <a:xfrm>
            <a:off x="8229600" y="2628900"/>
            <a:ext cx="76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en-GB" sz="1800">
              <a:latin typeface="Times New Roman" pitchFamily="18" charset="0"/>
            </a:endParaRPr>
          </a:p>
        </p:txBody>
      </p:sp>
      <p:cxnSp>
        <p:nvCxnSpPr>
          <p:cNvPr id="36885" name="AutoShape 20"/>
          <p:cNvCxnSpPr>
            <a:cxnSpLocks noChangeShapeType="1"/>
            <a:stCxn id="36881" idx="3"/>
            <a:endCxn id="36882" idx="1"/>
          </p:cNvCxnSpPr>
          <p:nvPr/>
        </p:nvCxnSpPr>
        <p:spPr bwMode="auto">
          <a:xfrm>
            <a:off x="1828800" y="2819400"/>
            <a:ext cx="2743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86" name="AutoShape 21"/>
          <p:cNvCxnSpPr>
            <a:cxnSpLocks noChangeShapeType="1"/>
            <a:stCxn id="36882" idx="3"/>
            <a:endCxn id="36883" idx="1"/>
          </p:cNvCxnSpPr>
          <p:nvPr/>
        </p:nvCxnSpPr>
        <p:spPr bwMode="auto">
          <a:xfrm>
            <a:off x="5257800" y="2819400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87" name="AutoShape 22"/>
          <p:cNvCxnSpPr>
            <a:cxnSpLocks noChangeShapeType="1"/>
            <a:stCxn id="36883" idx="3"/>
            <a:endCxn id="36884" idx="1"/>
          </p:cNvCxnSpPr>
          <p:nvPr/>
        </p:nvCxnSpPr>
        <p:spPr bwMode="auto">
          <a:xfrm>
            <a:off x="6858000" y="2819400"/>
            <a:ext cx="1371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6888" name="Line 23"/>
          <p:cNvSpPr>
            <a:spLocks noChangeShapeType="1"/>
          </p:cNvSpPr>
          <p:nvPr/>
        </p:nvSpPr>
        <p:spPr bwMode="auto">
          <a:xfrm>
            <a:off x="1905000" y="2667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889" name="Text Box 24"/>
          <p:cNvSpPr txBox="1">
            <a:spLocks noChangeArrowheads="1"/>
          </p:cNvSpPr>
          <p:nvPr/>
        </p:nvSpPr>
        <p:spPr bwMode="auto">
          <a:xfrm>
            <a:off x="1066800" y="2139950"/>
            <a:ext cx="85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latin typeface="Times New Roman" pitchFamily="18" charset="0"/>
              </a:rPr>
              <a:t>Kota A</a:t>
            </a:r>
          </a:p>
        </p:txBody>
      </p:sp>
      <p:sp>
        <p:nvSpPr>
          <p:cNvPr id="36890" name="Text Box 25"/>
          <p:cNvSpPr txBox="1">
            <a:spLocks noChangeArrowheads="1"/>
          </p:cNvSpPr>
          <p:nvPr/>
        </p:nvSpPr>
        <p:spPr bwMode="auto">
          <a:xfrm>
            <a:off x="1971675" y="229235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latin typeface="Times New Roman" pitchFamily="18" charset="0"/>
              </a:rPr>
              <a:t>Seizure</a:t>
            </a:r>
          </a:p>
        </p:txBody>
      </p:sp>
      <p:sp>
        <p:nvSpPr>
          <p:cNvPr id="36891" name="Line 26"/>
          <p:cNvSpPr>
            <a:spLocks noChangeShapeType="1"/>
          </p:cNvSpPr>
          <p:nvPr/>
        </p:nvSpPr>
        <p:spPr bwMode="auto">
          <a:xfrm>
            <a:off x="6934200" y="2514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892" name="Text Box 27"/>
          <p:cNvSpPr txBox="1">
            <a:spLocks noChangeArrowheads="1"/>
          </p:cNvSpPr>
          <p:nvPr/>
        </p:nvSpPr>
        <p:spPr bwMode="auto">
          <a:xfrm>
            <a:off x="6858000" y="2139950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latin typeface="Times New Roman" pitchFamily="18" charset="0"/>
              </a:rPr>
              <a:t>Answered</a:t>
            </a:r>
          </a:p>
        </p:txBody>
      </p:sp>
      <p:sp>
        <p:nvSpPr>
          <p:cNvPr id="36893" name="Text Box 28"/>
          <p:cNvSpPr txBox="1">
            <a:spLocks noChangeArrowheads="1"/>
          </p:cNvSpPr>
          <p:nvPr/>
        </p:nvSpPr>
        <p:spPr bwMode="auto">
          <a:xfrm>
            <a:off x="838200" y="313055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latin typeface="Times New Roman" pitchFamily="18" charset="0"/>
              </a:rPr>
              <a:t>Toll Exchange</a:t>
            </a:r>
          </a:p>
        </p:txBody>
      </p:sp>
      <p:sp>
        <p:nvSpPr>
          <p:cNvPr id="36894" name="Text Box 29"/>
          <p:cNvSpPr txBox="1">
            <a:spLocks noChangeArrowheads="1"/>
          </p:cNvSpPr>
          <p:nvPr/>
        </p:nvSpPr>
        <p:spPr bwMode="auto">
          <a:xfrm>
            <a:off x="5638800" y="3144838"/>
            <a:ext cx="1663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latin typeface="Times New Roman" pitchFamily="18" charset="0"/>
              </a:rPr>
              <a:t>Local Exchange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9AF9-24EC-4E87-8717-FB96DFDB2395}" type="slidenum">
              <a:rPr lang="en-US"/>
              <a:pPr/>
              <a:t>18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772400" cy="4114800"/>
          </a:xfrm>
        </p:spPr>
        <p:txBody>
          <a:bodyPr/>
          <a:lstStyle/>
          <a:p>
            <a:r>
              <a:rPr lang="en-US" sz="2400" smtClean="0"/>
              <a:t>ASR Lokal (2)</a:t>
            </a:r>
          </a:p>
          <a:p>
            <a:pPr lvl="1"/>
            <a:r>
              <a:rPr lang="en-US" sz="2000" smtClean="0"/>
              <a:t>Diukur di sentral lokal</a:t>
            </a:r>
          </a:p>
          <a:p>
            <a:pPr lvl="1"/>
            <a:endParaRPr lang="en-US" sz="2000" smtClean="0"/>
          </a:p>
          <a:p>
            <a:pPr lvl="1"/>
            <a:endParaRPr lang="en-US" sz="2000" smtClean="0"/>
          </a:p>
          <a:p>
            <a:pPr lvl="1"/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z="2400" smtClean="0"/>
              <a:t>	Call seizure: outgoing call dari suatu sentral lokal ke sentral lokal lain dalam suatu </a:t>
            </a:r>
            <a:r>
              <a:rPr lang="en-US" sz="2400" i="1" smtClean="0"/>
              <a:t>multi exchange area</a:t>
            </a:r>
            <a:endParaRPr lang="en-US" sz="2400" smtClean="0"/>
          </a:p>
          <a:p>
            <a:r>
              <a:rPr lang="en-US" sz="2400" smtClean="0"/>
              <a:t>Hasil pengukuran ASR diperingkatkan mulai dari yang tertinggi sampai terendah</a:t>
            </a:r>
          </a:p>
          <a:p>
            <a:r>
              <a:rPr lang="en-US" sz="2400" smtClean="0"/>
              <a:t>Prioritas pembenahan mulai dari urutan ASR terendah</a:t>
            </a:r>
          </a:p>
          <a:p>
            <a:pPr lvl="1"/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295400" y="28194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LE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6324600" y="28194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LE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8391525" y="2933700"/>
            <a:ext cx="76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en-GB" sz="1800"/>
          </a:p>
        </p:txBody>
      </p:sp>
      <p:cxnSp>
        <p:nvCxnSpPr>
          <p:cNvPr id="37895" name="AutoShape 7"/>
          <p:cNvCxnSpPr>
            <a:cxnSpLocks noChangeShapeType="1"/>
            <a:stCxn id="37892" idx="3"/>
            <a:endCxn id="37893" idx="1"/>
          </p:cNvCxnSpPr>
          <p:nvPr/>
        </p:nvCxnSpPr>
        <p:spPr bwMode="auto">
          <a:xfrm>
            <a:off x="1981200" y="3124200"/>
            <a:ext cx="434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896" name="AutoShape 8"/>
          <p:cNvCxnSpPr>
            <a:cxnSpLocks noChangeShapeType="1"/>
            <a:stCxn id="37893" idx="3"/>
            <a:endCxn id="37894" idx="1"/>
          </p:cNvCxnSpPr>
          <p:nvPr/>
        </p:nvCxnSpPr>
        <p:spPr bwMode="auto">
          <a:xfrm>
            <a:off x="7010400" y="3124200"/>
            <a:ext cx="1381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2066925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2133600" y="2590800"/>
            <a:ext cx="915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Seizure</a:t>
            </a:r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7096125" y="2819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7019925" y="2438400"/>
            <a:ext cx="1169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Answered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635FB-762A-4E55-81B7-979A5F7B8B80}" type="slidenum">
              <a:rPr lang="en-US"/>
              <a:pPr/>
              <a:t>19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77200" cy="622300"/>
          </a:xfrm>
        </p:spPr>
        <p:txBody>
          <a:bodyPr/>
          <a:lstStyle/>
          <a:p>
            <a:r>
              <a:rPr lang="en-US" sz="4000" smtClean="0"/>
              <a:t>SCR (Succesful Call Ratio)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8153400" cy="5562600"/>
          </a:xfrm>
        </p:spPr>
        <p:txBody>
          <a:bodyPr/>
          <a:lstStyle/>
          <a:p>
            <a:r>
              <a:rPr lang="en-US" sz="2800" smtClean="0"/>
              <a:t>Macam-macam loss</a:t>
            </a:r>
          </a:p>
          <a:p>
            <a:pPr lvl="1"/>
            <a:r>
              <a:rPr lang="en-US" sz="2400" smtClean="0"/>
              <a:t>Loss originating (tingkat pemanggil)</a:t>
            </a:r>
          </a:p>
          <a:p>
            <a:pPr lvl="2"/>
            <a:r>
              <a:rPr lang="en-US" sz="2000" smtClean="0"/>
              <a:t>Kegagalan karena : no dialling, incomplete dialling, invalid dialling, wrong dialling, wrong prefix</a:t>
            </a:r>
          </a:p>
          <a:p>
            <a:pPr lvl="1"/>
            <a:r>
              <a:rPr lang="en-US" sz="2400" smtClean="0"/>
              <a:t>Loss terminatting (tingkat pemanggil)</a:t>
            </a:r>
          </a:p>
          <a:p>
            <a:pPr lvl="2"/>
            <a:r>
              <a:rPr lang="en-US" sz="2000" smtClean="0"/>
              <a:t>Kegagalan karena : yang dipanggil sibuk, yang dipanggil tak menjawab (no answer)</a:t>
            </a:r>
          </a:p>
          <a:p>
            <a:pPr lvl="1"/>
            <a:r>
              <a:rPr lang="en-US" sz="2400" smtClean="0"/>
              <a:t>Loss di sentral</a:t>
            </a:r>
          </a:p>
          <a:p>
            <a:pPr lvl="2"/>
            <a:r>
              <a:rPr lang="en-US" sz="2000" smtClean="0"/>
              <a:t>Kegagalan karena : tidak berhasilnya proses penyambungan di sentral selain Loss originating (dihitung terhadap call yang masuk ke sentral)</a:t>
            </a:r>
          </a:p>
          <a:p>
            <a:pPr lvl="1"/>
            <a:r>
              <a:rPr lang="en-US" sz="2400" smtClean="0"/>
              <a:t>Loss di berkas saluran</a:t>
            </a:r>
          </a:p>
          <a:p>
            <a:pPr lvl="2"/>
            <a:r>
              <a:rPr lang="en-US" sz="2000" smtClean="0"/>
              <a:t>Kegagalan karena : tidak berhasil menduduki saluran di berkas salurantermaksud (dihitung terhadap call yang ditawarkan ke berkas yang bersangkutan)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0D76-DC7B-4143-AEDC-DF79A755647D}" type="slidenum">
              <a:rPr lang="en-US"/>
              <a:pPr/>
              <a:t>2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Outline</a:t>
            </a:r>
            <a:endParaRPr lang="en-GB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Pendimensian dan optimasi jaringan</a:t>
            </a:r>
          </a:p>
          <a:p>
            <a:r>
              <a:rPr lang="en-US" smtClean="0"/>
              <a:t>Evaluasi NNGOS dengan metoda Gaudreau</a:t>
            </a:r>
          </a:p>
          <a:p>
            <a:r>
              <a:rPr lang="en-US" smtClean="0"/>
              <a:t>Parameter kinerja 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1E44-402E-4DC3-A082-16BD815C0D03}" type="slidenum">
              <a:rPr lang="en-US"/>
              <a:pPr/>
              <a:t>20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001000" cy="546100"/>
          </a:xfrm>
        </p:spPr>
        <p:txBody>
          <a:bodyPr/>
          <a:lstStyle/>
          <a:p>
            <a:r>
              <a:rPr lang="en-US" sz="4000" smtClean="0"/>
              <a:t>SCR (2)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8153400" cy="5638800"/>
          </a:xfrm>
        </p:spPr>
        <p:txBody>
          <a:bodyPr/>
          <a:lstStyle/>
          <a:p>
            <a:r>
              <a:rPr lang="en-US" sz="2800" smtClean="0"/>
              <a:t>Perhitungan SCR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3276600" y="18288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5791200" y="9144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5791200" y="18288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lokal</a:t>
            </a:r>
          </a:p>
        </p:txBody>
      </p:sp>
      <p:sp>
        <p:nvSpPr>
          <p:cNvPr id="39944" name="Rectangle 7"/>
          <p:cNvSpPr>
            <a:spLocks noChangeArrowheads="1"/>
          </p:cNvSpPr>
          <p:nvPr/>
        </p:nvSpPr>
        <p:spPr bwMode="auto">
          <a:xfrm>
            <a:off x="533400" y="1828800"/>
            <a:ext cx="152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945" name="AutoShape 8"/>
          <p:cNvCxnSpPr>
            <a:cxnSpLocks noChangeShapeType="1"/>
            <a:stCxn id="39944" idx="3"/>
            <a:endCxn id="39941" idx="1"/>
          </p:cNvCxnSpPr>
          <p:nvPr/>
        </p:nvCxnSpPr>
        <p:spPr bwMode="auto">
          <a:xfrm>
            <a:off x="685800" y="2133600"/>
            <a:ext cx="2590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9946" name="Line 9"/>
          <p:cNvSpPr>
            <a:spLocks noChangeShapeType="1"/>
          </p:cNvSpPr>
          <p:nvPr/>
        </p:nvSpPr>
        <p:spPr bwMode="auto">
          <a:xfrm>
            <a:off x="3962400" y="2133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39947" name="AutoShape 10"/>
          <p:cNvCxnSpPr>
            <a:cxnSpLocks noChangeShapeType="1"/>
            <a:stCxn id="39946" idx="1"/>
            <a:endCxn id="39942" idx="1"/>
          </p:cNvCxnSpPr>
          <p:nvPr/>
        </p:nvCxnSpPr>
        <p:spPr bwMode="auto">
          <a:xfrm flipV="1">
            <a:off x="4572000" y="1219200"/>
            <a:ext cx="12192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48" name="AutoShape 11"/>
          <p:cNvCxnSpPr>
            <a:cxnSpLocks noChangeShapeType="1"/>
            <a:stCxn id="39946" idx="1"/>
            <a:endCxn id="39943" idx="1"/>
          </p:cNvCxnSpPr>
          <p:nvPr/>
        </p:nvCxnSpPr>
        <p:spPr bwMode="auto">
          <a:xfrm>
            <a:off x="4572000" y="2133600"/>
            <a:ext cx="1219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39949" name="Rectangle 12"/>
          <p:cNvSpPr>
            <a:spLocks noChangeArrowheads="1"/>
          </p:cNvSpPr>
          <p:nvPr/>
        </p:nvSpPr>
        <p:spPr bwMode="auto">
          <a:xfrm>
            <a:off x="8382000" y="914400"/>
            <a:ext cx="152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Rectangle 13"/>
          <p:cNvSpPr>
            <a:spLocks noChangeArrowheads="1"/>
          </p:cNvSpPr>
          <p:nvPr/>
        </p:nvSpPr>
        <p:spPr bwMode="auto">
          <a:xfrm>
            <a:off x="8382000" y="1828800"/>
            <a:ext cx="152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Rectangle 14"/>
          <p:cNvSpPr>
            <a:spLocks noChangeArrowheads="1"/>
          </p:cNvSpPr>
          <p:nvPr/>
        </p:nvSpPr>
        <p:spPr bwMode="auto">
          <a:xfrm>
            <a:off x="8382000" y="2743200"/>
            <a:ext cx="152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15"/>
          <p:cNvSpPr>
            <a:spLocks noChangeShapeType="1"/>
          </p:cNvSpPr>
          <p:nvPr/>
        </p:nvSpPr>
        <p:spPr bwMode="auto">
          <a:xfrm>
            <a:off x="4572000" y="2133600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39953" name="AutoShape 16"/>
          <p:cNvCxnSpPr>
            <a:cxnSpLocks noChangeShapeType="1"/>
            <a:stCxn id="39951" idx="1"/>
            <a:endCxn id="39952" idx="1"/>
          </p:cNvCxnSpPr>
          <p:nvPr/>
        </p:nvCxnSpPr>
        <p:spPr bwMode="auto">
          <a:xfrm flipH="1">
            <a:off x="5715000" y="3048000"/>
            <a:ext cx="2667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54" name="AutoShape 17"/>
          <p:cNvCxnSpPr>
            <a:cxnSpLocks noChangeShapeType="1"/>
            <a:stCxn id="39943" idx="3"/>
            <a:endCxn id="39950" idx="1"/>
          </p:cNvCxnSpPr>
          <p:nvPr/>
        </p:nvCxnSpPr>
        <p:spPr bwMode="auto">
          <a:xfrm>
            <a:off x="6477000" y="2133600"/>
            <a:ext cx="1905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55" name="AutoShape 18"/>
          <p:cNvCxnSpPr>
            <a:cxnSpLocks noChangeShapeType="1"/>
            <a:stCxn id="39942" idx="3"/>
            <a:endCxn id="39949" idx="1"/>
          </p:cNvCxnSpPr>
          <p:nvPr/>
        </p:nvCxnSpPr>
        <p:spPr bwMode="auto">
          <a:xfrm>
            <a:off x="6477000" y="1219200"/>
            <a:ext cx="1905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9956" name="Line 19"/>
          <p:cNvSpPr>
            <a:spLocks noChangeShapeType="1"/>
          </p:cNvSpPr>
          <p:nvPr/>
        </p:nvSpPr>
        <p:spPr bwMode="auto">
          <a:xfrm flipV="1">
            <a:off x="914400" y="1752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7" name="Text Box 20"/>
          <p:cNvSpPr txBox="1">
            <a:spLocks noChangeArrowheads="1"/>
          </p:cNvSpPr>
          <p:nvPr/>
        </p:nvSpPr>
        <p:spPr bwMode="auto">
          <a:xfrm>
            <a:off x="609600" y="132715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Call attempt</a:t>
            </a:r>
          </a:p>
        </p:txBody>
      </p:sp>
      <p:sp>
        <p:nvSpPr>
          <p:cNvPr id="39958" name="Line 21"/>
          <p:cNvSpPr>
            <a:spLocks noChangeShapeType="1"/>
          </p:cNvSpPr>
          <p:nvPr/>
        </p:nvSpPr>
        <p:spPr bwMode="auto">
          <a:xfrm>
            <a:off x="2209800" y="2133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9" name="Text Box 22"/>
          <p:cNvSpPr txBox="1">
            <a:spLocks noChangeArrowheads="1"/>
          </p:cNvSpPr>
          <p:nvPr/>
        </p:nvSpPr>
        <p:spPr bwMode="auto">
          <a:xfrm>
            <a:off x="1524000" y="2971800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Loss Orig.</a:t>
            </a:r>
          </a:p>
        </p:txBody>
      </p:sp>
      <p:sp>
        <p:nvSpPr>
          <p:cNvPr id="39960" name="Text Box 23"/>
          <p:cNvSpPr txBox="1">
            <a:spLocks noChangeArrowheads="1"/>
          </p:cNvSpPr>
          <p:nvPr/>
        </p:nvSpPr>
        <p:spPr bwMode="auto">
          <a:xfrm>
            <a:off x="3016250" y="3048000"/>
            <a:ext cx="140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Loss Sentral</a:t>
            </a:r>
          </a:p>
        </p:txBody>
      </p:sp>
      <p:sp>
        <p:nvSpPr>
          <p:cNvPr id="39961" name="Line 24"/>
          <p:cNvSpPr>
            <a:spLocks noChangeShapeType="1"/>
          </p:cNvSpPr>
          <p:nvPr/>
        </p:nvSpPr>
        <p:spPr bwMode="auto">
          <a:xfrm flipH="1">
            <a:off x="3657600" y="2438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2" name="Line 25"/>
          <p:cNvSpPr>
            <a:spLocks noChangeShapeType="1"/>
          </p:cNvSpPr>
          <p:nvPr/>
        </p:nvSpPr>
        <p:spPr bwMode="auto">
          <a:xfrm flipV="1">
            <a:off x="3657600" y="172085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3" name="Text Box 26"/>
          <p:cNvSpPr txBox="1">
            <a:spLocks noChangeArrowheads="1"/>
          </p:cNvSpPr>
          <p:nvPr/>
        </p:nvSpPr>
        <p:spPr bwMode="auto">
          <a:xfrm>
            <a:off x="3476625" y="1295400"/>
            <a:ext cx="1323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Call seizure</a:t>
            </a:r>
          </a:p>
        </p:txBody>
      </p:sp>
      <p:sp>
        <p:nvSpPr>
          <p:cNvPr id="39964" name="Text Box 27"/>
          <p:cNvSpPr txBox="1">
            <a:spLocks noChangeArrowheads="1"/>
          </p:cNvSpPr>
          <p:nvPr/>
        </p:nvSpPr>
        <p:spPr bwMode="auto">
          <a:xfrm>
            <a:off x="5099050" y="8382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SLJJ</a:t>
            </a:r>
          </a:p>
        </p:txBody>
      </p:sp>
      <p:sp>
        <p:nvSpPr>
          <p:cNvPr id="39965" name="Line 28"/>
          <p:cNvSpPr>
            <a:spLocks noChangeShapeType="1"/>
          </p:cNvSpPr>
          <p:nvPr/>
        </p:nvSpPr>
        <p:spPr bwMode="auto">
          <a:xfrm flipV="1">
            <a:off x="6657975" y="95885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6" name="Text Box 29"/>
          <p:cNvSpPr txBox="1">
            <a:spLocks noChangeArrowheads="1"/>
          </p:cNvSpPr>
          <p:nvPr/>
        </p:nvSpPr>
        <p:spPr bwMode="auto">
          <a:xfrm>
            <a:off x="6477000" y="533400"/>
            <a:ext cx="158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Call answered</a:t>
            </a:r>
          </a:p>
        </p:txBody>
      </p:sp>
      <p:sp>
        <p:nvSpPr>
          <p:cNvPr id="39967" name="Line 30"/>
          <p:cNvSpPr>
            <a:spLocks noChangeShapeType="1"/>
          </p:cNvSpPr>
          <p:nvPr/>
        </p:nvSpPr>
        <p:spPr bwMode="auto">
          <a:xfrm flipV="1">
            <a:off x="6734175" y="194945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8" name="Text Box 31"/>
          <p:cNvSpPr txBox="1">
            <a:spLocks noChangeArrowheads="1"/>
          </p:cNvSpPr>
          <p:nvPr/>
        </p:nvSpPr>
        <p:spPr bwMode="auto">
          <a:xfrm>
            <a:off x="6553200" y="1524000"/>
            <a:ext cx="158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/>
              <a:t>Call answered</a:t>
            </a:r>
          </a:p>
        </p:txBody>
      </p:sp>
      <p:sp>
        <p:nvSpPr>
          <p:cNvPr id="39969" name="Rectangle 32"/>
          <p:cNvSpPr>
            <a:spLocks noChangeArrowheads="1"/>
          </p:cNvSpPr>
          <p:nvPr/>
        </p:nvSpPr>
        <p:spPr bwMode="auto">
          <a:xfrm>
            <a:off x="2212975" y="3586163"/>
            <a:ext cx="159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Clr>
                <a:schemeClr val="hlink"/>
              </a:buClr>
              <a:buSzPct val="120000"/>
              <a:buFontTx/>
              <a:buNone/>
            </a:pPr>
            <a:r>
              <a:rPr kumimoji="0" lang="en-US" sz="1800" i="1" u="sng">
                <a:latin typeface="Times New Roman" pitchFamily="18" charset="0"/>
              </a:rPr>
              <a:t>Call Answered</a:t>
            </a:r>
            <a:r>
              <a:rPr kumimoji="0" lang="en-US" sz="1800" u="sng">
                <a:latin typeface="Times New Roman" pitchFamily="18" charset="0"/>
              </a:rPr>
              <a:t> </a:t>
            </a:r>
          </a:p>
        </p:txBody>
      </p:sp>
      <p:sp>
        <p:nvSpPr>
          <p:cNvPr id="39970" name="Rectangle 33"/>
          <p:cNvSpPr>
            <a:spLocks noChangeArrowheads="1"/>
          </p:cNvSpPr>
          <p:nvPr/>
        </p:nvSpPr>
        <p:spPr bwMode="auto">
          <a:xfrm>
            <a:off x="2335213" y="3917950"/>
            <a:ext cx="134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 i="1">
                <a:latin typeface="Times New Roman" pitchFamily="18" charset="0"/>
              </a:rPr>
              <a:t>Call Attempt</a:t>
            </a:r>
          </a:p>
        </p:txBody>
      </p:sp>
      <p:sp>
        <p:nvSpPr>
          <p:cNvPr id="39971" name="Rectangle 34"/>
          <p:cNvSpPr>
            <a:spLocks noChangeArrowheads="1"/>
          </p:cNvSpPr>
          <p:nvPr/>
        </p:nvSpPr>
        <p:spPr bwMode="auto">
          <a:xfrm>
            <a:off x="3875088" y="3689350"/>
            <a:ext cx="88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latin typeface="Times New Roman" pitchFamily="18" charset="0"/>
              </a:rPr>
              <a:t>x 100%</a:t>
            </a:r>
            <a:endParaRPr kumimoji="0" lang="en-US" sz="1800" i="1">
              <a:latin typeface="Times New Roman" pitchFamily="18" charset="0"/>
            </a:endParaRPr>
          </a:p>
        </p:txBody>
      </p:sp>
      <p:sp>
        <p:nvSpPr>
          <p:cNvPr id="39972" name="Rectangle 35"/>
          <p:cNvSpPr>
            <a:spLocks noChangeArrowheads="1"/>
          </p:cNvSpPr>
          <p:nvPr/>
        </p:nvSpPr>
        <p:spPr bwMode="auto">
          <a:xfrm>
            <a:off x="1374775" y="3689350"/>
            <a:ext cx="801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latin typeface="Times New Roman" pitchFamily="18" charset="0"/>
              </a:rPr>
              <a:t>SCR =</a:t>
            </a:r>
            <a:endParaRPr kumimoji="0" lang="en-US" sz="1800" i="1">
              <a:latin typeface="Times New Roman" pitchFamily="18" charset="0"/>
            </a:endParaRPr>
          </a:p>
        </p:txBody>
      </p:sp>
      <p:sp>
        <p:nvSpPr>
          <p:cNvPr id="39973" name="Rectangle 36"/>
          <p:cNvSpPr>
            <a:spLocks noChangeArrowheads="1"/>
          </p:cNvSpPr>
          <p:nvPr/>
        </p:nvSpPr>
        <p:spPr bwMode="auto">
          <a:xfrm>
            <a:off x="2228850" y="4359275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Clr>
                <a:schemeClr val="hlink"/>
              </a:buClr>
              <a:buSzPct val="120000"/>
              <a:buFontTx/>
              <a:buNone/>
            </a:pPr>
            <a:r>
              <a:rPr kumimoji="0" lang="en-US" sz="1800" i="1" u="sng">
                <a:latin typeface="Times New Roman" pitchFamily="18" charset="0"/>
              </a:rPr>
              <a:t>Call Answered</a:t>
            </a:r>
            <a:r>
              <a:rPr kumimoji="0" lang="en-US" sz="1800" u="sng">
                <a:latin typeface="Times New Roman" pitchFamily="18" charset="0"/>
              </a:rPr>
              <a:t> </a:t>
            </a:r>
          </a:p>
        </p:txBody>
      </p:sp>
      <p:sp>
        <p:nvSpPr>
          <p:cNvPr id="39974" name="Rectangle 37"/>
          <p:cNvSpPr>
            <a:spLocks noChangeArrowheads="1"/>
          </p:cNvSpPr>
          <p:nvPr/>
        </p:nvSpPr>
        <p:spPr bwMode="auto">
          <a:xfrm>
            <a:off x="2379663" y="4679950"/>
            <a:ext cx="1308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 i="1">
                <a:latin typeface="Times New Roman" pitchFamily="18" charset="0"/>
              </a:rPr>
              <a:t>Call Seizure</a:t>
            </a:r>
          </a:p>
        </p:txBody>
      </p:sp>
      <p:sp>
        <p:nvSpPr>
          <p:cNvPr id="39975" name="Rectangle 38"/>
          <p:cNvSpPr>
            <a:spLocks noChangeArrowheads="1"/>
          </p:cNvSpPr>
          <p:nvPr/>
        </p:nvSpPr>
        <p:spPr bwMode="auto">
          <a:xfrm>
            <a:off x="5627688" y="4462463"/>
            <a:ext cx="88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latin typeface="Times New Roman" pitchFamily="18" charset="0"/>
              </a:rPr>
              <a:t>x 100%</a:t>
            </a:r>
            <a:endParaRPr kumimoji="0" lang="en-US" sz="1800" i="1">
              <a:latin typeface="Times New Roman" pitchFamily="18" charset="0"/>
            </a:endParaRPr>
          </a:p>
        </p:txBody>
      </p:sp>
      <p:sp>
        <p:nvSpPr>
          <p:cNvPr id="39976" name="Rectangle 39"/>
          <p:cNvSpPr>
            <a:spLocks noChangeArrowheads="1"/>
          </p:cNvSpPr>
          <p:nvPr/>
        </p:nvSpPr>
        <p:spPr bwMode="auto">
          <a:xfrm>
            <a:off x="1390650" y="4462463"/>
            <a:ext cx="801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latin typeface="Times New Roman" pitchFamily="18" charset="0"/>
              </a:rPr>
              <a:t>SCR =</a:t>
            </a:r>
            <a:endParaRPr kumimoji="0" lang="en-US" sz="1800" i="1">
              <a:latin typeface="Times New Roman" pitchFamily="18" charset="0"/>
            </a:endParaRPr>
          </a:p>
        </p:txBody>
      </p:sp>
      <p:sp>
        <p:nvSpPr>
          <p:cNvPr id="39977" name="Rectangle 40"/>
          <p:cNvSpPr>
            <a:spLocks noChangeArrowheads="1"/>
          </p:cNvSpPr>
          <p:nvPr/>
        </p:nvSpPr>
        <p:spPr bwMode="auto">
          <a:xfrm>
            <a:off x="4176713" y="4375150"/>
            <a:ext cx="1308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Clr>
                <a:schemeClr val="hlink"/>
              </a:buClr>
              <a:buSzPct val="120000"/>
              <a:buFontTx/>
              <a:buNone/>
            </a:pPr>
            <a:r>
              <a:rPr kumimoji="0" lang="en-US" sz="1800" i="1" u="sng">
                <a:latin typeface="Times New Roman" pitchFamily="18" charset="0"/>
              </a:rPr>
              <a:t>Call Seizure</a:t>
            </a:r>
          </a:p>
        </p:txBody>
      </p:sp>
      <p:sp>
        <p:nvSpPr>
          <p:cNvPr id="39978" name="Rectangle 41"/>
          <p:cNvSpPr>
            <a:spLocks noChangeArrowheads="1"/>
          </p:cNvSpPr>
          <p:nvPr/>
        </p:nvSpPr>
        <p:spPr bwMode="auto">
          <a:xfrm>
            <a:off x="4141788" y="4695825"/>
            <a:ext cx="134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 i="1">
                <a:latin typeface="Times New Roman" pitchFamily="18" charset="0"/>
              </a:rPr>
              <a:t>Call Attempt</a:t>
            </a:r>
            <a:endParaRPr kumimoji="0" lang="en-US" sz="1800">
              <a:latin typeface="Times New Roman" pitchFamily="18" charset="0"/>
            </a:endParaRPr>
          </a:p>
        </p:txBody>
      </p:sp>
      <p:sp>
        <p:nvSpPr>
          <p:cNvPr id="39979" name="Text Box 42"/>
          <p:cNvSpPr txBox="1">
            <a:spLocks noChangeArrowheads="1"/>
          </p:cNvSpPr>
          <p:nvPr/>
        </p:nvSpPr>
        <p:spPr bwMode="auto">
          <a:xfrm>
            <a:off x="3935413" y="45021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latin typeface="Times New Roman" pitchFamily="18" charset="0"/>
              </a:rPr>
              <a:t>x</a:t>
            </a:r>
          </a:p>
        </p:txBody>
      </p:sp>
      <p:sp>
        <p:nvSpPr>
          <p:cNvPr id="39980" name="Rectangle 43"/>
          <p:cNvSpPr>
            <a:spLocks noChangeArrowheads="1"/>
          </p:cNvSpPr>
          <p:nvPr/>
        </p:nvSpPr>
        <p:spPr bwMode="auto">
          <a:xfrm>
            <a:off x="2233613" y="5241925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Clr>
                <a:schemeClr val="hlink"/>
              </a:buClr>
              <a:buSzPct val="120000"/>
              <a:buFontTx/>
              <a:buNone/>
            </a:pPr>
            <a:r>
              <a:rPr kumimoji="0" lang="en-US" sz="1800">
                <a:latin typeface="Times New Roman" pitchFamily="18" charset="0"/>
              </a:rPr>
              <a:t>ASR</a:t>
            </a:r>
          </a:p>
        </p:txBody>
      </p:sp>
      <p:sp>
        <p:nvSpPr>
          <p:cNvPr id="39981" name="Rectangle 44"/>
          <p:cNvSpPr>
            <a:spLocks noChangeArrowheads="1"/>
          </p:cNvSpPr>
          <p:nvPr/>
        </p:nvSpPr>
        <p:spPr bwMode="auto">
          <a:xfrm>
            <a:off x="4637088" y="5192713"/>
            <a:ext cx="88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latin typeface="Times New Roman" pitchFamily="18" charset="0"/>
              </a:rPr>
              <a:t>x 100%</a:t>
            </a:r>
            <a:endParaRPr kumimoji="0" lang="en-US" sz="1800" i="1">
              <a:latin typeface="Times New Roman" pitchFamily="18" charset="0"/>
            </a:endParaRPr>
          </a:p>
        </p:txBody>
      </p:sp>
      <p:sp>
        <p:nvSpPr>
          <p:cNvPr id="39982" name="Rectangle 45"/>
          <p:cNvSpPr>
            <a:spLocks noChangeArrowheads="1"/>
          </p:cNvSpPr>
          <p:nvPr/>
        </p:nvSpPr>
        <p:spPr bwMode="auto">
          <a:xfrm>
            <a:off x="1406525" y="5237163"/>
            <a:ext cx="801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latin typeface="Times New Roman" pitchFamily="18" charset="0"/>
              </a:rPr>
              <a:t>SCR =</a:t>
            </a:r>
            <a:endParaRPr kumimoji="0" lang="en-US" sz="1800" i="1">
              <a:latin typeface="Times New Roman" pitchFamily="18" charset="0"/>
            </a:endParaRPr>
          </a:p>
        </p:txBody>
      </p:sp>
      <p:sp>
        <p:nvSpPr>
          <p:cNvPr id="39983" name="Rectangle 46"/>
          <p:cNvSpPr>
            <a:spLocks noChangeArrowheads="1"/>
          </p:cNvSpPr>
          <p:nvPr/>
        </p:nvSpPr>
        <p:spPr bwMode="auto">
          <a:xfrm>
            <a:off x="3109913" y="5105400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Clr>
                <a:schemeClr val="hlink"/>
              </a:buClr>
              <a:buSzPct val="120000"/>
              <a:buFontTx/>
              <a:buNone/>
            </a:pPr>
            <a:r>
              <a:rPr kumimoji="0" lang="en-US" sz="1800" i="1" u="sng">
                <a:latin typeface="Times New Roman" pitchFamily="18" charset="0"/>
              </a:rPr>
              <a:t>Call  Seizure</a:t>
            </a:r>
          </a:p>
        </p:txBody>
      </p:sp>
      <p:sp>
        <p:nvSpPr>
          <p:cNvPr id="39984" name="Rectangle 47"/>
          <p:cNvSpPr>
            <a:spLocks noChangeArrowheads="1"/>
          </p:cNvSpPr>
          <p:nvPr/>
        </p:nvSpPr>
        <p:spPr bwMode="auto">
          <a:xfrm>
            <a:off x="3097213" y="5426075"/>
            <a:ext cx="134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 i="1">
                <a:latin typeface="Times New Roman" pitchFamily="18" charset="0"/>
              </a:rPr>
              <a:t>Call Attempt</a:t>
            </a:r>
            <a:endParaRPr kumimoji="0" lang="en-US" sz="1800">
              <a:latin typeface="Times New Roman" pitchFamily="18" charset="0"/>
            </a:endParaRPr>
          </a:p>
        </p:txBody>
      </p:sp>
      <p:sp>
        <p:nvSpPr>
          <p:cNvPr id="39985" name="Text Box 48"/>
          <p:cNvSpPr txBox="1">
            <a:spLocks noChangeArrowheads="1"/>
          </p:cNvSpPr>
          <p:nvPr/>
        </p:nvSpPr>
        <p:spPr bwMode="auto">
          <a:xfrm>
            <a:off x="2740025" y="52324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latin typeface="Times New Roman" pitchFamily="18" charset="0"/>
              </a:rPr>
              <a:t>x</a:t>
            </a:r>
          </a:p>
        </p:txBody>
      </p:sp>
      <p:sp>
        <p:nvSpPr>
          <p:cNvPr id="39986" name="Rectangle 49"/>
          <p:cNvSpPr>
            <a:spLocks noChangeArrowheads="1"/>
          </p:cNvSpPr>
          <p:nvPr/>
        </p:nvSpPr>
        <p:spPr bwMode="auto">
          <a:xfrm>
            <a:off x="2247900" y="5883275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Clr>
                <a:schemeClr val="hlink"/>
              </a:buClr>
              <a:buSzPct val="120000"/>
              <a:buFontTx/>
              <a:buNone/>
            </a:pPr>
            <a:r>
              <a:rPr kumimoji="0" lang="en-US" sz="1800">
                <a:latin typeface="Times New Roman" pitchFamily="18" charset="0"/>
              </a:rPr>
              <a:t>ASR</a:t>
            </a:r>
          </a:p>
        </p:txBody>
      </p:sp>
      <p:sp>
        <p:nvSpPr>
          <p:cNvPr id="39987" name="Rectangle 50"/>
          <p:cNvSpPr>
            <a:spLocks noChangeArrowheads="1"/>
          </p:cNvSpPr>
          <p:nvPr/>
        </p:nvSpPr>
        <p:spPr bwMode="auto">
          <a:xfrm>
            <a:off x="7745413" y="5834063"/>
            <a:ext cx="88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latin typeface="Times New Roman" pitchFamily="18" charset="0"/>
              </a:rPr>
              <a:t>x 100%</a:t>
            </a:r>
            <a:endParaRPr kumimoji="0" lang="en-US" sz="1800" i="1">
              <a:latin typeface="Times New Roman" pitchFamily="18" charset="0"/>
            </a:endParaRPr>
          </a:p>
        </p:txBody>
      </p:sp>
      <p:sp>
        <p:nvSpPr>
          <p:cNvPr id="39988" name="Rectangle 51"/>
          <p:cNvSpPr>
            <a:spLocks noChangeArrowheads="1"/>
          </p:cNvSpPr>
          <p:nvPr/>
        </p:nvSpPr>
        <p:spPr bwMode="auto">
          <a:xfrm>
            <a:off x="1420813" y="5878513"/>
            <a:ext cx="801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latin typeface="Times New Roman" pitchFamily="18" charset="0"/>
              </a:rPr>
              <a:t>SCR =</a:t>
            </a:r>
            <a:endParaRPr kumimoji="0" lang="en-US" sz="1800" i="1">
              <a:latin typeface="Times New Roman" pitchFamily="18" charset="0"/>
            </a:endParaRPr>
          </a:p>
        </p:txBody>
      </p:sp>
      <p:sp>
        <p:nvSpPr>
          <p:cNvPr id="39989" name="Rectangle 52"/>
          <p:cNvSpPr>
            <a:spLocks noChangeArrowheads="1"/>
          </p:cNvSpPr>
          <p:nvPr/>
        </p:nvSpPr>
        <p:spPr bwMode="auto">
          <a:xfrm>
            <a:off x="3124200" y="574675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Clr>
                <a:schemeClr val="hlink"/>
              </a:buClr>
              <a:buSzPct val="120000"/>
              <a:buFontTx/>
              <a:buNone/>
            </a:pPr>
            <a:r>
              <a:rPr kumimoji="0" lang="en-US" sz="1800" i="1" u="sng">
                <a:latin typeface="Times New Roman" pitchFamily="18" charset="0"/>
              </a:rPr>
              <a:t>Call  Attempt – Loss Orig. – Loss Sentral</a:t>
            </a:r>
          </a:p>
        </p:txBody>
      </p:sp>
      <p:sp>
        <p:nvSpPr>
          <p:cNvPr id="39990" name="Rectangle 53"/>
          <p:cNvSpPr>
            <a:spLocks noChangeArrowheads="1"/>
          </p:cNvSpPr>
          <p:nvPr/>
        </p:nvSpPr>
        <p:spPr bwMode="auto">
          <a:xfrm>
            <a:off x="4506913" y="6067425"/>
            <a:ext cx="134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 i="1">
                <a:latin typeface="Times New Roman" pitchFamily="18" charset="0"/>
              </a:rPr>
              <a:t>Call Attempt</a:t>
            </a:r>
            <a:endParaRPr kumimoji="0" lang="en-US" sz="1800">
              <a:latin typeface="Times New Roman" pitchFamily="18" charset="0"/>
            </a:endParaRPr>
          </a:p>
        </p:txBody>
      </p:sp>
      <p:sp>
        <p:nvSpPr>
          <p:cNvPr id="39991" name="Text Box 54"/>
          <p:cNvSpPr txBox="1">
            <a:spLocks noChangeArrowheads="1"/>
          </p:cNvSpPr>
          <p:nvPr/>
        </p:nvSpPr>
        <p:spPr bwMode="auto">
          <a:xfrm>
            <a:off x="2754313" y="58737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sz="1800">
                <a:latin typeface="Times New Roman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7C97-4BD6-48AD-A361-09EE00AD68AC}" type="slidenum">
              <a:rPr lang="en-US"/>
              <a:pPr/>
              <a:t>21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SCR (3)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8001000" cy="5105400"/>
          </a:xfrm>
        </p:spPr>
        <p:txBody>
          <a:bodyPr/>
          <a:lstStyle/>
          <a:p>
            <a:pPr>
              <a:tabLst>
                <a:tab pos="3529013" algn="l"/>
                <a:tab pos="3810000" algn="l"/>
              </a:tabLst>
            </a:pPr>
            <a:r>
              <a:rPr lang="en-US" sz="2800" smtClean="0"/>
              <a:t>Jadi SCR = ASR x [1-Lo-Le]</a:t>
            </a:r>
          </a:p>
          <a:p>
            <a:pPr lvl="1">
              <a:tabLst>
                <a:tab pos="3529013" algn="l"/>
                <a:tab pos="3810000" algn="l"/>
              </a:tabLst>
            </a:pPr>
            <a:r>
              <a:rPr lang="en-US" sz="2400" smtClean="0"/>
              <a:t>SCR Lokal ME = ASR(lokal ME)[1-Lo-Le]</a:t>
            </a:r>
          </a:p>
          <a:p>
            <a:pPr lvl="1">
              <a:tabLst>
                <a:tab pos="3529013" algn="l"/>
                <a:tab pos="3810000" algn="l"/>
              </a:tabLst>
            </a:pPr>
            <a:r>
              <a:rPr lang="en-US" sz="2400" smtClean="0"/>
              <a:t>SCR SLJJ= ASR(SLJJ)[1-Lo-Le]</a:t>
            </a:r>
          </a:p>
          <a:p>
            <a:pPr lvl="1">
              <a:tabLst>
                <a:tab pos="3529013" algn="l"/>
                <a:tab pos="3810000" algn="l"/>
              </a:tabLst>
            </a:pPr>
            <a:r>
              <a:rPr lang="en-US" sz="2400" smtClean="0"/>
              <a:t>SCR Internasional= ASR(Internasional)[1-Lo-Le]</a:t>
            </a:r>
          </a:p>
          <a:p>
            <a:pPr lvl="1">
              <a:buFontTx/>
              <a:buNone/>
              <a:tabLst>
                <a:tab pos="3529013" algn="l"/>
                <a:tab pos="3810000" algn="l"/>
              </a:tabLst>
            </a:pPr>
            <a:r>
              <a:rPr lang="en-US" sz="2400" smtClean="0"/>
              <a:t>		={(Call Term-Loss Term)/Call Term}x 		[1-Lo-Le]</a:t>
            </a:r>
          </a:p>
          <a:p>
            <a:pPr lvl="1">
              <a:buFontTx/>
              <a:buNone/>
              <a:tabLst>
                <a:tab pos="3529013" algn="l"/>
                <a:tab pos="3810000" algn="l"/>
              </a:tabLst>
            </a:pPr>
            <a:r>
              <a:rPr lang="en-US" sz="2400" smtClean="0"/>
              <a:t>		= (1-Lt) [1-Lo-Le]</a:t>
            </a:r>
          </a:p>
          <a:p>
            <a:pPr lvl="1">
              <a:buFontTx/>
              <a:buNone/>
              <a:tabLst>
                <a:tab pos="3529013" algn="l"/>
                <a:tab pos="3810000" algn="l"/>
              </a:tabLst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22F3-D0BE-4EAF-920E-24509140E7B5}" type="slidenum">
              <a:rPr lang="en-US"/>
              <a:pPr/>
              <a:t>22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Occupancy per Circuit (OCC)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OCC=Total holding time/jumlah sirkit</a:t>
            </a:r>
          </a:p>
          <a:p>
            <a:r>
              <a:rPr lang="en-US" smtClean="0"/>
              <a:t>OCC : efisiensi sirkit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F6AB-D709-472D-A185-CA477C2A0EFA}" type="slidenum">
              <a:rPr lang="en-US"/>
              <a:pPr/>
              <a:t>3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609600"/>
          </a:xfrm>
        </p:spPr>
        <p:txBody>
          <a:bodyPr/>
          <a:lstStyle/>
          <a:p>
            <a:r>
              <a:rPr lang="en-US" sz="3200" b="1" smtClean="0"/>
              <a:t>Pendimensian dan Optimasi Jaringan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924800" cy="5054600"/>
          </a:xfrm>
        </p:spPr>
        <p:txBody>
          <a:bodyPr/>
          <a:lstStyle/>
          <a:p>
            <a:r>
              <a:rPr lang="en-US" smtClean="0"/>
              <a:t>Data yang diperlukan</a:t>
            </a:r>
          </a:p>
          <a:p>
            <a:pPr lvl="1"/>
            <a:r>
              <a:rPr lang="en-US" smtClean="0"/>
              <a:t>Matriks trafik</a:t>
            </a:r>
          </a:p>
          <a:p>
            <a:pPr lvl="1"/>
            <a:r>
              <a:rPr lang="en-US" smtClean="0"/>
              <a:t>Matriks biaya</a:t>
            </a:r>
          </a:p>
          <a:p>
            <a:pPr lvl="1"/>
            <a:r>
              <a:rPr lang="en-US" smtClean="0"/>
              <a:t>Ruting dan struktur jaringan</a:t>
            </a:r>
          </a:p>
          <a:p>
            <a:pPr lvl="1"/>
            <a:r>
              <a:rPr lang="en-US" smtClean="0"/>
              <a:t>Kinerja jaringan yang diinginkan</a:t>
            </a:r>
          </a:p>
          <a:p>
            <a:r>
              <a:rPr lang="en-US" smtClean="0"/>
              <a:t>Untuk menjamin keadilan </a:t>
            </a:r>
            <a:r>
              <a:rPr lang="en-US" smtClean="0">
                <a:sym typeface="Wingdings" pitchFamily="2" charset="2"/>
              </a:rPr>
              <a:t> optimasi</a:t>
            </a:r>
          </a:p>
          <a:p>
            <a:r>
              <a:rPr lang="en-US" smtClean="0">
                <a:sym typeface="Wingdings" pitchFamily="2" charset="2"/>
              </a:rPr>
              <a:t>Our subject : optimasi menurut Pratt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B5E1F-8714-49A8-B998-F51159D9E6BD}" type="slidenum">
              <a:rPr lang="en-US"/>
              <a:pPr/>
              <a:t>4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72400" cy="927100"/>
          </a:xfrm>
        </p:spPr>
        <p:txBody>
          <a:bodyPr/>
          <a:lstStyle/>
          <a:p>
            <a:r>
              <a:rPr lang="en-US" sz="4000" smtClean="0"/>
              <a:t>Matriks trafik</a:t>
            </a:r>
          </a:p>
        </p:txBody>
      </p:sp>
      <p:graphicFrame>
        <p:nvGraphicFramePr>
          <p:cNvPr id="1647619" name="Group 3"/>
          <p:cNvGraphicFramePr>
            <a:graphicFrameLocks noGrp="1"/>
          </p:cNvGraphicFramePr>
          <p:nvPr/>
        </p:nvGraphicFramePr>
        <p:xfrm>
          <a:off x="1219200" y="1574800"/>
          <a:ext cx="6705600" cy="4064000"/>
        </p:xfrm>
        <a:graphic>
          <a:graphicData uri="http://schemas.openxmlformats.org/drawingml/2006/table">
            <a:tbl>
              <a:tblPr/>
              <a:tblGrid>
                <a:gridCol w="1341438"/>
                <a:gridCol w="1341437"/>
                <a:gridCol w="1339850"/>
                <a:gridCol w="1341438"/>
                <a:gridCol w="1341437"/>
              </a:tblGrid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Dari\ke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A3.4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A4.2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A4.3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13F8-2E3E-41C9-9CD8-999DD91463FF}" type="slidenum">
              <a:rPr lang="en-US"/>
              <a:pPr/>
              <a:t>5</a:t>
            </a:fld>
            <a:endParaRPr lang="en-US"/>
          </a:p>
        </p:txBody>
      </p:sp>
      <p:sp>
        <p:nvSpPr>
          <p:cNvPr id="1648642" name="Rectangle 2"/>
          <p:cNvSpPr>
            <a:spLocks noChangeArrowheads="1"/>
          </p:cNvSpPr>
          <p:nvPr/>
        </p:nvSpPr>
        <p:spPr bwMode="auto">
          <a:xfrm>
            <a:off x="838200" y="304800"/>
            <a:ext cx="80010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Matriks biaya</a:t>
            </a:r>
          </a:p>
        </p:txBody>
      </p:sp>
      <p:graphicFrame>
        <p:nvGraphicFramePr>
          <p:cNvPr id="1648643" name="Group 3"/>
          <p:cNvGraphicFramePr>
            <a:graphicFrameLocks noGrp="1"/>
          </p:cNvGraphicFramePr>
          <p:nvPr/>
        </p:nvGraphicFramePr>
        <p:xfrm>
          <a:off x="1219200" y="1651000"/>
          <a:ext cx="6705600" cy="4064000"/>
        </p:xfrm>
        <a:graphic>
          <a:graphicData uri="http://schemas.openxmlformats.org/drawingml/2006/table">
            <a:tbl>
              <a:tblPr/>
              <a:tblGrid>
                <a:gridCol w="1341438"/>
                <a:gridCol w="1341437"/>
                <a:gridCol w="1339850"/>
                <a:gridCol w="1341438"/>
                <a:gridCol w="1341437"/>
              </a:tblGrid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Dari\ke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C3.4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C4.2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C4.3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C700-4452-4A9A-95BA-252ED58D92A0}" type="slidenum">
              <a:rPr lang="en-US"/>
              <a:pPr/>
              <a:t>6</a:t>
            </a:fld>
            <a:endParaRPr lang="en-US"/>
          </a:p>
        </p:txBody>
      </p:sp>
      <p:sp>
        <p:nvSpPr>
          <p:cNvPr id="1649666" name="Rectangle 2"/>
          <p:cNvSpPr>
            <a:spLocks noChangeArrowheads="1"/>
          </p:cNvSpPr>
          <p:nvPr/>
        </p:nvSpPr>
        <p:spPr bwMode="auto">
          <a:xfrm>
            <a:off x="990600" y="3810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Ruting dan pengendalian</a:t>
            </a:r>
            <a:r>
              <a:rPr kumimoji="0" lang="id-ID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kumimoji="0"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penyambungan</a:t>
            </a:r>
          </a:p>
        </p:txBody>
      </p:sp>
      <p:graphicFrame>
        <p:nvGraphicFramePr>
          <p:cNvPr id="1649667" name="Group 3"/>
          <p:cNvGraphicFramePr>
            <a:graphicFrameLocks noGrp="1"/>
          </p:cNvGraphicFramePr>
          <p:nvPr/>
        </p:nvGraphicFramePr>
        <p:xfrm>
          <a:off x="1219200" y="1651000"/>
          <a:ext cx="7010400" cy="3251200"/>
        </p:xfrm>
        <a:graphic>
          <a:graphicData uri="http://schemas.openxmlformats.org/drawingml/2006/table">
            <a:tbl>
              <a:tblPr/>
              <a:tblGrid>
                <a:gridCol w="1752600"/>
                <a:gridCol w="1754188"/>
                <a:gridCol w="1751012"/>
                <a:gridCol w="175260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Dari\ke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Langsung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langsung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langsung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Langsung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A301-06FD-41C1-9A02-DA5810E025A8}" type="slidenum">
              <a:rPr lang="en-US"/>
              <a:pPr/>
              <a:t>7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848600" cy="762000"/>
          </a:xfrm>
        </p:spPr>
        <p:txBody>
          <a:bodyPr/>
          <a:lstStyle/>
          <a:p>
            <a:r>
              <a:rPr lang="en-US" sz="3600" smtClean="0"/>
              <a:t>K</a:t>
            </a:r>
            <a:r>
              <a:rPr lang="id-ID" sz="3600" smtClean="0"/>
              <a:t>i</a:t>
            </a:r>
            <a:r>
              <a:rPr lang="en-US" sz="3600" smtClean="0"/>
              <a:t>nerja jaringan yang diinginkan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8001000" cy="5486400"/>
          </a:xfrm>
        </p:spPr>
        <p:txBody>
          <a:bodyPr/>
          <a:lstStyle/>
          <a:p>
            <a:r>
              <a:rPr lang="en-US" sz="2800" smtClean="0"/>
              <a:t>Untuk data : tidak toleran terhadap error (harus error free/tidak diinginkan ada blocking/degradasi) dan tidak sensitif terhadap delay</a:t>
            </a:r>
          </a:p>
          <a:p>
            <a:r>
              <a:rPr lang="en-US" sz="2800" smtClean="0"/>
              <a:t>Untuk telepon : toleran terhadap error (masih memungkinkan terjadinya blocking dengan tingkatan tertentu) tetapi sensitif terhadap delay</a:t>
            </a:r>
          </a:p>
          <a:p>
            <a:pPr lvl="1"/>
            <a:r>
              <a:rPr lang="en-US" smtClean="0"/>
              <a:t>Kinerja jaringan yang diinginkan</a:t>
            </a:r>
          </a:p>
          <a:p>
            <a:pPr lvl="2"/>
            <a:r>
              <a:rPr lang="en-US" sz="2800" smtClean="0"/>
              <a:t>Blocking di final route</a:t>
            </a:r>
          </a:p>
          <a:p>
            <a:pPr lvl="2"/>
            <a:r>
              <a:rPr lang="en-US" sz="2800" smtClean="0"/>
              <a:t>NNGOS (end-to-end GOS) = end-to-end blocking</a:t>
            </a:r>
          </a:p>
          <a:p>
            <a:pPr lvl="2"/>
            <a:r>
              <a:rPr lang="en-US" sz="2800" smtClean="0"/>
              <a:t>Yang biasa dipakai : Blocking di final route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67BA-7028-4B3B-A049-7EC229401CF3}" type="slidenum">
              <a:rPr lang="en-US"/>
              <a:pPr/>
              <a:t>8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Evaluasi NNGOS dengan </a:t>
            </a:r>
            <a:br>
              <a:rPr lang="en-US" sz="3600" smtClean="0"/>
            </a:br>
            <a:r>
              <a:rPr lang="en-US" sz="3600" smtClean="0"/>
              <a:t>metoda Gaudreau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Diperkenalkan pertama kali oleh Manon Gaudreau pada majalah IEEE Communication, Vol.28, No.3, bulan Maret tahun 1980</a:t>
            </a:r>
          </a:p>
          <a:p>
            <a:r>
              <a:rPr lang="en-US" smtClean="0"/>
              <a:t>Diperluas oleh W.S.Chan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5552-C288-411F-A7A3-B2238E0C5CD1}" type="slidenum">
              <a:rPr lang="en-US"/>
              <a:pPr/>
              <a:t>9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Evaluasi NNGOS dengan </a:t>
            </a:r>
            <a:br>
              <a:rPr lang="en-US" sz="3600" smtClean="0"/>
            </a:br>
            <a:r>
              <a:rPr lang="en-US" sz="3600" smtClean="0"/>
              <a:t>metoda Gaudreau (2)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Asumsi-asumsi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Tidak boleh ada trafik yang melalui sentral yang sama sampai 2 kali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Antara sentral paling sedikit harus ada satu rute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Tak ada pengulangan panggilan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Untuk setiap pasangan asal-tujuan, fungsi luap T harus ada berkas terkahir (final link)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Probabilitas blocking dari berkas saluran tak bergantungan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Probabilitas blocking dari berkas hanya merupakan fungsi dari berkas termaksud saja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">
  <a:themeElements>
    <a:clrScheme name="Notebook.pot 4">
      <a:dk1>
        <a:srgbClr val="1C1C1C"/>
      </a:dk1>
      <a:lt1>
        <a:srgbClr val="FFFFFF"/>
      </a:lt1>
      <a:dk2>
        <a:srgbClr val="000066"/>
      </a:dk2>
      <a:lt2>
        <a:srgbClr val="666699"/>
      </a:lt2>
      <a:accent1>
        <a:srgbClr val="FF5050"/>
      </a:accent1>
      <a:accent2>
        <a:srgbClr val="009999"/>
      </a:accent2>
      <a:accent3>
        <a:srgbClr val="FFFFFF"/>
      </a:accent3>
      <a:accent4>
        <a:srgbClr val="161616"/>
      </a:accent4>
      <a:accent5>
        <a:srgbClr val="FFB3B3"/>
      </a:accent5>
      <a:accent6>
        <a:srgbClr val="008A8A"/>
      </a:accent6>
      <a:hlink>
        <a:srgbClr val="3366CC"/>
      </a:hlink>
      <a:folHlink>
        <a:srgbClr val="B2B2B2"/>
      </a:folHlink>
    </a:clrScheme>
    <a:fontScheme name="Notebook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Notebook.pot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.pot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.pot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9594</TotalTime>
  <Words>1070</Words>
  <Application>Microsoft Office PowerPoint</Application>
  <PresentationFormat>Letter Paper (8.5x11 in)</PresentationFormat>
  <Paragraphs>326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Tahoma</vt:lpstr>
      <vt:lpstr>Arial</vt:lpstr>
      <vt:lpstr>Times New Roman</vt:lpstr>
      <vt:lpstr>Wingdings</vt:lpstr>
      <vt:lpstr>Symbol</vt:lpstr>
      <vt:lpstr>Notebook</vt:lpstr>
      <vt:lpstr>Pendimensian dan Evaluasi Kinerja Jaringan Telekomunikasi</vt:lpstr>
      <vt:lpstr>Outline</vt:lpstr>
      <vt:lpstr>Pendimensian dan Optimasi Jaringan</vt:lpstr>
      <vt:lpstr>Matriks trafik</vt:lpstr>
      <vt:lpstr>Slide 5</vt:lpstr>
      <vt:lpstr>Slide 6</vt:lpstr>
      <vt:lpstr>Kinerja jaringan yang diinginkan</vt:lpstr>
      <vt:lpstr>Evaluasi NNGOS dengan  metoda Gaudreau</vt:lpstr>
      <vt:lpstr>Evaluasi NNGOS dengan  metoda Gaudreau (2)</vt:lpstr>
      <vt:lpstr>Evaluasi NNGOS dengan metoda Gaudreau (3)</vt:lpstr>
      <vt:lpstr>Evaluasi NNGOS dengan metoda Gaudreau (4)</vt:lpstr>
      <vt:lpstr>Evaluasi NNGOS dengan metoda Gaudreau (5)</vt:lpstr>
      <vt:lpstr>Evaluasi NNGOS dengan metoda Gaudreau (6)</vt:lpstr>
      <vt:lpstr>Evaluasi NNGOS dengan metoda Gaudreau (7)</vt:lpstr>
      <vt:lpstr>Evaluasi NNGOS dengan metoda Gaudreau (8)</vt:lpstr>
      <vt:lpstr>Beberapa parameter kinerja jaringan</vt:lpstr>
      <vt:lpstr>ASR</vt:lpstr>
      <vt:lpstr>Slide 18</vt:lpstr>
      <vt:lpstr>SCR (Succesful Call Ratio)</vt:lpstr>
      <vt:lpstr>SCR (2)</vt:lpstr>
      <vt:lpstr>SCR (3)</vt:lpstr>
      <vt:lpstr>Occupancy per Circuit (OCC)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SCADA  (Supervisory Control And Data Acquisition)</dc:title>
  <dc:creator>Ir. Sukiswo</dc:creator>
  <cp:lastModifiedBy>Asus</cp:lastModifiedBy>
  <cp:revision>272</cp:revision>
  <cp:lastPrinted>2003-07-10T05:47:49Z</cp:lastPrinted>
  <dcterms:created xsi:type="dcterms:W3CDTF">2003-07-07T14:43:32Z</dcterms:created>
  <dcterms:modified xsi:type="dcterms:W3CDTF">2015-12-18T02:28:46Z</dcterms:modified>
</cp:coreProperties>
</file>