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2DD1D-430C-43B3-86A4-3136BDB0E692}"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8A136D3A-C65E-4DDB-99DF-2409E9DD5F94}">
      <dgm:prSet/>
      <dgm:spPr/>
      <dgm:t>
        <a:bodyPr/>
        <a:lstStyle/>
        <a:p>
          <a:r>
            <a:rPr lang="id-ID"/>
            <a:t>Meramalkan dampak ekonomis dari keputusan yang dibuat para pengelola organisasi perusahaan.</a:t>
          </a:r>
          <a:endParaRPr lang="en-US"/>
        </a:p>
      </dgm:t>
    </dgm:pt>
    <dgm:pt modelId="{F436BDA2-191A-497F-912C-B47BDE4F88C1}" type="parTrans" cxnId="{CFAD94D0-9346-4449-8078-A8A911D2FA45}">
      <dgm:prSet/>
      <dgm:spPr/>
      <dgm:t>
        <a:bodyPr/>
        <a:lstStyle/>
        <a:p>
          <a:endParaRPr lang="en-US"/>
        </a:p>
      </dgm:t>
    </dgm:pt>
    <dgm:pt modelId="{5989E6AB-E142-485E-9D6F-297C7F558315}" type="sibTrans" cxnId="{CFAD94D0-9346-4449-8078-A8A911D2FA45}">
      <dgm:prSet/>
      <dgm:spPr/>
      <dgm:t>
        <a:bodyPr/>
        <a:lstStyle/>
        <a:p>
          <a:endParaRPr lang="en-US"/>
        </a:p>
      </dgm:t>
    </dgm:pt>
    <dgm:pt modelId="{0822203B-2575-4357-820D-42A2DFCD7734}">
      <dgm:prSet/>
      <dgm:spPr/>
      <dgm:t>
        <a:bodyPr/>
        <a:lstStyle/>
        <a:p>
          <a:r>
            <a:rPr lang="id-ID"/>
            <a:t>Memberikan motivasi bagi para pengelola organisasi</a:t>
          </a:r>
          <a:endParaRPr lang="en-US"/>
        </a:p>
      </dgm:t>
    </dgm:pt>
    <dgm:pt modelId="{0A53668B-BAEE-4550-BF68-BF36A3906721}" type="parTrans" cxnId="{42238756-8DFE-490D-BC21-F0E844469DE7}">
      <dgm:prSet/>
      <dgm:spPr/>
      <dgm:t>
        <a:bodyPr/>
        <a:lstStyle/>
        <a:p>
          <a:endParaRPr lang="en-US"/>
        </a:p>
      </dgm:t>
    </dgm:pt>
    <dgm:pt modelId="{E802A37C-809B-4EFC-8C4B-10E7F016113E}" type="sibTrans" cxnId="{42238756-8DFE-490D-BC21-F0E844469DE7}">
      <dgm:prSet/>
      <dgm:spPr/>
      <dgm:t>
        <a:bodyPr/>
        <a:lstStyle/>
        <a:p>
          <a:endParaRPr lang="en-US"/>
        </a:p>
      </dgm:t>
    </dgm:pt>
    <dgm:pt modelId="{C32C97CE-75E6-4DB0-8EC0-34E256199E1D}">
      <dgm:prSet/>
      <dgm:spPr/>
      <dgm:t>
        <a:bodyPr/>
        <a:lstStyle/>
        <a:p>
          <a:r>
            <a:rPr lang="id-ID"/>
            <a:t>Pengukuran pendapatan/ laba dan aktiva/aset</a:t>
          </a:r>
          <a:endParaRPr lang="en-US"/>
        </a:p>
      </dgm:t>
    </dgm:pt>
    <dgm:pt modelId="{BE4D6D71-7ABC-4086-A298-FAB9ADACD8A9}" type="parTrans" cxnId="{15998F41-C722-4C24-9813-C00C22737556}">
      <dgm:prSet/>
      <dgm:spPr/>
      <dgm:t>
        <a:bodyPr/>
        <a:lstStyle/>
        <a:p>
          <a:endParaRPr lang="en-US"/>
        </a:p>
      </dgm:t>
    </dgm:pt>
    <dgm:pt modelId="{057BAFCE-51D3-4438-8FE2-2E77767334C2}" type="sibTrans" cxnId="{15998F41-C722-4C24-9813-C00C22737556}">
      <dgm:prSet/>
      <dgm:spPr/>
      <dgm:t>
        <a:bodyPr/>
        <a:lstStyle/>
        <a:p>
          <a:endParaRPr lang="en-US"/>
        </a:p>
      </dgm:t>
    </dgm:pt>
    <dgm:pt modelId="{4F3C0BCC-0D1A-4E6F-BD60-D9DFCA9B3EE3}">
      <dgm:prSet/>
      <dgm:spPr/>
      <dgm:t>
        <a:bodyPr/>
        <a:lstStyle/>
        <a:p>
          <a:r>
            <a:rPr lang="id-ID"/>
            <a:t>Penetapan harga</a:t>
          </a:r>
          <a:endParaRPr lang="en-US"/>
        </a:p>
      </dgm:t>
    </dgm:pt>
    <dgm:pt modelId="{6AD93E94-2FE2-482C-B642-1078FB8CAD0E}" type="parTrans" cxnId="{A4595EAC-6D90-4FF8-9DF5-43386D997FF1}">
      <dgm:prSet/>
      <dgm:spPr/>
      <dgm:t>
        <a:bodyPr/>
        <a:lstStyle/>
        <a:p>
          <a:endParaRPr lang="en-US"/>
        </a:p>
      </dgm:t>
    </dgm:pt>
    <dgm:pt modelId="{02EA9A50-F932-42C7-A88D-05FB4EA90466}" type="sibTrans" cxnId="{A4595EAC-6D90-4FF8-9DF5-43386D997FF1}">
      <dgm:prSet/>
      <dgm:spPr/>
      <dgm:t>
        <a:bodyPr/>
        <a:lstStyle/>
        <a:p>
          <a:endParaRPr lang="en-US"/>
        </a:p>
      </dgm:t>
    </dgm:pt>
    <dgm:pt modelId="{CDB5B308-B0A1-41D8-9848-B19BB9418251}" type="pres">
      <dgm:prSet presAssocID="{4E92DD1D-430C-43B3-86A4-3136BDB0E692}" presName="vert0" presStyleCnt="0">
        <dgm:presLayoutVars>
          <dgm:dir/>
          <dgm:animOne val="branch"/>
          <dgm:animLvl val="lvl"/>
        </dgm:presLayoutVars>
      </dgm:prSet>
      <dgm:spPr/>
    </dgm:pt>
    <dgm:pt modelId="{A973A06B-A70F-4D06-B275-CDB7C09EC452}" type="pres">
      <dgm:prSet presAssocID="{8A136D3A-C65E-4DDB-99DF-2409E9DD5F94}" presName="thickLine" presStyleLbl="alignNode1" presStyleIdx="0" presStyleCnt="4"/>
      <dgm:spPr/>
    </dgm:pt>
    <dgm:pt modelId="{805C477B-0786-4DC2-B95A-70DFBE9B7832}" type="pres">
      <dgm:prSet presAssocID="{8A136D3A-C65E-4DDB-99DF-2409E9DD5F94}" presName="horz1" presStyleCnt="0"/>
      <dgm:spPr/>
    </dgm:pt>
    <dgm:pt modelId="{704F0CD6-C47C-4106-B841-6F6FABEA9E42}" type="pres">
      <dgm:prSet presAssocID="{8A136D3A-C65E-4DDB-99DF-2409E9DD5F94}" presName="tx1" presStyleLbl="revTx" presStyleIdx="0" presStyleCnt="4"/>
      <dgm:spPr/>
    </dgm:pt>
    <dgm:pt modelId="{EF25D4BD-5705-48CE-A08B-4CE507E39299}" type="pres">
      <dgm:prSet presAssocID="{8A136D3A-C65E-4DDB-99DF-2409E9DD5F94}" presName="vert1" presStyleCnt="0"/>
      <dgm:spPr/>
    </dgm:pt>
    <dgm:pt modelId="{D9C53AF2-291A-4776-9258-528D443651A8}" type="pres">
      <dgm:prSet presAssocID="{0822203B-2575-4357-820D-42A2DFCD7734}" presName="thickLine" presStyleLbl="alignNode1" presStyleIdx="1" presStyleCnt="4"/>
      <dgm:spPr/>
    </dgm:pt>
    <dgm:pt modelId="{9658B830-7579-4A05-A870-98EEB038A0C6}" type="pres">
      <dgm:prSet presAssocID="{0822203B-2575-4357-820D-42A2DFCD7734}" presName="horz1" presStyleCnt="0"/>
      <dgm:spPr/>
    </dgm:pt>
    <dgm:pt modelId="{9EC46CC8-214B-4D1A-8167-5299057E3932}" type="pres">
      <dgm:prSet presAssocID="{0822203B-2575-4357-820D-42A2DFCD7734}" presName="tx1" presStyleLbl="revTx" presStyleIdx="1" presStyleCnt="4"/>
      <dgm:spPr/>
    </dgm:pt>
    <dgm:pt modelId="{25F44634-6667-49C3-8BFC-0CEA3FFCC14F}" type="pres">
      <dgm:prSet presAssocID="{0822203B-2575-4357-820D-42A2DFCD7734}" presName="vert1" presStyleCnt="0"/>
      <dgm:spPr/>
    </dgm:pt>
    <dgm:pt modelId="{FD38F064-959F-4884-838D-7E17DF0F74EA}" type="pres">
      <dgm:prSet presAssocID="{C32C97CE-75E6-4DB0-8EC0-34E256199E1D}" presName="thickLine" presStyleLbl="alignNode1" presStyleIdx="2" presStyleCnt="4"/>
      <dgm:spPr/>
    </dgm:pt>
    <dgm:pt modelId="{1352F1E3-A178-41F2-8645-94E750A65807}" type="pres">
      <dgm:prSet presAssocID="{C32C97CE-75E6-4DB0-8EC0-34E256199E1D}" presName="horz1" presStyleCnt="0"/>
      <dgm:spPr/>
    </dgm:pt>
    <dgm:pt modelId="{715FEEEB-D98C-454C-BC02-E3DB510612A5}" type="pres">
      <dgm:prSet presAssocID="{C32C97CE-75E6-4DB0-8EC0-34E256199E1D}" presName="tx1" presStyleLbl="revTx" presStyleIdx="2" presStyleCnt="4"/>
      <dgm:spPr/>
    </dgm:pt>
    <dgm:pt modelId="{6DB2F2EF-8560-4897-9447-4E215D629DF1}" type="pres">
      <dgm:prSet presAssocID="{C32C97CE-75E6-4DB0-8EC0-34E256199E1D}" presName="vert1" presStyleCnt="0"/>
      <dgm:spPr/>
    </dgm:pt>
    <dgm:pt modelId="{105DE0BE-A93D-4DFF-9BB0-E006DB0449E4}" type="pres">
      <dgm:prSet presAssocID="{4F3C0BCC-0D1A-4E6F-BD60-D9DFCA9B3EE3}" presName="thickLine" presStyleLbl="alignNode1" presStyleIdx="3" presStyleCnt="4"/>
      <dgm:spPr/>
    </dgm:pt>
    <dgm:pt modelId="{AD2CB009-E8BE-4AF3-8BB1-289E8E41C6E5}" type="pres">
      <dgm:prSet presAssocID="{4F3C0BCC-0D1A-4E6F-BD60-D9DFCA9B3EE3}" presName="horz1" presStyleCnt="0"/>
      <dgm:spPr/>
    </dgm:pt>
    <dgm:pt modelId="{3C1A8B79-EADC-45A2-98EF-93E965810CB6}" type="pres">
      <dgm:prSet presAssocID="{4F3C0BCC-0D1A-4E6F-BD60-D9DFCA9B3EE3}" presName="tx1" presStyleLbl="revTx" presStyleIdx="3" presStyleCnt="4"/>
      <dgm:spPr/>
    </dgm:pt>
    <dgm:pt modelId="{28D3919A-27FF-4CDC-BA20-22DADDF1DF43}" type="pres">
      <dgm:prSet presAssocID="{4F3C0BCC-0D1A-4E6F-BD60-D9DFCA9B3EE3}" presName="vert1" presStyleCnt="0"/>
      <dgm:spPr/>
    </dgm:pt>
  </dgm:ptLst>
  <dgm:cxnLst>
    <dgm:cxn modelId="{2AB2F001-F67D-4724-99EA-25366914A3B0}" type="presOf" srcId="{8A136D3A-C65E-4DDB-99DF-2409E9DD5F94}" destId="{704F0CD6-C47C-4106-B841-6F6FABEA9E42}" srcOrd="0" destOrd="0" presId="urn:microsoft.com/office/officeart/2008/layout/LinedList"/>
    <dgm:cxn modelId="{0797EB21-14D7-4AC0-BB58-94AA28F0AAED}" type="presOf" srcId="{0822203B-2575-4357-820D-42A2DFCD7734}" destId="{9EC46CC8-214B-4D1A-8167-5299057E3932}" srcOrd="0" destOrd="0" presId="urn:microsoft.com/office/officeart/2008/layout/LinedList"/>
    <dgm:cxn modelId="{320A1640-F53F-4EE0-83BE-B86009764952}" type="presOf" srcId="{4E92DD1D-430C-43B3-86A4-3136BDB0E692}" destId="{CDB5B308-B0A1-41D8-9848-B19BB9418251}" srcOrd="0" destOrd="0" presId="urn:microsoft.com/office/officeart/2008/layout/LinedList"/>
    <dgm:cxn modelId="{15998F41-C722-4C24-9813-C00C22737556}" srcId="{4E92DD1D-430C-43B3-86A4-3136BDB0E692}" destId="{C32C97CE-75E6-4DB0-8EC0-34E256199E1D}" srcOrd="2" destOrd="0" parTransId="{BE4D6D71-7ABC-4086-A298-FAB9ADACD8A9}" sibTransId="{057BAFCE-51D3-4438-8FE2-2E77767334C2}"/>
    <dgm:cxn modelId="{652CBB63-FAA9-42C7-939A-1A606DD054AA}" type="presOf" srcId="{4F3C0BCC-0D1A-4E6F-BD60-D9DFCA9B3EE3}" destId="{3C1A8B79-EADC-45A2-98EF-93E965810CB6}" srcOrd="0" destOrd="0" presId="urn:microsoft.com/office/officeart/2008/layout/LinedList"/>
    <dgm:cxn modelId="{42238756-8DFE-490D-BC21-F0E844469DE7}" srcId="{4E92DD1D-430C-43B3-86A4-3136BDB0E692}" destId="{0822203B-2575-4357-820D-42A2DFCD7734}" srcOrd="1" destOrd="0" parTransId="{0A53668B-BAEE-4550-BF68-BF36A3906721}" sibTransId="{E802A37C-809B-4EFC-8C4B-10E7F016113E}"/>
    <dgm:cxn modelId="{A4595EAC-6D90-4FF8-9DF5-43386D997FF1}" srcId="{4E92DD1D-430C-43B3-86A4-3136BDB0E692}" destId="{4F3C0BCC-0D1A-4E6F-BD60-D9DFCA9B3EE3}" srcOrd="3" destOrd="0" parTransId="{6AD93E94-2FE2-482C-B642-1078FB8CAD0E}" sibTransId="{02EA9A50-F932-42C7-A88D-05FB4EA90466}"/>
    <dgm:cxn modelId="{CFAD94D0-9346-4449-8078-A8A911D2FA45}" srcId="{4E92DD1D-430C-43B3-86A4-3136BDB0E692}" destId="{8A136D3A-C65E-4DDB-99DF-2409E9DD5F94}" srcOrd="0" destOrd="0" parTransId="{F436BDA2-191A-497F-912C-B47BDE4F88C1}" sibTransId="{5989E6AB-E142-485E-9D6F-297C7F558315}"/>
    <dgm:cxn modelId="{7A9A95D8-65AF-40CB-AAF9-85B77CB151AA}" type="presOf" srcId="{C32C97CE-75E6-4DB0-8EC0-34E256199E1D}" destId="{715FEEEB-D98C-454C-BC02-E3DB510612A5}" srcOrd="0" destOrd="0" presId="urn:microsoft.com/office/officeart/2008/layout/LinedList"/>
    <dgm:cxn modelId="{9B71951B-E339-4E7C-A169-E28DC8A9C151}" type="presParOf" srcId="{CDB5B308-B0A1-41D8-9848-B19BB9418251}" destId="{A973A06B-A70F-4D06-B275-CDB7C09EC452}" srcOrd="0" destOrd="0" presId="urn:microsoft.com/office/officeart/2008/layout/LinedList"/>
    <dgm:cxn modelId="{E4A9B334-EC9E-438D-BCA2-6E80AD240CF1}" type="presParOf" srcId="{CDB5B308-B0A1-41D8-9848-B19BB9418251}" destId="{805C477B-0786-4DC2-B95A-70DFBE9B7832}" srcOrd="1" destOrd="0" presId="urn:microsoft.com/office/officeart/2008/layout/LinedList"/>
    <dgm:cxn modelId="{31A651F2-44A8-4A5F-A39A-555C3FEB8955}" type="presParOf" srcId="{805C477B-0786-4DC2-B95A-70DFBE9B7832}" destId="{704F0CD6-C47C-4106-B841-6F6FABEA9E42}" srcOrd="0" destOrd="0" presId="urn:microsoft.com/office/officeart/2008/layout/LinedList"/>
    <dgm:cxn modelId="{F2A13139-204D-4F95-B043-6F8C1954428C}" type="presParOf" srcId="{805C477B-0786-4DC2-B95A-70DFBE9B7832}" destId="{EF25D4BD-5705-48CE-A08B-4CE507E39299}" srcOrd="1" destOrd="0" presId="urn:microsoft.com/office/officeart/2008/layout/LinedList"/>
    <dgm:cxn modelId="{A51D4734-0E16-461E-ABFF-A1CC2658F531}" type="presParOf" srcId="{CDB5B308-B0A1-41D8-9848-B19BB9418251}" destId="{D9C53AF2-291A-4776-9258-528D443651A8}" srcOrd="2" destOrd="0" presId="urn:microsoft.com/office/officeart/2008/layout/LinedList"/>
    <dgm:cxn modelId="{5C11EC60-7A23-4F6D-8D00-ADAC6844398A}" type="presParOf" srcId="{CDB5B308-B0A1-41D8-9848-B19BB9418251}" destId="{9658B830-7579-4A05-A870-98EEB038A0C6}" srcOrd="3" destOrd="0" presId="urn:microsoft.com/office/officeart/2008/layout/LinedList"/>
    <dgm:cxn modelId="{2DCFC44E-B35F-46AD-9FE2-EC63289820A2}" type="presParOf" srcId="{9658B830-7579-4A05-A870-98EEB038A0C6}" destId="{9EC46CC8-214B-4D1A-8167-5299057E3932}" srcOrd="0" destOrd="0" presId="urn:microsoft.com/office/officeart/2008/layout/LinedList"/>
    <dgm:cxn modelId="{268119D7-A07A-4125-B8D1-FFA672E88EC4}" type="presParOf" srcId="{9658B830-7579-4A05-A870-98EEB038A0C6}" destId="{25F44634-6667-49C3-8BFC-0CEA3FFCC14F}" srcOrd="1" destOrd="0" presId="urn:microsoft.com/office/officeart/2008/layout/LinedList"/>
    <dgm:cxn modelId="{5AFF9766-5674-4AC8-A9C3-85E931B40CC8}" type="presParOf" srcId="{CDB5B308-B0A1-41D8-9848-B19BB9418251}" destId="{FD38F064-959F-4884-838D-7E17DF0F74EA}" srcOrd="4" destOrd="0" presId="urn:microsoft.com/office/officeart/2008/layout/LinedList"/>
    <dgm:cxn modelId="{14B13F35-DFBF-4FA5-A75C-17DF33A65857}" type="presParOf" srcId="{CDB5B308-B0A1-41D8-9848-B19BB9418251}" destId="{1352F1E3-A178-41F2-8645-94E750A65807}" srcOrd="5" destOrd="0" presId="urn:microsoft.com/office/officeart/2008/layout/LinedList"/>
    <dgm:cxn modelId="{B1246C71-171B-4282-A063-C2A17C1816D7}" type="presParOf" srcId="{1352F1E3-A178-41F2-8645-94E750A65807}" destId="{715FEEEB-D98C-454C-BC02-E3DB510612A5}" srcOrd="0" destOrd="0" presId="urn:microsoft.com/office/officeart/2008/layout/LinedList"/>
    <dgm:cxn modelId="{466014BA-0855-408B-A109-34508868EC04}" type="presParOf" srcId="{1352F1E3-A178-41F2-8645-94E750A65807}" destId="{6DB2F2EF-8560-4897-9447-4E215D629DF1}" srcOrd="1" destOrd="0" presId="urn:microsoft.com/office/officeart/2008/layout/LinedList"/>
    <dgm:cxn modelId="{E1AE7C3F-5783-4366-9F78-61BEE616AEE3}" type="presParOf" srcId="{CDB5B308-B0A1-41D8-9848-B19BB9418251}" destId="{105DE0BE-A93D-4DFF-9BB0-E006DB0449E4}" srcOrd="6" destOrd="0" presId="urn:microsoft.com/office/officeart/2008/layout/LinedList"/>
    <dgm:cxn modelId="{27CD440B-5596-4C04-B897-AF236E286108}" type="presParOf" srcId="{CDB5B308-B0A1-41D8-9848-B19BB9418251}" destId="{AD2CB009-E8BE-4AF3-8BB1-289E8E41C6E5}" srcOrd="7" destOrd="0" presId="urn:microsoft.com/office/officeart/2008/layout/LinedList"/>
    <dgm:cxn modelId="{8E95A1A9-2B96-452E-A395-A892A1CC5399}" type="presParOf" srcId="{AD2CB009-E8BE-4AF3-8BB1-289E8E41C6E5}" destId="{3C1A8B79-EADC-45A2-98EF-93E965810CB6}" srcOrd="0" destOrd="0" presId="urn:microsoft.com/office/officeart/2008/layout/LinedList"/>
    <dgm:cxn modelId="{C31ECB61-D2E4-4637-9F03-D69EE9E0DAA6}" type="presParOf" srcId="{AD2CB009-E8BE-4AF3-8BB1-289E8E41C6E5}" destId="{28D3919A-27FF-4CDC-BA20-22DADDF1DF4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2B0F51-FE44-4559-9C8A-5A4824DD287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42A3B48-671E-4EE9-872F-3F78D30B6641}">
      <dgm:prSet/>
      <dgm:spPr/>
      <dgm:t>
        <a:bodyPr/>
        <a:lstStyle/>
        <a:p>
          <a:r>
            <a:rPr lang="id-ID"/>
            <a:t>Rudianto (2013). </a:t>
          </a:r>
          <a:r>
            <a:rPr lang="id-ID" i="1"/>
            <a:t>Akuntansi Manajemen: Informasi Untuk Pengambilan Keputusan Strategis</a:t>
          </a:r>
          <a:r>
            <a:rPr lang="id-ID"/>
            <a:t>. Jakarta: Erlangga.</a:t>
          </a:r>
          <a:endParaRPr lang="en-US"/>
        </a:p>
      </dgm:t>
    </dgm:pt>
    <dgm:pt modelId="{391C6F0B-EBF5-4D74-AAFA-FF44895E5535}" type="parTrans" cxnId="{A26FEADF-B117-4DBB-8729-E4931C383D7D}">
      <dgm:prSet/>
      <dgm:spPr/>
      <dgm:t>
        <a:bodyPr/>
        <a:lstStyle/>
        <a:p>
          <a:endParaRPr lang="en-US"/>
        </a:p>
      </dgm:t>
    </dgm:pt>
    <dgm:pt modelId="{E0D1235E-ABB3-43B4-B448-9D3132A690D7}" type="sibTrans" cxnId="{A26FEADF-B117-4DBB-8729-E4931C383D7D}">
      <dgm:prSet/>
      <dgm:spPr/>
      <dgm:t>
        <a:bodyPr/>
        <a:lstStyle/>
        <a:p>
          <a:endParaRPr lang="en-US"/>
        </a:p>
      </dgm:t>
    </dgm:pt>
    <dgm:pt modelId="{5E76FA8F-C00A-4BFB-98CA-548F0549070B}">
      <dgm:prSet/>
      <dgm:spPr/>
      <dgm:t>
        <a:bodyPr/>
        <a:lstStyle/>
        <a:p>
          <a:r>
            <a:rPr lang="id-ID"/>
            <a:t>Raiborn dan Kinney (2011). </a:t>
          </a:r>
          <a:r>
            <a:rPr lang="id-ID" i="1"/>
            <a:t>Akuntansi Biaya: Dasar dan Pengembangan</a:t>
          </a:r>
          <a:r>
            <a:rPr lang="id-ID"/>
            <a:t>. Jakarta: Salemba Empat.</a:t>
          </a:r>
          <a:endParaRPr lang="en-US"/>
        </a:p>
      </dgm:t>
    </dgm:pt>
    <dgm:pt modelId="{00C282BA-5A36-48F1-866D-A8087AB7E04D}" type="parTrans" cxnId="{8C5C288C-2A77-4341-A681-0570DBDA4846}">
      <dgm:prSet/>
      <dgm:spPr/>
      <dgm:t>
        <a:bodyPr/>
        <a:lstStyle/>
        <a:p>
          <a:endParaRPr lang="en-US"/>
        </a:p>
      </dgm:t>
    </dgm:pt>
    <dgm:pt modelId="{776729FC-EF17-490B-A45D-DC59992E11BA}" type="sibTrans" cxnId="{8C5C288C-2A77-4341-A681-0570DBDA4846}">
      <dgm:prSet/>
      <dgm:spPr/>
      <dgm:t>
        <a:bodyPr/>
        <a:lstStyle/>
        <a:p>
          <a:endParaRPr lang="en-US"/>
        </a:p>
      </dgm:t>
    </dgm:pt>
    <dgm:pt modelId="{3F7F0867-0B03-4F4A-A924-245C06CBFCA3}">
      <dgm:prSet/>
      <dgm:spPr/>
      <dgm:t>
        <a:bodyPr/>
        <a:lstStyle/>
        <a:p>
          <a:r>
            <a:rPr lang="id-ID"/>
            <a:t>Hansen dan Mowen (2013). </a:t>
          </a:r>
          <a:r>
            <a:rPr lang="id-ID" i="1"/>
            <a:t>Akuntansi Manajerial</a:t>
          </a:r>
          <a:r>
            <a:rPr lang="id-ID"/>
            <a:t>. Jakarta: Salemba Empat.</a:t>
          </a:r>
          <a:endParaRPr lang="en-US"/>
        </a:p>
      </dgm:t>
    </dgm:pt>
    <dgm:pt modelId="{9E4CC775-897C-471F-99CA-B0DC383D0801}" type="parTrans" cxnId="{3771A303-9C83-4602-9C15-5C58F7586EEA}">
      <dgm:prSet/>
      <dgm:spPr/>
      <dgm:t>
        <a:bodyPr/>
        <a:lstStyle/>
        <a:p>
          <a:endParaRPr lang="en-US"/>
        </a:p>
      </dgm:t>
    </dgm:pt>
    <dgm:pt modelId="{3CF4C119-CE1C-468C-BB81-FD508389300F}" type="sibTrans" cxnId="{3771A303-9C83-4602-9C15-5C58F7586EEA}">
      <dgm:prSet/>
      <dgm:spPr/>
      <dgm:t>
        <a:bodyPr/>
        <a:lstStyle/>
        <a:p>
          <a:endParaRPr lang="en-US"/>
        </a:p>
      </dgm:t>
    </dgm:pt>
    <dgm:pt modelId="{2758E882-99BA-4447-BCBE-AD0AC45CB059}">
      <dgm:prSet/>
      <dgm:spPr/>
      <dgm:t>
        <a:bodyPr/>
        <a:lstStyle/>
        <a:p>
          <a:r>
            <a:rPr lang="id-ID"/>
            <a:t>Sujarweni (2015). </a:t>
          </a:r>
          <a:r>
            <a:rPr lang="id-ID" i="1"/>
            <a:t>Akuntansi Biaya: Teori dan Penerapannya</a:t>
          </a:r>
          <a:r>
            <a:rPr lang="id-ID"/>
            <a:t>. Yogyakarta: Pustaka Baru Press</a:t>
          </a:r>
          <a:endParaRPr lang="en-US"/>
        </a:p>
      </dgm:t>
    </dgm:pt>
    <dgm:pt modelId="{0A85BD91-F289-46C9-9DF5-6A0AB9486F93}" type="parTrans" cxnId="{8A70F262-724E-4C09-84E1-A285995C24E2}">
      <dgm:prSet/>
      <dgm:spPr/>
      <dgm:t>
        <a:bodyPr/>
        <a:lstStyle/>
        <a:p>
          <a:endParaRPr lang="en-US"/>
        </a:p>
      </dgm:t>
    </dgm:pt>
    <dgm:pt modelId="{5F1331FB-AC16-4B4E-B1A8-499989C14D6B}" type="sibTrans" cxnId="{8A70F262-724E-4C09-84E1-A285995C24E2}">
      <dgm:prSet/>
      <dgm:spPr/>
      <dgm:t>
        <a:bodyPr/>
        <a:lstStyle/>
        <a:p>
          <a:endParaRPr lang="en-US"/>
        </a:p>
      </dgm:t>
    </dgm:pt>
    <dgm:pt modelId="{4E106259-9650-4DFC-AFEC-097CBF71C6FC}">
      <dgm:prSet/>
      <dgm:spPr/>
      <dgm:t>
        <a:bodyPr/>
        <a:lstStyle/>
        <a:p>
          <a:r>
            <a:rPr lang="id-ID"/>
            <a:t>Sjahrial dan Purba (2012). </a:t>
          </a:r>
          <a:r>
            <a:rPr lang="id-ID" i="1"/>
            <a:t>Akuntansi Manajemen</a:t>
          </a:r>
          <a:r>
            <a:rPr lang="id-ID"/>
            <a:t>. Jakarta: Mitra Wacana Media.</a:t>
          </a:r>
          <a:endParaRPr lang="en-US"/>
        </a:p>
      </dgm:t>
    </dgm:pt>
    <dgm:pt modelId="{D4D88393-CA20-4E19-92CC-55AAD77BC61A}" type="parTrans" cxnId="{D3326B26-0EF2-42EF-8062-20C9CF7BE71D}">
      <dgm:prSet/>
      <dgm:spPr/>
      <dgm:t>
        <a:bodyPr/>
        <a:lstStyle/>
        <a:p>
          <a:endParaRPr lang="en-US"/>
        </a:p>
      </dgm:t>
    </dgm:pt>
    <dgm:pt modelId="{DADDE12D-0E0C-4787-8A6A-84DD71955799}" type="sibTrans" cxnId="{D3326B26-0EF2-42EF-8062-20C9CF7BE71D}">
      <dgm:prSet/>
      <dgm:spPr/>
      <dgm:t>
        <a:bodyPr/>
        <a:lstStyle/>
        <a:p>
          <a:endParaRPr lang="en-US"/>
        </a:p>
      </dgm:t>
    </dgm:pt>
    <dgm:pt modelId="{75E840D4-1842-493D-BA23-35609DFE5CE1}" type="pres">
      <dgm:prSet presAssocID="{5B2B0F51-FE44-4559-9C8A-5A4824DD2870}" presName="linear" presStyleCnt="0">
        <dgm:presLayoutVars>
          <dgm:animLvl val="lvl"/>
          <dgm:resizeHandles val="exact"/>
        </dgm:presLayoutVars>
      </dgm:prSet>
      <dgm:spPr/>
    </dgm:pt>
    <dgm:pt modelId="{A6991CDD-C8D0-49D9-A4CC-ED2DB0CC88EE}" type="pres">
      <dgm:prSet presAssocID="{F42A3B48-671E-4EE9-872F-3F78D30B6641}" presName="parentText" presStyleLbl="node1" presStyleIdx="0" presStyleCnt="5">
        <dgm:presLayoutVars>
          <dgm:chMax val="0"/>
          <dgm:bulletEnabled val="1"/>
        </dgm:presLayoutVars>
      </dgm:prSet>
      <dgm:spPr/>
    </dgm:pt>
    <dgm:pt modelId="{A7096B12-1683-42D6-8DC8-8B15ED7B2367}" type="pres">
      <dgm:prSet presAssocID="{E0D1235E-ABB3-43B4-B448-9D3132A690D7}" presName="spacer" presStyleCnt="0"/>
      <dgm:spPr/>
    </dgm:pt>
    <dgm:pt modelId="{A95AE693-CB58-4E99-9A9D-1709D42DEE1E}" type="pres">
      <dgm:prSet presAssocID="{5E76FA8F-C00A-4BFB-98CA-548F0549070B}" presName="parentText" presStyleLbl="node1" presStyleIdx="1" presStyleCnt="5">
        <dgm:presLayoutVars>
          <dgm:chMax val="0"/>
          <dgm:bulletEnabled val="1"/>
        </dgm:presLayoutVars>
      </dgm:prSet>
      <dgm:spPr/>
    </dgm:pt>
    <dgm:pt modelId="{FC6D91F4-4B90-4634-B133-54AAA3EEC926}" type="pres">
      <dgm:prSet presAssocID="{776729FC-EF17-490B-A45D-DC59992E11BA}" presName="spacer" presStyleCnt="0"/>
      <dgm:spPr/>
    </dgm:pt>
    <dgm:pt modelId="{0C291691-35A2-4B8B-B8ED-CB7E015EB860}" type="pres">
      <dgm:prSet presAssocID="{3F7F0867-0B03-4F4A-A924-245C06CBFCA3}" presName="parentText" presStyleLbl="node1" presStyleIdx="2" presStyleCnt="5">
        <dgm:presLayoutVars>
          <dgm:chMax val="0"/>
          <dgm:bulletEnabled val="1"/>
        </dgm:presLayoutVars>
      </dgm:prSet>
      <dgm:spPr/>
    </dgm:pt>
    <dgm:pt modelId="{0C13B607-5F3E-4DAE-8923-82D81E1192C8}" type="pres">
      <dgm:prSet presAssocID="{3CF4C119-CE1C-468C-BB81-FD508389300F}" presName="spacer" presStyleCnt="0"/>
      <dgm:spPr/>
    </dgm:pt>
    <dgm:pt modelId="{6B2C9862-B856-45D3-9C07-D401B13D5ED4}" type="pres">
      <dgm:prSet presAssocID="{2758E882-99BA-4447-BCBE-AD0AC45CB059}" presName="parentText" presStyleLbl="node1" presStyleIdx="3" presStyleCnt="5">
        <dgm:presLayoutVars>
          <dgm:chMax val="0"/>
          <dgm:bulletEnabled val="1"/>
        </dgm:presLayoutVars>
      </dgm:prSet>
      <dgm:spPr/>
    </dgm:pt>
    <dgm:pt modelId="{E6858D62-86F3-419E-AF74-59955AF46F5E}" type="pres">
      <dgm:prSet presAssocID="{5F1331FB-AC16-4B4E-B1A8-499989C14D6B}" presName="spacer" presStyleCnt="0"/>
      <dgm:spPr/>
    </dgm:pt>
    <dgm:pt modelId="{29E0716C-53DA-44FF-BA4F-3DC85ADC2A3D}" type="pres">
      <dgm:prSet presAssocID="{4E106259-9650-4DFC-AFEC-097CBF71C6FC}" presName="parentText" presStyleLbl="node1" presStyleIdx="4" presStyleCnt="5">
        <dgm:presLayoutVars>
          <dgm:chMax val="0"/>
          <dgm:bulletEnabled val="1"/>
        </dgm:presLayoutVars>
      </dgm:prSet>
      <dgm:spPr/>
    </dgm:pt>
  </dgm:ptLst>
  <dgm:cxnLst>
    <dgm:cxn modelId="{3771A303-9C83-4602-9C15-5C58F7586EEA}" srcId="{5B2B0F51-FE44-4559-9C8A-5A4824DD2870}" destId="{3F7F0867-0B03-4F4A-A924-245C06CBFCA3}" srcOrd="2" destOrd="0" parTransId="{9E4CC775-897C-471F-99CA-B0DC383D0801}" sibTransId="{3CF4C119-CE1C-468C-BB81-FD508389300F}"/>
    <dgm:cxn modelId="{D3326B26-0EF2-42EF-8062-20C9CF7BE71D}" srcId="{5B2B0F51-FE44-4559-9C8A-5A4824DD2870}" destId="{4E106259-9650-4DFC-AFEC-097CBF71C6FC}" srcOrd="4" destOrd="0" parTransId="{D4D88393-CA20-4E19-92CC-55AAD77BC61A}" sibTransId="{DADDE12D-0E0C-4787-8A6A-84DD71955799}"/>
    <dgm:cxn modelId="{8A70F262-724E-4C09-84E1-A285995C24E2}" srcId="{5B2B0F51-FE44-4559-9C8A-5A4824DD2870}" destId="{2758E882-99BA-4447-BCBE-AD0AC45CB059}" srcOrd="3" destOrd="0" parTransId="{0A85BD91-F289-46C9-9DF5-6A0AB9486F93}" sibTransId="{5F1331FB-AC16-4B4E-B1A8-499989C14D6B}"/>
    <dgm:cxn modelId="{ACF27E63-5B4F-4723-A15F-F7DD7750B99B}" type="presOf" srcId="{2758E882-99BA-4447-BCBE-AD0AC45CB059}" destId="{6B2C9862-B856-45D3-9C07-D401B13D5ED4}" srcOrd="0" destOrd="0" presId="urn:microsoft.com/office/officeart/2005/8/layout/vList2"/>
    <dgm:cxn modelId="{AEEADE65-33FD-4D28-AD70-5804F6A0D26D}" type="presOf" srcId="{4E106259-9650-4DFC-AFEC-097CBF71C6FC}" destId="{29E0716C-53DA-44FF-BA4F-3DC85ADC2A3D}" srcOrd="0" destOrd="0" presId="urn:microsoft.com/office/officeart/2005/8/layout/vList2"/>
    <dgm:cxn modelId="{8C5C288C-2A77-4341-A681-0570DBDA4846}" srcId="{5B2B0F51-FE44-4559-9C8A-5A4824DD2870}" destId="{5E76FA8F-C00A-4BFB-98CA-548F0549070B}" srcOrd="1" destOrd="0" parTransId="{00C282BA-5A36-48F1-866D-A8087AB7E04D}" sibTransId="{776729FC-EF17-490B-A45D-DC59992E11BA}"/>
    <dgm:cxn modelId="{6391A3A4-87D5-47D8-914E-EF62E91D4750}" type="presOf" srcId="{5E76FA8F-C00A-4BFB-98CA-548F0549070B}" destId="{A95AE693-CB58-4E99-9A9D-1709D42DEE1E}" srcOrd="0" destOrd="0" presId="urn:microsoft.com/office/officeart/2005/8/layout/vList2"/>
    <dgm:cxn modelId="{20F38FC8-099A-4481-A566-01BC5C53FDE7}" type="presOf" srcId="{5B2B0F51-FE44-4559-9C8A-5A4824DD2870}" destId="{75E840D4-1842-493D-BA23-35609DFE5CE1}" srcOrd="0" destOrd="0" presId="urn:microsoft.com/office/officeart/2005/8/layout/vList2"/>
    <dgm:cxn modelId="{5E4CD3C9-2442-45B2-A593-2A45C758B42D}" type="presOf" srcId="{3F7F0867-0B03-4F4A-A924-245C06CBFCA3}" destId="{0C291691-35A2-4B8B-B8ED-CB7E015EB860}" srcOrd="0" destOrd="0" presId="urn:microsoft.com/office/officeart/2005/8/layout/vList2"/>
    <dgm:cxn modelId="{A26FEADF-B117-4DBB-8729-E4931C383D7D}" srcId="{5B2B0F51-FE44-4559-9C8A-5A4824DD2870}" destId="{F42A3B48-671E-4EE9-872F-3F78D30B6641}" srcOrd="0" destOrd="0" parTransId="{391C6F0B-EBF5-4D74-AAFA-FF44895E5535}" sibTransId="{E0D1235E-ABB3-43B4-B448-9D3132A690D7}"/>
    <dgm:cxn modelId="{E8F2AAE5-04BC-49EA-B5E9-58B68DF64DF5}" type="presOf" srcId="{F42A3B48-671E-4EE9-872F-3F78D30B6641}" destId="{A6991CDD-C8D0-49D9-A4CC-ED2DB0CC88EE}" srcOrd="0" destOrd="0" presId="urn:microsoft.com/office/officeart/2005/8/layout/vList2"/>
    <dgm:cxn modelId="{B6EE52B4-79B2-4416-93B5-DEB03A886577}" type="presParOf" srcId="{75E840D4-1842-493D-BA23-35609DFE5CE1}" destId="{A6991CDD-C8D0-49D9-A4CC-ED2DB0CC88EE}" srcOrd="0" destOrd="0" presId="urn:microsoft.com/office/officeart/2005/8/layout/vList2"/>
    <dgm:cxn modelId="{26EEAB60-9C40-4A8D-BFD6-3ACC9AE4AE0A}" type="presParOf" srcId="{75E840D4-1842-493D-BA23-35609DFE5CE1}" destId="{A7096B12-1683-42D6-8DC8-8B15ED7B2367}" srcOrd="1" destOrd="0" presId="urn:microsoft.com/office/officeart/2005/8/layout/vList2"/>
    <dgm:cxn modelId="{5C5A2CA9-BE48-460A-9F36-D8CC1B58C0F4}" type="presParOf" srcId="{75E840D4-1842-493D-BA23-35609DFE5CE1}" destId="{A95AE693-CB58-4E99-9A9D-1709D42DEE1E}" srcOrd="2" destOrd="0" presId="urn:microsoft.com/office/officeart/2005/8/layout/vList2"/>
    <dgm:cxn modelId="{A56BCA43-F6B1-42BB-8428-9DA8B075D1A5}" type="presParOf" srcId="{75E840D4-1842-493D-BA23-35609DFE5CE1}" destId="{FC6D91F4-4B90-4634-B133-54AAA3EEC926}" srcOrd="3" destOrd="0" presId="urn:microsoft.com/office/officeart/2005/8/layout/vList2"/>
    <dgm:cxn modelId="{628E8B09-1310-411F-8A21-839D6BDAAF6E}" type="presParOf" srcId="{75E840D4-1842-493D-BA23-35609DFE5CE1}" destId="{0C291691-35A2-4B8B-B8ED-CB7E015EB860}" srcOrd="4" destOrd="0" presId="urn:microsoft.com/office/officeart/2005/8/layout/vList2"/>
    <dgm:cxn modelId="{C98508E8-4ADA-4CBA-BE47-CF685E5937CC}" type="presParOf" srcId="{75E840D4-1842-493D-BA23-35609DFE5CE1}" destId="{0C13B607-5F3E-4DAE-8923-82D81E1192C8}" srcOrd="5" destOrd="0" presId="urn:microsoft.com/office/officeart/2005/8/layout/vList2"/>
    <dgm:cxn modelId="{D53961C5-745E-45F7-BE73-F9DCE87C036D}" type="presParOf" srcId="{75E840D4-1842-493D-BA23-35609DFE5CE1}" destId="{6B2C9862-B856-45D3-9C07-D401B13D5ED4}" srcOrd="6" destOrd="0" presId="urn:microsoft.com/office/officeart/2005/8/layout/vList2"/>
    <dgm:cxn modelId="{6331161E-A2B8-4FCA-BB04-E47662A9436C}" type="presParOf" srcId="{75E840D4-1842-493D-BA23-35609DFE5CE1}" destId="{E6858D62-86F3-419E-AF74-59955AF46F5E}" srcOrd="7" destOrd="0" presId="urn:microsoft.com/office/officeart/2005/8/layout/vList2"/>
    <dgm:cxn modelId="{5AC03EF5-392E-4C1D-BEF5-AE7C796EEA4D}" type="presParOf" srcId="{75E840D4-1842-493D-BA23-35609DFE5CE1}" destId="{29E0716C-53DA-44FF-BA4F-3DC85ADC2A3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3A06B-A70F-4D06-B275-CDB7C09EC452}">
      <dsp:nvSpPr>
        <dsp:cNvPr id="0" name=""/>
        <dsp:cNvSpPr/>
      </dsp:nvSpPr>
      <dsp:spPr>
        <a:xfrm>
          <a:off x="0" y="0"/>
          <a:ext cx="73152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4F0CD6-C47C-4106-B841-6F6FABEA9E42}">
      <dsp:nvSpPr>
        <dsp:cNvPr id="0" name=""/>
        <dsp:cNvSpPr/>
      </dsp:nvSpPr>
      <dsp:spPr>
        <a:xfrm>
          <a:off x="0" y="0"/>
          <a:ext cx="7315200" cy="1131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id-ID" sz="2700" kern="1200"/>
            <a:t>Meramalkan dampak ekonomis dari keputusan yang dibuat para pengelola organisasi perusahaan.</a:t>
          </a:r>
          <a:endParaRPr lang="en-US" sz="2700" kern="1200"/>
        </a:p>
      </dsp:txBody>
      <dsp:txXfrm>
        <a:off x="0" y="0"/>
        <a:ext cx="7315200" cy="1131176"/>
      </dsp:txXfrm>
    </dsp:sp>
    <dsp:sp modelId="{D9C53AF2-291A-4776-9258-528D443651A8}">
      <dsp:nvSpPr>
        <dsp:cNvPr id="0" name=""/>
        <dsp:cNvSpPr/>
      </dsp:nvSpPr>
      <dsp:spPr>
        <a:xfrm>
          <a:off x="0" y="1131176"/>
          <a:ext cx="73152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C46CC8-214B-4D1A-8167-5299057E3932}">
      <dsp:nvSpPr>
        <dsp:cNvPr id="0" name=""/>
        <dsp:cNvSpPr/>
      </dsp:nvSpPr>
      <dsp:spPr>
        <a:xfrm>
          <a:off x="0" y="1131176"/>
          <a:ext cx="7315200" cy="1131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id-ID" sz="2700" kern="1200"/>
            <a:t>Memberikan motivasi bagi para pengelola organisasi</a:t>
          </a:r>
          <a:endParaRPr lang="en-US" sz="2700" kern="1200"/>
        </a:p>
      </dsp:txBody>
      <dsp:txXfrm>
        <a:off x="0" y="1131176"/>
        <a:ext cx="7315200" cy="1131176"/>
      </dsp:txXfrm>
    </dsp:sp>
    <dsp:sp modelId="{FD38F064-959F-4884-838D-7E17DF0F74EA}">
      <dsp:nvSpPr>
        <dsp:cNvPr id="0" name=""/>
        <dsp:cNvSpPr/>
      </dsp:nvSpPr>
      <dsp:spPr>
        <a:xfrm>
          <a:off x="0" y="2262353"/>
          <a:ext cx="73152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5FEEEB-D98C-454C-BC02-E3DB510612A5}">
      <dsp:nvSpPr>
        <dsp:cNvPr id="0" name=""/>
        <dsp:cNvSpPr/>
      </dsp:nvSpPr>
      <dsp:spPr>
        <a:xfrm>
          <a:off x="0" y="2262353"/>
          <a:ext cx="7315200" cy="1131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id-ID" sz="2700" kern="1200"/>
            <a:t>Pengukuran pendapatan/ laba dan aktiva/aset</a:t>
          </a:r>
          <a:endParaRPr lang="en-US" sz="2700" kern="1200"/>
        </a:p>
      </dsp:txBody>
      <dsp:txXfrm>
        <a:off x="0" y="2262353"/>
        <a:ext cx="7315200" cy="1131176"/>
      </dsp:txXfrm>
    </dsp:sp>
    <dsp:sp modelId="{105DE0BE-A93D-4DFF-9BB0-E006DB0449E4}">
      <dsp:nvSpPr>
        <dsp:cNvPr id="0" name=""/>
        <dsp:cNvSpPr/>
      </dsp:nvSpPr>
      <dsp:spPr>
        <a:xfrm>
          <a:off x="0" y="3393529"/>
          <a:ext cx="73152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1A8B79-EADC-45A2-98EF-93E965810CB6}">
      <dsp:nvSpPr>
        <dsp:cNvPr id="0" name=""/>
        <dsp:cNvSpPr/>
      </dsp:nvSpPr>
      <dsp:spPr>
        <a:xfrm>
          <a:off x="0" y="3393529"/>
          <a:ext cx="7315200" cy="1131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id-ID" sz="2700" kern="1200"/>
            <a:t>Penetapan harga</a:t>
          </a:r>
          <a:endParaRPr lang="en-US" sz="2700" kern="1200"/>
        </a:p>
      </dsp:txBody>
      <dsp:txXfrm>
        <a:off x="0" y="3393529"/>
        <a:ext cx="7315200" cy="1131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91CDD-C8D0-49D9-A4CC-ED2DB0CC88EE}">
      <dsp:nvSpPr>
        <dsp:cNvPr id="0" name=""/>
        <dsp:cNvSpPr/>
      </dsp:nvSpPr>
      <dsp:spPr>
        <a:xfrm>
          <a:off x="0" y="51636"/>
          <a:ext cx="6367912" cy="12097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d-ID" sz="2200" kern="1200"/>
            <a:t>Rudianto (2013). </a:t>
          </a:r>
          <a:r>
            <a:rPr lang="id-ID" sz="2200" i="1" kern="1200"/>
            <a:t>Akuntansi Manajemen: Informasi Untuk Pengambilan Keputusan Strategis</a:t>
          </a:r>
          <a:r>
            <a:rPr lang="id-ID" sz="2200" kern="1200"/>
            <a:t>. Jakarta: Erlangga.</a:t>
          </a:r>
          <a:endParaRPr lang="en-US" sz="2200" kern="1200"/>
        </a:p>
      </dsp:txBody>
      <dsp:txXfrm>
        <a:off x="59057" y="110693"/>
        <a:ext cx="6249798" cy="1091666"/>
      </dsp:txXfrm>
    </dsp:sp>
    <dsp:sp modelId="{A95AE693-CB58-4E99-9A9D-1709D42DEE1E}">
      <dsp:nvSpPr>
        <dsp:cNvPr id="0" name=""/>
        <dsp:cNvSpPr/>
      </dsp:nvSpPr>
      <dsp:spPr>
        <a:xfrm>
          <a:off x="0" y="1324776"/>
          <a:ext cx="6367912" cy="120978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d-ID" sz="2200" kern="1200"/>
            <a:t>Raiborn dan Kinney (2011). </a:t>
          </a:r>
          <a:r>
            <a:rPr lang="id-ID" sz="2200" i="1" kern="1200"/>
            <a:t>Akuntansi Biaya: Dasar dan Pengembangan</a:t>
          </a:r>
          <a:r>
            <a:rPr lang="id-ID" sz="2200" kern="1200"/>
            <a:t>. Jakarta: Salemba Empat.</a:t>
          </a:r>
          <a:endParaRPr lang="en-US" sz="2200" kern="1200"/>
        </a:p>
      </dsp:txBody>
      <dsp:txXfrm>
        <a:off x="59057" y="1383833"/>
        <a:ext cx="6249798" cy="1091666"/>
      </dsp:txXfrm>
    </dsp:sp>
    <dsp:sp modelId="{0C291691-35A2-4B8B-B8ED-CB7E015EB860}">
      <dsp:nvSpPr>
        <dsp:cNvPr id="0" name=""/>
        <dsp:cNvSpPr/>
      </dsp:nvSpPr>
      <dsp:spPr>
        <a:xfrm>
          <a:off x="0" y="2597916"/>
          <a:ext cx="6367912" cy="120978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d-ID" sz="2200" kern="1200"/>
            <a:t>Hansen dan Mowen (2013). </a:t>
          </a:r>
          <a:r>
            <a:rPr lang="id-ID" sz="2200" i="1" kern="1200"/>
            <a:t>Akuntansi Manajerial</a:t>
          </a:r>
          <a:r>
            <a:rPr lang="id-ID" sz="2200" kern="1200"/>
            <a:t>. Jakarta: Salemba Empat.</a:t>
          </a:r>
          <a:endParaRPr lang="en-US" sz="2200" kern="1200"/>
        </a:p>
      </dsp:txBody>
      <dsp:txXfrm>
        <a:off x="59057" y="2656973"/>
        <a:ext cx="6249798" cy="1091666"/>
      </dsp:txXfrm>
    </dsp:sp>
    <dsp:sp modelId="{6B2C9862-B856-45D3-9C07-D401B13D5ED4}">
      <dsp:nvSpPr>
        <dsp:cNvPr id="0" name=""/>
        <dsp:cNvSpPr/>
      </dsp:nvSpPr>
      <dsp:spPr>
        <a:xfrm>
          <a:off x="0" y="3871056"/>
          <a:ext cx="6367912" cy="120978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d-ID" sz="2200" kern="1200"/>
            <a:t>Sujarweni (2015). </a:t>
          </a:r>
          <a:r>
            <a:rPr lang="id-ID" sz="2200" i="1" kern="1200"/>
            <a:t>Akuntansi Biaya: Teori dan Penerapannya</a:t>
          </a:r>
          <a:r>
            <a:rPr lang="id-ID" sz="2200" kern="1200"/>
            <a:t>. Yogyakarta: Pustaka Baru Press</a:t>
          </a:r>
          <a:endParaRPr lang="en-US" sz="2200" kern="1200"/>
        </a:p>
      </dsp:txBody>
      <dsp:txXfrm>
        <a:off x="59057" y="3930113"/>
        <a:ext cx="6249798" cy="1091666"/>
      </dsp:txXfrm>
    </dsp:sp>
    <dsp:sp modelId="{29E0716C-53DA-44FF-BA4F-3DC85ADC2A3D}">
      <dsp:nvSpPr>
        <dsp:cNvPr id="0" name=""/>
        <dsp:cNvSpPr/>
      </dsp:nvSpPr>
      <dsp:spPr>
        <a:xfrm>
          <a:off x="0" y="5144196"/>
          <a:ext cx="6367912" cy="12097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d-ID" sz="2200" kern="1200"/>
            <a:t>Sjahrial dan Purba (2012). </a:t>
          </a:r>
          <a:r>
            <a:rPr lang="id-ID" sz="2200" i="1" kern="1200"/>
            <a:t>Akuntansi Manajemen</a:t>
          </a:r>
          <a:r>
            <a:rPr lang="id-ID" sz="2200" kern="1200"/>
            <a:t>. Jakarta: Mitra Wacana Media.</a:t>
          </a:r>
          <a:endParaRPr lang="en-US" sz="2200" kern="1200"/>
        </a:p>
      </dsp:txBody>
      <dsp:txXfrm>
        <a:off x="59057" y="5203253"/>
        <a:ext cx="6249798" cy="109166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AA940D13-803B-400B-A931-0CB6AD3AE5DC}"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393401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AA940D13-803B-400B-A931-0CB6AD3AE5DC}"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393333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AA940D13-803B-400B-A931-0CB6AD3AE5DC}"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178889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AA940D13-803B-400B-A931-0CB6AD3AE5DC}"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225145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940D13-803B-400B-A931-0CB6AD3AE5DC}" type="datetimeFigureOut">
              <a:rPr lang="id-ID" smtClean="0"/>
              <a:t>11/01/2021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39190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AA940D13-803B-400B-A931-0CB6AD3AE5DC}" type="datetimeFigureOut">
              <a:rPr lang="id-ID" smtClean="0"/>
              <a:t>11/01/2021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189831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AA940D13-803B-400B-A931-0CB6AD3AE5DC}" type="datetimeFigureOut">
              <a:rPr lang="id-ID" smtClean="0"/>
              <a:t>11/01/2021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68539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AA940D13-803B-400B-A931-0CB6AD3AE5DC}" type="datetimeFigureOut">
              <a:rPr lang="id-ID" smtClean="0"/>
              <a:t>11/01/2021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96150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40D13-803B-400B-A931-0CB6AD3AE5DC}" type="datetimeFigureOut">
              <a:rPr lang="id-ID" smtClean="0"/>
              <a:t>11/01/2021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203349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940D13-803B-400B-A931-0CB6AD3AE5DC}" type="datetimeFigureOut">
              <a:rPr lang="id-ID" smtClean="0"/>
              <a:t>11/01/2021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102333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940D13-803B-400B-A931-0CB6AD3AE5DC}" type="datetimeFigureOut">
              <a:rPr lang="id-ID" smtClean="0"/>
              <a:t>11/01/2021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7568D7B-8581-4383-8579-E9CF5B17ACC8}" type="slidenum">
              <a:rPr lang="id-ID" smtClean="0"/>
              <a:t>‹#›</a:t>
            </a:fld>
            <a:endParaRPr lang="id-ID"/>
          </a:p>
        </p:txBody>
      </p:sp>
    </p:spTree>
    <p:extLst>
      <p:ext uri="{BB962C8B-B14F-4D97-AF65-F5344CB8AC3E}">
        <p14:creationId xmlns:p14="http://schemas.microsoft.com/office/powerpoint/2010/main" val="3489165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40D13-803B-400B-A931-0CB6AD3AE5DC}" type="datetimeFigureOut">
              <a:rPr lang="id-ID" smtClean="0"/>
              <a:t>11/01/2021</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68D7B-8581-4383-8579-E9CF5B17ACC8}" type="slidenum">
              <a:rPr lang="id-ID" smtClean="0"/>
              <a:t>‹#›</a:t>
            </a:fld>
            <a:endParaRPr lang="id-ID"/>
          </a:p>
        </p:txBody>
      </p:sp>
    </p:spTree>
    <p:extLst>
      <p:ext uri="{BB962C8B-B14F-4D97-AF65-F5344CB8AC3E}">
        <p14:creationId xmlns:p14="http://schemas.microsoft.com/office/powerpoint/2010/main" val="391491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FFBCDB0-6A2C-424B-90C6-DE1D28AD7549}"/>
              </a:ext>
            </a:extLst>
          </p:cNvPr>
          <p:cNvPicPr>
            <a:picLocks noChangeAspect="1"/>
          </p:cNvPicPr>
          <p:nvPr/>
        </p:nvPicPr>
        <p:blipFill rotWithShape="1">
          <a:blip r:embed="rId2"/>
          <a:srcRect t="15730"/>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rtlCol="0">
            <a:normAutofit/>
          </a:bodyPr>
          <a:lstStyle/>
          <a:p>
            <a:pPr>
              <a:defRPr/>
            </a:pPr>
            <a:r>
              <a:rPr lang="en-US" b="1" dirty="0">
                <a:solidFill>
                  <a:srgbClr val="FFFFFF"/>
                </a:solidFill>
              </a:rPr>
              <a:t>AKUNTANSI PERTANGGUNGJAWABAN</a:t>
            </a:r>
          </a:p>
        </p:txBody>
      </p:sp>
      <p:sp>
        <p:nvSpPr>
          <p:cNvPr id="3" name="Subtitle 2"/>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rtlCol="0">
            <a:normAutofit/>
          </a:bodyPr>
          <a:lstStyle/>
          <a:p>
            <a:pPr>
              <a:defRPr/>
            </a:pPr>
            <a:endParaRPr lang="en-US">
              <a:solidFill>
                <a:srgbClr val="FFFFFF"/>
              </a:solidFill>
            </a:endParaRPr>
          </a:p>
        </p:txBody>
      </p:sp>
    </p:spTree>
    <p:extLst>
      <p:ext uri="{BB962C8B-B14F-4D97-AF65-F5344CB8AC3E}">
        <p14:creationId xmlns:p14="http://schemas.microsoft.com/office/powerpoint/2010/main" val="4099089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357189"/>
            <a:ext cx="8229600" cy="642937"/>
          </a:xfrm>
        </p:spPr>
        <p:txBody>
          <a:bodyPr>
            <a:normAutofit fontScale="90000"/>
          </a:bodyPr>
          <a:lstStyle/>
          <a:p>
            <a:pPr algn="ctr" eaLnBrk="1" hangingPunct="1"/>
            <a:r>
              <a:rPr lang="id-ID" b="1"/>
              <a:t>Contoh Laporan SAP</a:t>
            </a:r>
          </a:p>
        </p:txBody>
      </p:sp>
      <p:graphicFrame>
        <p:nvGraphicFramePr>
          <p:cNvPr id="4" name="Table 3"/>
          <p:cNvGraphicFramePr>
            <a:graphicFrameLocks noGrp="1"/>
          </p:cNvGraphicFramePr>
          <p:nvPr/>
        </p:nvGraphicFramePr>
        <p:xfrm>
          <a:off x="1524000" y="1857376"/>
          <a:ext cx="9144000" cy="2225676"/>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70946">
                <a:tc>
                  <a:txBody>
                    <a:bodyPr/>
                    <a:lstStyle/>
                    <a:p>
                      <a:pPr algn="ctr"/>
                      <a:r>
                        <a:rPr lang="id-ID" sz="1800" b="1" dirty="0">
                          <a:solidFill>
                            <a:srgbClr val="FFFF00"/>
                          </a:solidFill>
                        </a:rPr>
                        <a:t>Kepala</a:t>
                      </a:r>
                      <a:r>
                        <a:rPr lang="id-ID" sz="1800" b="1" baseline="0" dirty="0">
                          <a:solidFill>
                            <a:srgbClr val="FFFF00"/>
                          </a:solidFill>
                        </a:rPr>
                        <a:t> Unit Kerja</a:t>
                      </a:r>
                      <a:endParaRPr lang="id-ID" sz="1800" b="1" dirty="0">
                        <a:solidFill>
                          <a:srgbClr val="FFFF00"/>
                        </a:solidFill>
                      </a:endParaRPr>
                    </a:p>
                  </a:txBody>
                  <a:tcPr marT="45733" marB="45733"/>
                </a:tc>
                <a:tc>
                  <a:txBody>
                    <a:bodyPr/>
                    <a:lstStyle/>
                    <a:p>
                      <a:pPr algn="ctr"/>
                      <a:r>
                        <a:rPr lang="id-ID" sz="1800" b="1" dirty="0">
                          <a:solidFill>
                            <a:srgbClr val="FFFF00"/>
                          </a:solidFill>
                        </a:rPr>
                        <a:t>Jumlah</a:t>
                      </a:r>
                    </a:p>
                  </a:txBody>
                  <a:tcPr marT="45733" marB="45733"/>
                </a:tc>
                <a:tc>
                  <a:txBody>
                    <a:bodyPr/>
                    <a:lstStyle/>
                    <a:p>
                      <a:pPr algn="ctr"/>
                      <a:r>
                        <a:rPr lang="id-ID" sz="1800" b="1" dirty="0">
                          <a:solidFill>
                            <a:srgbClr val="FFFF00"/>
                          </a:solidFill>
                        </a:rPr>
                        <a:t>Anggaran </a:t>
                      </a:r>
                    </a:p>
                  </a:txBody>
                  <a:tcPr marT="45733" marB="45733"/>
                </a:tc>
                <a:tc>
                  <a:txBody>
                    <a:bodyPr/>
                    <a:lstStyle/>
                    <a:p>
                      <a:pPr algn="ctr"/>
                      <a:r>
                        <a:rPr lang="id-ID" sz="1800" b="1" dirty="0">
                          <a:solidFill>
                            <a:srgbClr val="FFFF00"/>
                          </a:solidFill>
                        </a:rPr>
                        <a:t>Selisih</a:t>
                      </a:r>
                    </a:p>
                  </a:txBody>
                  <a:tcPr marT="45733" marB="45733"/>
                </a:tc>
                <a:extLst>
                  <a:ext uri="{0D108BD9-81ED-4DB2-BD59-A6C34878D82A}">
                    <a16:rowId xmlns:a16="http://schemas.microsoft.com/office/drawing/2014/main" val="10000"/>
                  </a:ext>
                </a:extLst>
              </a:tr>
              <a:tr h="370946">
                <a:tc>
                  <a:txBody>
                    <a:bodyPr/>
                    <a:lstStyle/>
                    <a:p>
                      <a:r>
                        <a:rPr lang="id-ID" sz="1800" dirty="0"/>
                        <a:t>Manajer Pabrikasi</a:t>
                      </a:r>
                    </a:p>
                  </a:txBody>
                  <a:tcPr marT="45733" marB="45733"/>
                </a:tc>
                <a:tc>
                  <a:txBody>
                    <a:bodyPr/>
                    <a:lstStyle/>
                    <a:p>
                      <a:pPr algn="r"/>
                      <a:r>
                        <a:rPr lang="id-ID" sz="1800" dirty="0"/>
                        <a:t>8.600.000</a:t>
                      </a:r>
                    </a:p>
                  </a:txBody>
                  <a:tcPr marT="45733" marB="45733"/>
                </a:tc>
                <a:tc>
                  <a:txBody>
                    <a:bodyPr/>
                    <a:lstStyle/>
                    <a:p>
                      <a:pPr algn="r"/>
                      <a:r>
                        <a:rPr lang="id-ID" sz="1800" dirty="0"/>
                        <a:t>9.000.000</a:t>
                      </a:r>
                    </a:p>
                  </a:txBody>
                  <a:tcPr marT="45733" marB="45733"/>
                </a:tc>
                <a:tc>
                  <a:txBody>
                    <a:bodyPr/>
                    <a:lstStyle/>
                    <a:p>
                      <a:pPr algn="r"/>
                      <a:r>
                        <a:rPr lang="id-ID" sz="1800" dirty="0"/>
                        <a:t>400.000</a:t>
                      </a:r>
                    </a:p>
                  </a:txBody>
                  <a:tcPr marT="45733" marB="45733"/>
                </a:tc>
                <a:extLst>
                  <a:ext uri="{0D108BD9-81ED-4DB2-BD59-A6C34878D82A}">
                    <a16:rowId xmlns:a16="http://schemas.microsoft.com/office/drawing/2014/main" val="10001"/>
                  </a:ext>
                </a:extLst>
              </a:tr>
              <a:tr h="370946">
                <a:tc>
                  <a:txBody>
                    <a:bodyPr/>
                    <a:lstStyle/>
                    <a:p>
                      <a:r>
                        <a:rPr lang="id-ID" sz="1800" dirty="0"/>
                        <a:t>Kepala Unit Perakitan</a:t>
                      </a:r>
                    </a:p>
                  </a:txBody>
                  <a:tcPr marT="45733" marB="45733"/>
                </a:tc>
                <a:tc>
                  <a:txBody>
                    <a:bodyPr/>
                    <a:lstStyle/>
                    <a:p>
                      <a:pPr algn="r"/>
                      <a:r>
                        <a:rPr lang="id-ID" sz="1800" dirty="0"/>
                        <a:t>88.000.000</a:t>
                      </a:r>
                    </a:p>
                  </a:txBody>
                  <a:tcPr marT="45733" marB="45733"/>
                </a:tc>
                <a:tc>
                  <a:txBody>
                    <a:bodyPr/>
                    <a:lstStyle/>
                    <a:p>
                      <a:pPr algn="r"/>
                      <a:r>
                        <a:rPr lang="id-ID" sz="1800" dirty="0"/>
                        <a:t>89.000.000</a:t>
                      </a:r>
                    </a:p>
                  </a:txBody>
                  <a:tcPr marT="45733" marB="45733"/>
                </a:tc>
                <a:tc>
                  <a:txBody>
                    <a:bodyPr/>
                    <a:lstStyle/>
                    <a:p>
                      <a:pPr algn="r"/>
                      <a:r>
                        <a:rPr lang="id-ID" sz="1800" dirty="0"/>
                        <a:t>1.000.000</a:t>
                      </a:r>
                    </a:p>
                  </a:txBody>
                  <a:tcPr marT="45733" marB="45733"/>
                </a:tc>
                <a:extLst>
                  <a:ext uri="{0D108BD9-81ED-4DB2-BD59-A6C34878D82A}">
                    <a16:rowId xmlns:a16="http://schemas.microsoft.com/office/drawing/2014/main" val="10002"/>
                  </a:ext>
                </a:extLst>
              </a:tr>
              <a:tr h="370946">
                <a:tc>
                  <a:txBody>
                    <a:bodyPr/>
                    <a:lstStyle/>
                    <a:p>
                      <a:r>
                        <a:rPr lang="id-ID" sz="1800" dirty="0"/>
                        <a:t>Kepala</a:t>
                      </a:r>
                      <a:r>
                        <a:rPr lang="id-ID" sz="1800" baseline="0" dirty="0"/>
                        <a:t> U/ Peny Akhir</a:t>
                      </a:r>
                      <a:endParaRPr lang="id-ID" sz="1800" dirty="0"/>
                    </a:p>
                  </a:txBody>
                  <a:tcPr marT="45733" marB="45733"/>
                </a:tc>
                <a:tc>
                  <a:txBody>
                    <a:bodyPr/>
                    <a:lstStyle/>
                    <a:p>
                      <a:pPr algn="r"/>
                      <a:r>
                        <a:rPr lang="id-ID" sz="1800" dirty="0"/>
                        <a:t>22.800.000</a:t>
                      </a:r>
                    </a:p>
                  </a:txBody>
                  <a:tcPr marT="45733" marB="45733"/>
                </a:tc>
                <a:tc>
                  <a:txBody>
                    <a:bodyPr/>
                    <a:lstStyle/>
                    <a:p>
                      <a:pPr algn="r"/>
                      <a:r>
                        <a:rPr lang="id-ID" sz="1800" dirty="0"/>
                        <a:t>23.000.000</a:t>
                      </a:r>
                    </a:p>
                  </a:txBody>
                  <a:tcPr marT="45733" marB="45733"/>
                </a:tc>
                <a:tc>
                  <a:txBody>
                    <a:bodyPr/>
                    <a:lstStyle/>
                    <a:p>
                      <a:pPr algn="r"/>
                      <a:r>
                        <a:rPr lang="id-ID" sz="1800" dirty="0"/>
                        <a:t>200.000</a:t>
                      </a:r>
                    </a:p>
                  </a:txBody>
                  <a:tcPr marT="45733" marB="45733"/>
                </a:tc>
                <a:extLst>
                  <a:ext uri="{0D108BD9-81ED-4DB2-BD59-A6C34878D82A}">
                    <a16:rowId xmlns:a16="http://schemas.microsoft.com/office/drawing/2014/main" val="10003"/>
                  </a:ext>
                </a:extLst>
              </a:tr>
              <a:tr h="370946">
                <a:tc>
                  <a:txBody>
                    <a:bodyPr/>
                    <a:lstStyle/>
                    <a:p>
                      <a:r>
                        <a:rPr lang="id-ID" sz="1800" dirty="0"/>
                        <a:t>Kepala U/</a:t>
                      </a:r>
                      <a:r>
                        <a:rPr lang="id-ID" sz="1800" baseline="0" dirty="0"/>
                        <a:t> Pengepakan</a:t>
                      </a:r>
                      <a:endParaRPr lang="id-ID" sz="1800" dirty="0"/>
                    </a:p>
                  </a:txBody>
                  <a:tcPr marT="45733" marB="45733"/>
                </a:tc>
                <a:tc>
                  <a:txBody>
                    <a:bodyPr/>
                    <a:lstStyle/>
                    <a:p>
                      <a:pPr algn="r"/>
                      <a:r>
                        <a:rPr lang="id-ID" sz="1800" dirty="0"/>
                        <a:t>60.600.000</a:t>
                      </a:r>
                    </a:p>
                  </a:txBody>
                  <a:tcPr marT="45733" marB="45733"/>
                </a:tc>
                <a:tc>
                  <a:txBody>
                    <a:bodyPr/>
                    <a:lstStyle/>
                    <a:p>
                      <a:pPr algn="r"/>
                      <a:r>
                        <a:rPr lang="id-ID" sz="1800" dirty="0"/>
                        <a:t>61.000.000</a:t>
                      </a:r>
                    </a:p>
                  </a:txBody>
                  <a:tcPr marT="45733" marB="45733"/>
                </a:tc>
                <a:tc>
                  <a:txBody>
                    <a:bodyPr/>
                    <a:lstStyle/>
                    <a:p>
                      <a:pPr algn="r"/>
                      <a:r>
                        <a:rPr lang="id-ID" sz="1800" dirty="0"/>
                        <a:t>400.000</a:t>
                      </a:r>
                    </a:p>
                  </a:txBody>
                  <a:tcPr marT="45733" marB="45733"/>
                </a:tc>
                <a:extLst>
                  <a:ext uri="{0D108BD9-81ED-4DB2-BD59-A6C34878D82A}">
                    <a16:rowId xmlns:a16="http://schemas.microsoft.com/office/drawing/2014/main" val="10004"/>
                  </a:ext>
                </a:extLst>
              </a:tr>
              <a:tr h="370946">
                <a:tc>
                  <a:txBody>
                    <a:bodyPr/>
                    <a:lstStyle/>
                    <a:p>
                      <a:r>
                        <a:rPr lang="id-ID" sz="1800" b="1" dirty="0"/>
                        <a:t>Total</a:t>
                      </a:r>
                    </a:p>
                  </a:txBody>
                  <a:tcPr marT="45733" marB="45733"/>
                </a:tc>
                <a:tc>
                  <a:txBody>
                    <a:bodyPr/>
                    <a:lstStyle/>
                    <a:p>
                      <a:pPr algn="r"/>
                      <a:r>
                        <a:rPr lang="id-ID" sz="1800" b="1" dirty="0"/>
                        <a:t>180.000.000</a:t>
                      </a:r>
                    </a:p>
                  </a:txBody>
                  <a:tcPr marT="45733" marB="45733"/>
                </a:tc>
                <a:tc>
                  <a:txBody>
                    <a:bodyPr/>
                    <a:lstStyle/>
                    <a:p>
                      <a:pPr algn="r"/>
                      <a:r>
                        <a:rPr lang="id-ID" sz="1800" b="1" dirty="0"/>
                        <a:t>182.000.000</a:t>
                      </a:r>
                    </a:p>
                  </a:txBody>
                  <a:tcPr marT="45733" marB="45733"/>
                </a:tc>
                <a:tc>
                  <a:txBody>
                    <a:bodyPr/>
                    <a:lstStyle/>
                    <a:p>
                      <a:pPr algn="r"/>
                      <a:r>
                        <a:rPr lang="id-ID" sz="1800" b="1" dirty="0"/>
                        <a:t>2.000.000</a:t>
                      </a:r>
                    </a:p>
                  </a:txBody>
                  <a:tcPr marT="45733" marB="45733"/>
                </a:tc>
                <a:extLst>
                  <a:ext uri="{0D108BD9-81ED-4DB2-BD59-A6C34878D82A}">
                    <a16:rowId xmlns:a16="http://schemas.microsoft.com/office/drawing/2014/main" val="10005"/>
                  </a:ext>
                </a:extLst>
              </a:tr>
            </a:tbl>
          </a:graphicData>
        </a:graphic>
      </p:graphicFrame>
      <p:sp>
        <p:nvSpPr>
          <p:cNvPr id="11304" name="Content Placeholder 2"/>
          <p:cNvSpPr>
            <a:spLocks noGrp="1"/>
          </p:cNvSpPr>
          <p:nvPr>
            <p:ph idx="1"/>
          </p:nvPr>
        </p:nvSpPr>
        <p:spPr>
          <a:xfrm>
            <a:off x="1981200" y="928689"/>
            <a:ext cx="8229600" cy="1000125"/>
          </a:xfrm>
        </p:spPr>
        <p:txBody>
          <a:bodyPr/>
          <a:lstStyle/>
          <a:p>
            <a:pPr algn="ctr" eaLnBrk="1" hangingPunct="1">
              <a:buFont typeface="Arial" panose="020B0604020202020204" pitchFamily="34" charset="0"/>
              <a:buNone/>
            </a:pPr>
            <a:r>
              <a:rPr lang="id-ID"/>
              <a:t>Laporan Perusahaan PT. ABCD</a:t>
            </a:r>
          </a:p>
          <a:p>
            <a:pPr algn="ctr" eaLnBrk="1" hangingPunct="1">
              <a:buFont typeface="Arial" panose="020B0604020202020204" pitchFamily="34" charset="0"/>
              <a:buNone/>
            </a:pPr>
            <a:r>
              <a:rPr lang="id-ID"/>
              <a:t>Biaya Overhead </a:t>
            </a:r>
          </a:p>
        </p:txBody>
      </p:sp>
      <p:graphicFrame>
        <p:nvGraphicFramePr>
          <p:cNvPr id="6" name="Table 5"/>
          <p:cNvGraphicFramePr>
            <a:graphicFrameLocks noGrp="1"/>
          </p:cNvGraphicFramePr>
          <p:nvPr/>
        </p:nvGraphicFramePr>
        <p:xfrm>
          <a:off x="1524000" y="4214814"/>
          <a:ext cx="9144000" cy="2225676"/>
        </p:xfrm>
        <a:graphic>
          <a:graphicData uri="http://schemas.openxmlformats.org/drawingml/2006/table">
            <a:tbl>
              <a:tblPr firstRow="1" bandRow="1">
                <a:tableStyleId>{5C22544A-7EE6-4342-B048-85BDC9FD1C3A}</a:tableStyleId>
              </a:tblPr>
              <a:tblGrid>
                <a:gridCol w="2643174">
                  <a:extLst>
                    <a:ext uri="{9D8B030D-6E8A-4147-A177-3AD203B41FA5}">
                      <a16:colId xmlns:a16="http://schemas.microsoft.com/office/drawing/2014/main" val="20000"/>
                    </a:ext>
                  </a:extLst>
                </a:gridCol>
                <a:gridCol w="1928826">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70946">
                <a:tc>
                  <a:txBody>
                    <a:bodyPr/>
                    <a:lstStyle/>
                    <a:p>
                      <a:pPr algn="ctr"/>
                      <a:r>
                        <a:rPr lang="id-ID" sz="1800" b="1" dirty="0">
                          <a:solidFill>
                            <a:srgbClr val="FFFF00"/>
                          </a:solidFill>
                        </a:rPr>
                        <a:t>Kepala</a:t>
                      </a:r>
                      <a:r>
                        <a:rPr lang="id-ID" sz="1800" b="1" baseline="0" dirty="0">
                          <a:solidFill>
                            <a:srgbClr val="FFFF00"/>
                          </a:solidFill>
                        </a:rPr>
                        <a:t> Bagian</a:t>
                      </a:r>
                      <a:endParaRPr lang="id-ID" sz="1800" b="1" dirty="0">
                        <a:solidFill>
                          <a:srgbClr val="FFFF00"/>
                        </a:solidFill>
                      </a:endParaRPr>
                    </a:p>
                  </a:txBody>
                  <a:tcPr marT="45733" marB="45733"/>
                </a:tc>
                <a:tc>
                  <a:txBody>
                    <a:bodyPr/>
                    <a:lstStyle/>
                    <a:p>
                      <a:pPr algn="ctr"/>
                      <a:r>
                        <a:rPr lang="id-ID" sz="1800" b="1" dirty="0">
                          <a:solidFill>
                            <a:srgbClr val="FFFF00"/>
                          </a:solidFill>
                        </a:rPr>
                        <a:t>Jumlah</a:t>
                      </a:r>
                    </a:p>
                  </a:txBody>
                  <a:tcPr marT="45733" marB="45733"/>
                </a:tc>
                <a:tc>
                  <a:txBody>
                    <a:bodyPr/>
                    <a:lstStyle/>
                    <a:p>
                      <a:pPr algn="ctr"/>
                      <a:r>
                        <a:rPr lang="id-ID" sz="1800" b="1" dirty="0">
                          <a:solidFill>
                            <a:srgbClr val="FFFF00"/>
                          </a:solidFill>
                        </a:rPr>
                        <a:t>Anggaran </a:t>
                      </a:r>
                    </a:p>
                  </a:txBody>
                  <a:tcPr marT="45733" marB="45733"/>
                </a:tc>
                <a:tc>
                  <a:txBody>
                    <a:bodyPr/>
                    <a:lstStyle/>
                    <a:p>
                      <a:pPr algn="ctr"/>
                      <a:r>
                        <a:rPr lang="id-ID" sz="1800" b="1" dirty="0">
                          <a:solidFill>
                            <a:srgbClr val="FFFF00"/>
                          </a:solidFill>
                        </a:rPr>
                        <a:t>Selisih</a:t>
                      </a:r>
                    </a:p>
                  </a:txBody>
                  <a:tcPr marT="45733" marB="45733"/>
                </a:tc>
                <a:extLst>
                  <a:ext uri="{0D108BD9-81ED-4DB2-BD59-A6C34878D82A}">
                    <a16:rowId xmlns:a16="http://schemas.microsoft.com/office/drawing/2014/main" val="10000"/>
                  </a:ext>
                </a:extLst>
              </a:tr>
              <a:tr h="370946">
                <a:tc>
                  <a:txBody>
                    <a:bodyPr/>
                    <a:lstStyle/>
                    <a:p>
                      <a:r>
                        <a:rPr lang="id-ID" sz="1800" dirty="0"/>
                        <a:t>Kepala</a:t>
                      </a:r>
                      <a:r>
                        <a:rPr lang="id-ID" sz="1800" baseline="0" dirty="0"/>
                        <a:t> Unit Perakitan</a:t>
                      </a:r>
                      <a:endParaRPr lang="id-ID" sz="1800" dirty="0"/>
                    </a:p>
                  </a:txBody>
                  <a:tcPr marT="45733" marB="45733"/>
                </a:tc>
                <a:tc>
                  <a:txBody>
                    <a:bodyPr/>
                    <a:lstStyle/>
                    <a:p>
                      <a:pPr algn="r"/>
                      <a:r>
                        <a:rPr lang="id-ID" sz="1800" dirty="0"/>
                        <a:t>7.800.000</a:t>
                      </a:r>
                    </a:p>
                  </a:txBody>
                  <a:tcPr marT="45733" marB="45733"/>
                </a:tc>
                <a:tc>
                  <a:txBody>
                    <a:bodyPr/>
                    <a:lstStyle/>
                    <a:p>
                      <a:pPr algn="r"/>
                      <a:r>
                        <a:rPr lang="id-ID" sz="1800" dirty="0"/>
                        <a:t>8.000.000</a:t>
                      </a:r>
                    </a:p>
                  </a:txBody>
                  <a:tcPr marT="45733" marB="45733"/>
                </a:tc>
                <a:tc>
                  <a:txBody>
                    <a:bodyPr/>
                    <a:lstStyle/>
                    <a:p>
                      <a:pPr algn="r"/>
                      <a:r>
                        <a:rPr lang="id-ID" sz="1800" dirty="0"/>
                        <a:t>200.000</a:t>
                      </a:r>
                    </a:p>
                  </a:txBody>
                  <a:tcPr marT="45733" marB="45733"/>
                </a:tc>
                <a:extLst>
                  <a:ext uri="{0D108BD9-81ED-4DB2-BD59-A6C34878D82A}">
                    <a16:rowId xmlns:a16="http://schemas.microsoft.com/office/drawing/2014/main" val="10001"/>
                  </a:ext>
                </a:extLst>
              </a:tr>
              <a:tr h="370946">
                <a:tc>
                  <a:txBody>
                    <a:bodyPr/>
                    <a:lstStyle/>
                    <a:p>
                      <a:r>
                        <a:rPr lang="id-ID" sz="1800" dirty="0"/>
                        <a:t>Kabag.</a:t>
                      </a:r>
                      <a:r>
                        <a:rPr lang="id-ID" sz="1800" baseline="0" dirty="0"/>
                        <a:t> Komponen Dasar</a:t>
                      </a:r>
                      <a:endParaRPr lang="id-ID" sz="1800" dirty="0"/>
                    </a:p>
                  </a:txBody>
                  <a:tcPr marT="45733" marB="45733"/>
                </a:tc>
                <a:tc>
                  <a:txBody>
                    <a:bodyPr/>
                    <a:lstStyle/>
                    <a:p>
                      <a:pPr algn="r"/>
                      <a:r>
                        <a:rPr lang="id-ID" sz="1800" dirty="0"/>
                        <a:t>39.600.000</a:t>
                      </a:r>
                    </a:p>
                  </a:txBody>
                  <a:tcPr marT="45733" marB="45733"/>
                </a:tc>
                <a:tc>
                  <a:txBody>
                    <a:bodyPr/>
                    <a:lstStyle/>
                    <a:p>
                      <a:pPr algn="r"/>
                      <a:r>
                        <a:rPr lang="id-ID" sz="1800" dirty="0"/>
                        <a:t>40.000.000</a:t>
                      </a:r>
                    </a:p>
                  </a:txBody>
                  <a:tcPr marT="45733" marB="45733"/>
                </a:tc>
                <a:tc>
                  <a:txBody>
                    <a:bodyPr/>
                    <a:lstStyle/>
                    <a:p>
                      <a:pPr algn="r"/>
                      <a:r>
                        <a:rPr lang="id-ID" sz="1800" dirty="0"/>
                        <a:t>400.000</a:t>
                      </a:r>
                    </a:p>
                  </a:txBody>
                  <a:tcPr marT="45733" marB="45733"/>
                </a:tc>
                <a:extLst>
                  <a:ext uri="{0D108BD9-81ED-4DB2-BD59-A6C34878D82A}">
                    <a16:rowId xmlns:a16="http://schemas.microsoft.com/office/drawing/2014/main" val="10002"/>
                  </a:ext>
                </a:extLst>
              </a:tr>
              <a:tr h="370946">
                <a:tc>
                  <a:txBody>
                    <a:bodyPr/>
                    <a:lstStyle/>
                    <a:p>
                      <a:r>
                        <a:rPr lang="id-ID" sz="1800" dirty="0"/>
                        <a:t>Kabag.</a:t>
                      </a:r>
                      <a:r>
                        <a:rPr lang="id-ID" sz="1800" baseline="0" dirty="0"/>
                        <a:t> Komp Penunjang</a:t>
                      </a:r>
                      <a:endParaRPr lang="id-ID" sz="1800" dirty="0"/>
                    </a:p>
                  </a:txBody>
                  <a:tcPr marT="45733" marB="45733"/>
                </a:tc>
                <a:tc>
                  <a:txBody>
                    <a:bodyPr/>
                    <a:lstStyle/>
                    <a:p>
                      <a:pPr algn="r"/>
                      <a:r>
                        <a:rPr lang="id-ID" sz="1800" dirty="0"/>
                        <a:t>25.900.000</a:t>
                      </a:r>
                    </a:p>
                  </a:txBody>
                  <a:tcPr marT="45733" marB="45733"/>
                </a:tc>
                <a:tc>
                  <a:txBody>
                    <a:bodyPr/>
                    <a:lstStyle/>
                    <a:p>
                      <a:pPr algn="r"/>
                      <a:r>
                        <a:rPr lang="id-ID" sz="1800" dirty="0"/>
                        <a:t>26.000.000</a:t>
                      </a:r>
                    </a:p>
                  </a:txBody>
                  <a:tcPr marT="45733" marB="45733"/>
                </a:tc>
                <a:tc>
                  <a:txBody>
                    <a:bodyPr/>
                    <a:lstStyle/>
                    <a:p>
                      <a:pPr algn="r"/>
                      <a:r>
                        <a:rPr lang="id-ID" sz="1800" dirty="0"/>
                        <a:t>100.000</a:t>
                      </a:r>
                    </a:p>
                  </a:txBody>
                  <a:tcPr marT="45733" marB="45733"/>
                </a:tc>
                <a:extLst>
                  <a:ext uri="{0D108BD9-81ED-4DB2-BD59-A6C34878D82A}">
                    <a16:rowId xmlns:a16="http://schemas.microsoft.com/office/drawing/2014/main" val="10003"/>
                  </a:ext>
                </a:extLst>
              </a:tr>
              <a:tr h="370946">
                <a:tc>
                  <a:txBody>
                    <a:bodyPr/>
                    <a:lstStyle/>
                    <a:p>
                      <a:r>
                        <a:rPr lang="id-ID" sz="1800" dirty="0"/>
                        <a:t>Kabag.</a:t>
                      </a:r>
                      <a:r>
                        <a:rPr lang="id-ID" sz="1800" baseline="0" dirty="0"/>
                        <a:t> Pekerja Pabrik</a:t>
                      </a:r>
                      <a:endParaRPr lang="id-ID" sz="1800" dirty="0"/>
                    </a:p>
                  </a:txBody>
                  <a:tcPr marT="45733" marB="45733"/>
                </a:tc>
                <a:tc>
                  <a:txBody>
                    <a:bodyPr/>
                    <a:lstStyle/>
                    <a:p>
                      <a:pPr algn="r"/>
                      <a:r>
                        <a:rPr lang="id-ID" sz="1800" dirty="0"/>
                        <a:t>14.700.000</a:t>
                      </a:r>
                    </a:p>
                  </a:txBody>
                  <a:tcPr marT="45733" marB="45733"/>
                </a:tc>
                <a:tc>
                  <a:txBody>
                    <a:bodyPr/>
                    <a:lstStyle/>
                    <a:p>
                      <a:pPr algn="r"/>
                      <a:r>
                        <a:rPr lang="id-ID" sz="1800" dirty="0"/>
                        <a:t>15.000.000</a:t>
                      </a:r>
                    </a:p>
                  </a:txBody>
                  <a:tcPr marT="45733" marB="45733"/>
                </a:tc>
                <a:tc>
                  <a:txBody>
                    <a:bodyPr/>
                    <a:lstStyle/>
                    <a:p>
                      <a:pPr algn="r"/>
                      <a:r>
                        <a:rPr lang="id-ID" sz="1800" dirty="0"/>
                        <a:t>300.000</a:t>
                      </a:r>
                    </a:p>
                  </a:txBody>
                  <a:tcPr marT="45733" marB="45733"/>
                </a:tc>
                <a:extLst>
                  <a:ext uri="{0D108BD9-81ED-4DB2-BD59-A6C34878D82A}">
                    <a16:rowId xmlns:a16="http://schemas.microsoft.com/office/drawing/2014/main" val="10004"/>
                  </a:ext>
                </a:extLst>
              </a:tr>
              <a:tr h="370946">
                <a:tc>
                  <a:txBody>
                    <a:bodyPr/>
                    <a:lstStyle/>
                    <a:p>
                      <a:r>
                        <a:rPr lang="id-ID" sz="1800" b="1" dirty="0"/>
                        <a:t>Total</a:t>
                      </a:r>
                    </a:p>
                  </a:txBody>
                  <a:tcPr marT="45733" marB="45733"/>
                </a:tc>
                <a:tc>
                  <a:txBody>
                    <a:bodyPr/>
                    <a:lstStyle/>
                    <a:p>
                      <a:pPr algn="r"/>
                      <a:r>
                        <a:rPr lang="id-ID" sz="1800" b="1" dirty="0"/>
                        <a:t>88.000.000</a:t>
                      </a:r>
                    </a:p>
                  </a:txBody>
                  <a:tcPr marT="45733" marB="45733"/>
                </a:tc>
                <a:tc>
                  <a:txBody>
                    <a:bodyPr/>
                    <a:lstStyle/>
                    <a:p>
                      <a:pPr algn="r"/>
                      <a:r>
                        <a:rPr lang="id-ID" sz="1800" b="1" dirty="0"/>
                        <a:t>89.000.000</a:t>
                      </a:r>
                    </a:p>
                  </a:txBody>
                  <a:tcPr marT="45733" marB="45733"/>
                </a:tc>
                <a:tc>
                  <a:txBody>
                    <a:bodyPr/>
                    <a:lstStyle/>
                    <a:p>
                      <a:pPr algn="r"/>
                      <a:r>
                        <a:rPr lang="id-ID" sz="1800" b="1" dirty="0"/>
                        <a:t>1.000.000</a:t>
                      </a:r>
                    </a:p>
                  </a:txBody>
                  <a:tcPr marT="45733" marB="45733"/>
                </a:tc>
                <a:extLst>
                  <a:ext uri="{0D108BD9-81ED-4DB2-BD59-A6C34878D82A}">
                    <a16:rowId xmlns:a16="http://schemas.microsoft.com/office/drawing/2014/main" val="10005"/>
                  </a:ext>
                </a:extLst>
              </a:tr>
            </a:tbl>
          </a:graphicData>
        </a:graphic>
      </p:graphicFrame>
      <p:cxnSp>
        <p:nvCxnSpPr>
          <p:cNvPr id="8" name="Straight Arrow Connector 7"/>
          <p:cNvCxnSpPr/>
          <p:nvPr/>
        </p:nvCxnSpPr>
        <p:spPr>
          <a:xfrm rot="5400000">
            <a:off x="3522663" y="3643313"/>
            <a:ext cx="1573213"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44848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7" name="Group 76">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78"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82" name="Freeform: Shape 81">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3" name="Freeform: Shape 82">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4" name="Freeform: Shape 83">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5" name="Freeform: Shape 84">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6" name="Freeform: Shape 85">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7" name="Freeform: Shape 86">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8" name="Freeform: Shape 87">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p:cNvSpPr>
            <a:spLocks noGrp="1"/>
          </p:cNvSpPr>
          <p:nvPr>
            <p:ph type="title"/>
          </p:nvPr>
        </p:nvSpPr>
        <p:spPr>
          <a:xfrm>
            <a:off x="786385" y="841248"/>
            <a:ext cx="3515244" cy="5340097"/>
          </a:xfrm>
        </p:spPr>
        <p:txBody>
          <a:bodyPr anchor="ctr">
            <a:normAutofit/>
          </a:bodyPr>
          <a:lstStyle/>
          <a:p>
            <a:pPr eaLnBrk="1" hangingPunct="1">
              <a:defRPr/>
            </a:pPr>
            <a:r>
              <a:rPr lang="id-ID" sz="4800" b="1">
                <a:solidFill>
                  <a:schemeClr val="bg1"/>
                </a:solidFill>
              </a:rPr>
              <a:t>Daftar Pustaka</a:t>
            </a:r>
          </a:p>
        </p:txBody>
      </p:sp>
      <p:graphicFrame>
        <p:nvGraphicFramePr>
          <p:cNvPr id="12293" name="Content Placeholder 2">
            <a:extLst>
              <a:ext uri="{FF2B5EF4-FFF2-40B4-BE49-F238E27FC236}">
                <a16:creationId xmlns:a16="http://schemas.microsoft.com/office/drawing/2014/main" id="{35AF0FF7-35FB-417F-A2A4-515557112414}"/>
              </a:ext>
            </a:extLst>
          </p:cNvPr>
          <p:cNvGraphicFramePr>
            <a:graphicFrameLocks noGrp="1"/>
          </p:cNvGraphicFramePr>
          <p:nvPr>
            <p:ph idx="1"/>
            <p:extLst>
              <p:ext uri="{D42A27DB-BD31-4B8C-83A1-F6EECF244321}">
                <p14:modId xmlns:p14="http://schemas.microsoft.com/office/powerpoint/2010/main" val="2480232629"/>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09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1412488"/>
            <a:ext cx="2899189" cy="4363844"/>
          </a:xfrm>
        </p:spPr>
        <p:txBody>
          <a:bodyPr vert="horz" lIns="91440" tIns="45720" rIns="91440" bIns="45720" rtlCol="0" anchor="t">
            <a:normAutofit/>
          </a:bodyPr>
          <a:lstStyle/>
          <a:p>
            <a:pPr>
              <a:defRPr/>
            </a:pPr>
            <a:r>
              <a:rPr lang="en-US" sz="4000" b="1" kern="1200">
                <a:solidFill>
                  <a:srgbClr val="FFFFFF"/>
                </a:solidFill>
                <a:latin typeface="+mj-lt"/>
                <a:ea typeface="+mj-ea"/>
                <a:cs typeface="+mj-cs"/>
              </a:rPr>
              <a:t>Akuntansi Pertanggung-jawaban?</a:t>
            </a:r>
          </a:p>
        </p:txBody>
      </p:sp>
      <p:sp>
        <p:nvSpPr>
          <p:cNvPr id="3" name="Content Placeholder 2"/>
          <p:cNvSpPr>
            <a:spLocks noGrp="1"/>
          </p:cNvSpPr>
          <p:nvPr>
            <p:ph idx="1"/>
          </p:nvPr>
        </p:nvSpPr>
        <p:spPr>
          <a:xfrm>
            <a:off x="4380855" y="1412489"/>
            <a:ext cx="3427283" cy="4363844"/>
          </a:xfr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a:defRPr/>
            </a:pPr>
            <a:r>
              <a:rPr lang="en-US" sz="2000">
                <a:solidFill>
                  <a:schemeClr val="tx1"/>
                </a:solidFill>
              </a:rPr>
              <a:t>Sistem akuntansi yang mengakui berbagai pusat tanggung jawab pada keseluruhan organisasi, dan mencerminkan rencana serta tindakan setiap pusat tanggung jawab itu dengan menetapkan penghasilan dan biaya tertentu bagi pusat yang memiliki tanggung jawab bersangkutan.</a:t>
            </a:r>
          </a:p>
          <a:p>
            <a:pPr>
              <a:defRPr/>
            </a:pPr>
            <a:endParaRPr lang="en-US" sz="2000">
              <a:solidFill>
                <a:schemeClr val="tx1"/>
              </a:solidFill>
            </a:endParaRPr>
          </a:p>
          <a:p>
            <a:pPr>
              <a:defRPr/>
            </a:pPr>
            <a:endParaRPr lang="en-US" sz="2000">
              <a:solidFill>
                <a:schemeClr val="tx1"/>
              </a:solidFill>
            </a:endParaRP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2"/>
          <p:cNvSpPr txBox="1">
            <a:spLocks/>
          </p:cNvSpPr>
          <p:nvPr/>
        </p:nvSpPr>
        <p:spPr>
          <a:xfrm>
            <a:off x="8451604" y="1412489"/>
            <a:ext cx="3197701" cy="436384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marL="342900" indent="-228600">
              <a:lnSpc>
                <a:spcPct val="90000"/>
              </a:lnSpc>
              <a:spcBef>
                <a:spcPct val="20000"/>
              </a:spcBef>
              <a:buFont typeface="Arial" panose="020B0604020202020204" pitchFamily="34" charset="0"/>
              <a:buChar char="•"/>
              <a:defRPr/>
            </a:pPr>
            <a:r>
              <a:rPr lang="en-US" sz="2000">
                <a:solidFill>
                  <a:schemeClr val="tx1"/>
                </a:solidFill>
              </a:rPr>
              <a:t>Sistem akuntansi yang menekankan perilaku manajer dan para akuntan sangat dipengaruhi oleh bagaimana kinerja (</a:t>
            </a:r>
            <a:r>
              <a:rPr lang="en-US" sz="2000" i="1">
                <a:solidFill>
                  <a:schemeClr val="tx1"/>
                </a:solidFill>
              </a:rPr>
              <a:t>perfomance</a:t>
            </a:r>
            <a:r>
              <a:rPr lang="en-US" sz="2000">
                <a:solidFill>
                  <a:schemeClr val="tx1"/>
                </a:solidFill>
              </a:rPr>
              <a:t>).</a:t>
            </a:r>
          </a:p>
          <a:p>
            <a:pPr marL="342900" indent="-228600">
              <a:lnSpc>
                <a:spcPct val="90000"/>
              </a:lnSpc>
              <a:spcBef>
                <a:spcPct val="20000"/>
              </a:spcBef>
              <a:buFont typeface="Arial" panose="020B0604020202020204" pitchFamily="34" charset="0"/>
              <a:buChar char="•"/>
              <a:defRPr/>
            </a:pPr>
            <a:endParaRPr lang="en-US" sz="2000">
              <a:solidFill>
                <a:schemeClr val="tx1"/>
              </a:solidFill>
            </a:endParaRPr>
          </a:p>
        </p:txBody>
      </p:sp>
    </p:spTree>
    <p:extLst>
      <p:ext uri="{BB962C8B-B14F-4D97-AF65-F5344CB8AC3E}">
        <p14:creationId xmlns:p14="http://schemas.microsoft.com/office/powerpoint/2010/main" val="377787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3041651" y="427038"/>
            <a:ext cx="6710363" cy="863600"/>
          </a:xfrm>
        </p:spPr>
        <p:txBody>
          <a:bodyPr/>
          <a:lstStyle/>
          <a:p>
            <a:pPr eaLnBrk="1" hangingPunct="1"/>
            <a:r>
              <a:rPr lang="id-ID" b="1"/>
              <a:t>Syarat Pembentukan SAP</a:t>
            </a:r>
            <a:endParaRPr lang="en-US" b="1"/>
          </a:p>
        </p:txBody>
      </p:sp>
      <p:sp>
        <p:nvSpPr>
          <p:cNvPr id="7" name="Oval 6"/>
          <p:cNvSpPr/>
          <p:nvPr/>
        </p:nvSpPr>
        <p:spPr>
          <a:xfrm>
            <a:off x="1809720" y="1857364"/>
            <a:ext cx="3286148" cy="1714512"/>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id-ID" b="1" dirty="0"/>
              <a:t>Alokasi dan Pengelompokkan Tanggung Jawab </a:t>
            </a:r>
          </a:p>
        </p:txBody>
      </p:sp>
      <p:sp>
        <p:nvSpPr>
          <p:cNvPr id="8" name="Oval 7"/>
          <p:cNvSpPr/>
          <p:nvPr/>
        </p:nvSpPr>
        <p:spPr>
          <a:xfrm>
            <a:off x="7167570" y="1857364"/>
            <a:ext cx="3286148" cy="1714512"/>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id-ID" b="1" dirty="0"/>
              <a:t>Sesuai Bagan Organisasi</a:t>
            </a:r>
          </a:p>
        </p:txBody>
      </p:sp>
      <p:sp>
        <p:nvSpPr>
          <p:cNvPr id="9" name="Oval 8"/>
          <p:cNvSpPr/>
          <p:nvPr/>
        </p:nvSpPr>
        <p:spPr>
          <a:xfrm>
            <a:off x="4667240" y="4714884"/>
            <a:ext cx="2857520" cy="1714512"/>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id-ID" b="1" dirty="0"/>
              <a:t>Anggaran Yang Jelas</a:t>
            </a:r>
          </a:p>
        </p:txBody>
      </p:sp>
      <p:sp>
        <p:nvSpPr>
          <p:cNvPr id="10" name="Left-Up Arrow 9"/>
          <p:cNvSpPr/>
          <p:nvPr/>
        </p:nvSpPr>
        <p:spPr>
          <a:xfrm>
            <a:off x="7524750" y="3571876"/>
            <a:ext cx="1785938" cy="2428875"/>
          </a:xfrm>
          <a:prstGeom prst="leftUp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id-ID"/>
          </a:p>
        </p:txBody>
      </p:sp>
      <p:sp>
        <p:nvSpPr>
          <p:cNvPr id="11" name="Left-Right Arrow 10"/>
          <p:cNvSpPr/>
          <p:nvPr/>
        </p:nvSpPr>
        <p:spPr>
          <a:xfrm>
            <a:off x="5095875" y="2357439"/>
            <a:ext cx="2071688" cy="714375"/>
          </a:xfrm>
          <a:prstGeom prst="leftRight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id-ID"/>
          </a:p>
        </p:txBody>
      </p:sp>
      <p:sp>
        <p:nvSpPr>
          <p:cNvPr id="12" name="Left-Up Arrow 11"/>
          <p:cNvSpPr/>
          <p:nvPr/>
        </p:nvSpPr>
        <p:spPr>
          <a:xfrm rot="5400000">
            <a:off x="2559844" y="3964782"/>
            <a:ext cx="2500313" cy="1714500"/>
          </a:xfrm>
          <a:prstGeom prst="leftUp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id-ID"/>
          </a:p>
        </p:txBody>
      </p:sp>
    </p:spTree>
    <p:extLst>
      <p:ext uri="{BB962C8B-B14F-4D97-AF65-F5344CB8AC3E}">
        <p14:creationId xmlns:p14="http://schemas.microsoft.com/office/powerpoint/2010/main" val="252574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3041651" y="427038"/>
            <a:ext cx="6710363" cy="863600"/>
          </a:xfrm>
        </p:spPr>
        <p:txBody>
          <a:bodyPr>
            <a:normAutofit fontScale="90000"/>
          </a:bodyPr>
          <a:lstStyle/>
          <a:p>
            <a:pPr eaLnBrk="1" hangingPunct="1"/>
            <a:r>
              <a:rPr lang="id-ID" b="1"/>
              <a:t>Jenis Pusat Pertanggungjawaban</a:t>
            </a:r>
            <a:endParaRPr lang="en-US" b="1"/>
          </a:p>
        </p:txBody>
      </p:sp>
      <p:sp>
        <p:nvSpPr>
          <p:cNvPr id="13" name="Rounded Rectangle 12"/>
          <p:cNvSpPr/>
          <p:nvPr/>
        </p:nvSpPr>
        <p:spPr>
          <a:xfrm>
            <a:off x="1524000" y="1571612"/>
            <a:ext cx="7072330" cy="5003438"/>
          </a:xfrm>
          <a:prstGeom prst="roundRect">
            <a:avLst/>
          </a:prstGeom>
          <a:blipFill dpi="0" rotWithShape="1">
            <a:blip r:embed="rId2"/>
            <a:srcRect/>
            <a:stretch>
              <a:fillRect t="-9000"/>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4" name="Left Arrow 13"/>
          <p:cNvSpPr/>
          <p:nvPr/>
        </p:nvSpPr>
        <p:spPr>
          <a:xfrm>
            <a:off x="8596314" y="2357439"/>
            <a:ext cx="2071687" cy="1214437"/>
          </a:xfrm>
          <a:prstGeom prst="leftArrow">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id-ID" dirty="0"/>
              <a:t>Komunikasi</a:t>
            </a:r>
          </a:p>
        </p:txBody>
      </p:sp>
      <p:sp>
        <p:nvSpPr>
          <p:cNvPr id="15" name="Left Arrow 14"/>
          <p:cNvSpPr/>
          <p:nvPr/>
        </p:nvSpPr>
        <p:spPr>
          <a:xfrm>
            <a:off x="8596314" y="3571875"/>
            <a:ext cx="2071687" cy="1214438"/>
          </a:xfrm>
          <a:prstGeom prst="left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id-ID" dirty="0"/>
              <a:t>Keteladanan</a:t>
            </a:r>
          </a:p>
        </p:txBody>
      </p:sp>
      <p:sp>
        <p:nvSpPr>
          <p:cNvPr id="16" name="Left Arrow 15"/>
          <p:cNvSpPr/>
          <p:nvPr/>
        </p:nvSpPr>
        <p:spPr>
          <a:xfrm>
            <a:off x="8596314" y="4786314"/>
            <a:ext cx="2071687" cy="1214437"/>
          </a:xfrm>
          <a:prstGeom prst="leftArrow">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id-ID" dirty="0"/>
              <a:t>Motivasi</a:t>
            </a:r>
          </a:p>
        </p:txBody>
      </p:sp>
    </p:spTree>
    <p:extLst>
      <p:ext uri="{BB962C8B-B14F-4D97-AF65-F5344CB8AC3E}">
        <p14:creationId xmlns:p14="http://schemas.microsoft.com/office/powerpoint/2010/main" val="3843617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 calcmode="lin" valueType="num">
                                      <p:cBhvr additive="base">
                                        <p:cTn id="7" dur="500" fill="hold"/>
                                        <p:tgtEl>
                                          <p:spTgt spid="1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 calcmode="lin" valueType="num">
                                      <p:cBhvr additive="base">
                                        <p:cTn id="11"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bg/>
                                          </p:spTgt>
                                        </p:tgtEl>
                                        <p:attrNameLst>
                                          <p:attrName>style.visibility</p:attrName>
                                        </p:attrNameLst>
                                      </p:cBhvr>
                                      <p:to>
                                        <p:strVal val="visible"/>
                                      </p:to>
                                    </p:set>
                                    <p:anim calcmode="lin" valueType="num">
                                      <p:cBhvr additive="base">
                                        <p:cTn id="1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 calcmode="lin" valueType="num">
                                      <p:cBhvr additive="base">
                                        <p:cTn id="2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bg/>
                                          </p:spTgt>
                                        </p:tgtEl>
                                        <p:attrNameLst>
                                          <p:attrName>style.visibility</p:attrName>
                                        </p:attrNameLst>
                                      </p:cBhvr>
                                      <p:to>
                                        <p:strVal val="visible"/>
                                      </p:to>
                                    </p:set>
                                    <p:anim calcmode="lin" valueType="num">
                                      <p:cBhvr additive="base">
                                        <p:cTn id="27" dur="500" fill="hold"/>
                                        <p:tgtEl>
                                          <p:spTgt spid="16">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6">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 calcmode="lin" valueType="num">
                                      <p:cBhvr additive="base">
                                        <p:cTn id="3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allAtOnce" animBg="1"/>
      <p:bldP spid="15" grpId="0" build="allAtOnce" animBg="1"/>
      <p:bldP spid="16"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triped Right Arrow 5"/>
          <p:cNvSpPr/>
          <p:nvPr/>
        </p:nvSpPr>
        <p:spPr>
          <a:xfrm>
            <a:off x="4038600" y="1155700"/>
            <a:ext cx="2247900" cy="2222500"/>
          </a:xfrm>
          <a:prstGeom prst="stripedRightArrow">
            <a:avLst/>
          </a:prstGeom>
          <a:effectLst>
            <a:outerShdw blurRad="152400" dist="317500" dir="5400000" sx="90000" sy="-19000" rotWithShape="0">
              <a:prstClr val="black">
                <a:alpha val="15000"/>
              </a:prstClr>
            </a:outerShdw>
          </a:effectLst>
        </p:spPr>
        <p:style>
          <a:lnRef idx="2">
            <a:schemeClr val="accent2"/>
          </a:lnRef>
          <a:fillRef idx="1">
            <a:schemeClr val="lt1"/>
          </a:fillRef>
          <a:effectRef idx="0">
            <a:schemeClr val="accent2"/>
          </a:effectRef>
          <a:fontRef idx="minor">
            <a:schemeClr val="dk1"/>
          </a:fontRef>
        </p:style>
        <p:txBody>
          <a:bodyPr wrap="square" anchor="t">
            <a:normAutofit/>
          </a:bodyPr>
          <a:lstStyle/>
          <a:p>
            <a:pPr algn="ctr">
              <a:lnSpc>
                <a:spcPct val="90000"/>
              </a:lnSpc>
              <a:spcAft>
                <a:spcPts val="600"/>
              </a:spcAft>
              <a:defRPr/>
            </a:pPr>
            <a:r>
              <a:rPr lang="id-ID" dirty="0"/>
              <a:t>Laporan Pelaksanaan Tanggung Jawab</a:t>
            </a:r>
            <a:endParaRPr lang="id-ID"/>
          </a:p>
        </p:txBody>
      </p:sp>
      <p:sp>
        <p:nvSpPr>
          <p:cNvPr id="7" name="Striped Right Arrow 6"/>
          <p:cNvSpPr/>
          <p:nvPr/>
        </p:nvSpPr>
        <p:spPr>
          <a:xfrm>
            <a:off x="4038600" y="3441700"/>
            <a:ext cx="2247900" cy="2222500"/>
          </a:xfrm>
          <a:prstGeom prst="stripedRightArrow">
            <a:avLst/>
          </a:prstGeom>
          <a:effectLst>
            <a:outerShdw blurRad="152400" dist="317500" dir="5400000" sx="90000" sy="-19000" rotWithShape="0">
              <a:prstClr val="black">
                <a:alpha val="15000"/>
              </a:prstClr>
            </a:outerShdw>
          </a:effectLst>
        </p:spPr>
        <p:style>
          <a:lnRef idx="2">
            <a:schemeClr val="accent1"/>
          </a:lnRef>
          <a:fillRef idx="1">
            <a:schemeClr val="lt1"/>
          </a:fillRef>
          <a:effectRef idx="0">
            <a:schemeClr val="accent1"/>
          </a:effectRef>
          <a:fontRef idx="minor">
            <a:schemeClr val="dk1"/>
          </a:fontRef>
        </p:style>
        <p:txBody>
          <a:bodyPr wrap="square" anchor="t">
            <a:normAutofit/>
          </a:bodyPr>
          <a:lstStyle/>
          <a:p>
            <a:pPr algn="ctr">
              <a:lnSpc>
                <a:spcPct val="90000"/>
              </a:lnSpc>
              <a:spcAft>
                <a:spcPts val="600"/>
              </a:spcAft>
              <a:defRPr/>
            </a:pPr>
            <a:r>
              <a:rPr lang="id-ID" dirty="0"/>
              <a:t>Laporan Pelaksanaan Tanggung Jawab</a:t>
            </a:r>
            <a:endParaRPr lang="id-ID"/>
          </a:p>
        </p:txBody>
      </p:sp>
      <p:sp>
        <p:nvSpPr>
          <p:cNvPr id="8" name="Rounded Rectangle 7"/>
          <p:cNvSpPr/>
          <p:nvPr/>
        </p:nvSpPr>
        <p:spPr>
          <a:xfrm>
            <a:off x="6337300" y="1155700"/>
            <a:ext cx="5003800" cy="45212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lnRef>
          <a:fillRef idx="1">
            <a:schemeClr val="lt1"/>
          </a:fillRef>
          <a:effectRef idx="0">
            <a:schemeClr val="accent3"/>
          </a:effectRef>
          <a:fontRef idx="minor">
            <a:schemeClr val="dk1"/>
          </a:fontRef>
        </p:style>
        <p:txBody>
          <a:bodyPr wrap="square" anchor="t">
            <a:normAutofit/>
          </a:bodyPr>
          <a:lstStyle/>
          <a:p>
            <a:pPr marL="342900" indent="-342900">
              <a:lnSpc>
                <a:spcPct val="90000"/>
              </a:lnSpc>
              <a:spcAft>
                <a:spcPts val="600"/>
              </a:spcAft>
              <a:buFont typeface="+mj-lt"/>
              <a:buAutoNum type="arabicPeriod"/>
              <a:defRPr/>
            </a:pPr>
            <a:r>
              <a:rPr lang="id-ID" sz="2400" b="1">
                <a:solidFill>
                  <a:srgbClr val="FF0000"/>
                </a:solidFill>
              </a:rPr>
              <a:t>Ditujukan Kepada Pihak Yang Tepat</a:t>
            </a:r>
          </a:p>
          <a:p>
            <a:pPr marL="342900" indent="-342900">
              <a:lnSpc>
                <a:spcPct val="90000"/>
              </a:lnSpc>
              <a:spcAft>
                <a:spcPts val="600"/>
              </a:spcAft>
              <a:buFont typeface="+mj-lt"/>
              <a:buAutoNum type="arabicPeriod"/>
              <a:defRPr/>
            </a:pPr>
            <a:r>
              <a:rPr lang="id-ID" sz="2400" b="1">
                <a:solidFill>
                  <a:srgbClr val="FF0000"/>
                </a:solidFill>
              </a:rPr>
              <a:t>Konsisten</a:t>
            </a:r>
          </a:p>
          <a:p>
            <a:pPr marL="342900" indent="-342900">
              <a:lnSpc>
                <a:spcPct val="90000"/>
              </a:lnSpc>
              <a:spcAft>
                <a:spcPts val="600"/>
              </a:spcAft>
              <a:buFont typeface="+mj-lt"/>
              <a:buAutoNum type="arabicPeriod"/>
              <a:defRPr/>
            </a:pPr>
            <a:r>
              <a:rPr lang="id-ID" sz="2400" b="1">
                <a:solidFill>
                  <a:srgbClr val="FF0000"/>
                </a:solidFill>
              </a:rPr>
              <a:t>Tepat waktu</a:t>
            </a:r>
          </a:p>
          <a:p>
            <a:pPr marL="342900" indent="-342900">
              <a:lnSpc>
                <a:spcPct val="90000"/>
              </a:lnSpc>
              <a:spcAft>
                <a:spcPts val="600"/>
              </a:spcAft>
              <a:buFont typeface="+mj-lt"/>
              <a:buAutoNum type="arabicPeriod"/>
              <a:defRPr/>
            </a:pPr>
            <a:r>
              <a:rPr lang="id-ID" sz="2400" b="1">
                <a:solidFill>
                  <a:srgbClr val="FF0000"/>
                </a:solidFill>
              </a:rPr>
              <a:t>Teratur</a:t>
            </a:r>
          </a:p>
          <a:p>
            <a:pPr marL="342900" indent="-342900">
              <a:lnSpc>
                <a:spcPct val="90000"/>
              </a:lnSpc>
              <a:spcAft>
                <a:spcPts val="600"/>
              </a:spcAft>
              <a:buFont typeface="+mj-lt"/>
              <a:buAutoNum type="arabicPeriod"/>
              <a:defRPr/>
            </a:pPr>
            <a:r>
              <a:rPr lang="id-ID" sz="2400" b="1">
                <a:solidFill>
                  <a:srgbClr val="FF0000"/>
                </a:solidFill>
              </a:rPr>
              <a:t>Mudah Dipahami</a:t>
            </a:r>
          </a:p>
          <a:p>
            <a:pPr marL="342900" indent="-342900">
              <a:lnSpc>
                <a:spcPct val="90000"/>
              </a:lnSpc>
              <a:spcAft>
                <a:spcPts val="600"/>
              </a:spcAft>
              <a:buFont typeface="+mj-lt"/>
              <a:buAutoNum type="arabicPeriod"/>
              <a:defRPr/>
            </a:pPr>
            <a:r>
              <a:rPr lang="id-ID" sz="2400" b="1">
                <a:solidFill>
                  <a:srgbClr val="FF0000"/>
                </a:solidFill>
              </a:rPr>
              <a:t>Penjelasan Yang Terinci</a:t>
            </a:r>
          </a:p>
          <a:p>
            <a:pPr marL="342900" indent="-342900">
              <a:lnSpc>
                <a:spcPct val="90000"/>
              </a:lnSpc>
              <a:spcAft>
                <a:spcPts val="600"/>
              </a:spcAft>
              <a:buFont typeface="+mj-lt"/>
              <a:buAutoNum type="arabicPeriod"/>
              <a:defRPr/>
            </a:pPr>
            <a:r>
              <a:rPr lang="id-ID" sz="2400" b="1">
                <a:solidFill>
                  <a:srgbClr val="FF0000"/>
                </a:solidFill>
              </a:rPr>
              <a:t>Dapat Dibandingkan</a:t>
            </a:r>
          </a:p>
          <a:p>
            <a:pPr marL="342900" indent="-342900">
              <a:lnSpc>
                <a:spcPct val="90000"/>
              </a:lnSpc>
              <a:spcAft>
                <a:spcPts val="600"/>
              </a:spcAft>
              <a:buFont typeface="+mj-lt"/>
              <a:buAutoNum type="arabicPeriod"/>
              <a:defRPr/>
            </a:pPr>
            <a:r>
              <a:rPr lang="id-ID" sz="2400" b="1">
                <a:solidFill>
                  <a:srgbClr val="FF0000"/>
                </a:solidFill>
              </a:rPr>
              <a:t>Bersifat Analitis</a:t>
            </a:r>
          </a:p>
          <a:p>
            <a:pPr marL="342900" indent="-342900">
              <a:lnSpc>
                <a:spcPct val="90000"/>
              </a:lnSpc>
              <a:spcAft>
                <a:spcPts val="600"/>
              </a:spcAft>
              <a:buFont typeface="+mj-lt"/>
              <a:buAutoNum type="arabicPeriod"/>
              <a:defRPr/>
            </a:pPr>
            <a:r>
              <a:rPr lang="id-ID" sz="2400" b="1">
                <a:solidFill>
                  <a:srgbClr val="FF0000"/>
                </a:solidFill>
              </a:rPr>
              <a:t>Tingkat Efisiensi</a:t>
            </a:r>
          </a:p>
        </p:txBody>
      </p:sp>
      <p:sp>
        <p:nvSpPr>
          <p:cNvPr id="2" name="Title 1"/>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defRPr/>
            </a:pPr>
            <a:r>
              <a:rPr lang="en-US" sz="1600" b="1" kern="1200">
                <a:solidFill>
                  <a:srgbClr val="FFFFFF"/>
                </a:solidFill>
                <a:latin typeface="+mj-lt"/>
                <a:ea typeface="+mj-ea"/>
                <a:cs typeface="+mj-cs"/>
              </a:rPr>
              <a:t>Laporan Akuntansi Pertanggungjawaban</a:t>
            </a:r>
          </a:p>
        </p:txBody>
      </p:sp>
    </p:spTree>
    <p:extLst>
      <p:ext uri="{BB962C8B-B14F-4D97-AF65-F5344CB8AC3E}">
        <p14:creationId xmlns:p14="http://schemas.microsoft.com/office/powerpoint/2010/main" val="335057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eaLnBrk="1" hangingPunct="1">
              <a:defRPr/>
            </a:pPr>
            <a:r>
              <a:rPr lang="id-ID" sz="2600" b="1">
                <a:solidFill>
                  <a:srgbClr val="FFFFFF"/>
                </a:solidFill>
              </a:rPr>
              <a:t>Alokasi Biaya</a:t>
            </a:r>
          </a:p>
        </p:txBody>
      </p:sp>
      <p:graphicFrame>
        <p:nvGraphicFramePr>
          <p:cNvPr id="7173" name="Content Placeholder 2">
            <a:extLst>
              <a:ext uri="{FF2B5EF4-FFF2-40B4-BE49-F238E27FC236}">
                <a16:creationId xmlns:a16="http://schemas.microsoft.com/office/drawing/2014/main" id="{F38DBE4F-5BA9-4798-B389-02532F5B163A}"/>
              </a:ext>
            </a:extLst>
          </p:cNvPr>
          <p:cNvGraphicFramePr>
            <a:graphicFrameLocks noGrp="1"/>
          </p:cNvGraphicFramePr>
          <p:nvPr>
            <p:ph idx="1"/>
            <p:extLst>
              <p:ext uri="{D42A27DB-BD31-4B8C-83A1-F6EECF244321}">
                <p14:modId xmlns:p14="http://schemas.microsoft.com/office/powerpoint/2010/main" val="2271515450"/>
              </p:ext>
            </p:extLst>
          </p:nvPr>
        </p:nvGraphicFramePr>
        <p:xfrm>
          <a:off x="4038600" y="1166648"/>
          <a:ext cx="7315200" cy="4524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029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527050"/>
            <a:ext cx="7543800" cy="585788"/>
          </a:xfrm>
        </p:spPr>
        <p:txBody>
          <a:bodyPr>
            <a:normAutofit fontScale="90000"/>
          </a:bodyPr>
          <a:lstStyle/>
          <a:p>
            <a:pPr eaLnBrk="1" hangingPunct="1">
              <a:defRPr/>
            </a:pPr>
            <a:r>
              <a:rPr lang="id-ID" b="1" dirty="0"/>
              <a:t>Faktor Pengendalian Biaya</a:t>
            </a:r>
          </a:p>
        </p:txBody>
      </p:sp>
      <p:sp>
        <p:nvSpPr>
          <p:cNvPr id="4" name="Right Arrow 3"/>
          <p:cNvSpPr/>
          <p:nvPr/>
        </p:nvSpPr>
        <p:spPr>
          <a:xfrm>
            <a:off x="1524001" y="1428751"/>
            <a:ext cx="2500313" cy="1571625"/>
          </a:xfrm>
          <a:prstGeom prst="right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id-ID" dirty="0"/>
              <a:t>Faktor Internal</a:t>
            </a:r>
          </a:p>
        </p:txBody>
      </p:sp>
      <p:sp>
        <p:nvSpPr>
          <p:cNvPr id="5" name="Rounded Rectangle 4"/>
          <p:cNvSpPr/>
          <p:nvPr/>
        </p:nvSpPr>
        <p:spPr>
          <a:xfrm>
            <a:off x="4738678" y="1428736"/>
            <a:ext cx="3429024" cy="135732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anchor="ctr"/>
          <a:lstStyle/>
          <a:p>
            <a:pPr marL="342900" indent="-342900">
              <a:buFont typeface="+mj-lt"/>
              <a:buAutoNum type="arabicPeriod"/>
              <a:defRPr/>
            </a:pPr>
            <a:endParaRPr lang="id-ID" dirty="0"/>
          </a:p>
          <a:p>
            <a:pPr marL="342900" indent="-342900">
              <a:buFont typeface="+mj-lt"/>
              <a:buAutoNum type="arabicPeriod"/>
              <a:defRPr/>
            </a:pPr>
            <a:r>
              <a:rPr lang="id-ID" dirty="0"/>
              <a:t>Produktivitas unit kerja</a:t>
            </a:r>
          </a:p>
          <a:p>
            <a:pPr marL="342900" indent="-342900">
              <a:buFont typeface="+mj-lt"/>
              <a:buAutoNum type="arabicPeriod"/>
              <a:defRPr/>
            </a:pPr>
            <a:r>
              <a:rPr lang="id-ID" dirty="0"/>
              <a:t>Perilaku biaya</a:t>
            </a:r>
          </a:p>
          <a:p>
            <a:pPr marL="342900" indent="-342900">
              <a:buFont typeface="+mj-lt"/>
              <a:buAutoNum type="arabicPeriod"/>
              <a:defRPr/>
            </a:pPr>
            <a:r>
              <a:rPr lang="id-ID" dirty="0"/>
              <a:t>Tenaga kerja yang digunakan</a:t>
            </a:r>
          </a:p>
          <a:p>
            <a:pPr marL="342900" indent="-342900">
              <a:buFont typeface="+mj-lt"/>
              <a:buAutoNum type="arabicPeriod"/>
              <a:defRPr/>
            </a:pPr>
            <a:r>
              <a:rPr lang="id-ID" dirty="0"/>
              <a:t>Kekerabatan para pekerja</a:t>
            </a:r>
          </a:p>
          <a:p>
            <a:pPr marL="342900" indent="-342900">
              <a:buFont typeface="+mj-lt"/>
              <a:buAutoNum type="arabicPeriod"/>
              <a:defRPr/>
            </a:pPr>
            <a:endParaRPr lang="id-ID" dirty="0"/>
          </a:p>
        </p:txBody>
      </p:sp>
      <p:sp>
        <p:nvSpPr>
          <p:cNvPr id="6" name="Left Arrow 5"/>
          <p:cNvSpPr/>
          <p:nvPr/>
        </p:nvSpPr>
        <p:spPr>
          <a:xfrm>
            <a:off x="7667626" y="3071814"/>
            <a:ext cx="3000375" cy="1285875"/>
          </a:xfrm>
          <a:prstGeom prst="leftArrow">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id-ID" dirty="0"/>
              <a:t>Saling Ketergantungan Dengan Departemen Lain</a:t>
            </a:r>
          </a:p>
        </p:txBody>
      </p:sp>
      <p:sp>
        <p:nvSpPr>
          <p:cNvPr id="7" name="Rounded Rectangle 6"/>
          <p:cNvSpPr/>
          <p:nvPr/>
        </p:nvSpPr>
        <p:spPr>
          <a:xfrm>
            <a:off x="3881422" y="3286124"/>
            <a:ext cx="3714776" cy="100013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nchor="ctr"/>
          <a:lstStyle/>
          <a:p>
            <a:pPr marL="342900" indent="-342900">
              <a:buFont typeface="+mj-lt"/>
              <a:buAutoNum type="arabicPeriod"/>
              <a:defRPr/>
            </a:pPr>
            <a:endParaRPr lang="id-ID" dirty="0"/>
          </a:p>
          <a:p>
            <a:pPr marL="342900" indent="-342900">
              <a:buFont typeface="+mj-lt"/>
              <a:buAutoNum type="arabicPeriod"/>
              <a:defRPr/>
            </a:pPr>
            <a:r>
              <a:rPr lang="id-ID" dirty="0"/>
              <a:t>Keandalan setiap departemen</a:t>
            </a:r>
          </a:p>
          <a:p>
            <a:pPr marL="342900" indent="-342900">
              <a:buFont typeface="+mj-lt"/>
              <a:buAutoNum type="arabicPeriod"/>
              <a:defRPr/>
            </a:pPr>
            <a:r>
              <a:rPr lang="id-ID" dirty="0"/>
              <a:t>Kerjasama antar departemen</a:t>
            </a:r>
          </a:p>
          <a:p>
            <a:pPr marL="342900" indent="-342900">
              <a:buFont typeface="+mj-lt"/>
              <a:buAutoNum type="arabicPeriod"/>
              <a:defRPr/>
            </a:pPr>
            <a:r>
              <a:rPr lang="id-ID" dirty="0"/>
              <a:t>Keluwesan setiap departemen</a:t>
            </a:r>
          </a:p>
          <a:p>
            <a:pPr marL="342900" indent="-342900">
              <a:buFont typeface="+mj-lt"/>
              <a:buAutoNum type="arabicPeriod"/>
              <a:defRPr/>
            </a:pPr>
            <a:endParaRPr lang="id-ID" dirty="0"/>
          </a:p>
        </p:txBody>
      </p:sp>
      <p:sp>
        <p:nvSpPr>
          <p:cNvPr id="8" name="Right Arrow 7"/>
          <p:cNvSpPr/>
          <p:nvPr/>
        </p:nvSpPr>
        <p:spPr>
          <a:xfrm>
            <a:off x="1524001" y="4714876"/>
            <a:ext cx="2500313" cy="1571625"/>
          </a:xfrm>
          <a:prstGeom prst="rightArrow">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id-ID" dirty="0"/>
              <a:t>Faktor Lingkungan</a:t>
            </a:r>
          </a:p>
        </p:txBody>
      </p:sp>
      <p:sp>
        <p:nvSpPr>
          <p:cNvPr id="9" name="Rounded Rectangle 8"/>
          <p:cNvSpPr/>
          <p:nvPr/>
        </p:nvSpPr>
        <p:spPr>
          <a:xfrm>
            <a:off x="4738678" y="4857760"/>
            <a:ext cx="3429024" cy="121444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4"/>
          </a:lnRef>
          <a:fillRef idx="3">
            <a:schemeClr val="accent4"/>
          </a:fillRef>
          <a:effectRef idx="3">
            <a:schemeClr val="accent4"/>
          </a:effectRef>
          <a:fontRef idx="minor">
            <a:schemeClr val="lt1"/>
          </a:fontRef>
        </p:style>
        <p:txBody>
          <a:bodyPr anchor="ctr"/>
          <a:lstStyle/>
          <a:p>
            <a:pPr marL="342900" indent="-342900">
              <a:buFont typeface="+mj-lt"/>
              <a:buAutoNum type="arabicPeriod"/>
              <a:defRPr/>
            </a:pPr>
            <a:endParaRPr lang="id-ID" dirty="0"/>
          </a:p>
          <a:p>
            <a:pPr marL="342900" indent="-342900">
              <a:buFont typeface="+mj-lt"/>
              <a:buAutoNum type="arabicPeriod"/>
              <a:defRPr/>
            </a:pPr>
            <a:endParaRPr lang="id-ID" dirty="0"/>
          </a:p>
          <a:p>
            <a:pPr marL="342900" indent="-342900">
              <a:buFont typeface="+mj-lt"/>
              <a:buAutoNum type="arabicPeriod"/>
              <a:defRPr/>
            </a:pPr>
            <a:endParaRPr lang="id-ID" dirty="0"/>
          </a:p>
          <a:p>
            <a:pPr marL="342900" indent="-342900">
              <a:buFont typeface="+mj-lt"/>
              <a:buAutoNum type="arabicPeriod"/>
              <a:defRPr/>
            </a:pPr>
            <a:r>
              <a:rPr lang="id-ID" dirty="0"/>
              <a:t>Pangsa pasar</a:t>
            </a:r>
          </a:p>
          <a:p>
            <a:pPr marL="342900" indent="-342900">
              <a:buFont typeface="+mj-lt"/>
              <a:buAutoNum type="arabicPeriod"/>
              <a:defRPr/>
            </a:pPr>
            <a:r>
              <a:rPr lang="id-ID" dirty="0"/>
              <a:t>Tingkat inflasi</a:t>
            </a:r>
          </a:p>
          <a:p>
            <a:pPr marL="342900" indent="-342900">
              <a:buFont typeface="+mj-lt"/>
              <a:buAutoNum type="arabicPeriod"/>
              <a:defRPr/>
            </a:pPr>
            <a:r>
              <a:rPr lang="id-ID" dirty="0"/>
              <a:t>Stabilitas politik</a:t>
            </a:r>
          </a:p>
          <a:p>
            <a:pPr marL="342900" indent="-342900">
              <a:buFont typeface="+mj-lt"/>
              <a:buAutoNum type="arabicPeriod"/>
              <a:defRPr/>
            </a:pPr>
            <a:r>
              <a:rPr lang="id-ID" dirty="0"/>
              <a:t>Nilai tukar rupiah</a:t>
            </a:r>
          </a:p>
          <a:p>
            <a:pPr marL="342900" indent="-342900">
              <a:defRPr/>
            </a:pPr>
            <a:endParaRPr lang="id-ID" dirty="0"/>
          </a:p>
          <a:p>
            <a:pPr marL="342900" indent="-342900">
              <a:defRPr/>
            </a:pPr>
            <a:endParaRPr lang="id-ID" dirty="0"/>
          </a:p>
          <a:p>
            <a:pPr marL="342900" indent="-342900">
              <a:buFont typeface="+mj-lt"/>
              <a:buAutoNum type="arabicPeriod"/>
              <a:defRPr/>
            </a:pPr>
            <a:endParaRPr lang="id-ID" dirty="0"/>
          </a:p>
        </p:txBody>
      </p:sp>
    </p:spTree>
    <p:extLst>
      <p:ext uri="{BB962C8B-B14F-4D97-AF65-F5344CB8AC3E}">
        <p14:creationId xmlns:p14="http://schemas.microsoft.com/office/powerpoint/2010/main" val="874972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357189"/>
            <a:ext cx="8229600" cy="642937"/>
          </a:xfrm>
        </p:spPr>
        <p:txBody>
          <a:bodyPr>
            <a:normAutofit fontScale="90000"/>
          </a:bodyPr>
          <a:lstStyle/>
          <a:p>
            <a:pPr algn="ctr" eaLnBrk="1" hangingPunct="1"/>
            <a:r>
              <a:rPr lang="id-ID" b="1"/>
              <a:t>Contoh Laporan SAP</a:t>
            </a:r>
          </a:p>
        </p:txBody>
      </p:sp>
      <p:graphicFrame>
        <p:nvGraphicFramePr>
          <p:cNvPr id="4" name="Table 3"/>
          <p:cNvGraphicFramePr>
            <a:graphicFrameLocks noGrp="1"/>
          </p:cNvGraphicFramePr>
          <p:nvPr/>
        </p:nvGraphicFramePr>
        <p:xfrm>
          <a:off x="1524000" y="1857376"/>
          <a:ext cx="9144000" cy="2225676"/>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70946">
                <a:tc>
                  <a:txBody>
                    <a:bodyPr/>
                    <a:lstStyle/>
                    <a:p>
                      <a:pPr algn="ctr"/>
                      <a:r>
                        <a:rPr lang="id-ID" sz="1800" b="1" dirty="0">
                          <a:solidFill>
                            <a:srgbClr val="FFFF00"/>
                          </a:solidFill>
                        </a:rPr>
                        <a:t>Direksi</a:t>
                      </a:r>
                    </a:p>
                  </a:txBody>
                  <a:tcPr marT="45733" marB="45733"/>
                </a:tc>
                <a:tc>
                  <a:txBody>
                    <a:bodyPr/>
                    <a:lstStyle/>
                    <a:p>
                      <a:pPr algn="ctr"/>
                      <a:r>
                        <a:rPr lang="id-ID" sz="1800" b="1" dirty="0">
                          <a:solidFill>
                            <a:srgbClr val="FFFF00"/>
                          </a:solidFill>
                        </a:rPr>
                        <a:t>Jumlah</a:t>
                      </a:r>
                    </a:p>
                  </a:txBody>
                  <a:tcPr marT="45733" marB="45733"/>
                </a:tc>
                <a:tc>
                  <a:txBody>
                    <a:bodyPr/>
                    <a:lstStyle/>
                    <a:p>
                      <a:pPr algn="ctr"/>
                      <a:r>
                        <a:rPr lang="id-ID" sz="1800" b="1" dirty="0">
                          <a:solidFill>
                            <a:srgbClr val="FFFF00"/>
                          </a:solidFill>
                        </a:rPr>
                        <a:t>Anggaran </a:t>
                      </a:r>
                    </a:p>
                  </a:txBody>
                  <a:tcPr marT="45733" marB="45733"/>
                </a:tc>
                <a:tc>
                  <a:txBody>
                    <a:bodyPr/>
                    <a:lstStyle/>
                    <a:p>
                      <a:pPr algn="ctr"/>
                      <a:r>
                        <a:rPr lang="id-ID" sz="1800" b="1" dirty="0">
                          <a:solidFill>
                            <a:srgbClr val="FFFF00"/>
                          </a:solidFill>
                        </a:rPr>
                        <a:t>Selisih</a:t>
                      </a:r>
                    </a:p>
                  </a:txBody>
                  <a:tcPr marT="45733" marB="45733"/>
                </a:tc>
                <a:extLst>
                  <a:ext uri="{0D108BD9-81ED-4DB2-BD59-A6C34878D82A}">
                    <a16:rowId xmlns:a16="http://schemas.microsoft.com/office/drawing/2014/main" val="10000"/>
                  </a:ext>
                </a:extLst>
              </a:tr>
              <a:tr h="370946">
                <a:tc>
                  <a:txBody>
                    <a:bodyPr/>
                    <a:lstStyle/>
                    <a:p>
                      <a:r>
                        <a:rPr lang="id-ID" sz="1800" dirty="0"/>
                        <a:t>Direktur Utama</a:t>
                      </a:r>
                    </a:p>
                  </a:txBody>
                  <a:tcPr marT="45733" marB="45733"/>
                </a:tc>
                <a:tc>
                  <a:txBody>
                    <a:bodyPr/>
                    <a:lstStyle/>
                    <a:p>
                      <a:pPr algn="r"/>
                      <a:r>
                        <a:rPr lang="id-ID" sz="1800" dirty="0"/>
                        <a:t>11.000.000</a:t>
                      </a:r>
                    </a:p>
                  </a:txBody>
                  <a:tcPr marT="45733" marB="45733"/>
                </a:tc>
                <a:tc>
                  <a:txBody>
                    <a:bodyPr/>
                    <a:lstStyle/>
                    <a:p>
                      <a:pPr algn="r"/>
                      <a:r>
                        <a:rPr lang="id-ID" sz="1800" dirty="0"/>
                        <a:t>15.000.000</a:t>
                      </a:r>
                    </a:p>
                  </a:txBody>
                  <a:tcPr marT="45733" marB="45733"/>
                </a:tc>
                <a:tc>
                  <a:txBody>
                    <a:bodyPr/>
                    <a:lstStyle/>
                    <a:p>
                      <a:pPr algn="r"/>
                      <a:r>
                        <a:rPr lang="id-ID" sz="1800" dirty="0"/>
                        <a:t>4.000.000</a:t>
                      </a:r>
                    </a:p>
                  </a:txBody>
                  <a:tcPr marT="45733" marB="45733"/>
                </a:tc>
                <a:extLst>
                  <a:ext uri="{0D108BD9-81ED-4DB2-BD59-A6C34878D82A}">
                    <a16:rowId xmlns:a16="http://schemas.microsoft.com/office/drawing/2014/main" val="10001"/>
                  </a:ext>
                </a:extLst>
              </a:tr>
              <a:tr h="370946">
                <a:tc>
                  <a:txBody>
                    <a:bodyPr/>
                    <a:lstStyle/>
                    <a:p>
                      <a:r>
                        <a:rPr lang="id-ID" sz="1800" dirty="0"/>
                        <a:t>Direktur Pemasaran</a:t>
                      </a:r>
                    </a:p>
                  </a:txBody>
                  <a:tcPr marT="45733" marB="45733"/>
                </a:tc>
                <a:tc>
                  <a:txBody>
                    <a:bodyPr/>
                    <a:lstStyle/>
                    <a:p>
                      <a:pPr algn="r"/>
                      <a:r>
                        <a:rPr lang="id-ID" sz="1800" dirty="0"/>
                        <a:t>93.000.000</a:t>
                      </a:r>
                    </a:p>
                  </a:txBody>
                  <a:tcPr marT="45733" marB="45733"/>
                </a:tc>
                <a:tc>
                  <a:txBody>
                    <a:bodyPr/>
                    <a:lstStyle/>
                    <a:p>
                      <a:pPr algn="r"/>
                      <a:r>
                        <a:rPr lang="id-ID" sz="1800" dirty="0"/>
                        <a:t>100.000.000</a:t>
                      </a:r>
                    </a:p>
                  </a:txBody>
                  <a:tcPr marT="45733" marB="45733"/>
                </a:tc>
                <a:tc>
                  <a:txBody>
                    <a:bodyPr/>
                    <a:lstStyle/>
                    <a:p>
                      <a:pPr algn="r"/>
                      <a:r>
                        <a:rPr lang="id-ID" sz="1800" dirty="0"/>
                        <a:t>7.000.000</a:t>
                      </a:r>
                    </a:p>
                  </a:txBody>
                  <a:tcPr marT="45733" marB="45733"/>
                </a:tc>
                <a:extLst>
                  <a:ext uri="{0D108BD9-81ED-4DB2-BD59-A6C34878D82A}">
                    <a16:rowId xmlns:a16="http://schemas.microsoft.com/office/drawing/2014/main" val="10002"/>
                  </a:ext>
                </a:extLst>
              </a:tr>
              <a:tr h="370946">
                <a:tc>
                  <a:txBody>
                    <a:bodyPr/>
                    <a:lstStyle/>
                    <a:p>
                      <a:r>
                        <a:rPr lang="id-ID" sz="1800" b="1" dirty="0">
                          <a:solidFill>
                            <a:srgbClr val="FF0000"/>
                          </a:solidFill>
                        </a:rPr>
                        <a:t>Direktur Produksi</a:t>
                      </a:r>
                    </a:p>
                  </a:txBody>
                  <a:tcPr marT="45733" marB="45733"/>
                </a:tc>
                <a:tc>
                  <a:txBody>
                    <a:bodyPr/>
                    <a:lstStyle/>
                    <a:p>
                      <a:pPr algn="r"/>
                      <a:r>
                        <a:rPr lang="id-ID" sz="1800" b="1" dirty="0">
                          <a:solidFill>
                            <a:srgbClr val="FF0000"/>
                          </a:solidFill>
                        </a:rPr>
                        <a:t>442.000.000</a:t>
                      </a:r>
                    </a:p>
                  </a:txBody>
                  <a:tcPr marT="45733" marB="45733"/>
                </a:tc>
                <a:tc>
                  <a:txBody>
                    <a:bodyPr/>
                    <a:lstStyle/>
                    <a:p>
                      <a:pPr algn="r"/>
                      <a:r>
                        <a:rPr lang="id-ID" sz="1800" b="1" dirty="0">
                          <a:solidFill>
                            <a:srgbClr val="FF0000"/>
                          </a:solidFill>
                        </a:rPr>
                        <a:t>450.000.000</a:t>
                      </a:r>
                    </a:p>
                  </a:txBody>
                  <a:tcPr marT="45733" marB="45733"/>
                </a:tc>
                <a:tc>
                  <a:txBody>
                    <a:bodyPr/>
                    <a:lstStyle/>
                    <a:p>
                      <a:pPr algn="r"/>
                      <a:r>
                        <a:rPr lang="id-ID" sz="1800" b="1" dirty="0">
                          <a:solidFill>
                            <a:srgbClr val="FF0000"/>
                          </a:solidFill>
                        </a:rPr>
                        <a:t>8.000.000</a:t>
                      </a:r>
                    </a:p>
                  </a:txBody>
                  <a:tcPr marT="45733" marB="45733"/>
                </a:tc>
                <a:extLst>
                  <a:ext uri="{0D108BD9-81ED-4DB2-BD59-A6C34878D82A}">
                    <a16:rowId xmlns:a16="http://schemas.microsoft.com/office/drawing/2014/main" val="10003"/>
                  </a:ext>
                </a:extLst>
              </a:tr>
              <a:tr h="370946">
                <a:tc>
                  <a:txBody>
                    <a:bodyPr/>
                    <a:lstStyle/>
                    <a:p>
                      <a:r>
                        <a:rPr lang="id-ID" sz="1800" dirty="0"/>
                        <a:t>Direktur</a:t>
                      </a:r>
                      <a:r>
                        <a:rPr lang="id-ID" sz="1800" baseline="0" dirty="0"/>
                        <a:t> Keuangan</a:t>
                      </a:r>
                      <a:endParaRPr lang="id-ID" sz="1800" dirty="0"/>
                    </a:p>
                  </a:txBody>
                  <a:tcPr marT="45733" marB="45733"/>
                </a:tc>
                <a:tc>
                  <a:txBody>
                    <a:bodyPr/>
                    <a:lstStyle/>
                    <a:p>
                      <a:pPr algn="r"/>
                      <a:r>
                        <a:rPr lang="id-ID" sz="1800" dirty="0"/>
                        <a:t>18.000.000</a:t>
                      </a:r>
                    </a:p>
                  </a:txBody>
                  <a:tcPr marT="45733" marB="45733"/>
                </a:tc>
                <a:tc>
                  <a:txBody>
                    <a:bodyPr/>
                    <a:lstStyle/>
                    <a:p>
                      <a:pPr algn="r"/>
                      <a:r>
                        <a:rPr lang="id-ID" sz="1800" dirty="0"/>
                        <a:t>20.000.000</a:t>
                      </a:r>
                    </a:p>
                  </a:txBody>
                  <a:tcPr marT="45733" marB="45733"/>
                </a:tc>
                <a:tc>
                  <a:txBody>
                    <a:bodyPr/>
                    <a:lstStyle/>
                    <a:p>
                      <a:pPr algn="r"/>
                      <a:r>
                        <a:rPr lang="id-ID" sz="1800" dirty="0"/>
                        <a:t>2.000.000</a:t>
                      </a:r>
                    </a:p>
                  </a:txBody>
                  <a:tcPr marT="45733" marB="45733"/>
                </a:tc>
                <a:extLst>
                  <a:ext uri="{0D108BD9-81ED-4DB2-BD59-A6C34878D82A}">
                    <a16:rowId xmlns:a16="http://schemas.microsoft.com/office/drawing/2014/main" val="10004"/>
                  </a:ext>
                </a:extLst>
              </a:tr>
              <a:tr h="370946">
                <a:tc>
                  <a:txBody>
                    <a:bodyPr/>
                    <a:lstStyle/>
                    <a:p>
                      <a:r>
                        <a:rPr lang="id-ID" sz="1800" b="1" dirty="0"/>
                        <a:t>Total</a:t>
                      </a:r>
                    </a:p>
                  </a:txBody>
                  <a:tcPr marT="45733" marB="45733"/>
                </a:tc>
                <a:tc>
                  <a:txBody>
                    <a:bodyPr/>
                    <a:lstStyle/>
                    <a:p>
                      <a:pPr algn="r"/>
                      <a:r>
                        <a:rPr lang="id-ID" sz="1800" b="1" dirty="0"/>
                        <a:t>564.000.000</a:t>
                      </a:r>
                    </a:p>
                  </a:txBody>
                  <a:tcPr marT="45733" marB="45733"/>
                </a:tc>
                <a:tc>
                  <a:txBody>
                    <a:bodyPr/>
                    <a:lstStyle/>
                    <a:p>
                      <a:pPr algn="r"/>
                      <a:r>
                        <a:rPr lang="id-ID" sz="1800" b="1" dirty="0"/>
                        <a:t>585.000.000</a:t>
                      </a:r>
                    </a:p>
                  </a:txBody>
                  <a:tcPr marT="45733" marB="45733"/>
                </a:tc>
                <a:tc>
                  <a:txBody>
                    <a:bodyPr/>
                    <a:lstStyle/>
                    <a:p>
                      <a:pPr algn="r"/>
                      <a:r>
                        <a:rPr lang="id-ID" sz="1800" b="1" dirty="0"/>
                        <a:t>21.000.000</a:t>
                      </a:r>
                    </a:p>
                  </a:txBody>
                  <a:tcPr marT="45733" marB="45733"/>
                </a:tc>
                <a:extLst>
                  <a:ext uri="{0D108BD9-81ED-4DB2-BD59-A6C34878D82A}">
                    <a16:rowId xmlns:a16="http://schemas.microsoft.com/office/drawing/2014/main" val="10005"/>
                  </a:ext>
                </a:extLst>
              </a:tr>
            </a:tbl>
          </a:graphicData>
        </a:graphic>
      </p:graphicFrame>
      <p:sp>
        <p:nvSpPr>
          <p:cNvPr id="9256" name="Content Placeholder 2"/>
          <p:cNvSpPr>
            <a:spLocks noGrp="1"/>
          </p:cNvSpPr>
          <p:nvPr>
            <p:ph idx="1"/>
          </p:nvPr>
        </p:nvSpPr>
        <p:spPr>
          <a:xfrm>
            <a:off x="1981200" y="928689"/>
            <a:ext cx="8229600" cy="1000125"/>
          </a:xfrm>
        </p:spPr>
        <p:txBody>
          <a:bodyPr/>
          <a:lstStyle/>
          <a:p>
            <a:pPr algn="ctr" eaLnBrk="1" hangingPunct="1">
              <a:buFont typeface="Arial" panose="020B0604020202020204" pitchFamily="34" charset="0"/>
              <a:buNone/>
            </a:pPr>
            <a:r>
              <a:rPr lang="id-ID"/>
              <a:t>Laporan Perusahaan PT. ABCD</a:t>
            </a:r>
          </a:p>
          <a:p>
            <a:pPr algn="ctr" eaLnBrk="1" hangingPunct="1">
              <a:buFont typeface="Arial" panose="020B0604020202020204" pitchFamily="34" charset="0"/>
              <a:buNone/>
            </a:pPr>
            <a:r>
              <a:rPr lang="id-ID"/>
              <a:t>Biaya Overhead </a:t>
            </a:r>
          </a:p>
        </p:txBody>
      </p:sp>
      <p:graphicFrame>
        <p:nvGraphicFramePr>
          <p:cNvPr id="6" name="Table 5"/>
          <p:cNvGraphicFramePr>
            <a:graphicFrameLocks noGrp="1"/>
          </p:cNvGraphicFramePr>
          <p:nvPr/>
        </p:nvGraphicFramePr>
        <p:xfrm>
          <a:off x="1524000" y="4214814"/>
          <a:ext cx="9144000" cy="2225676"/>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70946">
                <a:tc>
                  <a:txBody>
                    <a:bodyPr/>
                    <a:lstStyle/>
                    <a:p>
                      <a:pPr algn="ctr"/>
                      <a:r>
                        <a:rPr lang="id-ID" sz="1800" b="1" dirty="0">
                          <a:solidFill>
                            <a:srgbClr val="FFFF00"/>
                          </a:solidFill>
                        </a:rPr>
                        <a:t>Manajer</a:t>
                      </a:r>
                    </a:p>
                  </a:txBody>
                  <a:tcPr marT="45733" marB="45733"/>
                </a:tc>
                <a:tc>
                  <a:txBody>
                    <a:bodyPr/>
                    <a:lstStyle/>
                    <a:p>
                      <a:pPr algn="ctr"/>
                      <a:r>
                        <a:rPr lang="id-ID" sz="1800" b="1" dirty="0">
                          <a:solidFill>
                            <a:srgbClr val="FFFF00"/>
                          </a:solidFill>
                        </a:rPr>
                        <a:t>Jumlah</a:t>
                      </a:r>
                    </a:p>
                  </a:txBody>
                  <a:tcPr marT="45733" marB="45733"/>
                </a:tc>
                <a:tc>
                  <a:txBody>
                    <a:bodyPr/>
                    <a:lstStyle/>
                    <a:p>
                      <a:pPr algn="ctr"/>
                      <a:r>
                        <a:rPr lang="id-ID" sz="1800" b="1" dirty="0">
                          <a:solidFill>
                            <a:srgbClr val="FFFF00"/>
                          </a:solidFill>
                        </a:rPr>
                        <a:t>Anggaran </a:t>
                      </a:r>
                    </a:p>
                  </a:txBody>
                  <a:tcPr marT="45733" marB="45733"/>
                </a:tc>
                <a:tc>
                  <a:txBody>
                    <a:bodyPr/>
                    <a:lstStyle/>
                    <a:p>
                      <a:pPr algn="ctr"/>
                      <a:r>
                        <a:rPr lang="id-ID" sz="1800" b="1" dirty="0">
                          <a:solidFill>
                            <a:srgbClr val="FFFF00"/>
                          </a:solidFill>
                        </a:rPr>
                        <a:t>Selisih</a:t>
                      </a:r>
                    </a:p>
                  </a:txBody>
                  <a:tcPr marT="45733" marB="45733"/>
                </a:tc>
                <a:extLst>
                  <a:ext uri="{0D108BD9-81ED-4DB2-BD59-A6C34878D82A}">
                    <a16:rowId xmlns:a16="http://schemas.microsoft.com/office/drawing/2014/main" val="10000"/>
                  </a:ext>
                </a:extLst>
              </a:tr>
              <a:tr h="370946">
                <a:tc>
                  <a:txBody>
                    <a:bodyPr/>
                    <a:lstStyle/>
                    <a:p>
                      <a:r>
                        <a:rPr lang="id-ID" sz="1800" dirty="0"/>
                        <a:t>Manajer Produksi</a:t>
                      </a:r>
                    </a:p>
                  </a:txBody>
                  <a:tcPr marT="45733" marB="45733"/>
                </a:tc>
                <a:tc>
                  <a:txBody>
                    <a:bodyPr/>
                    <a:lstStyle/>
                    <a:p>
                      <a:pPr algn="r"/>
                      <a:r>
                        <a:rPr lang="id-ID" sz="1800" dirty="0"/>
                        <a:t>16.000.000</a:t>
                      </a:r>
                    </a:p>
                  </a:txBody>
                  <a:tcPr marT="45733" marB="45733"/>
                </a:tc>
                <a:tc>
                  <a:txBody>
                    <a:bodyPr/>
                    <a:lstStyle/>
                    <a:p>
                      <a:pPr algn="r"/>
                      <a:r>
                        <a:rPr lang="id-ID" sz="1800" dirty="0"/>
                        <a:t>17.000.000</a:t>
                      </a:r>
                    </a:p>
                  </a:txBody>
                  <a:tcPr marT="45733" marB="45733"/>
                </a:tc>
                <a:tc>
                  <a:txBody>
                    <a:bodyPr/>
                    <a:lstStyle/>
                    <a:p>
                      <a:pPr algn="r"/>
                      <a:r>
                        <a:rPr lang="id-ID" sz="1800" dirty="0"/>
                        <a:t>1.000.000</a:t>
                      </a:r>
                    </a:p>
                  </a:txBody>
                  <a:tcPr marT="45733" marB="45733"/>
                </a:tc>
                <a:extLst>
                  <a:ext uri="{0D108BD9-81ED-4DB2-BD59-A6C34878D82A}">
                    <a16:rowId xmlns:a16="http://schemas.microsoft.com/office/drawing/2014/main" val="10001"/>
                  </a:ext>
                </a:extLst>
              </a:tr>
              <a:tr h="370946">
                <a:tc>
                  <a:txBody>
                    <a:bodyPr/>
                    <a:lstStyle/>
                    <a:p>
                      <a:r>
                        <a:rPr lang="id-ID" sz="1800" dirty="0"/>
                        <a:t>Manajer</a:t>
                      </a:r>
                      <a:r>
                        <a:rPr lang="id-ID" sz="1800" baseline="0" dirty="0"/>
                        <a:t> Bahan Baku</a:t>
                      </a:r>
                      <a:endParaRPr lang="id-ID" sz="1800" dirty="0"/>
                    </a:p>
                  </a:txBody>
                  <a:tcPr marT="45733" marB="45733"/>
                </a:tc>
                <a:tc>
                  <a:txBody>
                    <a:bodyPr/>
                    <a:lstStyle/>
                    <a:p>
                      <a:pPr algn="r"/>
                      <a:r>
                        <a:rPr lang="id-ID" sz="1800" dirty="0"/>
                        <a:t>120.000.000</a:t>
                      </a:r>
                    </a:p>
                  </a:txBody>
                  <a:tcPr marT="45733" marB="45733"/>
                </a:tc>
                <a:tc>
                  <a:txBody>
                    <a:bodyPr/>
                    <a:lstStyle/>
                    <a:p>
                      <a:pPr algn="r"/>
                      <a:r>
                        <a:rPr lang="id-ID" sz="1800" dirty="0"/>
                        <a:t>123.000.000</a:t>
                      </a:r>
                    </a:p>
                  </a:txBody>
                  <a:tcPr marT="45733" marB="45733"/>
                </a:tc>
                <a:tc>
                  <a:txBody>
                    <a:bodyPr/>
                    <a:lstStyle/>
                    <a:p>
                      <a:pPr algn="r"/>
                      <a:r>
                        <a:rPr lang="id-ID" sz="1800" dirty="0"/>
                        <a:t>3.000.0000</a:t>
                      </a:r>
                    </a:p>
                  </a:txBody>
                  <a:tcPr marT="45733" marB="45733"/>
                </a:tc>
                <a:extLst>
                  <a:ext uri="{0D108BD9-81ED-4DB2-BD59-A6C34878D82A}">
                    <a16:rowId xmlns:a16="http://schemas.microsoft.com/office/drawing/2014/main" val="10002"/>
                  </a:ext>
                </a:extLst>
              </a:tr>
              <a:tr h="370946">
                <a:tc>
                  <a:txBody>
                    <a:bodyPr/>
                    <a:lstStyle/>
                    <a:p>
                      <a:r>
                        <a:rPr lang="id-ID" sz="1800" dirty="0"/>
                        <a:t>Manajer</a:t>
                      </a:r>
                      <a:r>
                        <a:rPr lang="id-ID" sz="1800" baseline="0" dirty="0"/>
                        <a:t> Produk Akhir</a:t>
                      </a:r>
                      <a:endParaRPr lang="id-ID" sz="1800" dirty="0"/>
                    </a:p>
                  </a:txBody>
                  <a:tcPr marT="45733" marB="45733"/>
                </a:tc>
                <a:tc>
                  <a:txBody>
                    <a:bodyPr/>
                    <a:lstStyle/>
                    <a:p>
                      <a:pPr algn="r"/>
                      <a:r>
                        <a:rPr lang="id-ID" sz="1800" dirty="0"/>
                        <a:t>126.000.000</a:t>
                      </a:r>
                    </a:p>
                  </a:txBody>
                  <a:tcPr marT="45733" marB="45733"/>
                </a:tc>
                <a:tc>
                  <a:txBody>
                    <a:bodyPr/>
                    <a:lstStyle/>
                    <a:p>
                      <a:pPr algn="r"/>
                      <a:r>
                        <a:rPr lang="id-ID" sz="1800" dirty="0"/>
                        <a:t>128.000.000</a:t>
                      </a:r>
                    </a:p>
                  </a:txBody>
                  <a:tcPr marT="45733" marB="45733"/>
                </a:tc>
                <a:tc>
                  <a:txBody>
                    <a:bodyPr/>
                    <a:lstStyle/>
                    <a:p>
                      <a:pPr algn="r"/>
                      <a:r>
                        <a:rPr lang="id-ID" sz="1800" dirty="0"/>
                        <a:t>2.000.000</a:t>
                      </a:r>
                    </a:p>
                  </a:txBody>
                  <a:tcPr marT="45733" marB="45733"/>
                </a:tc>
                <a:extLst>
                  <a:ext uri="{0D108BD9-81ED-4DB2-BD59-A6C34878D82A}">
                    <a16:rowId xmlns:a16="http://schemas.microsoft.com/office/drawing/2014/main" val="10003"/>
                  </a:ext>
                </a:extLst>
              </a:tr>
              <a:tr h="370946">
                <a:tc>
                  <a:txBody>
                    <a:bodyPr/>
                    <a:lstStyle/>
                    <a:p>
                      <a:r>
                        <a:rPr lang="id-ID" sz="1800" dirty="0"/>
                        <a:t>Manajer</a:t>
                      </a:r>
                      <a:r>
                        <a:rPr lang="id-ID" sz="1800" baseline="0" dirty="0"/>
                        <a:t> Pabrikasi</a:t>
                      </a:r>
                      <a:endParaRPr lang="id-ID" sz="1800" dirty="0"/>
                    </a:p>
                  </a:txBody>
                  <a:tcPr marT="45733" marB="45733"/>
                </a:tc>
                <a:tc>
                  <a:txBody>
                    <a:bodyPr/>
                    <a:lstStyle/>
                    <a:p>
                      <a:pPr algn="r"/>
                      <a:r>
                        <a:rPr lang="id-ID" sz="1800" dirty="0"/>
                        <a:t>180.000.000</a:t>
                      </a:r>
                    </a:p>
                  </a:txBody>
                  <a:tcPr marT="45733" marB="45733"/>
                </a:tc>
                <a:tc>
                  <a:txBody>
                    <a:bodyPr/>
                    <a:lstStyle/>
                    <a:p>
                      <a:pPr algn="r"/>
                      <a:r>
                        <a:rPr lang="id-ID" sz="1800" dirty="0"/>
                        <a:t>182.000.000</a:t>
                      </a:r>
                    </a:p>
                  </a:txBody>
                  <a:tcPr marT="45733" marB="45733"/>
                </a:tc>
                <a:tc>
                  <a:txBody>
                    <a:bodyPr/>
                    <a:lstStyle/>
                    <a:p>
                      <a:pPr algn="r"/>
                      <a:r>
                        <a:rPr lang="id-ID" sz="1800" dirty="0"/>
                        <a:t>2.000.000</a:t>
                      </a:r>
                    </a:p>
                  </a:txBody>
                  <a:tcPr marT="45733" marB="45733"/>
                </a:tc>
                <a:extLst>
                  <a:ext uri="{0D108BD9-81ED-4DB2-BD59-A6C34878D82A}">
                    <a16:rowId xmlns:a16="http://schemas.microsoft.com/office/drawing/2014/main" val="10004"/>
                  </a:ext>
                </a:extLst>
              </a:tr>
              <a:tr h="370946">
                <a:tc>
                  <a:txBody>
                    <a:bodyPr/>
                    <a:lstStyle/>
                    <a:p>
                      <a:r>
                        <a:rPr lang="id-ID" sz="1800" b="1" dirty="0"/>
                        <a:t>Total</a:t>
                      </a:r>
                    </a:p>
                  </a:txBody>
                  <a:tcPr marT="45733" marB="45733"/>
                </a:tc>
                <a:tc>
                  <a:txBody>
                    <a:bodyPr/>
                    <a:lstStyle/>
                    <a:p>
                      <a:pPr algn="r"/>
                      <a:r>
                        <a:rPr lang="id-ID" sz="1800" b="1" dirty="0"/>
                        <a:t>442.000.000</a:t>
                      </a:r>
                    </a:p>
                  </a:txBody>
                  <a:tcPr marT="45733" marB="45733"/>
                </a:tc>
                <a:tc>
                  <a:txBody>
                    <a:bodyPr/>
                    <a:lstStyle/>
                    <a:p>
                      <a:pPr algn="r"/>
                      <a:r>
                        <a:rPr lang="id-ID" sz="1800" b="1" dirty="0"/>
                        <a:t>450.000.000</a:t>
                      </a:r>
                    </a:p>
                  </a:txBody>
                  <a:tcPr marT="45733" marB="45733"/>
                </a:tc>
                <a:tc>
                  <a:txBody>
                    <a:bodyPr/>
                    <a:lstStyle/>
                    <a:p>
                      <a:pPr algn="r"/>
                      <a:r>
                        <a:rPr lang="id-ID" sz="1800" b="1" dirty="0"/>
                        <a:t>8.000.000</a:t>
                      </a:r>
                    </a:p>
                  </a:txBody>
                  <a:tcPr marT="45733" marB="45733"/>
                </a:tc>
                <a:extLst>
                  <a:ext uri="{0D108BD9-81ED-4DB2-BD59-A6C34878D82A}">
                    <a16:rowId xmlns:a16="http://schemas.microsoft.com/office/drawing/2014/main" val="10005"/>
                  </a:ext>
                </a:extLst>
              </a:tr>
            </a:tbl>
          </a:graphicData>
        </a:graphic>
      </p:graphicFrame>
      <p:cxnSp>
        <p:nvCxnSpPr>
          <p:cNvPr id="8" name="Straight Arrow Connector 7"/>
          <p:cNvCxnSpPr/>
          <p:nvPr/>
        </p:nvCxnSpPr>
        <p:spPr>
          <a:xfrm rot="5400000">
            <a:off x="3629819" y="3750469"/>
            <a:ext cx="13589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17526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357189"/>
            <a:ext cx="8229600" cy="642937"/>
          </a:xfrm>
        </p:spPr>
        <p:txBody>
          <a:bodyPr>
            <a:normAutofit fontScale="90000"/>
          </a:bodyPr>
          <a:lstStyle/>
          <a:p>
            <a:pPr algn="ctr" eaLnBrk="1" hangingPunct="1"/>
            <a:r>
              <a:rPr lang="id-ID" b="1"/>
              <a:t>Contoh Laporan SAP</a:t>
            </a:r>
          </a:p>
        </p:txBody>
      </p:sp>
      <p:graphicFrame>
        <p:nvGraphicFramePr>
          <p:cNvPr id="4" name="Table 3"/>
          <p:cNvGraphicFramePr>
            <a:graphicFrameLocks noGrp="1"/>
          </p:cNvGraphicFramePr>
          <p:nvPr/>
        </p:nvGraphicFramePr>
        <p:xfrm>
          <a:off x="1524000" y="1857376"/>
          <a:ext cx="9144000" cy="2225676"/>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70946">
                <a:tc>
                  <a:txBody>
                    <a:bodyPr/>
                    <a:lstStyle/>
                    <a:p>
                      <a:pPr algn="ctr"/>
                      <a:r>
                        <a:rPr lang="id-ID" sz="1800" b="1" dirty="0">
                          <a:solidFill>
                            <a:srgbClr val="FFFF00"/>
                          </a:solidFill>
                        </a:rPr>
                        <a:t>Manajer</a:t>
                      </a:r>
                    </a:p>
                  </a:txBody>
                  <a:tcPr marT="45733" marB="45733"/>
                </a:tc>
                <a:tc>
                  <a:txBody>
                    <a:bodyPr/>
                    <a:lstStyle/>
                    <a:p>
                      <a:pPr algn="ctr"/>
                      <a:r>
                        <a:rPr lang="id-ID" sz="1800" b="1" dirty="0">
                          <a:solidFill>
                            <a:srgbClr val="FFFF00"/>
                          </a:solidFill>
                        </a:rPr>
                        <a:t>Jumlah</a:t>
                      </a:r>
                    </a:p>
                  </a:txBody>
                  <a:tcPr marT="45733" marB="45733"/>
                </a:tc>
                <a:tc>
                  <a:txBody>
                    <a:bodyPr/>
                    <a:lstStyle/>
                    <a:p>
                      <a:pPr algn="ctr"/>
                      <a:r>
                        <a:rPr lang="id-ID" sz="1800" b="1" dirty="0">
                          <a:solidFill>
                            <a:srgbClr val="FFFF00"/>
                          </a:solidFill>
                        </a:rPr>
                        <a:t>Anggaran </a:t>
                      </a:r>
                    </a:p>
                  </a:txBody>
                  <a:tcPr marT="45733" marB="45733"/>
                </a:tc>
                <a:tc>
                  <a:txBody>
                    <a:bodyPr/>
                    <a:lstStyle/>
                    <a:p>
                      <a:pPr algn="ctr"/>
                      <a:r>
                        <a:rPr lang="id-ID" sz="1800" b="1" dirty="0">
                          <a:solidFill>
                            <a:srgbClr val="FFFF00"/>
                          </a:solidFill>
                        </a:rPr>
                        <a:t>Selisih</a:t>
                      </a:r>
                    </a:p>
                  </a:txBody>
                  <a:tcPr marT="45733" marB="45733"/>
                </a:tc>
                <a:extLst>
                  <a:ext uri="{0D108BD9-81ED-4DB2-BD59-A6C34878D82A}">
                    <a16:rowId xmlns:a16="http://schemas.microsoft.com/office/drawing/2014/main" val="10000"/>
                  </a:ext>
                </a:extLst>
              </a:tr>
              <a:tr h="370946">
                <a:tc>
                  <a:txBody>
                    <a:bodyPr/>
                    <a:lstStyle/>
                    <a:p>
                      <a:r>
                        <a:rPr lang="id-ID" sz="1800" dirty="0"/>
                        <a:t>Direksi Produksi</a:t>
                      </a:r>
                    </a:p>
                  </a:txBody>
                  <a:tcPr marT="45733" marB="45733"/>
                </a:tc>
                <a:tc>
                  <a:txBody>
                    <a:bodyPr/>
                    <a:lstStyle/>
                    <a:p>
                      <a:pPr algn="r"/>
                      <a:r>
                        <a:rPr lang="id-ID" sz="1800" dirty="0"/>
                        <a:t>16.000.000</a:t>
                      </a:r>
                    </a:p>
                  </a:txBody>
                  <a:tcPr marT="45733" marB="45733"/>
                </a:tc>
                <a:tc>
                  <a:txBody>
                    <a:bodyPr/>
                    <a:lstStyle/>
                    <a:p>
                      <a:pPr algn="r"/>
                      <a:r>
                        <a:rPr lang="id-ID" sz="1800" dirty="0"/>
                        <a:t>17.000.000</a:t>
                      </a:r>
                    </a:p>
                  </a:txBody>
                  <a:tcPr marT="45733" marB="45733"/>
                </a:tc>
                <a:tc>
                  <a:txBody>
                    <a:bodyPr/>
                    <a:lstStyle/>
                    <a:p>
                      <a:pPr algn="r"/>
                      <a:r>
                        <a:rPr lang="id-ID" sz="1800" dirty="0"/>
                        <a:t>1.000.000</a:t>
                      </a:r>
                    </a:p>
                  </a:txBody>
                  <a:tcPr marT="45733" marB="45733"/>
                </a:tc>
                <a:extLst>
                  <a:ext uri="{0D108BD9-81ED-4DB2-BD59-A6C34878D82A}">
                    <a16:rowId xmlns:a16="http://schemas.microsoft.com/office/drawing/2014/main" val="10001"/>
                  </a:ext>
                </a:extLst>
              </a:tr>
              <a:tr h="370946">
                <a:tc>
                  <a:txBody>
                    <a:bodyPr/>
                    <a:lstStyle/>
                    <a:p>
                      <a:r>
                        <a:rPr lang="id-ID" sz="1800" dirty="0"/>
                        <a:t>Manajer</a:t>
                      </a:r>
                      <a:r>
                        <a:rPr lang="id-ID" sz="1800" baseline="0" dirty="0"/>
                        <a:t> Bahan Baku</a:t>
                      </a:r>
                      <a:endParaRPr lang="id-ID" sz="1800" dirty="0"/>
                    </a:p>
                  </a:txBody>
                  <a:tcPr marT="45733" marB="45733"/>
                </a:tc>
                <a:tc>
                  <a:txBody>
                    <a:bodyPr/>
                    <a:lstStyle/>
                    <a:p>
                      <a:pPr algn="r"/>
                      <a:r>
                        <a:rPr lang="id-ID" sz="1800" dirty="0"/>
                        <a:t>120.000.000</a:t>
                      </a:r>
                    </a:p>
                  </a:txBody>
                  <a:tcPr marT="45733" marB="45733"/>
                </a:tc>
                <a:tc>
                  <a:txBody>
                    <a:bodyPr/>
                    <a:lstStyle/>
                    <a:p>
                      <a:pPr algn="r"/>
                      <a:r>
                        <a:rPr lang="id-ID" sz="1800" dirty="0"/>
                        <a:t>123.000.000</a:t>
                      </a:r>
                    </a:p>
                  </a:txBody>
                  <a:tcPr marT="45733" marB="45733"/>
                </a:tc>
                <a:tc>
                  <a:txBody>
                    <a:bodyPr/>
                    <a:lstStyle/>
                    <a:p>
                      <a:pPr algn="r"/>
                      <a:r>
                        <a:rPr lang="id-ID" sz="1800" dirty="0"/>
                        <a:t>3.000.0000</a:t>
                      </a:r>
                    </a:p>
                  </a:txBody>
                  <a:tcPr marT="45733" marB="45733"/>
                </a:tc>
                <a:extLst>
                  <a:ext uri="{0D108BD9-81ED-4DB2-BD59-A6C34878D82A}">
                    <a16:rowId xmlns:a16="http://schemas.microsoft.com/office/drawing/2014/main" val="10002"/>
                  </a:ext>
                </a:extLst>
              </a:tr>
              <a:tr h="370946">
                <a:tc>
                  <a:txBody>
                    <a:bodyPr/>
                    <a:lstStyle/>
                    <a:p>
                      <a:r>
                        <a:rPr lang="id-ID" sz="1800" dirty="0"/>
                        <a:t>Manajer</a:t>
                      </a:r>
                      <a:r>
                        <a:rPr lang="id-ID" sz="1800" baseline="0" dirty="0"/>
                        <a:t> Produk Akhir</a:t>
                      </a:r>
                      <a:endParaRPr lang="id-ID" sz="1800" dirty="0"/>
                    </a:p>
                  </a:txBody>
                  <a:tcPr marT="45733" marB="45733"/>
                </a:tc>
                <a:tc>
                  <a:txBody>
                    <a:bodyPr/>
                    <a:lstStyle/>
                    <a:p>
                      <a:pPr algn="r"/>
                      <a:r>
                        <a:rPr lang="id-ID" sz="1800" dirty="0"/>
                        <a:t>126.000.000</a:t>
                      </a:r>
                    </a:p>
                  </a:txBody>
                  <a:tcPr marT="45733" marB="45733"/>
                </a:tc>
                <a:tc>
                  <a:txBody>
                    <a:bodyPr/>
                    <a:lstStyle/>
                    <a:p>
                      <a:pPr algn="r"/>
                      <a:r>
                        <a:rPr lang="id-ID" sz="1800" dirty="0"/>
                        <a:t>128.000.000</a:t>
                      </a:r>
                    </a:p>
                  </a:txBody>
                  <a:tcPr marT="45733" marB="45733"/>
                </a:tc>
                <a:tc>
                  <a:txBody>
                    <a:bodyPr/>
                    <a:lstStyle/>
                    <a:p>
                      <a:pPr algn="r"/>
                      <a:r>
                        <a:rPr lang="id-ID" sz="1800" dirty="0"/>
                        <a:t>2.000.000</a:t>
                      </a:r>
                    </a:p>
                  </a:txBody>
                  <a:tcPr marT="45733" marB="45733"/>
                </a:tc>
                <a:extLst>
                  <a:ext uri="{0D108BD9-81ED-4DB2-BD59-A6C34878D82A}">
                    <a16:rowId xmlns:a16="http://schemas.microsoft.com/office/drawing/2014/main" val="10003"/>
                  </a:ext>
                </a:extLst>
              </a:tr>
              <a:tr h="370946">
                <a:tc>
                  <a:txBody>
                    <a:bodyPr/>
                    <a:lstStyle/>
                    <a:p>
                      <a:r>
                        <a:rPr lang="id-ID" sz="1800" dirty="0"/>
                        <a:t>Manajer</a:t>
                      </a:r>
                      <a:r>
                        <a:rPr lang="id-ID" sz="1800" baseline="0" dirty="0"/>
                        <a:t> Pabrikasi</a:t>
                      </a:r>
                      <a:endParaRPr lang="id-ID" sz="1800" dirty="0"/>
                    </a:p>
                  </a:txBody>
                  <a:tcPr marT="45733" marB="45733"/>
                </a:tc>
                <a:tc>
                  <a:txBody>
                    <a:bodyPr/>
                    <a:lstStyle/>
                    <a:p>
                      <a:pPr algn="r"/>
                      <a:r>
                        <a:rPr lang="id-ID" sz="1800" dirty="0"/>
                        <a:t>180.000.000</a:t>
                      </a:r>
                    </a:p>
                  </a:txBody>
                  <a:tcPr marT="45733" marB="45733"/>
                </a:tc>
                <a:tc>
                  <a:txBody>
                    <a:bodyPr/>
                    <a:lstStyle/>
                    <a:p>
                      <a:pPr algn="r"/>
                      <a:r>
                        <a:rPr lang="id-ID" sz="1800" dirty="0"/>
                        <a:t>182.000.000</a:t>
                      </a:r>
                    </a:p>
                  </a:txBody>
                  <a:tcPr marT="45733" marB="45733"/>
                </a:tc>
                <a:tc>
                  <a:txBody>
                    <a:bodyPr/>
                    <a:lstStyle/>
                    <a:p>
                      <a:pPr algn="r"/>
                      <a:r>
                        <a:rPr lang="id-ID" sz="1800" dirty="0"/>
                        <a:t>2.000.000</a:t>
                      </a:r>
                    </a:p>
                  </a:txBody>
                  <a:tcPr marT="45733" marB="45733"/>
                </a:tc>
                <a:extLst>
                  <a:ext uri="{0D108BD9-81ED-4DB2-BD59-A6C34878D82A}">
                    <a16:rowId xmlns:a16="http://schemas.microsoft.com/office/drawing/2014/main" val="10004"/>
                  </a:ext>
                </a:extLst>
              </a:tr>
              <a:tr h="370946">
                <a:tc>
                  <a:txBody>
                    <a:bodyPr/>
                    <a:lstStyle/>
                    <a:p>
                      <a:r>
                        <a:rPr lang="id-ID" sz="1800" b="1" dirty="0"/>
                        <a:t>Total</a:t>
                      </a:r>
                    </a:p>
                  </a:txBody>
                  <a:tcPr marT="45733" marB="45733"/>
                </a:tc>
                <a:tc>
                  <a:txBody>
                    <a:bodyPr/>
                    <a:lstStyle/>
                    <a:p>
                      <a:pPr algn="r"/>
                      <a:r>
                        <a:rPr lang="id-ID" sz="1800" b="1" dirty="0"/>
                        <a:t>442.000.000</a:t>
                      </a:r>
                    </a:p>
                  </a:txBody>
                  <a:tcPr marT="45733" marB="45733"/>
                </a:tc>
                <a:tc>
                  <a:txBody>
                    <a:bodyPr/>
                    <a:lstStyle/>
                    <a:p>
                      <a:pPr algn="r"/>
                      <a:r>
                        <a:rPr lang="id-ID" sz="1800" b="1" dirty="0"/>
                        <a:t>450.000.000</a:t>
                      </a:r>
                    </a:p>
                  </a:txBody>
                  <a:tcPr marT="45733" marB="45733"/>
                </a:tc>
                <a:tc>
                  <a:txBody>
                    <a:bodyPr/>
                    <a:lstStyle/>
                    <a:p>
                      <a:pPr algn="r"/>
                      <a:r>
                        <a:rPr lang="id-ID" sz="1800" b="1" dirty="0"/>
                        <a:t>8.000.000</a:t>
                      </a:r>
                    </a:p>
                  </a:txBody>
                  <a:tcPr marT="45733" marB="45733"/>
                </a:tc>
                <a:extLst>
                  <a:ext uri="{0D108BD9-81ED-4DB2-BD59-A6C34878D82A}">
                    <a16:rowId xmlns:a16="http://schemas.microsoft.com/office/drawing/2014/main" val="10005"/>
                  </a:ext>
                </a:extLst>
              </a:tr>
            </a:tbl>
          </a:graphicData>
        </a:graphic>
      </p:graphicFrame>
      <p:sp>
        <p:nvSpPr>
          <p:cNvPr id="10280" name="Content Placeholder 2"/>
          <p:cNvSpPr>
            <a:spLocks noGrp="1"/>
          </p:cNvSpPr>
          <p:nvPr>
            <p:ph idx="1"/>
          </p:nvPr>
        </p:nvSpPr>
        <p:spPr>
          <a:xfrm>
            <a:off x="1981200" y="928689"/>
            <a:ext cx="8229600" cy="1000125"/>
          </a:xfrm>
        </p:spPr>
        <p:txBody>
          <a:bodyPr/>
          <a:lstStyle/>
          <a:p>
            <a:pPr algn="ctr" eaLnBrk="1" hangingPunct="1">
              <a:buFont typeface="Arial" panose="020B0604020202020204" pitchFamily="34" charset="0"/>
              <a:buNone/>
            </a:pPr>
            <a:r>
              <a:rPr lang="id-ID"/>
              <a:t>Laporan Perusahaan PT. ABCD</a:t>
            </a:r>
          </a:p>
          <a:p>
            <a:pPr algn="ctr" eaLnBrk="1" hangingPunct="1">
              <a:buFont typeface="Arial" panose="020B0604020202020204" pitchFamily="34" charset="0"/>
              <a:buNone/>
            </a:pPr>
            <a:r>
              <a:rPr lang="id-ID"/>
              <a:t>Biaya Overhead </a:t>
            </a:r>
          </a:p>
        </p:txBody>
      </p:sp>
      <p:graphicFrame>
        <p:nvGraphicFramePr>
          <p:cNvPr id="6" name="Table 5"/>
          <p:cNvGraphicFramePr>
            <a:graphicFrameLocks noGrp="1"/>
          </p:cNvGraphicFramePr>
          <p:nvPr/>
        </p:nvGraphicFramePr>
        <p:xfrm>
          <a:off x="1524000" y="4214814"/>
          <a:ext cx="9144000" cy="2225676"/>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70946">
                <a:tc>
                  <a:txBody>
                    <a:bodyPr/>
                    <a:lstStyle/>
                    <a:p>
                      <a:pPr algn="ctr"/>
                      <a:r>
                        <a:rPr lang="id-ID" sz="1800" b="1" dirty="0">
                          <a:solidFill>
                            <a:srgbClr val="FFFF00"/>
                          </a:solidFill>
                        </a:rPr>
                        <a:t>Kepala</a:t>
                      </a:r>
                      <a:r>
                        <a:rPr lang="id-ID" sz="1800" b="1" baseline="0" dirty="0">
                          <a:solidFill>
                            <a:srgbClr val="FFFF00"/>
                          </a:solidFill>
                        </a:rPr>
                        <a:t> Unit Kerja</a:t>
                      </a:r>
                      <a:endParaRPr lang="id-ID" sz="1800" b="1" dirty="0">
                        <a:solidFill>
                          <a:srgbClr val="FFFF00"/>
                        </a:solidFill>
                      </a:endParaRPr>
                    </a:p>
                  </a:txBody>
                  <a:tcPr marT="45733" marB="45733"/>
                </a:tc>
                <a:tc>
                  <a:txBody>
                    <a:bodyPr/>
                    <a:lstStyle/>
                    <a:p>
                      <a:pPr algn="ctr"/>
                      <a:r>
                        <a:rPr lang="id-ID" sz="1800" b="1" dirty="0">
                          <a:solidFill>
                            <a:srgbClr val="FFFF00"/>
                          </a:solidFill>
                        </a:rPr>
                        <a:t>Jumlah</a:t>
                      </a:r>
                    </a:p>
                  </a:txBody>
                  <a:tcPr marT="45733" marB="45733"/>
                </a:tc>
                <a:tc>
                  <a:txBody>
                    <a:bodyPr/>
                    <a:lstStyle/>
                    <a:p>
                      <a:pPr algn="ctr"/>
                      <a:r>
                        <a:rPr lang="id-ID" sz="1800" b="1" dirty="0">
                          <a:solidFill>
                            <a:srgbClr val="FFFF00"/>
                          </a:solidFill>
                        </a:rPr>
                        <a:t>Anggaran </a:t>
                      </a:r>
                    </a:p>
                  </a:txBody>
                  <a:tcPr marT="45733" marB="45733"/>
                </a:tc>
                <a:tc>
                  <a:txBody>
                    <a:bodyPr/>
                    <a:lstStyle/>
                    <a:p>
                      <a:pPr algn="ctr"/>
                      <a:r>
                        <a:rPr lang="id-ID" sz="1800" b="1" dirty="0">
                          <a:solidFill>
                            <a:srgbClr val="FFFF00"/>
                          </a:solidFill>
                        </a:rPr>
                        <a:t>Selisih</a:t>
                      </a:r>
                    </a:p>
                  </a:txBody>
                  <a:tcPr marT="45733" marB="45733"/>
                </a:tc>
                <a:extLst>
                  <a:ext uri="{0D108BD9-81ED-4DB2-BD59-A6C34878D82A}">
                    <a16:rowId xmlns:a16="http://schemas.microsoft.com/office/drawing/2014/main" val="10000"/>
                  </a:ext>
                </a:extLst>
              </a:tr>
              <a:tr h="370946">
                <a:tc>
                  <a:txBody>
                    <a:bodyPr/>
                    <a:lstStyle/>
                    <a:p>
                      <a:r>
                        <a:rPr lang="id-ID" sz="1800" dirty="0"/>
                        <a:t>Manajer Pabrikasi</a:t>
                      </a:r>
                    </a:p>
                  </a:txBody>
                  <a:tcPr marT="45733" marB="45733"/>
                </a:tc>
                <a:tc>
                  <a:txBody>
                    <a:bodyPr/>
                    <a:lstStyle/>
                    <a:p>
                      <a:pPr algn="r"/>
                      <a:r>
                        <a:rPr lang="id-ID" sz="1800" dirty="0"/>
                        <a:t>8.600.000</a:t>
                      </a:r>
                    </a:p>
                  </a:txBody>
                  <a:tcPr marT="45733" marB="45733"/>
                </a:tc>
                <a:tc>
                  <a:txBody>
                    <a:bodyPr/>
                    <a:lstStyle/>
                    <a:p>
                      <a:pPr algn="r"/>
                      <a:r>
                        <a:rPr lang="id-ID" sz="1800" dirty="0"/>
                        <a:t>9.000.000</a:t>
                      </a:r>
                    </a:p>
                  </a:txBody>
                  <a:tcPr marT="45733" marB="45733"/>
                </a:tc>
                <a:tc>
                  <a:txBody>
                    <a:bodyPr/>
                    <a:lstStyle/>
                    <a:p>
                      <a:pPr algn="r"/>
                      <a:r>
                        <a:rPr lang="id-ID" sz="1800" dirty="0"/>
                        <a:t>400.000</a:t>
                      </a:r>
                    </a:p>
                  </a:txBody>
                  <a:tcPr marT="45733" marB="45733"/>
                </a:tc>
                <a:extLst>
                  <a:ext uri="{0D108BD9-81ED-4DB2-BD59-A6C34878D82A}">
                    <a16:rowId xmlns:a16="http://schemas.microsoft.com/office/drawing/2014/main" val="10001"/>
                  </a:ext>
                </a:extLst>
              </a:tr>
              <a:tr h="370946">
                <a:tc>
                  <a:txBody>
                    <a:bodyPr/>
                    <a:lstStyle/>
                    <a:p>
                      <a:r>
                        <a:rPr lang="id-ID" sz="1800" dirty="0"/>
                        <a:t>Kepala Unit Perakitan</a:t>
                      </a:r>
                    </a:p>
                  </a:txBody>
                  <a:tcPr marT="45733" marB="45733"/>
                </a:tc>
                <a:tc>
                  <a:txBody>
                    <a:bodyPr/>
                    <a:lstStyle/>
                    <a:p>
                      <a:pPr algn="r"/>
                      <a:r>
                        <a:rPr lang="id-ID" sz="1800" dirty="0"/>
                        <a:t>88.000.000</a:t>
                      </a:r>
                    </a:p>
                  </a:txBody>
                  <a:tcPr marT="45733" marB="45733"/>
                </a:tc>
                <a:tc>
                  <a:txBody>
                    <a:bodyPr/>
                    <a:lstStyle/>
                    <a:p>
                      <a:pPr algn="r"/>
                      <a:r>
                        <a:rPr lang="id-ID" sz="1800" dirty="0"/>
                        <a:t>89.000.000</a:t>
                      </a:r>
                    </a:p>
                  </a:txBody>
                  <a:tcPr marT="45733" marB="45733"/>
                </a:tc>
                <a:tc>
                  <a:txBody>
                    <a:bodyPr/>
                    <a:lstStyle/>
                    <a:p>
                      <a:pPr algn="r"/>
                      <a:r>
                        <a:rPr lang="id-ID" sz="1800" dirty="0"/>
                        <a:t>1.000.000</a:t>
                      </a:r>
                    </a:p>
                  </a:txBody>
                  <a:tcPr marT="45733" marB="45733"/>
                </a:tc>
                <a:extLst>
                  <a:ext uri="{0D108BD9-81ED-4DB2-BD59-A6C34878D82A}">
                    <a16:rowId xmlns:a16="http://schemas.microsoft.com/office/drawing/2014/main" val="10002"/>
                  </a:ext>
                </a:extLst>
              </a:tr>
              <a:tr h="370946">
                <a:tc>
                  <a:txBody>
                    <a:bodyPr/>
                    <a:lstStyle/>
                    <a:p>
                      <a:r>
                        <a:rPr lang="id-ID" sz="1800" dirty="0"/>
                        <a:t>Kepala</a:t>
                      </a:r>
                      <a:r>
                        <a:rPr lang="id-ID" sz="1800" baseline="0" dirty="0"/>
                        <a:t> U/ Peny Akhir</a:t>
                      </a:r>
                      <a:endParaRPr lang="id-ID" sz="1800" dirty="0"/>
                    </a:p>
                  </a:txBody>
                  <a:tcPr marT="45733" marB="45733"/>
                </a:tc>
                <a:tc>
                  <a:txBody>
                    <a:bodyPr/>
                    <a:lstStyle/>
                    <a:p>
                      <a:pPr algn="r"/>
                      <a:r>
                        <a:rPr lang="id-ID" sz="1800" dirty="0"/>
                        <a:t>22.800.000</a:t>
                      </a:r>
                    </a:p>
                  </a:txBody>
                  <a:tcPr marT="45733" marB="45733"/>
                </a:tc>
                <a:tc>
                  <a:txBody>
                    <a:bodyPr/>
                    <a:lstStyle/>
                    <a:p>
                      <a:pPr algn="r"/>
                      <a:r>
                        <a:rPr lang="id-ID" sz="1800" dirty="0"/>
                        <a:t>23.000.000</a:t>
                      </a:r>
                    </a:p>
                  </a:txBody>
                  <a:tcPr marT="45733" marB="45733"/>
                </a:tc>
                <a:tc>
                  <a:txBody>
                    <a:bodyPr/>
                    <a:lstStyle/>
                    <a:p>
                      <a:pPr algn="r"/>
                      <a:r>
                        <a:rPr lang="id-ID" sz="1800" dirty="0"/>
                        <a:t>200.000</a:t>
                      </a:r>
                    </a:p>
                  </a:txBody>
                  <a:tcPr marT="45733" marB="45733"/>
                </a:tc>
                <a:extLst>
                  <a:ext uri="{0D108BD9-81ED-4DB2-BD59-A6C34878D82A}">
                    <a16:rowId xmlns:a16="http://schemas.microsoft.com/office/drawing/2014/main" val="10003"/>
                  </a:ext>
                </a:extLst>
              </a:tr>
              <a:tr h="370946">
                <a:tc>
                  <a:txBody>
                    <a:bodyPr/>
                    <a:lstStyle/>
                    <a:p>
                      <a:r>
                        <a:rPr lang="id-ID" sz="1800" dirty="0"/>
                        <a:t>Kepala U/</a:t>
                      </a:r>
                      <a:r>
                        <a:rPr lang="id-ID" sz="1800" baseline="0" dirty="0"/>
                        <a:t> Pengepakan</a:t>
                      </a:r>
                      <a:endParaRPr lang="id-ID" sz="1800" dirty="0"/>
                    </a:p>
                  </a:txBody>
                  <a:tcPr marT="45733" marB="45733"/>
                </a:tc>
                <a:tc>
                  <a:txBody>
                    <a:bodyPr/>
                    <a:lstStyle/>
                    <a:p>
                      <a:pPr algn="r"/>
                      <a:r>
                        <a:rPr lang="id-ID" sz="1800" dirty="0"/>
                        <a:t>60.600.000</a:t>
                      </a:r>
                    </a:p>
                  </a:txBody>
                  <a:tcPr marT="45733" marB="45733"/>
                </a:tc>
                <a:tc>
                  <a:txBody>
                    <a:bodyPr/>
                    <a:lstStyle/>
                    <a:p>
                      <a:pPr algn="r"/>
                      <a:r>
                        <a:rPr lang="id-ID" sz="1800" dirty="0"/>
                        <a:t>61.000.000</a:t>
                      </a:r>
                    </a:p>
                  </a:txBody>
                  <a:tcPr marT="45733" marB="45733"/>
                </a:tc>
                <a:tc>
                  <a:txBody>
                    <a:bodyPr/>
                    <a:lstStyle/>
                    <a:p>
                      <a:pPr algn="r"/>
                      <a:r>
                        <a:rPr lang="id-ID" sz="1800" dirty="0"/>
                        <a:t>400.000</a:t>
                      </a:r>
                    </a:p>
                  </a:txBody>
                  <a:tcPr marT="45733" marB="45733"/>
                </a:tc>
                <a:extLst>
                  <a:ext uri="{0D108BD9-81ED-4DB2-BD59-A6C34878D82A}">
                    <a16:rowId xmlns:a16="http://schemas.microsoft.com/office/drawing/2014/main" val="10004"/>
                  </a:ext>
                </a:extLst>
              </a:tr>
              <a:tr h="370946">
                <a:tc>
                  <a:txBody>
                    <a:bodyPr/>
                    <a:lstStyle/>
                    <a:p>
                      <a:r>
                        <a:rPr lang="id-ID" sz="1800" b="1" dirty="0"/>
                        <a:t>Total</a:t>
                      </a:r>
                    </a:p>
                  </a:txBody>
                  <a:tcPr marT="45733" marB="45733"/>
                </a:tc>
                <a:tc>
                  <a:txBody>
                    <a:bodyPr/>
                    <a:lstStyle/>
                    <a:p>
                      <a:pPr algn="r"/>
                      <a:r>
                        <a:rPr lang="id-ID" sz="1800" b="1" dirty="0"/>
                        <a:t>180.000.000</a:t>
                      </a:r>
                    </a:p>
                  </a:txBody>
                  <a:tcPr marT="45733" marB="45733"/>
                </a:tc>
                <a:tc>
                  <a:txBody>
                    <a:bodyPr/>
                    <a:lstStyle/>
                    <a:p>
                      <a:pPr algn="r"/>
                      <a:r>
                        <a:rPr lang="id-ID" sz="1800" b="1" dirty="0"/>
                        <a:t>182.000.000</a:t>
                      </a:r>
                    </a:p>
                  </a:txBody>
                  <a:tcPr marT="45733" marB="45733"/>
                </a:tc>
                <a:tc>
                  <a:txBody>
                    <a:bodyPr/>
                    <a:lstStyle/>
                    <a:p>
                      <a:pPr algn="r"/>
                      <a:r>
                        <a:rPr lang="id-ID" sz="1800" b="1" dirty="0"/>
                        <a:t>2.000.000</a:t>
                      </a:r>
                    </a:p>
                  </a:txBody>
                  <a:tcPr marT="45733" marB="45733"/>
                </a:tc>
                <a:extLst>
                  <a:ext uri="{0D108BD9-81ED-4DB2-BD59-A6C34878D82A}">
                    <a16:rowId xmlns:a16="http://schemas.microsoft.com/office/drawing/2014/main" val="10005"/>
                  </a:ext>
                </a:extLst>
              </a:tr>
            </a:tbl>
          </a:graphicData>
        </a:graphic>
      </p:graphicFrame>
      <p:cxnSp>
        <p:nvCxnSpPr>
          <p:cNvPr id="8" name="Straight Arrow Connector 7"/>
          <p:cNvCxnSpPr/>
          <p:nvPr/>
        </p:nvCxnSpPr>
        <p:spPr>
          <a:xfrm rot="5400000">
            <a:off x="3879850" y="4000500"/>
            <a:ext cx="85883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04050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Widescreen</PresentationFormat>
  <Paragraphs>209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AKUNTANSI PERTANGGUNGJAWABAN</vt:lpstr>
      <vt:lpstr>Akuntansi Pertanggung-jawaban?</vt:lpstr>
      <vt:lpstr>Syarat Pembentukan SAP</vt:lpstr>
      <vt:lpstr>Jenis Pusat Pertanggungjawaban</vt:lpstr>
      <vt:lpstr>Laporan Akuntansi Pertanggungjawaban</vt:lpstr>
      <vt:lpstr>Alokasi Biaya</vt:lpstr>
      <vt:lpstr>Faktor Pengendalian Biaya</vt:lpstr>
      <vt:lpstr>Contoh Laporan SAP</vt:lpstr>
      <vt:lpstr>Contoh Laporan SAP</vt:lpstr>
      <vt:lpstr>Contoh Laporan SAP</vt:lpstr>
      <vt:lpstr>Daftar Pustaka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PERTANGGUNGJAWABAN</dc:title>
  <dc:creator>hendri mulyadi</dc:creator>
  <cp:lastModifiedBy>hendri mulyadi</cp:lastModifiedBy>
  <cp:revision>1</cp:revision>
  <dcterms:created xsi:type="dcterms:W3CDTF">2021-01-11T10:29:30Z</dcterms:created>
  <dcterms:modified xsi:type="dcterms:W3CDTF">2021-01-11T10:29:36Z</dcterms:modified>
</cp:coreProperties>
</file>