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87" r:id="rId4"/>
    <p:sldId id="291" r:id="rId5"/>
    <p:sldId id="295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6" r:id="rId26"/>
    <p:sldId id="320" r:id="rId27"/>
    <p:sldId id="321" r:id="rId28"/>
    <p:sldId id="322" r:id="rId29"/>
    <p:sldId id="323" r:id="rId30"/>
    <p:sldId id="327" r:id="rId31"/>
    <p:sldId id="324" r:id="rId32"/>
    <p:sldId id="328" r:id="rId33"/>
    <p:sldId id="329" r:id="rId34"/>
    <p:sldId id="330" r:id="rId35"/>
    <p:sldId id="331" r:id="rId36"/>
    <p:sldId id="332" r:id="rId37"/>
    <p:sldId id="333" r:id="rId38"/>
    <p:sldId id="334" r:id="rId39"/>
    <p:sldId id="282" r:id="rId40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141A"/>
    <a:srgbClr val="323F43"/>
    <a:srgbClr val="F68422"/>
    <a:srgbClr val="C3723B"/>
    <a:srgbClr val="35302B"/>
    <a:srgbClr val="796B5A"/>
    <a:srgbClr val="786747"/>
    <a:srgbClr val="60696C"/>
    <a:srgbClr val="E07A0C"/>
    <a:srgbClr val="668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0D18A-91C5-4793-8E7F-D6BD7CAB9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A2D9-650B-499B-BDE3-FCE9816AB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F11B-584C-44B2-AF63-2C12308D4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22/12/2020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17F48-F534-4216-BE8B-D9C26E1F3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B93BF-F6F2-46C1-A863-7EA3F1B05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305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7DE6-BD55-4109-ABDD-0A80AA910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4F901-831B-4CF6-85D0-BBFAB24D4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FC905-4475-47C7-A3C8-A0DC2D688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22/12/2020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18B33-263E-4728-A42A-3F9E32F5E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F716E-A904-44BB-B971-088916570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234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398312-643A-4057-9C58-6826B4046F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01A03E-7574-483F-B3D2-7D49FDA7D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F8170-BBB0-4DD5-85DA-349E3B43F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22/12/2020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F3830-D178-497B-A0D6-DAADF54D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9A1FA-805C-43D8-8099-C1E93DBE6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298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DB55-916B-425F-B3E9-06F513FC8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F19E2-2999-4D99-949B-B83A2E6E3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67E95-DE59-46D3-9EBF-31E895C3E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22/12/2020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01AF4-EA8F-45F3-B8FF-8D2D2B033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40FA0-BFB9-4A52-81A5-FDAD6440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086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509D9-95FC-43E9-85A1-9348E424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7D505-36BD-43E0-AAA0-46D7441D6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7F4BA-89B4-4631-ADA7-658B76DF7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22/12/2020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E0378-4916-42DE-B370-932CD24B3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50615-3E24-4EE9-B809-9B58D3DAE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684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79B87-7437-41BD-85F4-F231C8795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4BD3-0168-4392-A998-1E596C0F87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0B091A-BA6E-4A86-AC6D-0EEBAC7C2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68FC7-8B15-4B79-A15E-DAEC98525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22/12/2020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E4106-4BFE-4C2E-852A-AB429FBE5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981D3-1A64-440E-8E29-EC2813EC5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1449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B98F3-9A23-4768-81C4-6ECACD881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0BE25-C7C5-4BDF-A0F9-EE494032D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653C6-7D77-47FC-A1A4-23ABDBADC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B13A4E-6E17-495A-B61D-2E09FBAF76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56294A-1909-4AA6-A962-AFBE15EDA4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6783ED-A805-4D7C-BCC6-EC05DA7DD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22/12/2020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D28A30-C20B-49DB-94A6-8385BB7AF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09AA6A-82C8-4338-9495-EECBCBA5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337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1CC54-2505-4E62-80BD-337F75D0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0F6E79-F7DC-4AD1-8426-556339088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22/12/2020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59A187-A721-4F99-AA14-D3BC01E1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477261-2539-49A6-8B4D-A1C3583AA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8135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1FC9A-2FFA-40FE-9CCE-FC81834EE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22/12/2020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DBEA9-8584-47DC-8446-1D164C382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0FDB1-F1CE-4F0F-847C-86319A2E4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5208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93EA7-803B-4303-B8AA-3F9053321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01C70-98D7-4EB3-A6D2-8C00E7981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CD780-4D5D-412F-B4CD-80E15B1DC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3FF9F-AF7C-42BF-885B-BD5D93331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22/12/2020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586D9-9F2B-4F28-82C1-0DFAB60FD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F7F0A-B207-47DF-B7F8-AEF4DFB0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893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74AE-F51F-44C1-8BAD-01EB1AA2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3EC0A9-8126-4369-BFA8-8073D0ACFF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8DC14-A4ED-462C-BFA5-273715790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F96462-181B-49E3-AC65-B1E912623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22/12/2020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D9B41A-AC6A-4DB2-9769-8A5CE3C5A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1821B-4430-4326-A4DD-C54DB0C09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361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999E78-CF00-4000-AD2E-2A358A72C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52E94-E0D4-4152-B9E7-3E9F54E1F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B4DCA-6CF3-416A-837C-623927C0A2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87926-14FE-4B9B-9BDA-13BA312DFFF2}" type="datetimeFigureOut">
              <a:rPr lang="id-ID" smtClean="0"/>
              <a:t>22/12/2020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A7E2F-F68A-4040-B56B-3F23480FB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697D5-18F3-48D1-8D2F-C4B4BD385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756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4.jpeg"/><Relationship Id="rId2" Type="http://schemas.openxmlformats.org/officeDocument/2006/relationships/hyperlink" Target="http://www.custombagus.com/brosur-flyer/dp/NQZWd0LD?rel=category_thumbnail_caption&amp;bc=plRBaL6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ustombagus.com/katalog-booklet/dp/O2LkolLX?rel=category_thumbnail_caption&amp;bc=plRBaL6E" TargetMode="External"/><Relationship Id="rId5" Type="http://schemas.openxmlformats.org/officeDocument/2006/relationships/hyperlink" Target="http://www.custombagus.com/kartu-nama/dp/omZGoZw4?rel=header_navbar_menu" TargetMode="External"/><Relationship Id="rId4" Type="http://schemas.openxmlformats.org/officeDocument/2006/relationships/hyperlink" Target="http://www.custombagus.com/kalender/dcp/bwRPdWRW?rel=top_breadcrumb&amp;bu=lQRJjGRW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custombagus.com/kartu-undangan-ucapan/dcp/2nZ3by8J?rel=header_navbar_men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39.jpg"/><Relationship Id="rId2" Type="http://schemas.openxmlformats.org/officeDocument/2006/relationships/hyperlink" Target="http://www.custombagus.com/cetak-kemasan-produk/dcp/kpL6y5Z5?rel=category_thumbnail_caption&amp;bc=kVRo2LK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ustombagus.com/box-kemasan-kebab/dp/avLz9GZw?rel=category_thumbnail_caption&amp;bc=bJR59RxM" TargetMode="External"/><Relationship Id="rId5" Type="http://schemas.openxmlformats.org/officeDocument/2006/relationships/hyperlink" Target="http://www.custombagus.com/food-paper-tray/dp/onZX348P?rel=category_thumbnail_caption&amp;bc=bJR59RxM" TargetMode="External"/><Relationship Id="rId4" Type="http://schemas.openxmlformats.org/officeDocument/2006/relationships/hyperlink" Target="http://www.custombagus.com/buku-agenda/dp/bJR5bv8x?rel=header_navbar_menu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ww.custombagus.com/nota-dan-kwitansi/dp/1lRAQ3R3?rel=header_navbar_men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-27297" y="-28638"/>
            <a:ext cx="12296634" cy="700264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6C1457-4A78-4FB7-B05F-D88E81C4D3BC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8C50E2-ADC4-487F-A9BC-15D1DBAD5FCD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4A99C7-086C-4866-A163-E0BED38ACE6D}"/>
              </a:ext>
            </a:extLst>
          </p:cNvPr>
          <p:cNvGrpSpPr/>
          <p:nvPr/>
        </p:nvGrpSpPr>
        <p:grpSpPr>
          <a:xfrm>
            <a:off x="3818831" y="2524561"/>
            <a:ext cx="3227165" cy="2400657"/>
            <a:chOff x="3792556" y="2633029"/>
            <a:chExt cx="4394554" cy="24006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3FCBE1-FED9-4ACF-BE14-D556C5D32784}"/>
                </a:ext>
              </a:extLst>
            </p:cNvPr>
            <p:cNvSpPr/>
            <p:nvPr/>
          </p:nvSpPr>
          <p:spPr>
            <a:xfrm>
              <a:off x="3792556" y="2633029"/>
              <a:ext cx="4394554" cy="24006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0" b="1" dirty="0">
                  <a:solidFill>
                    <a:schemeClr val="bg1"/>
                  </a:solidFill>
                  <a:latin typeface="Okta Bold" panose="000008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M11</a:t>
              </a:r>
              <a:endParaRPr lang="id-ID" sz="15000" dirty="0">
                <a:solidFill>
                  <a:schemeClr val="bg1"/>
                </a:solidFill>
                <a:latin typeface="Okta Bold" panose="00000800000000000000" pitchFamily="50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A4E1D2B-9BE2-468E-8FAF-98557DE37EAC}"/>
                </a:ext>
              </a:extLst>
            </p:cNvPr>
            <p:cNvSpPr/>
            <p:nvPr/>
          </p:nvSpPr>
          <p:spPr>
            <a:xfrm>
              <a:off x="7717110" y="3265542"/>
              <a:ext cx="470000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n-NO" sz="8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F678E0-0BA7-48D4-8260-00ED2580328B}"/>
              </a:ext>
            </a:extLst>
          </p:cNvPr>
          <p:cNvSpPr/>
          <p:nvPr/>
        </p:nvSpPr>
        <p:spPr>
          <a:xfrm>
            <a:off x="7503395" y="2945830"/>
            <a:ext cx="35846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/>
                <a:latin typeface="Okta Bold" panose="00000800000000000000" pitchFamily="50" charset="0"/>
              </a:rPr>
              <a:t>KERTAS DAN</a:t>
            </a:r>
          </a:p>
          <a:p>
            <a:r>
              <a:rPr lang="en-US" sz="2400" b="1" dirty="0">
                <a:solidFill>
                  <a:schemeClr val="bg1"/>
                </a:solidFill>
                <a:effectLst/>
                <a:latin typeface="Okta Bold" panose="00000800000000000000" pitchFamily="50" charset="0"/>
              </a:rPr>
              <a:t>TEKNIK PASCA CETAK</a:t>
            </a:r>
            <a:endParaRPr lang="id-ID" sz="2400" b="1" dirty="0">
              <a:solidFill>
                <a:schemeClr val="bg1"/>
              </a:solidFill>
              <a:effectLst/>
              <a:latin typeface="Okta Bold" panose="000008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6A5AC3-4938-42B0-8F53-AB4906E196D7}"/>
              </a:ext>
            </a:extLst>
          </p:cNvPr>
          <p:cNvSpPr/>
          <p:nvPr/>
        </p:nvSpPr>
        <p:spPr>
          <a:xfrm>
            <a:off x="7267165" y="2810416"/>
            <a:ext cx="122228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4C081A-B344-43BA-87A4-F186780F8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105" y="2741864"/>
            <a:ext cx="1567800" cy="15678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738CC90-F42E-4308-9C55-80CE8BA241A9}"/>
              </a:ext>
            </a:extLst>
          </p:cNvPr>
          <p:cNvSpPr txBox="1"/>
          <p:nvPr/>
        </p:nvSpPr>
        <p:spPr>
          <a:xfrm>
            <a:off x="7503395" y="3724890"/>
            <a:ext cx="36434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23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47F43A-851E-4C9C-8607-A14440C2D9E4}"/>
              </a:ext>
            </a:extLst>
          </p:cNvPr>
          <p:cNvSpPr txBox="1"/>
          <p:nvPr/>
        </p:nvSpPr>
        <p:spPr>
          <a:xfrm>
            <a:off x="566382" y="1040341"/>
            <a:ext cx="11054686" cy="5840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id-ID" sz="16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3.5  </a:t>
            </a:r>
            <a:r>
              <a:rPr lang="en-US" altLang="id-ID" sz="1600" b="1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Color 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: Kadar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Kecemerlangan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endParaRPr lang="en-US" altLang="id-ID" sz="16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endParaRPr lang="en-US" altLang="id-ID" sz="16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Kadar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kecemerlangan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putih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bervariasi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tergantung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proses "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pencucian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"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bahan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kimia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dilakukan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dan juga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tergantung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dari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proses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coating 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ditambahkan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sesudahnya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Kecemerlangan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warna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putih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dihasilkan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berpengaruh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pada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apapun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warna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dicetak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di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permukaan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nantinya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Warna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juga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dipengaruhi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material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dasar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: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recycled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warnanya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tentu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tidak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secerah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dari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Virgin pulp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misalnya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endParaRPr lang="en-US" altLang="id-ID" sz="16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id-ID" sz="16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3.6  </a:t>
            </a:r>
            <a:r>
              <a:rPr lang="en-US" altLang="id-ID" sz="1600" b="1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Finishing </a:t>
            </a:r>
            <a:endParaRPr lang="en-US" altLang="id-ID" sz="16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Bagaimana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perlakuan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pabrikasi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/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hasil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produksi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akhir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terhadap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permukaan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dihasilkan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: </a:t>
            </a:r>
          </a:p>
          <a:p>
            <a:pPr eaLnBrk="1" hangingPunct="1">
              <a:lnSpc>
                <a:spcPct val="200000"/>
              </a:lnSpc>
              <a:buFontTx/>
              <a:buChar char="•"/>
            </a:pP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b="1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Watermarking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200000"/>
              </a:lnSpc>
              <a:buFontTx/>
              <a:buChar char="•"/>
            </a:pP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b="1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Uncoated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(antique, eggshell, MF, MG / duplex) </a:t>
            </a:r>
          </a:p>
          <a:p>
            <a:pPr eaLnBrk="1" hangingPunct="1">
              <a:lnSpc>
                <a:spcPct val="200000"/>
              </a:lnSpc>
              <a:buFontTx/>
              <a:buChar char="•"/>
            </a:pP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b="1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Coated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(</a:t>
            </a:r>
            <a:r>
              <a:rPr lang="en-US" altLang="id-ID" sz="1600" i="1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artpaper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i="1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mattepaper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). embossed</a:t>
            </a:r>
            <a:r>
              <a:rPr lang="en-US" altLang="id-ID" sz="1600" b="1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dsb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endParaRPr lang="en-US" altLang="id-ID" sz="16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endParaRPr lang="en-US" altLang="id-ID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297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latin typeface="Okta Bold" panose="00000800000000000000" pitchFamily="50" charset="0"/>
              </a:rPr>
              <a:t>TEKNIK CETAK</a:t>
            </a:r>
            <a:endParaRPr lang="id-ID" dirty="0"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FA5E9AB5-2736-42F7-A75B-782841AEB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502" y="2591355"/>
            <a:ext cx="67056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68F4AE0A-23A8-434B-ACF0-1A3F2390D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702" y="4115355"/>
            <a:ext cx="67818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F2DDD129-8FD5-49DE-ADBB-AECEFBDF0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6102" y="1767443"/>
            <a:ext cx="4879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b="1">
                <a:latin typeface="Trebuchet MS" panose="020B0603020202020204" pitchFamily="34" charset="0"/>
                <a:cs typeface="Arial" panose="020B0604020202020204" pitchFamily="34" charset="0"/>
              </a:rPr>
              <a:t>Coated                                           Uncoated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579D33CF-182B-4D70-809A-3DF72A803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702" y="3200955"/>
            <a:ext cx="5949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1600">
                <a:latin typeface="Trebuchet MS" panose="020B0603020202020204" pitchFamily="34" charset="0"/>
                <a:cs typeface="Arial" panose="020B0604020202020204" pitchFamily="34" charset="0"/>
              </a:rPr>
              <a:t>Tinta di atas AP                                Tinta di atas kertas koran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81281635-244A-4440-8AB2-6D14FF7B8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4877" y="5944155"/>
            <a:ext cx="699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1600">
                <a:latin typeface="Trebuchet MS" panose="020B0603020202020204" pitchFamily="34" charset="0"/>
                <a:cs typeface="Arial" panose="020B0604020202020204" pitchFamily="34" charset="0"/>
              </a:rPr>
              <a:t>Refleksi warna tinta di atas AP             Refleksi warna di atas kertas koran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637B319-C70E-419D-8520-9BF19BCA3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377" y="731435"/>
            <a:ext cx="540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b="1">
                <a:latin typeface="Trebuchet MS" panose="020B0603020202020204" pitchFamily="34" charset="0"/>
                <a:cs typeface="Arial" panose="020B0604020202020204" pitchFamily="34" charset="0"/>
              </a:rPr>
              <a:t>Perbedaan Karakteristik dalam penerimaan tinta</a:t>
            </a:r>
          </a:p>
        </p:txBody>
      </p:sp>
    </p:spTree>
    <p:extLst>
      <p:ext uri="{BB962C8B-B14F-4D97-AF65-F5344CB8AC3E}">
        <p14:creationId xmlns:p14="http://schemas.microsoft.com/office/powerpoint/2010/main" val="39602729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4456563" y="3387635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latin typeface="Okta Bold" panose="00000800000000000000" pitchFamily="50" charset="0"/>
              </a:rPr>
              <a:t>TEKNIK CETAK</a:t>
            </a:r>
            <a:endParaRPr lang="id-ID" dirty="0"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C8DCB7C4-9CF7-48FD-918A-8E4CA5A33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104" y="918757"/>
            <a:ext cx="432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d-ID" sz="2400" b="1" dirty="0">
                <a:solidFill>
                  <a:srgbClr val="99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4. </a:t>
            </a:r>
            <a:r>
              <a:rPr lang="en-US" altLang="id-ID" sz="2400" b="1" dirty="0" err="1">
                <a:solidFill>
                  <a:srgbClr val="99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Pengukuran</a:t>
            </a:r>
            <a:r>
              <a:rPr lang="en-US" altLang="id-ID" sz="2400" b="1" dirty="0">
                <a:solidFill>
                  <a:srgbClr val="99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400" b="1" dirty="0" err="1">
                <a:solidFill>
                  <a:srgbClr val="99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endParaRPr lang="en-US" altLang="id-ID" sz="2400" b="1" dirty="0">
              <a:solidFill>
                <a:srgbClr val="99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DCE13CFE-13B9-4C13-9ED0-2332EDCAC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3299014"/>
            <a:ext cx="80010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B28490C9-13D3-4656-A97A-C4661D247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303" y="1528357"/>
            <a:ext cx="11018293" cy="108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40000"/>
              </a:lnSpc>
            </a:pPr>
            <a:r>
              <a:rPr lang="en-US" altLang="id-ID" sz="1600" b="1" dirty="0">
                <a:latin typeface="Trebuchet MS" panose="020B0603020202020204" pitchFamily="34" charset="0"/>
                <a:cs typeface="Arial" panose="020B0604020202020204" pitchFamily="34" charset="0"/>
              </a:rPr>
              <a:t>4.1 </a:t>
            </a:r>
            <a:r>
              <a:rPr lang="en-US" altLang="id-ID" sz="1600" b="1" dirty="0" err="1">
                <a:latin typeface="Trebuchet MS" panose="020B0603020202020204" pitchFamily="34" charset="0"/>
                <a:cs typeface="Arial" panose="020B0604020202020204" pitchFamily="34" charset="0"/>
              </a:rPr>
              <a:t>Ukuran</a:t>
            </a:r>
            <a:r>
              <a:rPr lang="en-US" altLang="id-ID" sz="1600" b="1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b="1" dirty="0" err="1"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b="1" dirty="0">
                <a:latin typeface="Trebuchet MS" panose="020B0603020202020204" pitchFamily="34" charset="0"/>
                <a:cs typeface="Arial" panose="020B0604020202020204" pitchFamily="34" charset="0"/>
              </a:rPr>
              <a:t> dan </a:t>
            </a:r>
            <a:r>
              <a:rPr lang="en-US" altLang="id-ID" sz="1600" b="1" dirty="0" err="1">
                <a:latin typeface="Trebuchet MS" panose="020B0603020202020204" pitchFamily="34" charset="0"/>
                <a:cs typeface="Arial" panose="020B0604020202020204" pitchFamily="34" charset="0"/>
              </a:rPr>
              <a:t>Proporsi</a:t>
            </a:r>
            <a:r>
              <a:rPr lang="en-US" altLang="id-ID" sz="1600" b="1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b="1" dirty="0" err="1">
                <a:latin typeface="Trebuchet MS" panose="020B0603020202020204" pitchFamily="34" charset="0"/>
                <a:cs typeface="Arial" panose="020B0604020202020204" pitchFamily="34" charset="0"/>
              </a:rPr>
              <a:t>Geometris</a:t>
            </a:r>
            <a:r>
              <a:rPr lang="en-US" altLang="id-ID" sz="1600" b="1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endParaRPr lang="en-US" altLang="id-ID" sz="16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40000"/>
              </a:lnSpc>
            </a:pP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Secara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internasional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pengukuran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distandarisasi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ukuran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DIN (</a:t>
            </a:r>
            <a:r>
              <a:rPr lang="en-US" altLang="id-ID" sz="1600" i="1" dirty="0">
                <a:latin typeface="Trebuchet MS" panose="020B0603020202020204" pitchFamily="34" charset="0"/>
                <a:cs typeface="Arial" panose="020B0604020202020204" pitchFamily="34" charset="0"/>
              </a:rPr>
              <a:t>Deutsche </a:t>
            </a:r>
            <a:r>
              <a:rPr lang="en-US" altLang="id-ID" sz="1600" i="1" dirty="0" err="1">
                <a:latin typeface="Trebuchet MS" panose="020B0603020202020204" pitchFamily="34" charset="0"/>
                <a:cs typeface="Arial" panose="020B0604020202020204" pitchFamily="34" charset="0"/>
              </a:rPr>
              <a:t>Industrie</a:t>
            </a:r>
            <a:r>
              <a:rPr lang="en-US" altLang="id-ID" sz="1600" i="1" dirty="0">
                <a:latin typeface="Trebuchet MS" panose="020B0603020202020204" pitchFamily="34" charset="0"/>
                <a:cs typeface="Arial" panose="020B0604020202020204" pitchFamily="34" charset="0"/>
              </a:rPr>
              <a:t> Norm 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). 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Penyeragaman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dimulai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pada 1680,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mengadopsi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teori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proporsi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geometris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(1 : 1.41) /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segitiga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diagonal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dari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teori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arsitektur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CF03882E-6904-47E7-A642-C917664A3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0" y="5169089"/>
            <a:ext cx="419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id-ID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6923DC51-A16D-458B-A1DB-7842FE258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5169089"/>
            <a:ext cx="3886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d-ID" sz="1400" b="1">
                <a:latin typeface="Trebuchet MS" panose="020B0603020202020204" pitchFamily="34" charset="0"/>
                <a:cs typeface="Arial" panose="020B0604020202020204" pitchFamily="34" charset="0"/>
              </a:rPr>
              <a:t>DIN A0</a:t>
            </a:r>
            <a:r>
              <a:rPr lang="en-US" altLang="id-ID" sz="1400">
                <a:latin typeface="Trebuchet MS" panose="020B0603020202020204" pitchFamily="34" charset="0"/>
                <a:cs typeface="Arial" panose="020B0604020202020204" pitchFamily="34" charset="0"/>
              </a:rPr>
              <a:t> = 841 x 1189 =  </a:t>
            </a:r>
            <a:r>
              <a:rPr lang="en-US" altLang="id-ID" sz="1400" b="1">
                <a:latin typeface="Trebuchet MS" panose="020B0603020202020204" pitchFamily="34" charset="0"/>
                <a:cs typeface="Arial" panose="020B0604020202020204" pitchFamily="34" charset="0"/>
              </a:rPr>
              <a:t>999949</a:t>
            </a:r>
            <a:r>
              <a:rPr lang="en-US" altLang="id-ID" sz="1400">
                <a:latin typeface="Trebuchet MS" panose="020B0603020202020204" pitchFamily="34" charset="0"/>
                <a:cs typeface="Arial" panose="020B0604020202020204" pitchFamily="34" charset="0"/>
              </a:rPr>
              <a:t> mm2 / </a:t>
            </a:r>
            <a:r>
              <a:rPr lang="en-US" altLang="id-ID" sz="1400" b="1">
                <a:latin typeface="Trebuchet MS" panose="020B0603020202020204" pitchFamily="34" charset="0"/>
                <a:cs typeface="Arial" panose="020B0604020202020204" pitchFamily="34" charset="0"/>
              </a:rPr>
              <a:t>1m2 </a:t>
            </a:r>
          </a:p>
        </p:txBody>
      </p:sp>
    </p:spTree>
    <p:extLst>
      <p:ext uri="{BB962C8B-B14F-4D97-AF65-F5344CB8AC3E}">
        <p14:creationId xmlns:p14="http://schemas.microsoft.com/office/powerpoint/2010/main" val="3330989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048CB4E0-DB6D-4436-AEED-D3EE44EED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76" y="2697707"/>
            <a:ext cx="5105400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C013EF4A-CC89-4D45-8B4D-912E94942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776" y="716507"/>
            <a:ext cx="7086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id-ID" b="1" dirty="0">
                <a:solidFill>
                  <a:srgbClr val="99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4.2 </a:t>
            </a:r>
            <a:r>
              <a:rPr lang="en-US" altLang="id-ID" b="1" dirty="0" err="1">
                <a:solidFill>
                  <a:srgbClr val="99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Pengelompokan</a:t>
            </a:r>
            <a:r>
              <a:rPr lang="en-US" altLang="id-ID" b="1" dirty="0">
                <a:solidFill>
                  <a:srgbClr val="99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b="1" dirty="0" err="1">
                <a:solidFill>
                  <a:srgbClr val="99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Ukuran</a:t>
            </a:r>
            <a:r>
              <a:rPr lang="en-US" altLang="id-ID" b="1" dirty="0">
                <a:solidFill>
                  <a:srgbClr val="99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dan </a:t>
            </a:r>
            <a:r>
              <a:rPr lang="en-US" altLang="id-ID" b="1" dirty="0" err="1">
                <a:solidFill>
                  <a:srgbClr val="99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Tabel</a:t>
            </a:r>
            <a:r>
              <a:rPr lang="en-US" altLang="id-ID" dirty="0">
                <a:solidFill>
                  <a:srgbClr val="99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id-ID" b="1" dirty="0">
                <a:latin typeface="Trebuchet MS" panose="020B0603020202020204" pitchFamily="34" charset="0"/>
                <a:cs typeface="Arial" panose="020B0604020202020204" pitchFamily="34" charset="0"/>
              </a:rPr>
              <a:t>A </a:t>
            </a:r>
            <a:r>
              <a:rPr lang="en-US" altLang="id-ID" dirty="0">
                <a:latin typeface="Trebuchet MS" panose="020B0603020202020204" pitchFamily="34" charset="0"/>
                <a:cs typeface="Arial" panose="020B0604020202020204" pitchFamily="34" charset="0"/>
              </a:rPr>
              <a:t>: </a:t>
            </a:r>
            <a:r>
              <a:rPr lang="en-US" altLang="id-ID" dirty="0" err="1">
                <a:latin typeface="Trebuchet MS" panose="020B0603020202020204" pitchFamily="34" charset="0"/>
                <a:cs typeface="Arial" panose="020B0604020202020204" pitchFamily="34" charset="0"/>
              </a:rPr>
              <a:t>Ukuran</a:t>
            </a:r>
            <a:r>
              <a:rPr lang="en-US" altLang="id-ID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dirty="0" err="1">
                <a:latin typeface="Trebuchet MS" panose="020B0603020202020204" pitchFamily="34" charset="0"/>
                <a:cs typeface="Arial" panose="020B0604020202020204" pitchFamily="34" charset="0"/>
              </a:rPr>
              <a:t>Standar</a:t>
            </a:r>
            <a:r>
              <a:rPr lang="en-US" altLang="id-ID" dirty="0">
                <a:latin typeface="Trebuchet MS" panose="020B0603020202020204" pitchFamily="34" charset="0"/>
                <a:cs typeface="Arial" panose="020B0604020202020204" pitchFamily="34" charset="0"/>
              </a:rPr>
              <a:t> DIN / </a:t>
            </a:r>
            <a:r>
              <a:rPr lang="en-US" altLang="id-ID" dirty="0" err="1">
                <a:latin typeface="Trebuchet MS" panose="020B0603020202020204" pitchFamily="34" charset="0"/>
                <a:cs typeface="Arial" panose="020B0604020202020204" pitchFamily="34" charset="0"/>
              </a:rPr>
              <a:t>ukuran</a:t>
            </a:r>
            <a:r>
              <a:rPr lang="en-US" altLang="id-ID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dirty="0" err="1">
                <a:latin typeface="Trebuchet MS" panose="020B0603020202020204" pitchFamily="34" charset="0"/>
                <a:cs typeface="Arial" panose="020B0604020202020204" pitchFamily="34" charset="0"/>
              </a:rPr>
              <a:t>jadi</a:t>
            </a:r>
            <a:r>
              <a:rPr lang="en-US" altLang="id-ID" dirty="0">
                <a:latin typeface="Trebuchet MS" panose="020B0603020202020204" pitchFamily="34" charset="0"/>
                <a:cs typeface="Arial" panose="020B0604020202020204" pitchFamily="34" charset="0"/>
              </a:rPr>
              <a:t> / </a:t>
            </a:r>
            <a:r>
              <a:rPr lang="en-US" altLang="id-ID" dirty="0" err="1">
                <a:latin typeface="Trebuchet MS" panose="020B0603020202020204" pitchFamily="34" charset="0"/>
                <a:cs typeface="Arial" panose="020B0604020202020204" pitchFamily="34" charset="0"/>
              </a:rPr>
              <a:t>ukuran</a:t>
            </a:r>
            <a:r>
              <a:rPr lang="en-US" altLang="id-ID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dirty="0" err="1">
                <a:latin typeface="Trebuchet MS" panose="020B0603020202020204" pitchFamily="34" charset="0"/>
                <a:cs typeface="Arial" panose="020B0604020202020204" pitchFamily="34" charset="0"/>
              </a:rPr>
              <a:t>dasar</a:t>
            </a:r>
            <a:r>
              <a:rPr lang="en-US" altLang="id-ID" dirty="0">
                <a:latin typeface="Trebuchet MS" panose="020B0603020202020204" pitchFamily="34" charset="0"/>
                <a:cs typeface="Arial" panose="020B0604020202020204" pitchFamily="34" charset="0"/>
              </a:rPr>
              <a:t> (A0 = 1m2)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id-ID" b="1" dirty="0">
                <a:latin typeface="Trebuchet MS" panose="020B0603020202020204" pitchFamily="34" charset="0"/>
                <a:cs typeface="Arial" panose="020B0604020202020204" pitchFamily="34" charset="0"/>
              </a:rPr>
              <a:t>B</a:t>
            </a:r>
            <a:r>
              <a:rPr lang="en-US" altLang="id-ID" dirty="0">
                <a:latin typeface="Trebuchet MS" panose="020B0603020202020204" pitchFamily="34" charset="0"/>
                <a:cs typeface="Arial" panose="020B0604020202020204" pitchFamily="34" charset="0"/>
              </a:rPr>
              <a:t> : </a:t>
            </a:r>
            <a:r>
              <a:rPr lang="en-US" altLang="id-ID" dirty="0" err="1">
                <a:latin typeface="Trebuchet MS" panose="020B0603020202020204" pitchFamily="34" charset="0"/>
                <a:cs typeface="Arial" panose="020B0604020202020204" pitchFamily="34" charset="0"/>
              </a:rPr>
              <a:t>Ukuran</a:t>
            </a:r>
            <a:r>
              <a:rPr lang="en-US" altLang="id-ID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dirty="0" err="1">
                <a:latin typeface="Trebuchet MS" panose="020B0603020202020204" pitchFamily="34" charset="0"/>
                <a:cs typeface="Arial" panose="020B0604020202020204" pitchFamily="34" charset="0"/>
              </a:rPr>
              <a:t>sebelum</a:t>
            </a:r>
            <a:r>
              <a:rPr lang="en-US" altLang="id-ID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dirty="0" err="1">
                <a:latin typeface="Trebuchet MS" panose="020B0603020202020204" pitchFamily="34" charset="0"/>
                <a:cs typeface="Arial" panose="020B0604020202020204" pitchFamily="34" charset="0"/>
              </a:rPr>
              <a:t>dipotong</a:t>
            </a:r>
            <a:endParaRPr lang="en-US" altLang="id-ID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id-ID" b="1" dirty="0">
                <a:latin typeface="Trebuchet MS" panose="020B0603020202020204" pitchFamily="34" charset="0"/>
                <a:cs typeface="Arial" panose="020B0604020202020204" pitchFamily="34" charset="0"/>
              </a:rPr>
              <a:t>C</a:t>
            </a:r>
            <a:r>
              <a:rPr lang="en-US" altLang="id-ID" dirty="0">
                <a:latin typeface="Trebuchet MS" panose="020B0603020202020204" pitchFamily="34" charset="0"/>
                <a:cs typeface="Arial" panose="020B0604020202020204" pitchFamily="34" charset="0"/>
              </a:rPr>
              <a:t> : </a:t>
            </a:r>
            <a:r>
              <a:rPr lang="en-US" altLang="id-ID" dirty="0" err="1">
                <a:latin typeface="Trebuchet MS" panose="020B0603020202020204" pitchFamily="34" charset="0"/>
                <a:cs typeface="Arial" panose="020B0604020202020204" pitchFamily="34" charset="0"/>
              </a:rPr>
              <a:t>Ukuran</a:t>
            </a:r>
            <a:r>
              <a:rPr lang="en-US" altLang="id-ID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dirty="0" err="1">
                <a:latin typeface="Trebuchet MS" panose="020B0603020202020204" pitchFamily="34" charset="0"/>
                <a:cs typeface="Arial" panose="020B0604020202020204" pitchFamily="34" charset="0"/>
              </a:rPr>
              <a:t>sampul</a:t>
            </a:r>
            <a:r>
              <a:rPr lang="en-US" altLang="id-ID" dirty="0">
                <a:latin typeface="Trebuchet MS" panose="020B0603020202020204" pitchFamily="34" charset="0"/>
                <a:cs typeface="Arial" panose="020B0604020202020204" pitchFamily="34" charset="0"/>
              </a:rPr>
              <a:t>. 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Cat :  B dan C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tergantung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A.</a:t>
            </a:r>
          </a:p>
        </p:txBody>
      </p:sp>
    </p:spTree>
    <p:extLst>
      <p:ext uri="{BB962C8B-B14F-4D97-AF65-F5344CB8AC3E}">
        <p14:creationId xmlns:p14="http://schemas.microsoft.com/office/powerpoint/2010/main" val="2154371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6219B744-6393-4430-8117-F3F34DE84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19" y="582216"/>
            <a:ext cx="7663218" cy="602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61F4AFD6-7B73-42D5-9203-6D0E91DCE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576" y="691277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b="1" dirty="0">
                <a:solidFill>
                  <a:srgbClr val="FFC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4.3 </a:t>
            </a:r>
            <a:r>
              <a:rPr lang="en-US" altLang="id-ID" b="1" dirty="0" err="1">
                <a:solidFill>
                  <a:srgbClr val="FFC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Pembagian</a:t>
            </a:r>
            <a:r>
              <a:rPr lang="en-US" altLang="id-ID" b="1" dirty="0">
                <a:solidFill>
                  <a:srgbClr val="FFC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b="1" dirty="0" err="1">
                <a:solidFill>
                  <a:srgbClr val="FFC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Ukuran</a:t>
            </a:r>
            <a:r>
              <a:rPr lang="en-US" altLang="id-ID" b="1" dirty="0">
                <a:solidFill>
                  <a:srgbClr val="FFC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b="1" dirty="0" err="1">
                <a:solidFill>
                  <a:srgbClr val="FFC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endParaRPr lang="en-US" altLang="id-ID" b="1" dirty="0">
              <a:solidFill>
                <a:srgbClr val="FFC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119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5B77213-2335-417B-9E8F-14E718536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529" y="381000"/>
            <a:ext cx="373380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758A0561-5E18-4E51-BA3B-B26C96586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929" y="0"/>
            <a:ext cx="43434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3A118751-665A-4841-A3DB-CAB2321BE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527" y="3411537"/>
            <a:ext cx="19716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id="{1CAC89A6-300A-44F3-A52A-C2D45C4E1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5254" y="4303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id-ID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85F40BAF-B4AD-4F8B-BC2F-12FD31638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8460" y="3936721"/>
            <a:ext cx="3148013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id-ID" b="1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Ingat</a:t>
            </a:r>
            <a:r>
              <a:rPr lang="en-US" altLang="id-ID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b="1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Lagi</a:t>
            </a:r>
            <a:endParaRPr lang="en-US" altLang="id-ID" b="1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id-ID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 </a:t>
            </a:r>
            <a:r>
              <a:rPr lang="en-US" altLang="id-ID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: </a:t>
            </a:r>
            <a:r>
              <a:rPr lang="en-US" altLang="id-ID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Ukuran</a:t>
            </a:r>
            <a:r>
              <a:rPr lang="en-US" altLang="id-ID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dasar</a:t>
            </a:r>
            <a:r>
              <a:rPr lang="en-US" altLang="id-ID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(A0 = 1m2)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id-ID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</a:t>
            </a:r>
            <a:r>
              <a:rPr lang="en-US" altLang="id-ID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: </a:t>
            </a:r>
            <a:r>
              <a:rPr lang="en-US" altLang="id-ID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Ukuran</a:t>
            </a:r>
            <a:r>
              <a:rPr lang="en-US" altLang="id-ID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sebelum</a:t>
            </a:r>
            <a:r>
              <a:rPr lang="en-US" altLang="id-ID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dipotong</a:t>
            </a:r>
            <a:endParaRPr lang="en-US" altLang="id-ID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id-ID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</a:t>
            </a:r>
            <a:r>
              <a:rPr lang="en-US" altLang="id-ID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: </a:t>
            </a:r>
            <a:r>
              <a:rPr lang="en-US" altLang="id-ID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Ukuran</a:t>
            </a:r>
            <a:r>
              <a:rPr lang="en-US" altLang="id-ID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sampul</a:t>
            </a:r>
            <a:r>
              <a:rPr lang="en-US" altLang="id-ID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 </a:t>
            </a:r>
          </a:p>
          <a:p>
            <a:pPr eaLnBrk="1" hangingPunct="1">
              <a:lnSpc>
                <a:spcPct val="200000"/>
              </a:lnSpc>
            </a:pPr>
            <a:endParaRPr lang="en-US" altLang="id-ID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060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FCAE65-FC6F-43FD-96A7-59C286A9475E}"/>
              </a:ext>
            </a:extLst>
          </p:cNvPr>
          <p:cNvSpPr/>
          <p:nvPr/>
        </p:nvSpPr>
        <p:spPr>
          <a:xfrm>
            <a:off x="2653353" y="1257158"/>
            <a:ext cx="3505200" cy="25034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aseline="-25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B0B553F0-1B37-49E5-A7F4-D74C2CEC3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7278" y="4941746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id-ID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22A4EC1D-6E48-4920-A6EB-6FBE0076E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353" y="1241259"/>
            <a:ext cx="35052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>
            <a:extLst>
              <a:ext uri="{FF2B5EF4-FFF2-40B4-BE49-F238E27FC236}">
                <a16:creationId xmlns:a16="http://schemas.microsoft.com/office/drawing/2014/main" id="{29410E31-3E1F-47ED-B4C7-236FF178F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953" y="4295633"/>
            <a:ext cx="48990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6">
            <a:extLst>
              <a:ext uri="{FF2B5EF4-FFF2-40B4-BE49-F238E27FC236}">
                <a16:creationId xmlns:a16="http://schemas.microsoft.com/office/drawing/2014/main" id="{460D8F1D-058C-4D39-ADD3-4A7136A69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7078" y="1969946"/>
            <a:ext cx="2606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id-ID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AE122097-B123-4171-9098-6B9EFE0E3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8153" y="812658"/>
            <a:ext cx="350520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id-ID" sz="160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walaupun ukuran A sudah baku dan standar </a:t>
            </a:r>
            <a:r>
              <a:rPr lang="en-US" altLang="id-ID" sz="16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84.1 x 118.9</a:t>
            </a:r>
            <a:r>
              <a:rPr lang="en-US" altLang="id-ID" sz="160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namun dalam penjualan eceran di pasar Indonesia, kebanyakan mempunyai ukuran tersendiri, yaitu </a:t>
            </a:r>
            <a:r>
              <a:rPr lang="en-US" altLang="id-ID" sz="16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65 x 100</a:t>
            </a:r>
            <a:r>
              <a:rPr lang="en-US" altLang="id-ID" sz="160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mm (ukuran kecil) dan </a:t>
            </a:r>
            <a:r>
              <a:rPr lang="en-US" altLang="id-ID" sz="16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79 x 109</a:t>
            </a:r>
            <a:r>
              <a:rPr lang="en-US" altLang="id-ID" sz="160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mm (ukuran besar) kertas tsb. dijual dengan satuan </a:t>
            </a:r>
            <a:r>
              <a:rPr lang="en-US" altLang="id-ID" sz="16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REAM</a:t>
            </a:r>
            <a:r>
              <a:rPr lang="en-US" altLang="id-ID" sz="160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(500 lb).</a:t>
            </a:r>
          </a:p>
        </p:txBody>
      </p:sp>
      <p:sp>
        <p:nvSpPr>
          <p:cNvPr id="12" name="Text Box 18">
            <a:extLst>
              <a:ext uri="{FF2B5EF4-FFF2-40B4-BE49-F238E27FC236}">
                <a16:creationId xmlns:a16="http://schemas.microsoft.com/office/drawing/2014/main" id="{A19B7C60-518B-44EB-82CD-7EC93C744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753" y="6124433"/>
            <a:ext cx="502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d-ID" sz="140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 Besar  (79x109)                Kertas Kecil (65x100)</a:t>
            </a:r>
          </a:p>
        </p:txBody>
      </p:sp>
      <p:sp>
        <p:nvSpPr>
          <p:cNvPr id="13" name="Text Box 20">
            <a:extLst>
              <a:ext uri="{FF2B5EF4-FFF2-40B4-BE49-F238E27FC236}">
                <a16:creationId xmlns:a16="http://schemas.microsoft.com/office/drawing/2014/main" id="{ADD6DCDB-0BA0-4FA8-8423-899C76292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078" y="3852721"/>
            <a:ext cx="7254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Lokal</a:t>
            </a:r>
          </a:p>
        </p:txBody>
      </p:sp>
      <p:sp>
        <p:nvSpPr>
          <p:cNvPr id="14" name="Text Box 21">
            <a:extLst>
              <a:ext uri="{FF2B5EF4-FFF2-40B4-BE49-F238E27FC236}">
                <a16:creationId xmlns:a16="http://schemas.microsoft.com/office/drawing/2014/main" id="{F43627F8-A9B1-44CC-8376-ED2233DCD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078" y="814246"/>
            <a:ext cx="1516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Internasional</a:t>
            </a:r>
          </a:p>
        </p:txBody>
      </p:sp>
    </p:spTree>
    <p:extLst>
      <p:ext uri="{BB962C8B-B14F-4D97-AF65-F5344CB8AC3E}">
        <p14:creationId xmlns:p14="http://schemas.microsoft.com/office/powerpoint/2010/main" val="3234652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C4B8E3B-E701-4F14-B268-D2D721AB9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619" y="1131114"/>
            <a:ext cx="11125200" cy="583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id-ID" sz="16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1. Newsprint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/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koran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: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grade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terendah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dari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cetak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dijual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dalam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bentuk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web (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gulungan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)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maupun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lembaran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Dibuat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mechanical process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Selain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untuk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koran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jenis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ini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seringkali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diperuntukkan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untuk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packing /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bungkus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belanjaan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id-ID" sz="16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2. Writing Papers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: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bond paper, ledger &amp; business papers.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Kertas-kertas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ini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dibuat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khusus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untuk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tujuan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khusus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pula,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misalnya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bond paper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untuk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sertifikat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piagam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surat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berharga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dsb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Berbahan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dasar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serat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kayu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dan katun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halus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proses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khusus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sehingga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berkualitas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tinggi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estetis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kuat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dan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tahan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lama.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id-ID" sz="16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3. </a:t>
            </a:r>
            <a:r>
              <a:rPr lang="en-US" altLang="id-ID" sz="1600" b="1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b="1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Cover </a:t>
            </a:r>
            <a:r>
              <a:rPr lang="en-US" altLang="id-ID" sz="16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/ </a:t>
            </a:r>
            <a:r>
              <a:rPr lang="en-US" altLang="id-ID" sz="1600" b="1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Karton</a:t>
            </a:r>
            <a:r>
              <a:rPr lang="en-US" altLang="id-ID" sz="16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: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relatif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tebal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berat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lebih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dari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170gsm.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Sering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digunakan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untuk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cover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buku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katalog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dsb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id-ID" sz="1600" b="1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4. Book papers</a:t>
            </a:r>
            <a:r>
              <a:rPr lang="en-US" altLang="id-ID" sz="16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: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Uncoated 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(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antique, eggshell, MF / HVS, MG &amp; EF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)  dan 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Coated  / </a:t>
            </a:r>
            <a:r>
              <a:rPr lang="en-US" altLang="id-ID" sz="1600" b="1" i="1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Artpaper</a:t>
            </a:r>
            <a:r>
              <a:rPr lang="en-US" altLang="id-ID" sz="1600" b="1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(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film / pigment coated, blade coated / matte &amp; cast coated / super glossy, off machine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).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id-ID" sz="1600" b="1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5. Fancy Papers 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: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ekslusif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aneka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warna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berbahan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dasar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b="1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semi  recycled  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(</a:t>
            </a:r>
            <a:r>
              <a:rPr lang="en-US" altLang="id-ID" sz="1600" i="1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preconsumer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/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postconsumer + virgin pulp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).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ini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sangat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berkarakter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sehingga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menjadi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pilihan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untuk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cetak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terbatas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(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low - </a:t>
            </a:r>
            <a:r>
              <a:rPr lang="en-US" altLang="id-ID" sz="1600" i="1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midle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)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tujuan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mengejar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prestise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Umumnya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fancy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berkualitas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tinggi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masih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diimport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dan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dijual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per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lembaran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maupun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per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ream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endParaRPr lang="en-US" altLang="id-ID" sz="16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endParaRPr lang="en-US" altLang="id-ID" sz="16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0959C0B-D82C-4ECD-9FE2-2B8CCAE4D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619" y="597714"/>
            <a:ext cx="3505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2000" b="1" dirty="0">
                <a:solidFill>
                  <a:srgbClr val="FFC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5. </a:t>
            </a:r>
            <a:r>
              <a:rPr lang="en-US" altLang="id-ID" sz="2000" b="1" dirty="0" err="1">
                <a:solidFill>
                  <a:srgbClr val="FFC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Jenis</a:t>
            </a:r>
            <a:r>
              <a:rPr lang="en-US" altLang="id-ID" sz="2000" b="1" dirty="0">
                <a:solidFill>
                  <a:srgbClr val="FFC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000" b="1" dirty="0" err="1">
                <a:solidFill>
                  <a:srgbClr val="FFC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2000" b="1" dirty="0">
                <a:solidFill>
                  <a:srgbClr val="FFC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000" b="1" dirty="0" err="1">
                <a:solidFill>
                  <a:srgbClr val="FFC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Cetak</a:t>
            </a:r>
            <a:endParaRPr lang="en-US" altLang="id-ID" sz="2000" dirty="0">
              <a:solidFill>
                <a:srgbClr val="FFC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id-ID" sz="2000" dirty="0">
              <a:solidFill>
                <a:srgbClr val="FFC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632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84DA2D-CAC9-4C36-92BF-E6E699918A45}"/>
              </a:ext>
            </a:extLst>
          </p:cNvPr>
          <p:cNvSpPr txBox="1"/>
          <p:nvPr/>
        </p:nvSpPr>
        <p:spPr>
          <a:xfrm>
            <a:off x="467188" y="582216"/>
            <a:ext cx="11253074" cy="6202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id-ID" sz="1600" b="1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6. Recycled Papers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: 100 %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daur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ulang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pabrikasi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maupun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handmade.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Baik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i="1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Preconsumer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 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(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sisa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potongan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/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sisa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cetak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/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gagal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belum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bertinta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)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maupun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postconsumer 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(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habis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pakai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: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majalah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bekas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karton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i="1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indomie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dsb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jenis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ini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sangat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digemari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oleh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masyarakat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kesadaran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lingkungannya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tinggi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(USA /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Eropa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),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seringpula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dikampanye-kan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melalui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logo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recycled 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terkenal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/>
            <a:endParaRPr lang="en-US" altLang="id-ID" sz="16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id-ID" sz="16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7. </a:t>
            </a:r>
            <a:r>
              <a:rPr lang="en-US" altLang="id-ID" sz="1600" b="1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b="1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Seni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: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handmade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diproduksi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proses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eksperimentasi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tertentu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misal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menggabungkan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bubur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karton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serat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pelepah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pisang /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daun-daunan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setelah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dicampur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bahan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perekat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kemudian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disaring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dan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dipres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hingga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menjadi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lembaran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karakter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unik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Namun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semakin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kasar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permukaannya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semakin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sulit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untuk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dicetak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mesin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offset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seni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juga "monoprint"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setiap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lembarnya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khas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cukup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sulit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untuk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membuat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identik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baik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corak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maupun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warna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untuk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jumlah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banyak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endParaRPr lang="en-US" altLang="id-ID" sz="16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endParaRPr lang="en-US" altLang="id-ID" sz="16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endParaRPr lang="en-US" altLang="id-ID" sz="16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terpenting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adalah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menentukan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dulu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teknik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cetak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digunakan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: </a:t>
            </a:r>
            <a:r>
              <a:rPr lang="en-US" altLang="id-ID" sz="1600" b="1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Letterpress, gravure, </a:t>
            </a:r>
            <a:r>
              <a:rPr lang="en-US" altLang="id-ID" sz="1600" b="1" i="1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Litho</a:t>
            </a:r>
            <a:r>
              <a:rPr lang="en-US" altLang="id-ID" sz="1600" b="1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/ offset,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ataupun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b="1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sablon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 Dimana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digunakan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menentukan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kemampuan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cetak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/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printability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 Hal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ini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dipengaruhi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oleh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daya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serap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ataupun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daya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"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tampung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"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tinta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dan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kadar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kehalusan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permukaan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endParaRPr lang="en-US" altLang="id-ID" sz="16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FBCDD51D-6A6E-4306-BB42-4D663EF43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619" y="4743777"/>
            <a:ext cx="3505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2400" b="1" dirty="0">
                <a:solidFill>
                  <a:srgbClr val="FFC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6. </a:t>
            </a:r>
            <a:r>
              <a:rPr lang="en-US" altLang="id-ID" sz="2400" b="1" dirty="0" err="1">
                <a:solidFill>
                  <a:srgbClr val="FFC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Memilih</a:t>
            </a:r>
            <a:r>
              <a:rPr lang="en-US" altLang="id-ID" sz="2400" b="1" dirty="0">
                <a:solidFill>
                  <a:srgbClr val="FFC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400" b="1" dirty="0" err="1">
                <a:solidFill>
                  <a:srgbClr val="FFC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endParaRPr lang="en-US" altLang="id-ID" sz="2400" dirty="0">
              <a:solidFill>
                <a:srgbClr val="FFC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id-ID" sz="2000" dirty="0">
              <a:solidFill>
                <a:srgbClr val="FFC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337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09219A-AC2C-426C-999D-2C6BDBC71D25}"/>
              </a:ext>
            </a:extLst>
          </p:cNvPr>
          <p:cNvSpPr txBox="1"/>
          <p:nvPr/>
        </p:nvSpPr>
        <p:spPr>
          <a:xfrm>
            <a:off x="631388" y="772133"/>
            <a:ext cx="10924674" cy="6522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eaLnBrk="1" hangingPunct="1">
              <a:lnSpc>
                <a:spcPct val="150000"/>
              </a:lnSpc>
              <a:buFont typeface="+mj-lt"/>
              <a:buAutoNum type="alphaUcPeriod"/>
            </a:pPr>
            <a:r>
              <a:rPr lang="en-US" altLang="id-ID" sz="1600" b="1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Letterpress 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:</a:t>
            </a:r>
            <a:r>
              <a:rPr lang="en-US" altLang="id-ID" sz="1600" b="1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menggunakan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tekanan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dan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kontak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langsung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diperlukan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cukup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tebal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dan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kuat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permukaan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halus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maupun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agak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kasar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hal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ini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dimaksudkan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agar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hasil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'emboss'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terjadi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di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lembar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balik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tidak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sampai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merusak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bond, ledger, cover, uncoated, fancy, recycled, 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dan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seni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dapat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dicetak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letterpress.</a:t>
            </a:r>
          </a:p>
          <a:p>
            <a:pPr marL="342900" indent="-342900" algn="just" eaLnBrk="1" hangingPunct="1">
              <a:lnSpc>
                <a:spcPct val="150000"/>
              </a:lnSpc>
              <a:buFont typeface="+mj-lt"/>
              <a:buAutoNum type="alphaUcPeriod"/>
            </a:pPr>
            <a:r>
              <a:rPr lang="en-US" altLang="id-ID" sz="1600" b="1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Gravure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: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bekerja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dasar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serapan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terhadap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tinta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sehingga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membutuhkan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halus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daya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serap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yang optimal dan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baik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(</a:t>
            </a:r>
            <a:r>
              <a:rPr lang="en-US" altLang="id-ID" sz="1600" b="1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uncoated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koran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fancy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 algn="just" eaLnBrk="1" hangingPunct="1">
              <a:lnSpc>
                <a:spcPct val="150000"/>
              </a:lnSpc>
              <a:buFont typeface="+mj-lt"/>
              <a:buAutoNum type="alphaUcPeriod"/>
            </a:pPr>
            <a:r>
              <a:rPr lang="en-US" altLang="id-ID" sz="1600" b="1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Offset 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: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Merupakan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teknik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cetak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massal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yang paling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banyak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digunakan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sekarang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teknologi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yang paling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berkembang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Offset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relatif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bisa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menggunakan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banyak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jenis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karena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sifatnya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yang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non direct press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sepanjang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tersebut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permukaannya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halus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Cetak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warna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full color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separasi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paling optimal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teknik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offset 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dan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'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terbaik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'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untuk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offset full color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adalah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coated paper (</a:t>
            </a:r>
            <a:r>
              <a:rPr lang="en-US" altLang="id-ID" sz="1600" i="1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seringpula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i="1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disebut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b="1" i="1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artpaper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/ </a:t>
            </a:r>
            <a:r>
              <a:rPr lang="en-US" altLang="id-ID" sz="1600" i="1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kundstruk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i="1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baik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matte, glossy </a:t>
            </a:r>
            <a:r>
              <a:rPr lang="en-US" altLang="id-ID" sz="1600" i="1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maupun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super glossy)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karena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dots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warna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tersimpan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di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permukaan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(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bersifat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tetap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)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sehingga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pantulan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warna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tinta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dapat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terrefleksi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optimal.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Namun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hasil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baik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ini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juga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bersifat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standar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/ 'flat' /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massal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/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aman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Sehingga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relatif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berkesan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'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kurang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mahal'.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Berbeda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fancy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jenis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tertentu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kebetulan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daya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serapnya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'pas'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menghasilkan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cetakan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warna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dan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kesan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luar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biasa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(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ekslusif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dan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berkarakter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).</a:t>
            </a:r>
          </a:p>
          <a:p>
            <a:pPr algn="just" eaLnBrk="1" hangingPunct="1"/>
            <a:endParaRPr lang="en-US" altLang="id-ID" sz="16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342900" indent="-342900" algn="just" eaLnBrk="1" hangingPunct="1">
              <a:lnSpc>
                <a:spcPct val="130000"/>
              </a:lnSpc>
              <a:buFont typeface="+mj-lt"/>
              <a:buAutoNum type="alphaUcPeriod"/>
            </a:pPr>
            <a:endParaRPr lang="en-US" altLang="id-ID" sz="16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342900" indent="-342900" algn="just" eaLnBrk="1" hangingPunct="1">
              <a:lnSpc>
                <a:spcPct val="150000"/>
              </a:lnSpc>
              <a:buFont typeface="+mj-lt"/>
              <a:buAutoNum type="alphaUcPeriod"/>
            </a:pPr>
            <a:endParaRPr lang="en-US" altLang="id-ID" sz="16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942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BC7DD4F-09FD-4559-9E80-9D73A8D51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91" y="701955"/>
            <a:ext cx="39388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2400" b="1" dirty="0">
                <a:solidFill>
                  <a:srgbClr val="FFC000"/>
                </a:solidFill>
                <a:latin typeface="Okta Bold" panose="00000800000000000000" pitchFamily="50" charset="0"/>
                <a:cs typeface="Arial" panose="020B0604020202020204" pitchFamily="34" charset="0"/>
              </a:rPr>
              <a:t>1. Sejarah </a:t>
            </a:r>
            <a:r>
              <a:rPr lang="en-US" altLang="id-ID" sz="2400" b="1" dirty="0" err="1">
                <a:solidFill>
                  <a:srgbClr val="FFC000"/>
                </a:solidFill>
                <a:latin typeface="Okta Bold" panose="00000800000000000000" pitchFamily="50" charset="0"/>
                <a:cs typeface="Arial" panose="020B0604020202020204" pitchFamily="34" charset="0"/>
              </a:rPr>
              <a:t>Singkat</a:t>
            </a:r>
            <a:r>
              <a:rPr lang="en-US" altLang="id-ID" sz="2400" b="1" dirty="0">
                <a:solidFill>
                  <a:srgbClr val="FFC000"/>
                </a:solidFill>
                <a:latin typeface="Okta Bold" panose="00000800000000000000" pitchFamily="50" charset="0"/>
                <a:cs typeface="Arial" panose="020B0604020202020204" pitchFamily="34" charset="0"/>
              </a:rPr>
              <a:t> </a:t>
            </a:r>
            <a:r>
              <a:rPr lang="en-US" altLang="id-ID" sz="2400" b="1" dirty="0" err="1">
                <a:solidFill>
                  <a:srgbClr val="FFC000"/>
                </a:solidFill>
                <a:latin typeface="Okta Bold" panose="00000800000000000000" pitchFamily="50" charset="0"/>
                <a:cs typeface="Arial" panose="020B0604020202020204" pitchFamily="34" charset="0"/>
              </a:rPr>
              <a:t>Kertas</a:t>
            </a:r>
            <a:endParaRPr lang="en-US" altLang="id-ID" sz="2400" b="1" dirty="0">
              <a:solidFill>
                <a:srgbClr val="FFC000"/>
              </a:solidFill>
              <a:latin typeface="Okta Bold" panose="000008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89305394-99B9-4DF1-A5BD-465684FE5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709" y="932788"/>
            <a:ext cx="10680032" cy="592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200000"/>
              </a:lnSpc>
            </a:pPr>
            <a:r>
              <a:rPr lang="en-US" altLang="id-ID" sz="1600" b="1" i="1" dirty="0">
                <a:solidFill>
                  <a:schemeClr val="bg1"/>
                </a:solidFill>
                <a:cs typeface="Arial" panose="020B0604020202020204" pitchFamily="34" charset="0"/>
              </a:rPr>
              <a:t>“Paper”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berasal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dari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kata</a:t>
            </a:r>
            <a:r>
              <a:rPr lang="en-US" altLang="id-ID" sz="1600" b="1" i="1" dirty="0">
                <a:solidFill>
                  <a:schemeClr val="bg1"/>
                </a:solidFill>
                <a:cs typeface="Arial" panose="020B0604020202020204" pitchFamily="34" charset="0"/>
              </a:rPr>
              <a:t> “papyrus”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sejenis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tumbuhan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di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Mesir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dikeringkan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dan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dijadikan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alas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tulis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&amp;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gambar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sekitar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300 sm.</a:t>
            </a:r>
          </a:p>
          <a:p>
            <a:pPr algn="just" eaLnBrk="1" hangingPunct="1">
              <a:lnSpc>
                <a:spcPct val="200000"/>
              </a:lnSpc>
            </a:pPr>
            <a:endParaRPr lang="en-US" altLang="id-ID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just" eaLnBrk="1" hangingPunct="1">
              <a:lnSpc>
                <a:spcPct val="200000"/>
              </a:lnSpc>
            </a:pP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Penemuan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sesungguhnya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oleh </a:t>
            </a:r>
            <a:r>
              <a:rPr lang="en-US" altLang="id-ID" sz="1600" b="1" dirty="0">
                <a:solidFill>
                  <a:schemeClr val="bg1"/>
                </a:solidFill>
                <a:cs typeface="Arial" panose="020B0604020202020204" pitchFamily="34" charset="0"/>
              </a:rPr>
              <a:t>Tsai </a:t>
            </a:r>
            <a:r>
              <a:rPr lang="en-US" altLang="id-ID" sz="1600" b="1" dirty="0" err="1">
                <a:solidFill>
                  <a:schemeClr val="bg1"/>
                </a:solidFill>
                <a:cs typeface="Arial" panose="020B0604020202020204" pitchFamily="34" charset="0"/>
              </a:rPr>
              <a:t>Lun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dari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China pada 105 sm.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Terbuat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dari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kulit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pohon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kain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dan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bahan-bahan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berserat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lainnya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ditumbuk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hingga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menjadi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i="1" dirty="0">
                <a:solidFill>
                  <a:schemeClr val="bg1"/>
                </a:solidFill>
                <a:cs typeface="Arial" panose="020B0604020202020204" pitchFamily="34" charset="0"/>
              </a:rPr>
              <a:t>pulp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/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bubur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dan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direndam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air,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diberi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semacam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perekat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.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Campuran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disaring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dan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diratakan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hingga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air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kering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sehingga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menjadi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lembar-lembar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berserat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kemudian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dipotong-potong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sesuai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kebutuhan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200000"/>
              </a:lnSpc>
            </a:pPr>
            <a:endParaRPr lang="en-US" altLang="id-ID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just" eaLnBrk="1" hangingPunct="1">
              <a:lnSpc>
                <a:spcPct val="200000"/>
              </a:lnSpc>
            </a:pP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Penemuan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ini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sampai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ke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Arab pada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abad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ke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VIII dan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baru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masuk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Eropa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sekitar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abad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XII (1150, Sativa,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Spanyol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). 1260 di Italia (</a:t>
            </a:r>
            <a:r>
              <a:rPr lang="en-US" altLang="id-ID" sz="1600" b="1" dirty="0" err="1">
                <a:solidFill>
                  <a:schemeClr val="bg1"/>
                </a:solidFill>
                <a:cs typeface="Arial" panose="020B0604020202020204" pitchFamily="34" charset="0"/>
              </a:rPr>
              <a:t>Fabriano</a:t>
            </a:r>
            <a:r>
              <a:rPr lang="en-US" altLang="id-ID" sz="1600" b="1" dirty="0">
                <a:solidFill>
                  <a:schemeClr val="bg1"/>
                </a:solidFill>
                <a:cs typeface="Arial" panose="020B0604020202020204" pitchFamily="34" charset="0"/>
              </a:rPr>
              <a:t> papers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) Pada 1495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pembuatan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secara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massal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baru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dilakukan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di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Hertfordsire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Inggris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. Dan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baru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pada 1690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pabrik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di Amerika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beroperasi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200000"/>
              </a:lnSpc>
            </a:pPr>
            <a:endParaRPr lang="en-US" altLang="id-ID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46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25146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7A3DEE-4D21-45F8-9311-3C95C6154E94}"/>
              </a:ext>
            </a:extLst>
          </p:cNvPr>
          <p:cNvSpPr txBox="1"/>
          <p:nvPr/>
        </p:nvSpPr>
        <p:spPr>
          <a:xfrm>
            <a:off x="631388" y="772133"/>
            <a:ext cx="10924674" cy="1524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+mj-lt"/>
              <a:buAutoNum type="alphaUcPeriod" startAt="4"/>
            </a:pPr>
            <a:r>
              <a:rPr lang="en-US" altLang="id-ID" sz="1600" b="1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Sablon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: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Tinta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menembus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screen 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dan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menempel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di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permukaan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melalui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sapuan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rackle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Segala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jenis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mungkin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dipakai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namun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sebaiknya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relatif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tebal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tidak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mudah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tembus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dan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halus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karena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sifat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tinta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pekat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dan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tebal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bisa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menembus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yang tipis.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Coated, Cover, Recycled 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dapat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di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sablon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seni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permukaan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kasar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(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campuran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pelepah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pisang,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misalnya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)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cukup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sulit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disablon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terutama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warna-warna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blok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6479F02A-57C9-4E54-BBCA-EF0CCAAF3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388" y="3124084"/>
            <a:ext cx="6553200" cy="369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id-ID" sz="1600" b="1" dirty="0">
                <a:latin typeface="Trebuchet MS" panose="020B0603020202020204" pitchFamily="34" charset="0"/>
                <a:cs typeface="Arial" panose="020B0604020202020204" pitchFamily="34" charset="0"/>
              </a:rPr>
              <a:t>7a. Pada </a:t>
            </a:r>
            <a:r>
              <a:rPr lang="en-US" altLang="id-ID" sz="1600" b="1" dirty="0" err="1"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b="1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b="1" dirty="0" err="1">
                <a:latin typeface="Trebuchet MS" panose="020B0603020202020204" pitchFamily="34" charset="0"/>
                <a:cs typeface="Arial" panose="020B0604020202020204" pitchFamily="34" charset="0"/>
              </a:rPr>
              <a:t>Lembaran</a:t>
            </a:r>
            <a:endParaRPr lang="en-US" altLang="id-ID" sz="16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untuk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dicetak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nantinya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terbagi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menjadi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bagian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bidang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cetak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dan non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cetak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.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Sebaiknya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pemilihan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dan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pemotongan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tersebut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saling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menyesuaikan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bidang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cetaknya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(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bagian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pembawa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gambar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pada plat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acuan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cetak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).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Paling ideal (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aman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tapi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boros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!)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adalah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mengikuti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pola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DIN,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misal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A3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untuk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cetak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A4.</a:t>
            </a:r>
          </a:p>
          <a:p>
            <a:pPr eaLnBrk="1" hangingPunct="1"/>
            <a:endParaRPr lang="en-US" altLang="id-ID" sz="1600" b="1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A3 - A4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29.7 - 21 =  8.7 : 2 = 4.35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42 - 29.7 = 12.3 : 2 = 6.15 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E0E9FEC4-5BED-4A4B-B926-59663ABD8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04" y="2621042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2400" b="1" dirty="0">
                <a:solidFill>
                  <a:srgbClr val="FF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7. </a:t>
            </a:r>
            <a:r>
              <a:rPr lang="en-US" altLang="id-ID" sz="2400" b="1" dirty="0" err="1">
                <a:solidFill>
                  <a:srgbClr val="FF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Proporsi</a:t>
            </a:r>
            <a:r>
              <a:rPr lang="en-US" altLang="id-ID" sz="2400" b="1" dirty="0">
                <a:solidFill>
                  <a:srgbClr val="FF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400" b="1" dirty="0" err="1">
                <a:solidFill>
                  <a:srgbClr val="FF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Bidang</a:t>
            </a:r>
            <a:r>
              <a:rPr lang="en-US" altLang="id-ID" sz="2400" b="1" dirty="0">
                <a:solidFill>
                  <a:srgbClr val="FF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400" b="1" dirty="0" err="1">
                <a:solidFill>
                  <a:srgbClr val="FF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Cetak</a:t>
            </a:r>
            <a:endParaRPr lang="en-US" altLang="id-ID" sz="2000" dirty="0">
              <a:solidFill>
                <a:srgbClr val="FF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E73C5F9F-55E1-4D44-8D64-3A4083088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399" y="3149344"/>
            <a:ext cx="2390274" cy="33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D2AF496B-C251-48FA-9557-61552B935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063" y="3149344"/>
            <a:ext cx="2390274" cy="33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894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latin typeface="Okta Bold" panose="00000800000000000000" pitchFamily="50" charset="0"/>
              </a:rPr>
              <a:t>TEKNIK CETAK</a:t>
            </a:r>
            <a:endParaRPr lang="id-ID" dirty="0"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54D48D98-8756-46FA-BA1C-A61B05368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93" y="635000"/>
            <a:ext cx="5101891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Pada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prakteknya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saat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ini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optimalisasi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bidang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lebih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banyak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dipilih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.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kemampuan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gripper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di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mesin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cetak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hanya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mangambil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1-2cm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ujung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maka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ukuran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itulah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dijadikan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patokannya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/>
            <a:endParaRPr lang="en-US" altLang="id-ID" sz="1600" b="1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B9D9B741-A950-40CD-9147-2D8E91D76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179" y="3247746"/>
            <a:ext cx="18081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A7AB20-F818-49A9-9129-FC95C4CE5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465" y="3247746"/>
            <a:ext cx="180816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>
            <a:extLst>
              <a:ext uri="{FF2B5EF4-FFF2-40B4-BE49-F238E27FC236}">
                <a16:creationId xmlns:a16="http://schemas.microsoft.com/office/drawing/2014/main" id="{298A1659-71BD-451D-A9A4-1D54219DC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7916" y="5853668"/>
            <a:ext cx="31822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sistem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DIN            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sistem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umum</a:t>
            </a:r>
            <a:endParaRPr lang="en-US" altLang="id-ID" sz="16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F674F9-7D76-4501-A53B-2073366E4EF3}"/>
              </a:ext>
            </a:extLst>
          </p:cNvPr>
          <p:cNvSpPr txBox="1"/>
          <p:nvPr/>
        </p:nvSpPr>
        <p:spPr>
          <a:xfrm>
            <a:off x="6368718" y="635000"/>
            <a:ext cx="5625033" cy="1893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id-ID" sz="1600" b="1" dirty="0">
                <a:solidFill>
                  <a:srgbClr val="99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7b. Pada </a:t>
            </a:r>
            <a:r>
              <a:rPr lang="en-US" altLang="id-ID" sz="1600" b="1" dirty="0" err="1">
                <a:solidFill>
                  <a:srgbClr val="99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Cetak</a:t>
            </a:r>
            <a:r>
              <a:rPr lang="en-US" altLang="id-ID" sz="1600" b="1" dirty="0">
                <a:solidFill>
                  <a:srgbClr val="99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b="1" dirty="0" err="1">
                <a:solidFill>
                  <a:srgbClr val="99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Buku</a:t>
            </a:r>
            <a:endParaRPr lang="en-US" altLang="id-ID" sz="1600" dirty="0">
              <a:solidFill>
                <a:srgbClr val="99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Pada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cetak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buku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/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majalah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dimana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terjadi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halaman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bersebelahan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maka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proporsi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bidang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cetak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terhadap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idealnya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dapat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menggunakan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teknik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"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hukum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diagonal"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berikut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:</a:t>
            </a:r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E98EBC27-EF27-4E00-9065-9D06C5E36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106" y="3567123"/>
            <a:ext cx="2481180" cy="174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88457145-C353-4A2E-A2DE-C6B67FA74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189" y="3567123"/>
            <a:ext cx="2481180" cy="174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9">
            <a:extLst>
              <a:ext uri="{FF2B5EF4-FFF2-40B4-BE49-F238E27FC236}">
                <a16:creationId xmlns:a16="http://schemas.microsoft.com/office/drawing/2014/main" id="{9535F88B-D5C8-417D-B72D-9169C400F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283" y="5483950"/>
            <a:ext cx="42178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Hukum Diagonal                              Modern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995C6F-1DCE-4BDC-ADAB-F2C39AE2A825}"/>
              </a:ext>
            </a:extLst>
          </p:cNvPr>
          <p:cNvCxnSpPr/>
          <p:nvPr/>
        </p:nvCxnSpPr>
        <p:spPr>
          <a:xfrm>
            <a:off x="6093725" y="475774"/>
            <a:ext cx="0" cy="61897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307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8CDB70-A583-42F1-B774-51AC3893E16D}"/>
              </a:ext>
            </a:extLst>
          </p:cNvPr>
          <p:cNvSpPr txBox="1"/>
          <p:nvPr/>
        </p:nvSpPr>
        <p:spPr>
          <a:xfrm>
            <a:off x="387577" y="582216"/>
            <a:ext cx="11416847" cy="6695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Selain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kedua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bentuk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di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masih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banyak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lagi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cara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membagi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proporsi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cetak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buku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lainnya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kelebihan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maupun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kekurangannya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masing-masing. 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Tetapi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pada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prakteknya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terkadang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pencetak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seperti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halnya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cetak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lembaran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tidak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mau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"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membuang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"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putih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terlalu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banyak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sehingga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pengalaman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dan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keahliannya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tidak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lagi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memperhatikan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teknik-teknik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proporsi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gaya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"modern"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cukup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menyisakan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pinggiran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noncetak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sekitar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1.5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atau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2cm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saja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secukupnya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tempat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untuk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gripper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(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penarik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)  pada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mesin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cetak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hingga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luas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bidang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cetak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i="1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maximal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pun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dapat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diperoleh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 </a:t>
            </a:r>
          </a:p>
          <a:p>
            <a:pPr algn="just" eaLnBrk="1" hangingPunct="1">
              <a:lnSpc>
                <a:spcPct val="150000"/>
              </a:lnSpc>
            </a:pPr>
            <a:endParaRPr lang="en-US" altLang="id-ID" sz="16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endParaRPr lang="en-US" altLang="id-ID" sz="16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Imposisi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diperlukan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untuk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mempercepat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dan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memudahkan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cetak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bersifat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halaman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bolak-balik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bersambung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(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selipat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brosur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katalog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hingga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buku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tebal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).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Sebagai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desainer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kita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perlu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memiliki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wawasan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imposisi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untuk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tujuan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efisiensi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dari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desain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kita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buat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id-ID" sz="16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id-ID" sz="16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8a. </a:t>
            </a:r>
            <a:r>
              <a:rPr lang="en-US" altLang="id-ID" sz="1600" b="1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Pengertian</a:t>
            </a:r>
            <a:endParaRPr lang="en-US" altLang="id-ID" sz="16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Pengertian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sederhana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imposisi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adalah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penyusunan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halaman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 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Sebuah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teknik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mengatur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halaman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pada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acuan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cetak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sehingga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efisien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pada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saat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dicetak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di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nantinya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Imposisi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dikerjakan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oleh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paste up artist 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meletakkan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dan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menggabungkan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lembar-lembar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film di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plat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siap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expose. 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Pada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graphic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software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tertentu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(</a:t>
            </a:r>
            <a:r>
              <a:rPr lang="en-US" altLang="id-ID" sz="1600" i="1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A.pagemaker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misalnya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)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imposisi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dapat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dilakukan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secara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otomatis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sehingga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film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output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dapat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langsung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di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expose.</a:t>
            </a:r>
            <a:endParaRPr lang="en-US" altLang="id-ID" sz="16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altLang="id-ID" sz="16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endParaRPr lang="en-US" altLang="id-ID" sz="16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A86B4962-2943-41BD-B58F-31B4D85AC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576" y="2660502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2400" b="1" dirty="0">
                <a:solidFill>
                  <a:srgbClr val="FFC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8. </a:t>
            </a:r>
            <a:r>
              <a:rPr lang="en-US" altLang="id-ID" sz="2400" b="1" dirty="0" err="1">
                <a:solidFill>
                  <a:srgbClr val="FFC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Imposisi</a:t>
            </a:r>
            <a:r>
              <a:rPr lang="en-US" altLang="id-ID" sz="2400" b="1" dirty="0">
                <a:solidFill>
                  <a:srgbClr val="FFC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400" b="1" dirty="0" err="1">
                <a:solidFill>
                  <a:srgbClr val="FFC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endParaRPr lang="en-US" altLang="id-ID" sz="2000" dirty="0">
              <a:solidFill>
                <a:srgbClr val="FFC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811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12DF9C-E755-41E7-BF66-E5202B77E1FA}"/>
              </a:ext>
            </a:extLst>
          </p:cNvPr>
          <p:cNvSpPr/>
          <p:nvPr/>
        </p:nvSpPr>
        <p:spPr>
          <a:xfrm>
            <a:off x="4608509" y="2911642"/>
            <a:ext cx="2974981" cy="1786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3D3824-BEC3-41FB-A824-C6D7DB1B9B65}"/>
              </a:ext>
            </a:extLst>
          </p:cNvPr>
          <p:cNvSpPr txBox="1"/>
          <p:nvPr/>
        </p:nvSpPr>
        <p:spPr>
          <a:xfrm>
            <a:off x="387576" y="612252"/>
            <a:ext cx="11451498" cy="2632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Cara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termudah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untuk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memahami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imposisi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melipat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selembar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dan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memberi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nomor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halaman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pada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sudut-sudut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bawah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halaman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terjadi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Nomor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ganjil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selalu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di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kanan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bawah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dan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genap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di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kiri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bawah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Saat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lipatan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dibuka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kembali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dibentangkan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maka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di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tersebut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terjadi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pengaturan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bidang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cetak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yang (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ternyata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)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sangat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efektif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endParaRPr lang="en-US" altLang="id-ID" sz="16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Perhatikan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: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Lipat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1 x =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terjadi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4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halaman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lipat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2 x = 8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halaman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lipat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3 x = 16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halaman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dan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lipat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4x (max)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terjadi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32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halaman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endParaRPr lang="en-US" altLang="id-ID" sz="16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0F6C7877-2ABC-4620-A404-6ECC8B5F3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873" y="3682477"/>
            <a:ext cx="16748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876BD062-B799-4D2E-A99A-F24FEAE85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09" y="2911642"/>
            <a:ext cx="2974981" cy="366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">
            <a:extLst>
              <a:ext uri="{FF2B5EF4-FFF2-40B4-BE49-F238E27FC236}">
                <a16:creationId xmlns:a16="http://schemas.microsoft.com/office/drawing/2014/main" id="{90DC0E4D-368F-4E8E-8A5C-63E2DD502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5331" y="3405261"/>
            <a:ext cx="82232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Luar</a:t>
            </a:r>
          </a:p>
          <a:p>
            <a:pPr eaLnBrk="1" hangingPunct="1"/>
            <a:endParaRPr lang="en-US" altLang="id-ID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id-ID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id-ID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id-ID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id-ID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id-ID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id-ID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Dalam</a:t>
            </a:r>
          </a:p>
        </p:txBody>
      </p:sp>
    </p:spTree>
    <p:extLst>
      <p:ext uri="{BB962C8B-B14F-4D97-AF65-F5344CB8AC3E}">
        <p14:creationId xmlns:p14="http://schemas.microsoft.com/office/powerpoint/2010/main" val="3098013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latin typeface="Okta Bold" panose="00000800000000000000" pitchFamily="50" charset="0"/>
              </a:rPr>
              <a:t>TEKNIK CETAK</a:t>
            </a:r>
            <a:endParaRPr lang="id-ID" dirty="0"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837AD50F-4CD3-4695-9B22-25DF46657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9424" y="1858557"/>
            <a:ext cx="8223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dirty="0" err="1">
                <a:latin typeface="Trebuchet MS" panose="020B0603020202020204" pitchFamily="34" charset="0"/>
                <a:cs typeface="Arial" panose="020B0604020202020204" pitchFamily="34" charset="0"/>
              </a:rPr>
              <a:t>Luar</a:t>
            </a:r>
            <a:endParaRPr lang="en-US" altLang="id-ID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id-ID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id-ID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id-ID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id-ID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id-ID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id-ID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id-ID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id-ID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id-ID" dirty="0" err="1">
                <a:latin typeface="Trebuchet MS" panose="020B0603020202020204" pitchFamily="34" charset="0"/>
                <a:cs typeface="Arial" panose="020B0604020202020204" pitchFamily="34" charset="0"/>
              </a:rPr>
              <a:t>Dalam</a:t>
            </a:r>
            <a:endParaRPr lang="en-US" altLang="id-ID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D7D56E-C735-4644-91C1-D4C848B3F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76" y="1952714"/>
            <a:ext cx="2211234" cy="301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2DC074-F546-4995-BB2C-917E237BC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577" y="136478"/>
            <a:ext cx="2718619" cy="65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984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400824" y="3186668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latin typeface="Okta Bold" panose="00000800000000000000" pitchFamily="50" charset="0"/>
              </a:rPr>
              <a:t>TEKNIK CETAK</a:t>
            </a:r>
            <a:endParaRPr lang="id-ID" dirty="0"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94AF3049-63D8-4D26-AD49-6739107BC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8094" y="1981200"/>
            <a:ext cx="8223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>
                <a:latin typeface="Trebuchet MS" panose="020B0603020202020204" pitchFamily="34" charset="0"/>
                <a:cs typeface="Arial" panose="020B0604020202020204" pitchFamily="34" charset="0"/>
              </a:rPr>
              <a:t>Luar</a:t>
            </a:r>
          </a:p>
          <a:p>
            <a:pPr eaLnBrk="1" hangingPunct="1"/>
            <a:endParaRPr lang="en-US" altLang="id-ID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id-ID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id-ID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id-ID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id-ID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id-ID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id-ID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id-ID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id-ID">
                <a:latin typeface="Trebuchet MS" panose="020B0603020202020204" pitchFamily="34" charset="0"/>
                <a:cs typeface="Arial" panose="020B0604020202020204" pitchFamily="34" charset="0"/>
              </a:rPr>
              <a:t>Dalam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D7D078CC-5BC7-4B15-AA4F-4D7612E8F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35" y="2274146"/>
            <a:ext cx="1880643" cy="256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EA2728F6-C86B-4C76-9E5A-7AF5FB8B5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744" y="414696"/>
            <a:ext cx="4927680" cy="602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273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13B6EF-ED9B-42E8-B91A-F3F011C6FDDD}"/>
              </a:ext>
            </a:extLst>
          </p:cNvPr>
          <p:cNvSpPr txBox="1"/>
          <p:nvPr/>
        </p:nvSpPr>
        <p:spPr>
          <a:xfrm>
            <a:off x="387576" y="505810"/>
            <a:ext cx="11440630" cy="2637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id-ID" sz="16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8b. </a:t>
            </a:r>
            <a:r>
              <a:rPr lang="en-US" altLang="id-ID" sz="1600" b="1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Imposisi</a:t>
            </a:r>
            <a:r>
              <a:rPr lang="en-US" altLang="id-ID" sz="16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b="1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Berat</a:t>
            </a:r>
            <a:r>
              <a:rPr lang="en-US" altLang="id-ID" sz="16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b="1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dan </a:t>
            </a:r>
            <a:r>
              <a:rPr lang="en-US" altLang="id-ID" sz="1600" b="1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Grain</a:t>
            </a:r>
            <a:endParaRPr lang="en-US" altLang="id-ID" sz="16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Imposisi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berhubungan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pula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ketebalan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dimana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semakin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tebal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semakin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sedikit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lipatan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dimungkinkan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 1x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lipatan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untuk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hingga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max. 240gsm,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atau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dgn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kata lain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diatas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240gsm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sebaiknya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tidak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dilipat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Kemudian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2x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lipatan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untuk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max. 160gsm,  3 x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lipatan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untuk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max.120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gsm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dan 4 x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lipatan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(max)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untuk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max 80gsm.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Selain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itu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untuk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lipatan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menjadi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punggung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buku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(yang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tidak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dipotong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)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harus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searah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grain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untuk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hasil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baik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karena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bila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melawan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grain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buku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tidak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dapat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menutup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sempurna</a:t>
            </a:r>
            <a:endParaRPr lang="id-ID" sz="1600" dirty="0">
              <a:solidFill>
                <a:schemeClr val="bg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697C4C-2C6E-4B12-95CA-D32404E51252}"/>
              </a:ext>
            </a:extLst>
          </p:cNvPr>
          <p:cNvGrpSpPr/>
          <p:nvPr/>
        </p:nvGrpSpPr>
        <p:grpSpPr>
          <a:xfrm>
            <a:off x="6726192" y="3505174"/>
            <a:ext cx="5243242" cy="2986690"/>
            <a:chOff x="387576" y="3631127"/>
            <a:chExt cx="5243242" cy="298669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056784C-848D-4F89-A420-6E507FEFD9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926" y="3631127"/>
              <a:ext cx="1644650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id="{B9470933-FD02-416B-9871-6AB80E9DEE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8313" y="3631127"/>
              <a:ext cx="1847850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9">
              <a:extLst>
                <a:ext uri="{FF2B5EF4-FFF2-40B4-BE49-F238E27FC236}">
                  <a16:creationId xmlns:a16="http://schemas.microsoft.com/office/drawing/2014/main" id="{E75DD2CB-4DC8-4602-8D83-96346FC633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576" y="5918715"/>
              <a:ext cx="2133918" cy="699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id-ID" sz="1400">
                  <a:solidFill>
                    <a:schemeClr val="bg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2 x lipatan, kertas yang 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id-ID" sz="1400">
                  <a:solidFill>
                    <a:schemeClr val="bg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digunakan max 160gsm.</a:t>
              </a:r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6DD0F4DC-1AD6-4D96-AD3D-E805097507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0713" y="5917127"/>
              <a:ext cx="2020105" cy="699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id-ID" sz="1400">
                  <a:solidFill>
                    <a:schemeClr val="bg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Punggung buku searah 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id-ID" sz="1400" i="1">
                  <a:solidFill>
                    <a:schemeClr val="bg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grain</a:t>
              </a:r>
              <a:r>
                <a:rPr lang="en-US" altLang="id-ID" sz="1400">
                  <a:solidFill>
                    <a:schemeClr val="bg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 kertas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0454C0A-7AD8-4DE1-BFF7-07DAE49C951A}"/>
              </a:ext>
            </a:extLst>
          </p:cNvPr>
          <p:cNvSpPr txBox="1"/>
          <p:nvPr/>
        </p:nvSpPr>
        <p:spPr>
          <a:xfrm>
            <a:off x="412543" y="3505174"/>
            <a:ext cx="6091084" cy="115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Banyak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lagi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variasi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melipat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dan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teknik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imposisi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lebih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rumit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namun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pada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prinsipnya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adalah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sama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: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ditujukan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untuk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mengefisienkan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dan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kecepatan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produksi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cetaknya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92969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AF740C-AC64-4F9B-9FA4-51CB4B6F2981}"/>
              </a:ext>
            </a:extLst>
          </p:cNvPr>
          <p:cNvSpPr txBox="1"/>
          <p:nvPr/>
        </p:nvSpPr>
        <p:spPr>
          <a:xfrm>
            <a:off x="387576" y="582216"/>
            <a:ext cx="11234153" cy="1986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200000"/>
              </a:lnSpc>
            </a:pPr>
            <a:r>
              <a:rPr lang="en-US" altLang="id-ID" sz="16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8c. </a:t>
            </a:r>
            <a:r>
              <a:rPr lang="en-US" altLang="id-ID" sz="1600" b="1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Imposisi</a:t>
            </a:r>
            <a:r>
              <a:rPr lang="en-US" altLang="id-ID" sz="16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dan </a:t>
            </a:r>
            <a:r>
              <a:rPr lang="en-US" altLang="id-ID" sz="1600" b="1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Cetak</a:t>
            </a:r>
            <a:r>
              <a:rPr lang="en-US" altLang="id-ID" sz="16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b="1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Warna</a:t>
            </a:r>
            <a:endParaRPr lang="en-US" altLang="id-ID" sz="16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200000"/>
              </a:lnSpc>
            </a:pP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Imposisi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juga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berguna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untuk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membuat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dan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mengatur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variasi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lembaran-lembaran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berwarna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(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separasi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maupun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special color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) 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maupun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hitam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putih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(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satu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warna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).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Misalkan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kita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mencetak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sebuah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katalog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16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halaman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dimana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terbagi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 8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halaman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B/W dan 8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halaman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separasi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maka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tersusun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seperti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imposisi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berikut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: 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F42A7045-0D7C-4724-BE26-9739C3283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7051" y="3559006"/>
            <a:ext cx="15103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Luar</a:t>
            </a:r>
            <a:r>
              <a:rPr lang="en-US" altLang="id-ID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(</a:t>
            </a:r>
            <a:r>
              <a:rPr lang="en-US" altLang="id-ID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warna</a:t>
            </a:r>
            <a:r>
              <a:rPr lang="en-US" altLang="id-ID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/>
            <a:endParaRPr lang="en-US" altLang="id-ID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id-ID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id-ID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id-ID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id-ID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id-ID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id-ID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Dalam</a:t>
            </a:r>
            <a:r>
              <a:rPr lang="en-US" altLang="id-ID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(b/w)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BF730E91-EF6C-485F-9601-5E0F73C4C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265" y="2742769"/>
            <a:ext cx="3178177" cy="388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168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D99197E6-3780-4131-8938-CBD24AED2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076699"/>
            <a:ext cx="11265080" cy="349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6B3CA1BE-A008-4E44-B443-BD1C5DFDA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519" y="291108"/>
            <a:ext cx="2150076" cy="263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C17C6A1E-2E08-4274-A353-09D31535C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2406400"/>
            <a:ext cx="32223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Susunan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hasil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cetakan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16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halaman</a:t>
            </a:r>
            <a:endParaRPr lang="en-US" altLang="id-ID" sz="16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C604BBE5-0A0B-43BD-9101-FE7C2C235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8644" y="1022424"/>
            <a:ext cx="177194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14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Cetak</a:t>
            </a:r>
            <a:r>
              <a:rPr lang="en-US" altLang="id-ID" sz="14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4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separasi</a:t>
            </a:r>
            <a:r>
              <a:rPr lang="en-US" altLang="id-ID" sz="14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4x</a:t>
            </a:r>
          </a:p>
          <a:p>
            <a:pPr eaLnBrk="1" hangingPunct="1"/>
            <a:endParaRPr lang="en-US" altLang="id-ID" sz="14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id-ID" sz="14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id-ID" sz="14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id-ID" sz="14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Cetak</a:t>
            </a:r>
            <a:r>
              <a:rPr lang="en-US" altLang="id-ID" sz="14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b/w 1x</a:t>
            </a:r>
          </a:p>
        </p:txBody>
      </p:sp>
    </p:spTree>
    <p:extLst>
      <p:ext uri="{BB962C8B-B14F-4D97-AF65-F5344CB8AC3E}">
        <p14:creationId xmlns:p14="http://schemas.microsoft.com/office/powerpoint/2010/main" val="2409350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11EAB9-AA23-4CCC-9699-050810C0FAF9}"/>
              </a:ext>
            </a:extLst>
          </p:cNvPr>
          <p:cNvSpPr txBox="1"/>
          <p:nvPr/>
        </p:nvSpPr>
        <p:spPr>
          <a:xfrm>
            <a:off x="433590" y="630813"/>
            <a:ext cx="11227775" cy="1986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Nah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jelas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sekarang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coba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perhatikan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majalah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koran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atau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cetakan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berhalaman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lainnya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coba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anda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lacak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dan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telusuri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halaman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berwarna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logikanya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selalu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bertemu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halaman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berwarna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'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pasangan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'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walaupun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dipisahkan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hingga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puluhan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lembar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Pengaturan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variasi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teknik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cetak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imposisi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utamanya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ditujukan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untuk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penghematan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dan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efisiensi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produksi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58055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973B40-D837-487D-B5F4-90FCD81801CD}"/>
              </a:ext>
            </a:extLst>
          </p:cNvPr>
          <p:cNvSpPr txBox="1"/>
          <p:nvPr/>
        </p:nvSpPr>
        <p:spPr>
          <a:xfrm>
            <a:off x="1327897" y="1193004"/>
            <a:ext cx="10175978" cy="4947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200000"/>
              </a:lnSpc>
            </a:pP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Hingga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abad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ke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 XIX,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dibuat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full </a:t>
            </a:r>
            <a:r>
              <a:rPr lang="en-US" altLang="id-ID" sz="1600" i="1" dirty="0">
                <a:solidFill>
                  <a:schemeClr val="bg1"/>
                </a:solidFill>
                <a:cs typeface="Arial" panose="020B0604020202020204" pitchFamily="34" charset="0"/>
              </a:rPr>
              <a:t>“handmade”.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Baru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pada 1798 </a:t>
            </a:r>
            <a:r>
              <a:rPr lang="en-US" altLang="id-ID" sz="1600" b="1" dirty="0">
                <a:solidFill>
                  <a:schemeClr val="bg1"/>
                </a:solidFill>
                <a:cs typeface="Arial" panose="020B0604020202020204" pitchFamily="34" charset="0"/>
              </a:rPr>
              <a:t>Nicholas Louis Robert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membuat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mesin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di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Prancis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.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Teknologipun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mengalami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perkembangan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dari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i="1" dirty="0">
                <a:solidFill>
                  <a:schemeClr val="bg1"/>
                </a:solidFill>
                <a:cs typeface="Arial" panose="020B0604020202020204" pitchFamily="34" charset="0"/>
              </a:rPr>
              <a:t>“handmade”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lembaran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ke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mesin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pembuat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menghasilkan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gulungan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/ “</a:t>
            </a:r>
            <a:r>
              <a:rPr lang="en-US" altLang="id-ID" sz="1600" i="1" dirty="0">
                <a:solidFill>
                  <a:schemeClr val="bg1"/>
                </a:solidFill>
                <a:cs typeface="Arial" panose="020B0604020202020204" pitchFamily="34" charset="0"/>
              </a:rPr>
              <a:t>web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”. </a:t>
            </a:r>
          </a:p>
          <a:p>
            <a:pPr algn="just" eaLnBrk="1" hangingPunct="1">
              <a:lnSpc>
                <a:spcPct val="200000"/>
              </a:lnSpc>
            </a:pPr>
            <a:endParaRPr lang="en-US" altLang="id-ID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just" eaLnBrk="1" hangingPunct="1">
              <a:lnSpc>
                <a:spcPct val="200000"/>
              </a:lnSpc>
            </a:pP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Hak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paten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mesin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pembuat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kemudian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diambil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alih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oleh</a:t>
            </a:r>
            <a:r>
              <a:rPr lang="en-US" altLang="id-ID" sz="16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Henry &amp; Sealy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Fourdinier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(</a:t>
            </a:r>
            <a:r>
              <a:rPr lang="en-US" altLang="id-ID" sz="1600" b="1" dirty="0" err="1">
                <a:solidFill>
                  <a:schemeClr val="bg1"/>
                </a:solidFill>
                <a:cs typeface="Arial" panose="020B0604020202020204" pitchFamily="34" charset="0"/>
              </a:rPr>
              <a:t>Fourdinier</a:t>
            </a:r>
            <a:r>
              <a:rPr lang="en-US" altLang="id-ID" sz="1600" b="1" dirty="0">
                <a:solidFill>
                  <a:schemeClr val="bg1"/>
                </a:solidFill>
                <a:cs typeface="Arial" panose="020B0604020202020204" pitchFamily="34" charset="0"/>
              </a:rPr>
              <a:t> brothers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) dan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dikembangkan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lebih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lanjut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di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Inggris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200000"/>
              </a:lnSpc>
            </a:pPr>
            <a:endParaRPr lang="en-US" altLang="id-ID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just" eaLnBrk="1" hangingPunct="1">
              <a:lnSpc>
                <a:spcPct val="200000"/>
              </a:lnSpc>
            </a:pP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Sejauh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perkembangannya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namun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pada </a:t>
            </a:r>
            <a:r>
              <a:rPr lang="en-US" altLang="id-ID" sz="1600" dirty="0" err="1">
                <a:solidFill>
                  <a:schemeClr val="bg1"/>
                </a:solidFill>
                <a:cs typeface="Arial" panose="020B0604020202020204" pitchFamily="34" charset="0"/>
              </a:rPr>
              <a:t>dasarnya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b="1" dirty="0" err="1">
                <a:solidFill>
                  <a:schemeClr val="bg1"/>
                </a:solidFill>
                <a:cs typeface="Arial" panose="020B0604020202020204" pitchFamily="34" charset="0"/>
              </a:rPr>
              <a:t>prinsip</a:t>
            </a:r>
            <a:r>
              <a:rPr lang="en-US" altLang="id-ID" sz="16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b="1" dirty="0" err="1">
                <a:solidFill>
                  <a:schemeClr val="bg1"/>
                </a:solidFill>
                <a:cs typeface="Arial" panose="020B0604020202020204" pitchFamily="34" charset="0"/>
              </a:rPr>
              <a:t>tetap</a:t>
            </a:r>
            <a:r>
              <a:rPr lang="en-US" altLang="id-ID" sz="16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b="1" dirty="0" err="1">
                <a:solidFill>
                  <a:schemeClr val="bg1"/>
                </a:solidFill>
                <a:cs typeface="Arial" panose="020B0604020202020204" pitchFamily="34" charset="0"/>
              </a:rPr>
              <a:t>sama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: </a:t>
            </a:r>
            <a:r>
              <a:rPr lang="en-US" altLang="id-ID" sz="1600" u="sng" dirty="0" err="1">
                <a:solidFill>
                  <a:schemeClr val="bg1"/>
                </a:solidFill>
                <a:cs typeface="Arial" panose="020B0604020202020204" pitchFamily="34" charset="0"/>
              </a:rPr>
              <a:t>menyaring</a:t>
            </a:r>
            <a:r>
              <a:rPr lang="en-US" altLang="id-ID" sz="1600" u="sng" dirty="0">
                <a:solidFill>
                  <a:schemeClr val="bg1"/>
                </a:solidFill>
                <a:cs typeface="Arial" panose="020B0604020202020204" pitchFamily="34" charset="0"/>
              </a:rPr>
              <a:t> air </a:t>
            </a:r>
            <a:r>
              <a:rPr lang="en-US" altLang="id-ID" sz="1600" u="sng" dirty="0" err="1">
                <a:solidFill>
                  <a:schemeClr val="bg1"/>
                </a:solidFill>
                <a:cs typeface="Arial" panose="020B0604020202020204" pitchFamily="34" charset="0"/>
              </a:rPr>
              <a:t>dari</a:t>
            </a:r>
            <a:r>
              <a:rPr lang="en-US" altLang="id-ID" sz="1600" u="sng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u="sng" dirty="0" err="1">
                <a:solidFill>
                  <a:schemeClr val="bg1"/>
                </a:solidFill>
                <a:cs typeface="Arial" panose="020B0604020202020204" pitchFamily="34" charset="0"/>
              </a:rPr>
              <a:t>campuran</a:t>
            </a:r>
            <a:r>
              <a:rPr lang="en-US" altLang="id-ID" sz="1600" u="sng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u="sng" dirty="0" err="1">
                <a:solidFill>
                  <a:schemeClr val="bg1"/>
                </a:solidFill>
                <a:cs typeface="Arial" panose="020B0604020202020204" pitchFamily="34" charset="0"/>
              </a:rPr>
              <a:t>serat</a:t>
            </a:r>
            <a:r>
              <a:rPr lang="en-US" altLang="id-ID" sz="1600" u="sng" dirty="0">
                <a:solidFill>
                  <a:schemeClr val="bg1"/>
                </a:solidFill>
                <a:cs typeface="Arial" panose="020B0604020202020204" pitchFamily="34" charset="0"/>
              </a:rPr>
              <a:t> – </a:t>
            </a:r>
            <a:r>
              <a:rPr lang="en-US" altLang="id-ID" sz="1600" u="sng" dirty="0" err="1">
                <a:solidFill>
                  <a:schemeClr val="bg1"/>
                </a:solidFill>
                <a:cs typeface="Arial" panose="020B0604020202020204" pitchFamily="34" charset="0"/>
              </a:rPr>
              <a:t>serat</a:t>
            </a:r>
            <a:r>
              <a:rPr lang="en-US" altLang="id-ID" sz="1600" u="sng" dirty="0">
                <a:solidFill>
                  <a:schemeClr val="bg1"/>
                </a:solidFill>
                <a:cs typeface="Arial" panose="020B0604020202020204" pitchFamily="34" charset="0"/>
              </a:rPr>
              <a:t>  </a:t>
            </a:r>
            <a:r>
              <a:rPr lang="en-US" altLang="id-ID" sz="1600" u="sng" dirty="0" err="1">
                <a:solidFill>
                  <a:schemeClr val="bg1"/>
                </a:solidFill>
                <a:cs typeface="Arial" panose="020B0604020202020204" pitchFamily="34" charset="0"/>
              </a:rPr>
              <a:t>untuk</a:t>
            </a:r>
            <a:r>
              <a:rPr lang="en-US" altLang="id-ID" sz="1600" u="sng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u="sng" dirty="0" err="1">
                <a:solidFill>
                  <a:schemeClr val="bg1"/>
                </a:solidFill>
                <a:cs typeface="Arial" panose="020B0604020202020204" pitchFamily="34" charset="0"/>
              </a:rPr>
              <a:t>membentuk</a:t>
            </a:r>
            <a:r>
              <a:rPr lang="en-US" altLang="id-ID" sz="1600" u="sng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u="sng" dirty="0" err="1">
                <a:solidFill>
                  <a:schemeClr val="bg1"/>
                </a:solidFill>
                <a:cs typeface="Arial" panose="020B0604020202020204" pitchFamily="34" charset="0"/>
              </a:rPr>
              <a:t>lembaran</a:t>
            </a:r>
            <a:r>
              <a:rPr lang="en-US" altLang="id-ID" sz="1600" u="sng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u="sng" dirty="0" err="1">
                <a:solidFill>
                  <a:schemeClr val="bg1"/>
                </a:solidFill>
                <a:cs typeface="Arial" panose="020B0604020202020204" pitchFamily="34" charset="0"/>
              </a:rPr>
              <a:t>berserat</a:t>
            </a:r>
            <a:r>
              <a:rPr lang="en-US" altLang="id-ID" sz="1600" u="sng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u="sng" dirty="0" err="1">
                <a:solidFill>
                  <a:schemeClr val="bg1"/>
                </a:solidFill>
                <a:cs typeface="Arial" panose="020B0604020202020204" pitchFamily="34" charset="0"/>
              </a:rPr>
              <a:t>halus</a:t>
            </a:r>
            <a:r>
              <a:rPr lang="en-US" altLang="id-ID" sz="1600" u="sng" dirty="0">
                <a:solidFill>
                  <a:schemeClr val="bg1"/>
                </a:solidFill>
                <a:cs typeface="Arial" panose="020B0604020202020204" pitchFamily="34" charset="0"/>
              </a:rPr>
              <a:t> yang </a:t>
            </a:r>
            <a:r>
              <a:rPr lang="en-US" altLang="id-ID" sz="1600" u="sng" dirty="0" err="1">
                <a:solidFill>
                  <a:schemeClr val="bg1"/>
                </a:solidFill>
                <a:cs typeface="Arial" panose="020B0604020202020204" pitchFamily="34" charset="0"/>
              </a:rPr>
              <a:t>bisa</a:t>
            </a:r>
            <a:r>
              <a:rPr lang="en-US" altLang="id-ID" sz="1600" u="sng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u="sng" dirty="0" err="1">
                <a:solidFill>
                  <a:schemeClr val="bg1"/>
                </a:solidFill>
                <a:cs typeface="Arial" panose="020B0604020202020204" pitchFamily="34" charset="0"/>
              </a:rPr>
              <a:t>menerima</a:t>
            </a:r>
            <a:r>
              <a:rPr lang="en-US" altLang="id-ID" sz="1600" u="sng" dirty="0">
                <a:solidFill>
                  <a:schemeClr val="bg1"/>
                </a:solidFill>
                <a:cs typeface="Arial" panose="020B0604020202020204" pitchFamily="34" charset="0"/>
              </a:rPr>
              <a:t> / </a:t>
            </a:r>
            <a:r>
              <a:rPr lang="en-US" altLang="id-ID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u="sng" dirty="0" err="1">
                <a:solidFill>
                  <a:schemeClr val="bg1"/>
                </a:solidFill>
                <a:cs typeface="Arial" panose="020B0604020202020204" pitchFamily="34" charset="0"/>
              </a:rPr>
              <a:t>menyerap</a:t>
            </a:r>
            <a:r>
              <a:rPr lang="en-US" altLang="id-ID" sz="1600" u="sng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d-ID" sz="1600" u="sng" dirty="0" err="1">
                <a:solidFill>
                  <a:schemeClr val="bg1"/>
                </a:solidFill>
                <a:cs typeface="Arial" panose="020B0604020202020204" pitchFamily="34" charset="0"/>
              </a:rPr>
              <a:t>tinta</a:t>
            </a:r>
            <a:r>
              <a:rPr lang="en-US" altLang="id-ID" sz="1600" u="sng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200000"/>
              </a:lnSpc>
            </a:pPr>
            <a:endParaRPr lang="en-US" altLang="id-ID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09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400824" y="3186668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latin typeface="Okta Bold" panose="00000800000000000000" pitchFamily="50" charset="0"/>
              </a:rPr>
              <a:t>TEKNIK CETAK</a:t>
            </a:r>
            <a:endParaRPr lang="id-ID" dirty="0"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920772E1-0115-4F9D-A7D4-F8682F7EA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419" y="752518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2400" b="1" dirty="0">
                <a:solidFill>
                  <a:srgbClr val="99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9. </a:t>
            </a:r>
            <a:r>
              <a:rPr lang="en-US" altLang="id-ID" sz="2400" b="1" dirty="0" err="1">
                <a:solidFill>
                  <a:srgbClr val="99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2400" b="1" dirty="0">
                <a:solidFill>
                  <a:srgbClr val="99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dan </a:t>
            </a:r>
            <a:r>
              <a:rPr lang="en-US" altLang="id-ID" sz="2400" b="1" dirty="0" err="1">
                <a:solidFill>
                  <a:srgbClr val="99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Ukuran</a:t>
            </a:r>
            <a:r>
              <a:rPr lang="en-US" altLang="id-ID" sz="2400" b="1" dirty="0">
                <a:solidFill>
                  <a:srgbClr val="99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Plat</a:t>
            </a:r>
            <a:endParaRPr lang="en-US" altLang="id-ID" sz="2000" dirty="0">
              <a:solidFill>
                <a:srgbClr val="99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32A2ABC0-0A18-44AB-83F2-028BD8BD7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332" y="1614616"/>
            <a:ext cx="1970087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EE8F394C-0241-4FA8-A86C-1351A2A40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419" y="3968879"/>
            <a:ext cx="708660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9">
            <a:extLst>
              <a:ext uri="{FF2B5EF4-FFF2-40B4-BE49-F238E27FC236}">
                <a16:creationId xmlns:a16="http://schemas.microsoft.com/office/drawing/2014/main" id="{0B50E39D-E49C-4C91-9A8C-B71993F93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4019" y="5565904"/>
            <a:ext cx="1362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1400">
                <a:latin typeface="Trebuchet MS" panose="020B0603020202020204" pitchFamily="34" charset="0"/>
                <a:cs typeface="Arial" panose="020B0604020202020204" pitchFamily="34" charset="0"/>
              </a:rPr>
              <a:t>45.7 x 38.4 cm</a:t>
            </a: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030FBD85-4BEC-419D-82B7-03F83FA2F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419" y="6023104"/>
            <a:ext cx="1203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1400">
                <a:latin typeface="Trebuchet MS" panose="020B0603020202020204" pitchFamily="34" charset="0"/>
                <a:cs typeface="Arial" panose="020B0604020202020204" pitchFamily="34" charset="0"/>
              </a:rPr>
              <a:t>50.4 x 51 cm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0BEDB02B-842A-4D91-863B-0CAED3E98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419" y="6262816"/>
            <a:ext cx="1362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1400">
                <a:latin typeface="Trebuchet MS" panose="020B0603020202020204" pitchFamily="34" charset="0"/>
                <a:cs typeface="Arial" panose="020B0604020202020204" pitchFamily="34" charset="0"/>
              </a:rPr>
              <a:t>50.8 x 57.5 cm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8550BA05-22B2-437F-A93C-9344D7B07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5419" y="3432304"/>
            <a:ext cx="1793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b="1">
                <a:solidFill>
                  <a:srgbClr val="99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UKuran Sedang</a:t>
            </a: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853CAA85-A41D-4CFC-8C67-353AD2832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4819" y="3214816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d-ID" sz="1400">
                <a:latin typeface="Trebuchet MS" panose="020B0603020202020204" pitchFamily="34" charset="0"/>
                <a:cs typeface="Arial" panose="020B0604020202020204" pitchFamily="34" charset="0"/>
              </a:rPr>
              <a:t>25.4 x 38.4cm</a:t>
            </a:r>
            <a:endParaRPr lang="en-US" altLang="id-ID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9693019B-AEB7-4552-9EF1-7DF039F1B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0819" y="1462216"/>
            <a:ext cx="29718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id-ID" b="1">
                <a:solidFill>
                  <a:srgbClr val="99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Ukuran Kecil</a:t>
            </a:r>
            <a:endParaRPr lang="en-US" altLang="id-ID">
              <a:solidFill>
                <a:srgbClr val="99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id-ID">
                <a:latin typeface="Trebuchet MS" panose="020B0603020202020204" pitchFamily="34" charset="0"/>
                <a:cs typeface="Arial" panose="020B0604020202020204" pitchFamily="34" charset="0"/>
              </a:rPr>
              <a:t>mesin toko</a:t>
            </a:r>
            <a:endParaRPr lang="en-US" altLang="id-ID" b="1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482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C8727145-6E93-4848-A976-9CF10D0C7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475" y="777488"/>
            <a:ext cx="5455525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id-ID" sz="1600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Art Paper</a:t>
            </a:r>
            <a:endParaRPr lang="en-US" altLang="id-ID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just" eaLnBrk="1" hangingPunct="1"/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Bahan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</a:rPr>
              <a:t>art paper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tidak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cocok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untuk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dijadikan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media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menulis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karena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permukaannya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licin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 Karena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itu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</a:rPr>
              <a:t>art paper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kerap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digunakan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untuk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cetakan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sifatnya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promosional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dan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berukuran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kecil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seperti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kartu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undangan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atau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kartu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nama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Gramasi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populer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digunakan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85 gr, 100 gr, 115 gr, 120 gr, dan 150 gr.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Selain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beratnya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gramasi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juga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mempengaruhi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ketebalan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</a:rPr>
              <a:t>art paper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</a:p>
          <a:p>
            <a:pPr algn="just" eaLnBrk="1" hangingPunct="1"/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</a:rPr>
              <a:t>Art paper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merupakan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jenis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sangat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terkenal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dan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umunya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digunakan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dalam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pembuatan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kalender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dinding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altLang="id-ID" sz="1600" dirty="0" err="1">
                <a:solidFill>
                  <a:srgbClr val="0563C1"/>
                </a:solidFill>
                <a:latin typeface="Trebuchet MS" panose="020B0603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brosur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flyer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atau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poster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untuk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keperluan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promosi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</a:p>
          <a:p>
            <a:pPr algn="just" eaLnBrk="1" hangingPunct="1"/>
            <a:endParaRPr lang="en-US" altLang="id-ID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7" name="Picture 6" descr="Art Paper">
            <a:extLst>
              <a:ext uri="{FF2B5EF4-FFF2-40B4-BE49-F238E27FC236}">
                <a16:creationId xmlns:a16="http://schemas.microsoft.com/office/drawing/2014/main" id="{5F09AFA9-2F92-4536-826C-D04942A56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75" y="3970220"/>
            <a:ext cx="5455524" cy="257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3">
            <a:extLst>
              <a:ext uri="{FF2B5EF4-FFF2-40B4-BE49-F238E27FC236}">
                <a16:creationId xmlns:a16="http://schemas.microsoft.com/office/drawing/2014/main" id="{C54E2D5B-B305-4E52-8C5F-CCFD23909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6474" y="635424"/>
            <a:ext cx="5051872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id-ID" sz="1600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Art Carton</a:t>
            </a:r>
            <a:endParaRPr lang="en-US" altLang="id-ID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just" eaLnBrk="1" hangingPunct="1"/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</a:rPr>
              <a:t>Art carton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memiliki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sifat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mirip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dengan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</a:rPr>
              <a:t>art paper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namun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bahan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dasarnya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adalah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karton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Selain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itu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</a:rPr>
              <a:t>art carton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memiliki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gramasi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lebih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berat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sehingga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lebih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tebal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dari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</a:rPr>
              <a:t>art paper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Gramasi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populer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digunakan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190 gr, 210 gr, 230 gr, 260 gr, 310 gr, 350 gr, dan 400 gr.</a:t>
            </a:r>
          </a:p>
          <a:p>
            <a:pPr algn="just" eaLnBrk="1" hangingPunct="1"/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Jenis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ini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sangat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cocok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untuk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membuat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kalender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, company profile,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kartu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nama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kartu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undangan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katalog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atau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</a:rPr>
              <a:t>booklet.</a:t>
            </a:r>
            <a:endParaRPr lang="en-US" altLang="id-ID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just" eaLnBrk="1" hangingPunct="1"/>
            <a:endParaRPr lang="en-US" altLang="id-ID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just" eaLnBrk="1" hangingPunct="1"/>
            <a:endParaRPr lang="en-US" altLang="id-ID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just" eaLnBrk="1" hangingPunct="1"/>
            <a:endParaRPr lang="en-US" altLang="id-ID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9" name="Picture 8" descr="Art Carton">
            <a:extLst>
              <a:ext uri="{FF2B5EF4-FFF2-40B4-BE49-F238E27FC236}">
                <a16:creationId xmlns:a16="http://schemas.microsoft.com/office/drawing/2014/main" id="{2290ED04-BA49-4842-B918-E350E313A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336" y="3329998"/>
            <a:ext cx="4810502" cy="321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177C3A-A348-4288-8D75-9C1EDB352F96}"/>
              </a:ext>
            </a:extLst>
          </p:cNvPr>
          <p:cNvCxnSpPr/>
          <p:nvPr/>
        </p:nvCxnSpPr>
        <p:spPr>
          <a:xfrm>
            <a:off x="6434737" y="678819"/>
            <a:ext cx="0" cy="587651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859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0E5B8D9B-10E8-44E4-A543-47253A4CD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322" y="970446"/>
            <a:ext cx="1118080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id-ID" sz="1600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Fancy Paper</a:t>
            </a:r>
            <a:endParaRPr lang="en-US" altLang="id-ID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just" eaLnBrk="1" hangingPunct="1"/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Bahan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lain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bisa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jadi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pertimbangan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adalah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</a:rPr>
              <a:t>fancy paper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Jenis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ini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sangat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cocok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untuk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membuat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kartu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undangan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karena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teksturnya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unik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sehingga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dapat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memberi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kesan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premium.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Gramasi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tersedia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dipasaran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adalah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80 gr, 100 gr, 220 gr, dan 300 gr.</a:t>
            </a:r>
          </a:p>
          <a:p>
            <a:pPr algn="just" eaLnBrk="1" hangingPunct="1"/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</a:rPr>
              <a:t>Fancy Paper 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Polos</a:t>
            </a:r>
          </a:p>
          <a:p>
            <a:pPr algn="just" eaLnBrk="1" hangingPunct="1"/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</a:rPr>
              <a:t>Fancy Paper</a:t>
            </a:r>
            <a:endParaRPr lang="en-US" altLang="id-ID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just" eaLnBrk="1" hangingPunct="1"/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</a:rPr>
              <a:t>Fancy Paper Vanguard</a:t>
            </a:r>
            <a:endParaRPr lang="en-US" altLang="id-ID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just" eaLnBrk="1" hangingPunct="1"/>
            <a:endParaRPr lang="en-US" altLang="id-ID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2" descr="Fancy Tekstur Polos">
            <a:extLst>
              <a:ext uri="{FF2B5EF4-FFF2-40B4-BE49-F238E27FC236}">
                <a16:creationId xmlns:a16="http://schemas.microsoft.com/office/drawing/2014/main" id="{AA53F0AD-4DD9-472C-B162-6AE1E69D8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992" y="3298883"/>
            <a:ext cx="3931935" cy="294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Fancy Paper Tekstur">
            <a:extLst>
              <a:ext uri="{FF2B5EF4-FFF2-40B4-BE49-F238E27FC236}">
                <a16:creationId xmlns:a16="http://schemas.microsoft.com/office/drawing/2014/main" id="{B5EF1B78-A704-482D-A3D3-CF7B7B10F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20" y="3303301"/>
            <a:ext cx="3931935" cy="294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Fancy Paper Vanguard">
            <a:extLst>
              <a:ext uri="{FF2B5EF4-FFF2-40B4-BE49-F238E27FC236}">
                <a16:creationId xmlns:a16="http://schemas.microsoft.com/office/drawing/2014/main" id="{4767FC19-0556-4A72-A6BE-8CEB228AC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3298883"/>
            <a:ext cx="3931936" cy="294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920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9686CB0E-E5C6-4623-B5B0-EDAB84423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63" y="647850"/>
            <a:ext cx="5105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id-ID" sz="1600" b="1" i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Corugated</a:t>
            </a:r>
            <a:endParaRPr lang="en-US" altLang="id-ID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just" eaLnBrk="1" hangingPunct="1"/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Bahan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satu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ini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memiliki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bentuk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mirip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kardus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-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tapi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lebih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tipis-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dengann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lapisan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bergelombang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di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dalamnya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en-US" altLang="id-ID" sz="1600" i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Corugated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cukup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tebal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sehingga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bisa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digunakan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untuk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rgbClr val="0563C1"/>
                </a:solidFill>
                <a:latin typeface="Trebuchet MS" panose="020B0603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kemasan</a:t>
            </a:r>
            <a:r>
              <a:rPr lang="en-US" altLang="id-ID" sz="1600" dirty="0">
                <a:solidFill>
                  <a:srgbClr val="0563C1"/>
                </a:solidFill>
                <a:latin typeface="Trebuchet MS" panose="020B0603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produk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atau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kartu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undangan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eksklusif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untuk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berbagai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acara formal.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Tapi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umunya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i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corugated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hanya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tersedia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warna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cokelat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saja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sehingga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agak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sulit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untuk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dikreasikan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</a:p>
          <a:p>
            <a:pPr algn="just" eaLnBrk="1" hangingPunct="1"/>
            <a:endParaRPr lang="en-US" altLang="id-ID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10" descr="Kertas Corugated">
            <a:extLst>
              <a:ext uri="{FF2B5EF4-FFF2-40B4-BE49-F238E27FC236}">
                <a16:creationId xmlns:a16="http://schemas.microsoft.com/office/drawing/2014/main" id="{B2771745-BCD6-4D6A-B15D-57EC2D658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58" y="3334583"/>
            <a:ext cx="4299700" cy="287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4D345602-C69D-41DB-9C4E-FD928D308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9321" y="624630"/>
            <a:ext cx="571292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id-ID" sz="1600" b="1" dirty="0">
                <a:solidFill>
                  <a:schemeClr val="bg1"/>
                </a:solidFill>
              </a:rPr>
              <a:t>Ivory</a:t>
            </a:r>
          </a:p>
          <a:p>
            <a:pPr algn="just" eaLnBrk="1" hangingPunct="1"/>
            <a:r>
              <a:rPr lang="en-US" altLang="id-ID" sz="1600" dirty="0">
                <a:solidFill>
                  <a:schemeClr val="bg1"/>
                </a:solidFill>
              </a:rPr>
              <a:t>Ivory </a:t>
            </a:r>
            <a:r>
              <a:rPr lang="en-US" altLang="id-ID" sz="1600" dirty="0" err="1">
                <a:solidFill>
                  <a:schemeClr val="bg1"/>
                </a:solidFill>
              </a:rPr>
              <a:t>memiliki</a:t>
            </a:r>
            <a:r>
              <a:rPr lang="en-US" altLang="id-ID" sz="1600" dirty="0">
                <a:solidFill>
                  <a:schemeClr val="bg1"/>
                </a:solidFill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</a:rPr>
              <a:t>sifat</a:t>
            </a:r>
            <a:r>
              <a:rPr lang="en-US" altLang="id-ID" sz="1600" dirty="0">
                <a:solidFill>
                  <a:schemeClr val="bg1"/>
                </a:solidFill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</a:rPr>
              <a:t>mirip</a:t>
            </a:r>
            <a:r>
              <a:rPr lang="en-US" altLang="id-ID" sz="1600" dirty="0">
                <a:solidFill>
                  <a:schemeClr val="bg1"/>
                </a:solidFill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</a:rPr>
              <a:t>dengan</a:t>
            </a:r>
            <a:r>
              <a:rPr lang="en-US" altLang="id-ID" sz="1600" dirty="0">
                <a:solidFill>
                  <a:schemeClr val="bg1"/>
                </a:solidFill>
              </a:rPr>
              <a:t> </a:t>
            </a:r>
            <a:r>
              <a:rPr lang="en-US" altLang="id-ID" sz="1600" i="1" dirty="0">
                <a:solidFill>
                  <a:schemeClr val="bg1"/>
                </a:solidFill>
              </a:rPr>
              <a:t>art carton </a:t>
            </a:r>
            <a:r>
              <a:rPr lang="en-US" altLang="id-ID" sz="1600" dirty="0">
                <a:solidFill>
                  <a:schemeClr val="bg1"/>
                </a:solidFill>
              </a:rPr>
              <a:t>dan </a:t>
            </a:r>
            <a:r>
              <a:rPr lang="en-US" altLang="id-ID" sz="1600" i="1" dirty="0">
                <a:solidFill>
                  <a:schemeClr val="bg1"/>
                </a:solidFill>
              </a:rPr>
              <a:t>art paper. </a:t>
            </a:r>
            <a:r>
              <a:rPr lang="en-US" altLang="id-ID" sz="1600" dirty="0" err="1">
                <a:solidFill>
                  <a:schemeClr val="bg1"/>
                </a:solidFill>
              </a:rPr>
              <a:t>Namun</a:t>
            </a:r>
            <a:r>
              <a:rPr lang="en-US" altLang="id-ID" sz="1600" dirty="0">
                <a:solidFill>
                  <a:schemeClr val="bg1"/>
                </a:solidFill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</a:rPr>
              <a:t>warna</a:t>
            </a:r>
            <a:r>
              <a:rPr lang="en-US" altLang="id-ID" sz="1600" dirty="0">
                <a:solidFill>
                  <a:schemeClr val="bg1"/>
                </a:solidFill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</a:rPr>
              <a:t> ivory </a:t>
            </a:r>
            <a:r>
              <a:rPr lang="en-US" altLang="id-ID" sz="1600" dirty="0" err="1">
                <a:solidFill>
                  <a:schemeClr val="bg1"/>
                </a:solidFill>
              </a:rPr>
              <a:t>lebih</a:t>
            </a:r>
            <a:r>
              <a:rPr lang="en-US" altLang="id-ID" sz="1600" dirty="0">
                <a:solidFill>
                  <a:schemeClr val="bg1"/>
                </a:solidFill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</a:rPr>
              <a:t>buram</a:t>
            </a:r>
            <a:r>
              <a:rPr lang="en-US" altLang="id-ID" sz="1600" dirty="0">
                <a:solidFill>
                  <a:schemeClr val="bg1"/>
                </a:solidFill>
              </a:rPr>
              <a:t> dan </a:t>
            </a:r>
            <a:r>
              <a:rPr lang="en-US" altLang="id-ID" sz="1600" dirty="0" err="1">
                <a:solidFill>
                  <a:schemeClr val="bg1"/>
                </a:solidFill>
              </a:rPr>
              <a:t>hanya</a:t>
            </a:r>
            <a:r>
              <a:rPr lang="en-US" altLang="id-ID" sz="1600" dirty="0">
                <a:solidFill>
                  <a:schemeClr val="bg1"/>
                </a:solidFill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</a:rPr>
              <a:t>satu</a:t>
            </a:r>
            <a:r>
              <a:rPr lang="en-US" altLang="id-ID" sz="1600" dirty="0">
                <a:solidFill>
                  <a:schemeClr val="bg1"/>
                </a:solidFill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</a:rPr>
              <a:t>sisi</a:t>
            </a:r>
            <a:r>
              <a:rPr lang="en-US" altLang="id-ID" sz="1600" dirty="0">
                <a:solidFill>
                  <a:schemeClr val="bg1"/>
                </a:solidFill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</a:rPr>
              <a:t>permukaannya</a:t>
            </a:r>
            <a:r>
              <a:rPr lang="en-US" altLang="id-ID" sz="1600" dirty="0">
                <a:solidFill>
                  <a:schemeClr val="bg1"/>
                </a:solidFill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</a:rPr>
              <a:t>licin</a:t>
            </a:r>
            <a:r>
              <a:rPr lang="en-US" altLang="id-ID" sz="1600" dirty="0">
                <a:solidFill>
                  <a:schemeClr val="bg1"/>
                </a:solidFill>
              </a:rPr>
              <a:t>. </a:t>
            </a:r>
            <a:r>
              <a:rPr lang="en-US" altLang="id-ID" sz="1600" dirty="0" err="1">
                <a:solidFill>
                  <a:schemeClr val="bg1"/>
                </a:solidFill>
              </a:rPr>
              <a:t>Gramasi</a:t>
            </a:r>
            <a:r>
              <a:rPr lang="en-US" altLang="id-ID" sz="1600" dirty="0">
                <a:solidFill>
                  <a:schemeClr val="bg1"/>
                </a:solidFill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</a:rPr>
              <a:t>biasa</a:t>
            </a:r>
            <a:r>
              <a:rPr lang="en-US" altLang="id-ID" sz="1600" dirty="0">
                <a:solidFill>
                  <a:schemeClr val="bg1"/>
                </a:solidFill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</a:rPr>
              <a:t>digunakan</a:t>
            </a:r>
            <a:r>
              <a:rPr lang="en-US" altLang="id-ID" sz="1600" dirty="0">
                <a:solidFill>
                  <a:schemeClr val="bg1"/>
                </a:solidFill>
              </a:rPr>
              <a:t> 210 gr, 230 gr, 250 gr, 310 gr, dan 400 gr. </a:t>
            </a:r>
            <a:r>
              <a:rPr lang="en-US" altLang="id-ID" sz="1600" dirty="0" err="1">
                <a:solidFill>
                  <a:schemeClr val="bg1"/>
                </a:solidFill>
              </a:rPr>
              <a:t>Jenis</a:t>
            </a:r>
            <a:r>
              <a:rPr lang="en-US" altLang="id-ID" sz="1600" dirty="0">
                <a:solidFill>
                  <a:schemeClr val="bg1"/>
                </a:solidFill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</a:rPr>
              <a:t>ini</a:t>
            </a:r>
            <a:r>
              <a:rPr lang="en-US" altLang="id-ID" sz="1600" dirty="0">
                <a:solidFill>
                  <a:schemeClr val="bg1"/>
                </a:solidFill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</a:rPr>
              <a:t>sangat</a:t>
            </a:r>
            <a:r>
              <a:rPr lang="en-US" altLang="id-ID" sz="1600" dirty="0">
                <a:solidFill>
                  <a:schemeClr val="bg1"/>
                </a:solidFill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</a:rPr>
              <a:t>cocok</a:t>
            </a:r>
            <a:r>
              <a:rPr lang="en-US" altLang="id-ID" sz="1600" dirty="0">
                <a:solidFill>
                  <a:schemeClr val="bg1"/>
                </a:solidFill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</a:rPr>
              <a:t>untuk</a:t>
            </a:r>
            <a:r>
              <a:rPr lang="en-US" altLang="id-ID" sz="1600" dirty="0">
                <a:solidFill>
                  <a:schemeClr val="bg1"/>
                </a:solidFill>
              </a:rPr>
              <a:t> poster, </a:t>
            </a:r>
            <a:r>
              <a:rPr lang="en-US" altLang="id-ID" sz="1600" dirty="0" err="1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buku</a:t>
            </a:r>
            <a:r>
              <a:rPr lang="en-US" altLang="id-ID" sz="16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agenda</a:t>
            </a:r>
            <a:r>
              <a:rPr lang="en-US" altLang="id-ID" sz="1600" dirty="0">
                <a:solidFill>
                  <a:schemeClr val="bg1"/>
                </a:solidFill>
              </a:rPr>
              <a:t> dan </a:t>
            </a:r>
            <a:r>
              <a:rPr lang="en-US" altLang="id-ID" sz="1600" dirty="0" err="1">
                <a:solidFill>
                  <a:schemeClr val="bg1"/>
                </a:solidFill>
              </a:rPr>
              <a:t>kemasan</a:t>
            </a:r>
            <a:r>
              <a:rPr lang="en-US" altLang="id-ID" sz="1600" dirty="0">
                <a:solidFill>
                  <a:schemeClr val="bg1"/>
                </a:solidFill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</a:rPr>
              <a:t>produk</a:t>
            </a:r>
            <a:r>
              <a:rPr lang="en-US" altLang="id-ID" sz="1600" dirty="0">
                <a:solidFill>
                  <a:schemeClr val="bg1"/>
                </a:solidFill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</a:rPr>
              <a:t>makanan</a:t>
            </a:r>
            <a:r>
              <a:rPr lang="en-US" altLang="id-ID" sz="1600" dirty="0">
                <a:solidFill>
                  <a:schemeClr val="bg1"/>
                </a:solidFill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</a:rPr>
              <a:t>seperti</a:t>
            </a:r>
            <a:r>
              <a:rPr lang="en-US" altLang="id-ID" sz="1600" dirty="0">
                <a:solidFill>
                  <a:schemeClr val="bg1"/>
                </a:solidFill>
              </a:rPr>
              <a:t> </a:t>
            </a:r>
            <a:r>
              <a:rPr lang="en-US" altLang="id-ID" sz="1600" i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paper tray</a:t>
            </a:r>
            <a:r>
              <a:rPr lang="en-US" altLang="id-ID" sz="1600" i="1" dirty="0">
                <a:solidFill>
                  <a:schemeClr val="bg1"/>
                </a:solidFill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</a:rPr>
              <a:t>atau</a:t>
            </a:r>
            <a:r>
              <a:rPr lang="en-US" altLang="id-ID" sz="1600" dirty="0">
                <a:solidFill>
                  <a:schemeClr val="bg1"/>
                </a:solidFill>
              </a:rPr>
              <a:t> </a:t>
            </a:r>
            <a:r>
              <a:rPr lang="en-US" altLang="id-ID" sz="16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box kebab</a:t>
            </a:r>
            <a:r>
              <a:rPr lang="en-US" altLang="id-ID" sz="1600" dirty="0">
                <a:solidFill>
                  <a:schemeClr val="bg1"/>
                </a:solidFill>
              </a:rPr>
              <a:t>.</a:t>
            </a:r>
          </a:p>
          <a:p>
            <a:pPr algn="just" eaLnBrk="1" hangingPunct="1"/>
            <a:endParaRPr lang="en-US" altLang="id-ID" sz="16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B2FF38-EDDF-43BE-8836-046AEE6F38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321" y="3429000"/>
            <a:ext cx="5712921" cy="285243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2E1012-F282-4EEC-857E-1AF05F4BE640}"/>
              </a:ext>
            </a:extLst>
          </p:cNvPr>
          <p:cNvCxnSpPr/>
          <p:nvPr/>
        </p:nvCxnSpPr>
        <p:spPr>
          <a:xfrm>
            <a:off x="5841613" y="647850"/>
            <a:ext cx="0" cy="587651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747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C680DB-98A3-4DA7-AADA-58BD7247CA86}"/>
              </a:ext>
            </a:extLst>
          </p:cNvPr>
          <p:cNvSpPr txBox="1"/>
          <p:nvPr/>
        </p:nvSpPr>
        <p:spPr>
          <a:xfrm>
            <a:off x="387576" y="803573"/>
            <a:ext cx="570842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id-ID" sz="16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Kertas</a:t>
            </a:r>
            <a:r>
              <a:rPr lang="en-US" altLang="id-ID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 BW / BC / Manila</a:t>
            </a:r>
          </a:p>
          <a:p>
            <a:pPr algn="just" eaLnBrk="1" hangingPunct="1"/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Di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luar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art carton,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BW juga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bahan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lazim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digunakan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untuk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kartu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nama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</a:rPr>
              <a:t>booklet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atau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kalender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BW (blues white)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memiliki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beberapa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nama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seperti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BC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atau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manila.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Jenis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ini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tersedia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beberapa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warna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dengan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tekstur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halus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pada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permukannya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Gramasi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populer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digunakan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160 gr, 220 gr, dan 250 gr.</a:t>
            </a:r>
          </a:p>
          <a:p>
            <a:pPr algn="just" eaLnBrk="1" hangingPunct="1"/>
            <a:endParaRPr lang="en-US" altLang="id-ID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42EC14-A11C-4161-ABD1-99EF4DB90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73" y="3694899"/>
            <a:ext cx="3232838" cy="26521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544AC7-C912-44AD-AC8B-83F0746BC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542" y="3707979"/>
            <a:ext cx="2652183" cy="265218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3FE4172-EA0B-4806-80B5-71D0A1AD040F}"/>
              </a:ext>
            </a:extLst>
          </p:cNvPr>
          <p:cNvCxnSpPr/>
          <p:nvPr/>
        </p:nvCxnSpPr>
        <p:spPr>
          <a:xfrm>
            <a:off x="6385310" y="616958"/>
            <a:ext cx="0" cy="587651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6D28B18-6950-41B2-9BF3-922FB85F192A}"/>
              </a:ext>
            </a:extLst>
          </p:cNvPr>
          <p:cNvSpPr txBox="1"/>
          <p:nvPr/>
        </p:nvSpPr>
        <p:spPr>
          <a:xfrm>
            <a:off x="6630292" y="858091"/>
            <a:ext cx="531672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id-ID" sz="1600" b="1" i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Kertas</a:t>
            </a:r>
            <a:r>
              <a:rPr lang="en-US" altLang="id-ID" sz="1600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 Samson</a:t>
            </a:r>
            <a:endParaRPr lang="en-US" altLang="id-ID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just" eaLnBrk="1" hangingPunct="1"/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ini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sebenarnya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adalah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hasil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daur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ulang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dan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lebih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sering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digunakan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untuk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bahan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</a:rPr>
              <a:t>paper bag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atau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amplop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surat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Jenis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ini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cukup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mudah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ditemui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karena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banyak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dijual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secara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gulungan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di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toko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alat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tulis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dan </a:t>
            </a:r>
            <a:r>
              <a:rPr lang="en-US" altLang="id-ID" sz="1600" i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fotocopy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Umumnya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samson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berwarna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cokelat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dengan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pilihan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gramasi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70 gr 80 gr, 150 gr, dan 220 gr.</a:t>
            </a:r>
          </a:p>
          <a:p>
            <a:pPr algn="just" eaLnBrk="1" hangingPunct="1"/>
            <a:endParaRPr lang="en-US" altLang="id-ID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4" name="Picture 2" descr="Image result for kertas samson">
            <a:extLst>
              <a:ext uri="{FF2B5EF4-FFF2-40B4-BE49-F238E27FC236}">
                <a16:creationId xmlns:a16="http://schemas.microsoft.com/office/drawing/2014/main" id="{49EAEB56-D382-48BB-9255-B3A566787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73" y="2768892"/>
            <a:ext cx="4930345" cy="369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8155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13789FA2-A146-4D4D-8EBD-C8050E298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76" y="762000"/>
            <a:ext cx="571272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id-ID" sz="16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Kertas</a:t>
            </a:r>
            <a:r>
              <a:rPr lang="en-US" altLang="id-ID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 Duplex</a:t>
            </a:r>
          </a:p>
          <a:p>
            <a:pPr algn="just" eaLnBrk="1" hangingPunct="1"/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Jenis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yang paling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mudah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dikenali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dan paling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sering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digunakan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untuk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kemasan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makanan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seperti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kotak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kue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kemasan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nasi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kotak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dan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lainnya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duplex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terdapat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dua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varian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ada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satu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sisi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berwarna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putih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dan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sisi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lainnya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berwarna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abu-abu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dan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berwarna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putih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pada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kedua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sisinya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duplex juga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memiliki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beberapa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tipe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gramasi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yaitu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230gr, 250gr, 270gr 300gr, 350gr, dan 400gr.</a:t>
            </a:r>
          </a:p>
          <a:p>
            <a:pPr algn="just" eaLnBrk="1" hangingPunct="1"/>
            <a:endParaRPr lang="en-US" altLang="id-ID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just" eaLnBrk="1" hangingPunct="1"/>
            <a:endParaRPr lang="en-US" altLang="id-ID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2" descr="Image result for kertas duplex">
            <a:extLst>
              <a:ext uri="{FF2B5EF4-FFF2-40B4-BE49-F238E27FC236}">
                <a16:creationId xmlns:a16="http://schemas.microsoft.com/office/drawing/2014/main" id="{B59E153D-535E-4F11-861C-6FBB31A08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19" y="3005738"/>
            <a:ext cx="3581400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033658-4ECA-40DA-857D-3C18936390E1}"/>
              </a:ext>
            </a:extLst>
          </p:cNvPr>
          <p:cNvCxnSpPr/>
          <p:nvPr/>
        </p:nvCxnSpPr>
        <p:spPr>
          <a:xfrm>
            <a:off x="6385310" y="616958"/>
            <a:ext cx="0" cy="587651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3686EC1-1674-434E-AF7C-0B1510372DA6}"/>
              </a:ext>
            </a:extLst>
          </p:cNvPr>
          <p:cNvSpPr txBox="1"/>
          <p:nvPr/>
        </p:nvSpPr>
        <p:spPr>
          <a:xfrm>
            <a:off x="6562008" y="762000"/>
            <a:ext cx="524671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id-ID" sz="1600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Jasmine</a:t>
            </a:r>
            <a:endParaRPr lang="en-US" altLang="id-ID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just" eaLnBrk="1" hangingPunct="1"/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Jenis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</a:rPr>
              <a:t>jasmine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bisa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menjadi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pertimbangan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bila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Anda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ingin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memunculkan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kesan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mewah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bila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digunakan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untuk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kartu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undangan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Kesan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mewah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muncul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karena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karakteristik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</a:rPr>
              <a:t>jasmine 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memiliki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butiran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gliter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di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permukaannya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Selain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itu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</a:rPr>
              <a:t>jasmine 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juga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cocok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dijadikan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amplop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untuk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keperluan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kantor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</a:p>
          <a:p>
            <a:pPr algn="just" eaLnBrk="1" hangingPunct="1"/>
            <a:endParaRPr lang="en-US" altLang="id-ID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Picture 4" descr="Image result for kertas jasmine">
            <a:extLst>
              <a:ext uri="{FF2B5EF4-FFF2-40B4-BE49-F238E27FC236}">
                <a16:creationId xmlns:a16="http://schemas.microsoft.com/office/drawing/2014/main" id="{15E9A09C-96DB-4EA0-9809-1F2A0F951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096" y="3217133"/>
            <a:ext cx="5062538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6357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986A18-054C-461A-97C4-386D3E8E60CD}"/>
              </a:ext>
            </a:extLst>
          </p:cNvPr>
          <p:cNvCxnSpPr/>
          <p:nvPr/>
        </p:nvCxnSpPr>
        <p:spPr>
          <a:xfrm>
            <a:off x="6385310" y="616958"/>
            <a:ext cx="0" cy="587651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576667C-FC64-4E3A-AA81-D99699839BFE}"/>
              </a:ext>
            </a:extLst>
          </p:cNvPr>
          <p:cNvSpPr txBox="1"/>
          <p:nvPr/>
        </p:nvSpPr>
        <p:spPr>
          <a:xfrm>
            <a:off x="387576" y="715932"/>
            <a:ext cx="570842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id-ID" sz="1600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Concorde</a:t>
            </a:r>
            <a:endParaRPr lang="en-US" altLang="id-ID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just" eaLnBrk="1" hangingPunct="1"/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i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concorde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bisa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jadi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alternatif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lain.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Memiliki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gramasi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160 gr, 220 gr, 220 gr, dan 250 gr.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Tersedia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berbagai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warna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dan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umumnya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dijual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per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</a:rPr>
              <a:t>pack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dengan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isi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20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lembar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Jenis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ini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cocok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untuk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kartu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nama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dan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</a:rPr>
              <a:t>booklet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karena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memiliki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terkstur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lembut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saat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dipegang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</a:p>
          <a:p>
            <a:pPr algn="just" eaLnBrk="1" hangingPunct="1"/>
            <a:endParaRPr lang="en-US" altLang="id-ID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Picture 23" descr="Kertas Concorde">
            <a:extLst>
              <a:ext uri="{FF2B5EF4-FFF2-40B4-BE49-F238E27FC236}">
                <a16:creationId xmlns:a16="http://schemas.microsoft.com/office/drawing/2014/main" id="{09E62611-C5FE-42AE-9432-FB19F045D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15" y="2531814"/>
            <a:ext cx="5706141" cy="366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84260D2-6E3D-4422-B82C-9B5E835F1B21}"/>
              </a:ext>
            </a:extLst>
          </p:cNvPr>
          <p:cNvSpPr txBox="1"/>
          <p:nvPr/>
        </p:nvSpPr>
        <p:spPr>
          <a:xfrm>
            <a:off x="6674625" y="581456"/>
            <a:ext cx="512865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id-ID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Kertas</a:t>
            </a:r>
            <a:r>
              <a:rPr lang="en-US" altLang="id-ID" b="1" dirty="0">
                <a:solidFill>
                  <a:schemeClr val="bg1"/>
                </a:solidFill>
                <a:latin typeface="Trebuchet MS" panose="020B0603020202020204" pitchFamily="34" charset="0"/>
              </a:rPr>
              <a:t> Linen / </a:t>
            </a:r>
            <a:r>
              <a:rPr lang="en-US" altLang="id-ID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Buffalo</a:t>
            </a:r>
            <a:endParaRPr lang="en-US" altLang="id-ID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just" eaLnBrk="1" hangingPunct="1"/>
            <a:r>
              <a:rPr lang="en-US" altLang="id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Jenis</a:t>
            </a:r>
            <a:r>
              <a:rPr lang="en-US" altLang="id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kertas</a:t>
            </a:r>
            <a:r>
              <a:rPr lang="en-US" altLang="id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bertekstur</a:t>
            </a:r>
            <a:r>
              <a:rPr lang="en-US" altLang="id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dengan</a:t>
            </a:r>
            <a:r>
              <a:rPr lang="en-US" altLang="id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berbagai</a:t>
            </a:r>
            <a:r>
              <a:rPr lang="en-US" altLang="id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piihan</a:t>
            </a:r>
            <a:r>
              <a:rPr lang="en-US" altLang="id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warna</a:t>
            </a:r>
            <a:r>
              <a:rPr lang="en-US" altLang="id-ID" dirty="0">
                <a:solidFill>
                  <a:schemeClr val="bg1"/>
                </a:solidFill>
                <a:latin typeface="Trebuchet MS" panose="020B0603020202020204" pitchFamily="34" charset="0"/>
              </a:rPr>
              <a:t> dan </a:t>
            </a:r>
            <a:r>
              <a:rPr lang="en-US" altLang="id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cukup</a:t>
            </a:r>
            <a:r>
              <a:rPr lang="en-US" altLang="id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tebal</a:t>
            </a:r>
            <a:r>
              <a:rPr lang="en-US" altLang="id-ID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en-US" altLang="id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Kertas</a:t>
            </a:r>
            <a:r>
              <a:rPr lang="en-US" altLang="id-ID" dirty="0">
                <a:solidFill>
                  <a:schemeClr val="bg1"/>
                </a:solidFill>
                <a:latin typeface="Trebuchet MS" panose="020B0603020202020204" pitchFamily="34" charset="0"/>
              </a:rPr>
              <a:t> linen </a:t>
            </a:r>
            <a:r>
              <a:rPr lang="en-US" altLang="id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sangat</a:t>
            </a:r>
            <a:r>
              <a:rPr lang="en-US" altLang="id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mirip</a:t>
            </a:r>
            <a:r>
              <a:rPr lang="en-US" altLang="id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dengan</a:t>
            </a:r>
            <a:r>
              <a:rPr lang="en-US" altLang="id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kertas</a:t>
            </a:r>
            <a:r>
              <a:rPr lang="en-US" altLang="id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i="1" dirty="0">
                <a:solidFill>
                  <a:schemeClr val="bg1"/>
                </a:solidFill>
                <a:latin typeface="Trebuchet MS" panose="020B0603020202020204" pitchFamily="34" charset="0"/>
              </a:rPr>
              <a:t>buffalo</a:t>
            </a:r>
            <a:r>
              <a:rPr lang="en-US" altLang="id-ID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altLang="id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bahkan</a:t>
            </a:r>
            <a:r>
              <a:rPr lang="en-US" altLang="id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sering</a:t>
            </a:r>
            <a:r>
              <a:rPr lang="en-US" altLang="id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dianggap</a:t>
            </a:r>
            <a:r>
              <a:rPr lang="en-US" altLang="id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jenis</a:t>
            </a:r>
            <a:r>
              <a:rPr lang="en-US" altLang="id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kertas</a:t>
            </a:r>
            <a:r>
              <a:rPr lang="en-US" altLang="id-ID" dirty="0">
                <a:solidFill>
                  <a:schemeClr val="bg1"/>
                </a:solidFill>
                <a:latin typeface="Trebuchet MS" panose="020B0603020202020204" pitchFamily="34" charset="0"/>
              </a:rPr>
              <a:t> yang </a:t>
            </a:r>
            <a:r>
              <a:rPr lang="en-US" altLang="id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sama</a:t>
            </a:r>
            <a:r>
              <a:rPr lang="en-US" altLang="id-ID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en-US" altLang="id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Gramasi</a:t>
            </a:r>
            <a:r>
              <a:rPr lang="en-US" altLang="id-ID" dirty="0">
                <a:solidFill>
                  <a:schemeClr val="bg1"/>
                </a:solidFill>
                <a:latin typeface="Trebuchet MS" panose="020B0603020202020204" pitchFamily="34" charset="0"/>
              </a:rPr>
              <a:t> yang </a:t>
            </a:r>
            <a:r>
              <a:rPr lang="en-US" altLang="id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umum</a:t>
            </a:r>
            <a:r>
              <a:rPr lang="en-US" altLang="id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dipasaran</a:t>
            </a:r>
            <a:r>
              <a:rPr lang="en-US" altLang="id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adalah</a:t>
            </a:r>
            <a:r>
              <a:rPr lang="en-US" altLang="id-ID" dirty="0">
                <a:solidFill>
                  <a:schemeClr val="bg1"/>
                </a:solidFill>
                <a:latin typeface="Trebuchet MS" panose="020B0603020202020204" pitchFamily="34" charset="0"/>
              </a:rPr>
              <a:t> 220gr dan 250gr. </a:t>
            </a:r>
            <a:r>
              <a:rPr lang="en-US" altLang="id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Kertas</a:t>
            </a:r>
            <a:r>
              <a:rPr lang="en-US" altLang="id-ID" dirty="0">
                <a:solidFill>
                  <a:schemeClr val="bg1"/>
                </a:solidFill>
                <a:latin typeface="Trebuchet MS" panose="020B0603020202020204" pitchFamily="34" charset="0"/>
              </a:rPr>
              <a:t> linen </a:t>
            </a:r>
            <a:r>
              <a:rPr lang="en-US" altLang="id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sering</a:t>
            </a:r>
            <a:r>
              <a:rPr lang="en-US" altLang="id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digunakan</a:t>
            </a:r>
            <a:r>
              <a:rPr lang="en-US" altLang="id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untuk</a:t>
            </a:r>
            <a:r>
              <a:rPr lang="en-US" altLang="id-ID" dirty="0">
                <a:solidFill>
                  <a:schemeClr val="bg1"/>
                </a:solidFill>
                <a:latin typeface="Trebuchet MS" panose="020B0603020202020204" pitchFamily="34" charset="0"/>
              </a:rPr>
              <a:t> cover agenda, notes </a:t>
            </a:r>
            <a:r>
              <a:rPr lang="en-US" altLang="id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atau</a:t>
            </a:r>
            <a:r>
              <a:rPr lang="en-US" altLang="id-ID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dirty="0" err="1">
                <a:solidFill>
                  <a:schemeClr val="bg1"/>
                </a:solidFill>
                <a:latin typeface="Trebuchet MS" panose="020B0603020202020204" pitchFamily="34" charset="0"/>
              </a:rPr>
              <a:t>buku</a:t>
            </a:r>
            <a:r>
              <a:rPr lang="en-US" altLang="id-ID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</a:p>
          <a:p>
            <a:pPr algn="just" eaLnBrk="1" hangingPunct="1"/>
            <a:endParaRPr lang="en-US" altLang="id-ID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Picture 6" descr="Image result for kertas linen">
            <a:extLst>
              <a:ext uri="{FF2B5EF4-FFF2-40B4-BE49-F238E27FC236}">
                <a16:creationId xmlns:a16="http://schemas.microsoft.com/office/drawing/2014/main" id="{C83D2778-CF4C-4B8B-8058-D3BE14E69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354" y="3003334"/>
            <a:ext cx="42672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475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3B7889-F837-4CFE-90CF-ABFDD0B0B376}"/>
              </a:ext>
            </a:extLst>
          </p:cNvPr>
          <p:cNvSpPr txBox="1"/>
          <p:nvPr/>
        </p:nvSpPr>
        <p:spPr>
          <a:xfrm>
            <a:off x="387576" y="767428"/>
            <a:ext cx="57084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id-ID" sz="1600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Board Paper</a:t>
            </a:r>
            <a:endParaRPr lang="en-US" altLang="id-ID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just" eaLnBrk="1" hangingPunct="1"/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tebal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dan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sangat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kaku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umumnya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tersedia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warna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cokelat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dan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kuning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</a:rPr>
              <a:t>Board Paper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sendiri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termasuk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karton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hanya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saja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ketebalannya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bervariasi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dari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ketebalan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0,4 mm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hingga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yang paling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tebal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4,3 mm.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Jenis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ini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biasa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digunakan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sebagai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bahan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cover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buku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Fungsi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lainnya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bisa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digunakan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untuk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papan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pengumuman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di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sekolah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atau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kantor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</a:p>
          <a:p>
            <a:pPr algn="just" eaLnBrk="1" hangingPunct="1"/>
            <a:endParaRPr lang="en-US" altLang="id-ID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5A545B-18C6-450D-8314-6B8BD166025C}"/>
              </a:ext>
            </a:extLst>
          </p:cNvPr>
          <p:cNvCxnSpPr/>
          <p:nvPr/>
        </p:nvCxnSpPr>
        <p:spPr>
          <a:xfrm>
            <a:off x="6385310" y="616958"/>
            <a:ext cx="0" cy="587651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9" descr="Board Paper">
            <a:extLst>
              <a:ext uri="{FF2B5EF4-FFF2-40B4-BE49-F238E27FC236}">
                <a16:creationId xmlns:a16="http://schemas.microsoft.com/office/drawing/2014/main" id="{FDEFAB6E-E69B-443B-AFE7-8391C0D50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20" y="2905590"/>
            <a:ext cx="5228061" cy="349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89A978-1C27-4D7C-9174-0B40066AF7C8}"/>
              </a:ext>
            </a:extLst>
          </p:cNvPr>
          <p:cNvSpPr txBox="1"/>
          <p:nvPr/>
        </p:nvSpPr>
        <p:spPr>
          <a:xfrm>
            <a:off x="6678741" y="744024"/>
            <a:ext cx="512567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id-ID" sz="16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Kertas</a:t>
            </a:r>
            <a:r>
              <a:rPr lang="en-US" altLang="id-ID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 HVS</a:t>
            </a:r>
          </a:p>
          <a:p>
            <a:pPr algn="just" eaLnBrk="1" hangingPunct="1"/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HVS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adalah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jenis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yang paling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terkenal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dan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sangat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sering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digunakan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Berwarna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putih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dengan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tekstur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agak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kasar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sehingga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sangat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cocok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digunakan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untuk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menulis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cetak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dokumen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atau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buku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, dan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keperluan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kantor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lainnya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Ukuran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HVS juga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bervariasi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tersedia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ukuran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A4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hingga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A0,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ukuran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F4, dan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ukuran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Q4.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Gramasi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tersedia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dipasaran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adalah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70gr, 80gr, dan 100gr.</a:t>
            </a:r>
          </a:p>
        </p:txBody>
      </p:sp>
      <p:pic>
        <p:nvPicPr>
          <p:cNvPr id="12" name="Picture 14" descr="Kertas HVS">
            <a:extLst>
              <a:ext uri="{FF2B5EF4-FFF2-40B4-BE49-F238E27FC236}">
                <a16:creationId xmlns:a16="http://schemas.microsoft.com/office/drawing/2014/main" id="{E801AB7A-6FEF-41D9-B9DD-58A60556C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625" y="3388778"/>
            <a:ext cx="5105400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474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275894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6A6DF8-C7B9-4841-8526-4919471EC5FB}"/>
              </a:ext>
            </a:extLst>
          </p:cNvPr>
          <p:cNvSpPr txBox="1"/>
          <p:nvPr/>
        </p:nvSpPr>
        <p:spPr>
          <a:xfrm>
            <a:off x="987068" y="943064"/>
            <a:ext cx="1021331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id-ID" sz="16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Kertas</a:t>
            </a:r>
            <a:r>
              <a:rPr lang="en-US" altLang="id-ID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 NCR</a:t>
            </a:r>
          </a:p>
          <a:p>
            <a:pPr algn="just" eaLnBrk="1" hangingPunct="1"/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Sebagian orang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menyebut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ini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adalah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karbon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justru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NCR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dibuat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untuk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menggantikan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karbon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Secara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fungsi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karbon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dan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NCR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memang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sama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yaitu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untuk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menyalin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tulisan.</a:t>
            </a:r>
          </a:p>
          <a:p>
            <a:pPr algn="just" eaLnBrk="1" hangingPunct="1"/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NCR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sendiri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kepanjangan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dari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</a:rPr>
              <a:t>Non Carbon Required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Sangat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berguna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dalam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pembuatan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>
                <a:solidFill>
                  <a:srgbClr val="0563C1"/>
                </a:solidFill>
                <a:latin typeface="Trebuchet MS" panose="020B0603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nota, </a:t>
            </a:r>
            <a:r>
              <a:rPr lang="en-US" altLang="id-ID" sz="1600" dirty="0" err="1">
                <a:solidFill>
                  <a:srgbClr val="0563C1"/>
                </a:solidFill>
                <a:latin typeface="Trebuchet MS" panose="020B0603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kwitansi</a:t>
            </a:r>
            <a:r>
              <a:rPr lang="en-US" altLang="id-ID" sz="1600" dirty="0">
                <a:solidFill>
                  <a:srgbClr val="0563C1"/>
                </a:solidFill>
                <a:latin typeface="Trebuchet MS" panose="020B0603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id-ID" sz="1600" dirty="0" err="1">
                <a:solidFill>
                  <a:srgbClr val="0563C1"/>
                </a:solidFill>
                <a:latin typeface="Trebuchet MS" panose="020B0603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atau</a:t>
            </a:r>
            <a:r>
              <a:rPr lang="en-US" altLang="id-ID" sz="1600" dirty="0">
                <a:solidFill>
                  <a:srgbClr val="0563C1"/>
                </a:solidFill>
                <a:latin typeface="Trebuchet MS" panose="020B0603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id-ID" sz="1600" dirty="0" err="1">
                <a:solidFill>
                  <a:srgbClr val="0563C1"/>
                </a:solidFill>
                <a:latin typeface="Trebuchet MS" panose="020B0603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bukti</a:t>
            </a:r>
            <a:r>
              <a:rPr lang="en-US" altLang="id-ID" sz="1600" dirty="0">
                <a:solidFill>
                  <a:srgbClr val="0563C1"/>
                </a:solidFill>
                <a:latin typeface="Trebuchet MS" panose="020B0603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transaksi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lainnya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Tujuan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utamanya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untuk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menyalin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dokumen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menjadi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beberapa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rangkap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NCR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ada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berbagai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warna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bertekstur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lembut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dan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sangat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tipis.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Berikut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ilustrasi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cara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kerja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NCR.</a:t>
            </a:r>
          </a:p>
          <a:p>
            <a:pPr algn="just" eaLnBrk="1" hangingPunct="1"/>
            <a:endParaRPr lang="en-US" altLang="id-ID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Picture 16" descr="Kertas NCR">
            <a:extLst>
              <a:ext uri="{FF2B5EF4-FFF2-40B4-BE49-F238E27FC236}">
                <a16:creationId xmlns:a16="http://schemas.microsoft.com/office/drawing/2014/main" id="{C888C83C-2A3F-42D9-BC1C-C75E6D79F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71" y="3355420"/>
            <a:ext cx="4850167" cy="323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Mekanisme Kertas NCR">
            <a:extLst>
              <a:ext uri="{FF2B5EF4-FFF2-40B4-BE49-F238E27FC236}">
                <a16:creationId xmlns:a16="http://schemas.microsoft.com/office/drawing/2014/main" id="{6C3C7EA6-5B82-4D6A-B881-C2CC0FB75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473" y="3429000"/>
            <a:ext cx="5941608" cy="316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350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D3D092-F3FA-4F71-93EE-D09424E91B7B}"/>
              </a:ext>
            </a:extLst>
          </p:cNvPr>
          <p:cNvSpPr txBox="1"/>
          <p:nvPr/>
        </p:nvSpPr>
        <p:spPr>
          <a:xfrm>
            <a:off x="2431007" y="3063080"/>
            <a:ext cx="694329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>
                <a:solidFill>
                  <a:schemeClr val="bg1"/>
                </a:solidFill>
                <a:latin typeface="Okta Bold" panose="00000800000000000000" pitchFamily="50" charset="0"/>
              </a:rPr>
              <a:t>TERIMAKASIH</a:t>
            </a:r>
            <a:endParaRPr lang="id-ID" sz="6600" dirty="0">
              <a:solidFill>
                <a:srgbClr val="FF0000"/>
              </a:solidFill>
              <a:latin typeface="Okta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445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72B79E-ED01-49E1-B0AB-275B587F0045}"/>
              </a:ext>
            </a:extLst>
          </p:cNvPr>
          <p:cNvSpPr/>
          <p:nvPr/>
        </p:nvSpPr>
        <p:spPr>
          <a:xfrm>
            <a:off x="355944" y="3617078"/>
            <a:ext cx="11475561" cy="28229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734A207C-D679-4BDF-8EDC-7B19D1F57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489552"/>
            <a:ext cx="10898438" cy="592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Saat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ini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bahan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utama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banyak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dipakai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adalah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serat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selulosa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dari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kayu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(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kayu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lunak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maupun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),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serat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kain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dan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campuran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bekas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(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untuk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recycled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). Proses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pembuatan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terdiri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dari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000" b="1" i="1" dirty="0">
                <a:solidFill>
                  <a:srgbClr val="FFC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Mechanical</a:t>
            </a:r>
            <a:r>
              <a:rPr lang="en-US" altLang="id-ID" sz="16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dan </a:t>
            </a:r>
            <a:r>
              <a:rPr lang="en-US" altLang="id-ID" sz="2000" b="1" i="1" dirty="0">
                <a:solidFill>
                  <a:srgbClr val="FFC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Chemical</a:t>
            </a:r>
            <a:r>
              <a:rPr lang="en-US" altLang="id-ID" sz="2000" dirty="0">
                <a:solidFill>
                  <a:srgbClr val="FFC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. </a:t>
            </a:r>
            <a:endParaRPr lang="en-US" altLang="id-ID" sz="2800" b="1" i="1" dirty="0">
              <a:solidFill>
                <a:srgbClr val="FFC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200000"/>
              </a:lnSpc>
            </a:pPr>
            <a:endParaRPr lang="en-US" altLang="id-ID" sz="2800" b="1" i="1" dirty="0">
              <a:solidFill>
                <a:srgbClr val="FFC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200000"/>
              </a:lnSpc>
            </a:pPr>
            <a:r>
              <a:rPr lang="en-US" altLang="id-ID" sz="2800" b="1" i="1" dirty="0">
                <a:solidFill>
                  <a:srgbClr val="FF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Mechanical </a:t>
            </a:r>
            <a:r>
              <a:rPr lang="en-US" altLang="id-ID" sz="2000" dirty="0">
                <a:solidFill>
                  <a:srgbClr val="FF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(</a:t>
            </a:r>
            <a:r>
              <a:rPr lang="en-US" altLang="id-ID" sz="2000" i="1" dirty="0">
                <a:solidFill>
                  <a:srgbClr val="FF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groundwood pulp</a:t>
            </a:r>
            <a:r>
              <a:rPr lang="en-US" altLang="id-ID" sz="2000" dirty="0">
                <a:solidFill>
                  <a:srgbClr val="FF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) : </a:t>
            </a:r>
          </a:p>
          <a:p>
            <a:pPr algn="just" eaLnBrk="1" hangingPunct="1">
              <a:lnSpc>
                <a:spcPct val="200000"/>
              </a:lnSpc>
            </a:pP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Kayu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dipotong-potong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dan di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kuliti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(</a:t>
            </a:r>
            <a:r>
              <a:rPr lang="en-US" altLang="id-ID" sz="1600" i="1" dirty="0">
                <a:latin typeface="Trebuchet MS" panose="020B0603020202020204" pitchFamily="34" charset="0"/>
                <a:cs typeface="Arial" panose="020B0604020202020204" pitchFamily="34" charset="0"/>
              </a:rPr>
              <a:t>debarked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)  dan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kemudian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dihancurkan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menjadi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bubuk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. Karena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serat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tereduksi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nantinya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menghasilkan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tidak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terlalu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kuat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dan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berwarna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kekuningan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.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Biaya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produksinya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relatif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lebih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murah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.  </a:t>
            </a:r>
          </a:p>
          <a:p>
            <a:pPr algn="just" eaLnBrk="1" hangingPunct="1">
              <a:lnSpc>
                <a:spcPct val="200000"/>
              </a:lnSpc>
            </a:pP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(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Contoh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i="1" dirty="0">
                <a:latin typeface="Trebuchet MS" panose="020B0603020202020204" pitchFamily="34" charset="0"/>
                <a:cs typeface="Arial" panose="020B0604020202020204" pitchFamily="34" charset="0"/>
              </a:rPr>
              <a:t>mechanical 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: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koran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 stencil / </a:t>
            </a:r>
            <a:r>
              <a:rPr lang="en-US" altLang="id-ID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buram</a:t>
            </a:r>
            <a:r>
              <a:rPr lang="en-US" altLang="id-ID" sz="1600" dirty="0">
                <a:latin typeface="Trebuchet MS" panose="020B0603020202020204" pitchFamily="34" charset="0"/>
                <a:cs typeface="Arial" panose="020B0604020202020204" pitchFamily="34" charset="0"/>
              </a:rPr>
              <a:t>).</a:t>
            </a:r>
          </a:p>
          <a:p>
            <a:pPr eaLnBrk="1" hangingPunct="1">
              <a:lnSpc>
                <a:spcPct val="200000"/>
              </a:lnSpc>
            </a:pPr>
            <a:endParaRPr lang="en-US" altLang="id-ID" sz="2000" dirty="0">
              <a:solidFill>
                <a:srgbClr val="FFC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200000"/>
              </a:lnSpc>
            </a:pPr>
            <a:endParaRPr lang="en-US" altLang="id-ID" sz="16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71024679-8A9E-45DE-8343-4B4A5D81E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754063"/>
            <a:ext cx="432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d-ID" sz="2400" b="1" dirty="0">
                <a:solidFill>
                  <a:srgbClr val="FFC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2. Proses </a:t>
            </a:r>
            <a:r>
              <a:rPr lang="en-US" altLang="id-ID" sz="2400" b="1" dirty="0" err="1">
                <a:solidFill>
                  <a:srgbClr val="FFC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Pembuatan</a:t>
            </a:r>
            <a:r>
              <a:rPr lang="en-US" altLang="id-ID" sz="2400" b="1" dirty="0">
                <a:solidFill>
                  <a:srgbClr val="FFC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400" b="1" dirty="0" err="1">
                <a:solidFill>
                  <a:srgbClr val="FFC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endParaRPr lang="en-US" altLang="id-ID" sz="2400" b="1" dirty="0">
              <a:solidFill>
                <a:srgbClr val="FFC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522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53157F-F58E-4460-BF52-4AA0E7E2B0CB}"/>
              </a:ext>
            </a:extLst>
          </p:cNvPr>
          <p:cNvSpPr/>
          <p:nvPr/>
        </p:nvSpPr>
        <p:spPr>
          <a:xfrm>
            <a:off x="387576" y="794084"/>
            <a:ext cx="11475561" cy="28229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DD9A4E-CD03-4498-BDDB-E928E4C9C058}"/>
              </a:ext>
            </a:extLst>
          </p:cNvPr>
          <p:cNvSpPr txBox="1"/>
          <p:nvPr/>
        </p:nvSpPr>
        <p:spPr>
          <a:xfrm>
            <a:off x="523104" y="581104"/>
            <a:ext cx="11141241" cy="6294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200000"/>
              </a:lnSpc>
            </a:pPr>
            <a:r>
              <a:rPr lang="en-US" altLang="id-ID" sz="2800" b="1" i="1" dirty="0">
                <a:solidFill>
                  <a:srgbClr val="C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Chemical</a:t>
            </a:r>
            <a:r>
              <a:rPr lang="en-US" altLang="id-ID" sz="2800" dirty="0">
                <a:solidFill>
                  <a:srgbClr val="C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(</a:t>
            </a:r>
            <a:r>
              <a:rPr lang="en-US" altLang="id-ID" sz="2800" i="1" dirty="0">
                <a:solidFill>
                  <a:srgbClr val="C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chemical pulp</a:t>
            </a:r>
            <a:r>
              <a:rPr lang="en-US" altLang="id-ID" sz="2800" dirty="0">
                <a:solidFill>
                  <a:srgbClr val="C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) : </a:t>
            </a:r>
          </a:p>
          <a:p>
            <a:pPr algn="just" eaLnBrk="1" hangingPunct="1">
              <a:lnSpc>
                <a:spcPct val="200000"/>
              </a:lnSpc>
            </a:pPr>
            <a:r>
              <a:rPr lang="en-US" altLang="id-ID" sz="1600" dirty="0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Kayu </a:t>
            </a:r>
            <a:r>
              <a:rPr lang="en-US" altLang="id-ID" sz="1600" dirty="0" err="1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dipotong-potong</a:t>
            </a:r>
            <a:r>
              <a:rPr lang="en-US" altLang="id-ID" sz="1600" dirty="0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dan di </a:t>
            </a:r>
            <a:r>
              <a:rPr lang="en-US" altLang="id-ID" sz="1600" dirty="0" err="1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kuliti</a:t>
            </a:r>
            <a:r>
              <a:rPr lang="en-US" altLang="id-ID" sz="1600" dirty="0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(</a:t>
            </a:r>
            <a:r>
              <a:rPr lang="en-US" altLang="id-ID" sz="1600" i="1" dirty="0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debarked</a:t>
            </a:r>
            <a:r>
              <a:rPr lang="en-US" altLang="id-ID" sz="1600" dirty="0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) dan </a:t>
            </a:r>
            <a:r>
              <a:rPr lang="en-US" altLang="id-ID" sz="1600" dirty="0" err="1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diurai</a:t>
            </a:r>
            <a:r>
              <a:rPr lang="en-US" altLang="id-ID" sz="1600" dirty="0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menjadi</a:t>
            </a:r>
            <a:r>
              <a:rPr lang="en-US" altLang="id-ID" sz="1600" dirty="0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serpihan</a:t>
            </a:r>
            <a:r>
              <a:rPr lang="en-US" altLang="id-ID" sz="1600" dirty="0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–</a:t>
            </a:r>
            <a:r>
              <a:rPr lang="en-US" altLang="id-ID" sz="1600" dirty="0" err="1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serpihan</a:t>
            </a:r>
            <a:r>
              <a:rPr lang="en-US" altLang="id-ID" sz="1600" dirty="0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yang di “</a:t>
            </a:r>
            <a:r>
              <a:rPr lang="en-US" altLang="id-ID" sz="1600" dirty="0" err="1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masak</a:t>
            </a:r>
            <a:r>
              <a:rPr lang="en-US" altLang="id-ID" sz="1600" dirty="0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” </a:t>
            </a:r>
            <a:r>
              <a:rPr lang="en-US" altLang="id-ID" sz="1600" dirty="0" err="1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id-ID" sz="1600" dirty="0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beberapa</a:t>
            </a:r>
            <a:r>
              <a:rPr lang="en-US" altLang="id-ID" sz="1600" dirty="0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proses </a:t>
            </a:r>
            <a:r>
              <a:rPr lang="en-US" altLang="id-ID" sz="1600" dirty="0" err="1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kimia</a:t>
            </a:r>
            <a:r>
              <a:rPr lang="en-US" altLang="id-ID" sz="1600" dirty="0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dan </a:t>
            </a:r>
            <a:r>
              <a:rPr lang="en-US" altLang="id-ID" sz="1600" dirty="0" err="1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membentuk</a:t>
            </a:r>
            <a:r>
              <a:rPr lang="en-US" altLang="id-ID" sz="1600" dirty="0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bubur</a:t>
            </a:r>
            <a:r>
              <a:rPr lang="en-US" altLang="id-ID" sz="1600" dirty="0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1600" dirty="0" err="1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berserat</a:t>
            </a:r>
            <a:r>
              <a:rPr lang="en-US" altLang="id-ID" sz="1600" dirty="0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halus</a:t>
            </a:r>
            <a:r>
              <a:rPr lang="en-US" altLang="id-ID" sz="1600" dirty="0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lebih</a:t>
            </a:r>
            <a:r>
              <a:rPr lang="en-US" altLang="id-ID" sz="1600" dirty="0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putih</a:t>
            </a:r>
            <a:r>
              <a:rPr lang="en-US" altLang="id-ID" sz="1600" dirty="0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lebih</a:t>
            </a:r>
            <a:r>
              <a:rPr lang="en-US" altLang="id-ID" sz="1600" dirty="0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kuat</a:t>
            </a:r>
            <a:r>
              <a:rPr lang="en-US" altLang="id-ID" sz="1600" dirty="0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dan </a:t>
            </a:r>
            <a:r>
              <a:rPr lang="en-US" altLang="id-ID" sz="1600" dirty="0" err="1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menghasilkan</a:t>
            </a:r>
            <a:r>
              <a:rPr lang="en-US" altLang="id-ID" sz="1600" dirty="0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berkualitas</a:t>
            </a:r>
            <a:r>
              <a:rPr lang="en-US" altLang="id-ID" sz="1600" dirty="0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 </a:t>
            </a:r>
            <a:r>
              <a:rPr lang="en-US" altLang="id-ID" sz="1600" dirty="0" err="1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Sayangnya</a:t>
            </a:r>
            <a:r>
              <a:rPr lang="en-US" altLang="id-ID" sz="1600" dirty="0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id-ID" sz="1600" dirty="0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jumlah</a:t>
            </a:r>
            <a:r>
              <a:rPr lang="en-US" altLang="id-ID" sz="1600" dirty="0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kayu</a:t>
            </a:r>
            <a:r>
              <a:rPr lang="en-US" altLang="id-ID" sz="1600" dirty="0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1600" dirty="0" err="1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sama</a:t>
            </a:r>
            <a:r>
              <a:rPr lang="en-US" altLang="id-ID" sz="1600" dirty="0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menghasilkan</a:t>
            </a:r>
            <a:r>
              <a:rPr lang="en-US" altLang="id-ID" sz="1600" dirty="0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bubur</a:t>
            </a:r>
            <a:r>
              <a:rPr lang="en-US" altLang="id-ID" sz="1600" dirty="0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1600" dirty="0" err="1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jauh</a:t>
            </a:r>
            <a:r>
              <a:rPr lang="en-US" altLang="id-ID" sz="1600" dirty="0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u="sng" dirty="0" err="1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lebih</a:t>
            </a:r>
            <a:r>
              <a:rPr lang="en-US" altLang="id-ID" sz="1600" u="sng" dirty="0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u="sng" dirty="0" err="1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sedikit</a:t>
            </a:r>
            <a:r>
              <a:rPr lang="en-US" altLang="id-ID" sz="1600" dirty="0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dibanding</a:t>
            </a:r>
            <a:r>
              <a:rPr lang="en-US" altLang="id-ID" sz="1600" dirty="0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i="1" dirty="0">
                <a:solidFill>
                  <a:sysClr val="windowText" lastClr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mechanical.</a:t>
            </a:r>
          </a:p>
          <a:p>
            <a:pPr algn="just" eaLnBrk="1" hangingPunct="1">
              <a:lnSpc>
                <a:spcPct val="200000"/>
              </a:lnSpc>
            </a:pPr>
            <a:endParaRPr lang="en-US" altLang="id-ID" sz="1600" i="1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Prosesnya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lanjutan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chemical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: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pencucian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penyaringan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dan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pemutihan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dilanjutkan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penumbukkan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dan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penyiapan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(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penambahan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bahan-bahan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merekatkan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bubur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). </a:t>
            </a:r>
          </a:p>
          <a:p>
            <a:pPr algn="just" eaLnBrk="1" hangingPunct="1"/>
            <a:endParaRPr lang="en-US" altLang="id-ID" sz="16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Setelah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bubur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siap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baru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masuk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proses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mesin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penggiling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: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Pembentukan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bubur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menjadi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tali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serat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bersambung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dan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pembentukan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menjadi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lembaran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pengepresan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(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membuang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kandungan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air),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pengeringan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dan ”</a:t>
            </a:r>
            <a:r>
              <a:rPr lang="en-US" altLang="id-ID" sz="1600" i="1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calendering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“,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sebuah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proses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akhir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menghaluskan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permukaan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melalui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rol-rol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berliku-liku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hingga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dicapai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hasil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maksimal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 </a:t>
            </a:r>
          </a:p>
          <a:p>
            <a:pPr algn="just" eaLnBrk="1" hangingPunct="1">
              <a:lnSpc>
                <a:spcPct val="200000"/>
              </a:lnSpc>
            </a:pPr>
            <a:endParaRPr lang="en-US" altLang="id-ID" sz="1600" i="1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732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B4F4C6-1F7C-4615-BF7A-62F22155AE51}"/>
              </a:ext>
            </a:extLst>
          </p:cNvPr>
          <p:cNvSpPr txBox="1"/>
          <p:nvPr/>
        </p:nvSpPr>
        <p:spPr>
          <a:xfrm>
            <a:off x="523104" y="581104"/>
            <a:ext cx="11141241" cy="115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Hasil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terakhir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dapat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berupa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gulungan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/ web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maupun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langsung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dipotong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sesuai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standar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atau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kebutuhan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Namun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sebelum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dipotong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bila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diperlukan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dapat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dilakukan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finishing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mesin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lanjutan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misal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super </a:t>
            </a:r>
            <a:r>
              <a:rPr lang="en-US" altLang="id-ID" sz="1600" i="1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calendering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i="1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ekstra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coating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embossing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dsb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B6B1B5B0-5532-4B14-945F-0D6A9DC78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104" y="2813447"/>
            <a:ext cx="11130945" cy="346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200000"/>
              </a:lnSpc>
            </a:pPr>
            <a:r>
              <a:rPr lang="en-US" altLang="id-ID" sz="16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3.1 </a:t>
            </a:r>
            <a:r>
              <a:rPr lang="en-US" altLang="id-ID" sz="1600" b="1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Grain</a:t>
            </a:r>
            <a:endParaRPr lang="en-US" altLang="id-ID" sz="16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200000"/>
              </a:lnSpc>
            </a:pP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Arah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serat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terjadi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saat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produksi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 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Grain  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yang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sejajar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panjang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disebut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 </a:t>
            </a:r>
            <a:r>
              <a:rPr lang="en-US" altLang="id-ID" sz="1600" b="1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grain long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sementara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sejajar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lebar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disebut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b="1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grain short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 </a:t>
            </a:r>
          </a:p>
          <a:p>
            <a:pPr algn="just" eaLnBrk="1" hangingPunct="1">
              <a:lnSpc>
                <a:spcPct val="200000"/>
              </a:lnSpc>
            </a:pP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Grain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menjadi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penting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dipertimbangkan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untuk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kekuatan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dan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kemudahan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melipat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dan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memotong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setelah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dicetak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 </a:t>
            </a:r>
          </a:p>
          <a:p>
            <a:pPr algn="just" eaLnBrk="1" hangingPunct="1">
              <a:lnSpc>
                <a:spcPct val="200000"/>
              </a:lnSpc>
            </a:pP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Grain long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relatif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lebih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kuat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dibanding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grain short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 Cara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mengetes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grain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adalah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menyobek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diberdirikan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dibasahi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atau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untuk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tebal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dilengkungkan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  </a:t>
            </a:r>
          </a:p>
          <a:p>
            <a:pPr algn="just" eaLnBrk="1" hangingPunct="1">
              <a:lnSpc>
                <a:spcPct val="200000"/>
              </a:lnSpc>
            </a:pP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Contoh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tanda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grain : </a:t>
            </a:r>
            <a:r>
              <a:rPr lang="en-US" altLang="id-ID" sz="1600" b="1" u="sng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42</a:t>
            </a:r>
            <a:r>
              <a:rPr lang="en-US" altLang="id-ID" sz="16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 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x 29.7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artinya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b="1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A3 grain long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7D4ADA88-8F0B-4AC1-A6D9-9D6A970A8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104" y="2356247"/>
            <a:ext cx="432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d-ID" sz="2400" b="1" dirty="0">
                <a:solidFill>
                  <a:srgbClr val="FFC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3. </a:t>
            </a:r>
            <a:r>
              <a:rPr lang="en-US" altLang="id-ID" sz="2400" b="1" dirty="0" err="1">
                <a:solidFill>
                  <a:srgbClr val="FFC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Karakteristik</a:t>
            </a:r>
            <a:r>
              <a:rPr lang="en-US" altLang="id-ID" sz="2400" b="1" dirty="0">
                <a:solidFill>
                  <a:srgbClr val="FFC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400" b="1" dirty="0" err="1">
                <a:solidFill>
                  <a:srgbClr val="FFC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endParaRPr lang="en-US" altLang="id-ID" sz="2400" b="1" dirty="0">
              <a:solidFill>
                <a:srgbClr val="FFC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73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52103BD6-01EC-480A-9684-109A54EA4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28487"/>
            <a:ext cx="39624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343EE046-6381-41D0-85C5-F3EF460C3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28487"/>
            <a:ext cx="39624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4E05FB81-A43C-46B2-8A26-77EEA7EA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4733687"/>
            <a:ext cx="10969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F3956D41-25A3-4DEE-92D4-0BAD485A9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438" y="4733687"/>
            <a:ext cx="10969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2">
            <a:extLst>
              <a:ext uri="{FF2B5EF4-FFF2-40B4-BE49-F238E27FC236}">
                <a16:creationId xmlns:a16="http://schemas.microsoft.com/office/drawing/2014/main" id="{1C629413-03EA-4FE0-B303-ACD90609C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2413" y="4659075"/>
            <a:ext cx="1679575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en-US" altLang="id-ID" sz="140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Bila kertas disobek</a:t>
            </a:r>
          </a:p>
          <a:p>
            <a:pPr algn="r" eaLnBrk="1" hangingPunct="1">
              <a:lnSpc>
                <a:spcPct val="150000"/>
              </a:lnSpc>
            </a:pPr>
            <a:r>
              <a:rPr lang="en-US" altLang="id-ID" sz="140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mengikuti arah </a:t>
            </a:r>
          </a:p>
          <a:p>
            <a:pPr algn="r" eaLnBrk="1" hangingPunct="1">
              <a:lnSpc>
                <a:spcPct val="150000"/>
              </a:lnSpc>
            </a:pPr>
            <a:r>
              <a:rPr lang="en-US" altLang="id-ID" sz="140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panjang kertas</a:t>
            </a: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AAF808AB-C524-4E36-8FDD-20DFCD75D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313" y="4657487"/>
            <a:ext cx="1770062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en-US" altLang="id-ID" sz="140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Bila kertas disobek</a:t>
            </a:r>
          </a:p>
          <a:p>
            <a:pPr algn="r" eaLnBrk="1" hangingPunct="1">
              <a:lnSpc>
                <a:spcPct val="150000"/>
              </a:lnSpc>
            </a:pPr>
            <a:r>
              <a:rPr lang="en-US" altLang="id-ID" sz="140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menolak /melawan </a:t>
            </a:r>
          </a:p>
          <a:p>
            <a:pPr algn="r" eaLnBrk="1" hangingPunct="1">
              <a:lnSpc>
                <a:spcPct val="150000"/>
              </a:lnSpc>
            </a:pPr>
            <a:r>
              <a:rPr lang="en-US" altLang="id-ID" sz="140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arah panjang kertas</a:t>
            </a:r>
          </a:p>
        </p:txBody>
      </p:sp>
    </p:spTree>
    <p:extLst>
      <p:ext uri="{BB962C8B-B14F-4D97-AF65-F5344CB8AC3E}">
        <p14:creationId xmlns:p14="http://schemas.microsoft.com/office/powerpoint/2010/main" val="3372669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7235AC-F420-48C7-9202-F7103B77F52F}"/>
              </a:ext>
            </a:extLst>
          </p:cNvPr>
          <p:cNvSpPr txBox="1"/>
          <p:nvPr/>
        </p:nvSpPr>
        <p:spPr>
          <a:xfrm>
            <a:off x="649974" y="646072"/>
            <a:ext cx="10887501" cy="6418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200000"/>
              </a:lnSpc>
            </a:pPr>
            <a:r>
              <a:rPr lang="en-US" altLang="id-ID" sz="16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3.2 </a:t>
            </a:r>
            <a:r>
              <a:rPr lang="en-US" altLang="id-ID" sz="1600" b="1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Weight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 :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Berat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massa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 </a:t>
            </a:r>
          </a:p>
          <a:p>
            <a:pPr algn="just" eaLnBrk="1" hangingPunct="1">
              <a:lnSpc>
                <a:spcPct val="200000"/>
              </a:lnSpc>
            </a:pP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 Indonesia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kita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mengikuti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sistem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i="1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gramatur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/ square meter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(g/m2 /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gsm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). 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Yaitu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berat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selembar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per meter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persegi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dimana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satu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lembar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A0 80gsm,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berarti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841 x 1189 mm = 999949 mm2 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atau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1m2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seberat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80 gram. </a:t>
            </a:r>
          </a:p>
          <a:p>
            <a:pPr algn="just" eaLnBrk="1" hangingPunct="1">
              <a:lnSpc>
                <a:spcPct val="200000"/>
              </a:lnSpc>
            </a:pP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A0 = 16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lembar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A4,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berarti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A4 80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gsm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= 16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lembar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A4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ditumpuk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berbobot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80 gram. </a:t>
            </a:r>
          </a:p>
          <a:p>
            <a:pPr algn="just" eaLnBrk="1" hangingPunct="1">
              <a:lnSpc>
                <a:spcPct val="200000"/>
              </a:lnSpc>
            </a:pP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Berat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massa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juga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dapat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dijadikan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standar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patokan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harga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misal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harga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pasar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saat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ini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 Rp 9.000 / kg.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Maka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harga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selembar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A0 200 gr = Rp.1800. (1kg = 200gr x 5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atau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Rp.9.000 : 5 )</a:t>
            </a:r>
          </a:p>
          <a:p>
            <a:pPr algn="just" eaLnBrk="1" hangingPunct="1">
              <a:lnSpc>
                <a:spcPct val="200000"/>
              </a:lnSpc>
            </a:pPr>
            <a:endParaRPr lang="en-US" altLang="id-ID" sz="16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200000"/>
              </a:lnSpc>
            </a:pPr>
            <a:r>
              <a:rPr lang="en-US" altLang="id-ID" sz="16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3.3 </a:t>
            </a:r>
            <a:r>
              <a:rPr lang="en-US" altLang="id-ID" sz="1600" b="1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Bulk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 :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Ketebalan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 </a:t>
            </a:r>
          </a:p>
          <a:p>
            <a:pPr algn="just" eaLnBrk="1" hangingPunct="1">
              <a:lnSpc>
                <a:spcPct val="200000"/>
              </a:lnSpc>
            </a:pP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pada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intinya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berbanding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lurus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berat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umumnya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</a:p>
          <a:p>
            <a:pPr algn="just" eaLnBrk="1" hangingPunct="1">
              <a:lnSpc>
                <a:spcPct val="200000"/>
              </a:lnSpc>
            </a:pP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semakin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berat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berarti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semakin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tebal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kecuali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misalnya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kasar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eggshell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halus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coated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berat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sama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belum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tentu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bulk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sama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pada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saat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dilipat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/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ditumpuk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Pengukuran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bulk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micrometer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jarang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/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tidak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digunakan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di Indonesia.</a:t>
            </a:r>
          </a:p>
          <a:p>
            <a:pPr algn="just" eaLnBrk="1" hangingPunct="1">
              <a:lnSpc>
                <a:spcPct val="200000"/>
              </a:lnSpc>
            </a:pPr>
            <a:endParaRPr lang="en-US" altLang="id-ID" sz="16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750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5C09A3-E9B3-4AF9-BDDD-B55487445E6F}"/>
              </a:ext>
            </a:extLst>
          </p:cNvPr>
          <p:cNvSpPr/>
          <p:nvPr/>
        </p:nvSpPr>
        <p:spPr>
          <a:xfrm>
            <a:off x="387576" y="794084"/>
            <a:ext cx="11475561" cy="19530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AB81C9DD-B49D-467A-9759-94601EE0C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711" y="1078308"/>
            <a:ext cx="77724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E496A202-BBBE-4A26-8F69-AC36C0DB3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311" y="2221308"/>
            <a:ext cx="64027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dirty="0">
                <a:latin typeface="Trebuchet MS" panose="020B0603020202020204" pitchFamily="34" charset="0"/>
                <a:cs typeface="Arial" panose="020B0604020202020204" pitchFamily="34" charset="0"/>
              </a:rPr>
              <a:t>100gsm </a:t>
            </a:r>
            <a:r>
              <a:rPr lang="en-US" altLang="id-ID" i="1" dirty="0">
                <a:latin typeface="Trebuchet MS" panose="020B0603020202020204" pitchFamily="34" charset="0"/>
                <a:cs typeface="Arial" panose="020B0604020202020204" pitchFamily="34" charset="0"/>
              </a:rPr>
              <a:t>uncoated                                          </a:t>
            </a:r>
            <a:r>
              <a:rPr lang="en-US" altLang="id-ID" dirty="0">
                <a:latin typeface="Trebuchet MS" panose="020B0603020202020204" pitchFamily="34" charset="0"/>
                <a:cs typeface="Arial" panose="020B0604020202020204" pitchFamily="34" charset="0"/>
              </a:rPr>
              <a:t>100gsm </a:t>
            </a:r>
            <a:r>
              <a:rPr lang="en-US" altLang="id-ID" i="1" dirty="0">
                <a:latin typeface="Trebuchet MS" panose="020B0603020202020204" pitchFamily="34" charset="0"/>
                <a:cs typeface="Arial" panose="020B0604020202020204" pitchFamily="34" charset="0"/>
              </a:rPr>
              <a:t>coated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40F3C7-0836-47E9-B747-EB9E3A143A5E}"/>
              </a:ext>
            </a:extLst>
          </p:cNvPr>
          <p:cNvSpPr txBox="1"/>
          <p:nvPr/>
        </p:nvSpPr>
        <p:spPr>
          <a:xfrm>
            <a:off x="387575" y="2862658"/>
            <a:ext cx="11475561" cy="3371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id-ID" sz="16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3.4  </a:t>
            </a:r>
            <a:r>
              <a:rPr lang="en-US" altLang="id-ID" sz="1600" b="1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Opacity</a:t>
            </a:r>
            <a:endParaRPr lang="en-US" altLang="id-ID" sz="16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Ketertembusan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cahaya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dan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kemampuan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meredam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tinta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tercetak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pada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lembar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baliknya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Sangat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dipengaruhi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oleh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faktor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gramatur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dan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ketebalan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Pengukurannya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: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id-ID" sz="1600" b="1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1. Visual Opacity  </a:t>
            </a:r>
            <a:endParaRPr lang="en-US" altLang="id-ID" sz="16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ketertembusan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cahaya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pada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kosong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10-100 %. (100%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berarti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lightproof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)  Alat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pengukurnya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disebut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b="1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Opacimeter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Ukuran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visual opacity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biasanya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terdapat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pada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tembus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pandang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(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misal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kalkir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).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id-ID" sz="1600" b="1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2. Printed Opacity  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(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kemampuan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menyerap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dan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menahan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tinta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).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untuk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printed opacity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ini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walaupun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ada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alat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khusus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sangat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sulit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mengukurnya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tepat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sehingga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umumnya</a:t>
            </a:r>
            <a:r>
              <a:rPr lang="en-US" altLang="id-ID" sz="1600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feeling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dan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pengalaman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lebih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berperan</a:t>
            </a:r>
            <a:r>
              <a:rPr lang="en-US" altLang="id-ID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6887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3824</TotalTime>
  <Words>3716</Words>
  <Application>Microsoft Office PowerPoint</Application>
  <PresentationFormat>Widescreen</PresentationFormat>
  <Paragraphs>269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Okta Bold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Ganjar Miftahuddin</dc:creator>
  <cp:lastModifiedBy>Ganjar Miftahuddin</cp:lastModifiedBy>
  <cp:revision>207</cp:revision>
  <dcterms:created xsi:type="dcterms:W3CDTF">2019-12-02T15:17:46Z</dcterms:created>
  <dcterms:modified xsi:type="dcterms:W3CDTF">2020-12-22T03:00:21Z</dcterms:modified>
</cp:coreProperties>
</file>