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5" r:id="rId4"/>
    <p:sldId id="301" r:id="rId5"/>
    <p:sldId id="302" r:id="rId6"/>
    <p:sldId id="294" r:id="rId7"/>
    <p:sldId id="282" r:id="rId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141A"/>
    <a:srgbClr val="323F43"/>
    <a:srgbClr val="F68422"/>
    <a:srgbClr val="C3723B"/>
    <a:srgbClr val="35302B"/>
    <a:srgbClr val="796B5A"/>
    <a:srgbClr val="786747"/>
    <a:srgbClr val="60696C"/>
    <a:srgbClr val="E07A0C"/>
    <a:srgbClr val="6681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0"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0D18A-91C5-4793-8E7F-D6BD7CAB99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20D0A2D9-650B-499B-BDE3-FCE9816AB2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A426F11B-584C-44B2-AF63-2C12308D4F2F}"/>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5" name="Footer Placeholder 4">
            <a:extLst>
              <a:ext uri="{FF2B5EF4-FFF2-40B4-BE49-F238E27FC236}">
                <a16:creationId xmlns:a16="http://schemas.microsoft.com/office/drawing/2014/main" id="{5E317F48-F534-4216-BE8B-D9C26E1F37E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D8EB93BF-F6F2-46C1-A863-7EA3F1B056AD}"/>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191305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7DE6-BD55-4109-ABDD-0A80AA910F14}"/>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CD04F901-831B-4CF6-85D0-BBFAB24D41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3CFFC905-4475-47C7-A3C8-A0DC2D688A0C}"/>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5" name="Footer Placeholder 4">
            <a:extLst>
              <a:ext uri="{FF2B5EF4-FFF2-40B4-BE49-F238E27FC236}">
                <a16:creationId xmlns:a16="http://schemas.microsoft.com/office/drawing/2014/main" id="{9B718B33-263E-4728-A42A-3F9E32F5E2D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5AEF716E-A904-44BB-B971-088916570F6D}"/>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392343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398312-643A-4057-9C58-6826B4046F7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3101A03E-7574-483F-B3D2-7D49FDA7D7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223F8170-BBB0-4DD5-85DA-349E3B43FFBD}"/>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5" name="Footer Placeholder 4">
            <a:extLst>
              <a:ext uri="{FF2B5EF4-FFF2-40B4-BE49-F238E27FC236}">
                <a16:creationId xmlns:a16="http://schemas.microsoft.com/office/drawing/2014/main" id="{287F3830-D178-497B-A0D6-DAADF54DCA39}"/>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CC29A1FA-805C-43D8-8099-C1E93DBE60E1}"/>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572988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DB55-916B-425F-B3E9-06F513FC84EA}"/>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591F19E2-2999-4D99-949B-B83A2E6E34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13167E95-DE59-46D3-9EBF-31E895C3E995}"/>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5" name="Footer Placeholder 4">
            <a:extLst>
              <a:ext uri="{FF2B5EF4-FFF2-40B4-BE49-F238E27FC236}">
                <a16:creationId xmlns:a16="http://schemas.microsoft.com/office/drawing/2014/main" id="{AE601AF4-EA8F-45F3-B8FF-8D2D2B033428}"/>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9A440FA0-BFB9-4A52-81A5-FDAD6440704D}"/>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36086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509D9-95FC-43E9-85A1-9348E424C1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31F7D505-36BD-43E0-AAA0-46D7441D6C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37F4BA-89B4-4631-ADA7-658B76DF72A4}"/>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5" name="Footer Placeholder 4">
            <a:extLst>
              <a:ext uri="{FF2B5EF4-FFF2-40B4-BE49-F238E27FC236}">
                <a16:creationId xmlns:a16="http://schemas.microsoft.com/office/drawing/2014/main" id="{624E0378-4916-42DE-B370-932CD24B3F3D}"/>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FC350615-3E24-4EE9-B809-9B58D3DAE273}"/>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128684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79B87-7437-41BD-85F4-F231C8795B70}"/>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44234BD3-0168-4392-A998-1E596C0F87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740B091A-BA6E-4A86-AC6D-0EEBAC7C2D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1B168FC7-8B15-4B79-A15E-DAEC985251FC}"/>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6" name="Footer Placeholder 5">
            <a:extLst>
              <a:ext uri="{FF2B5EF4-FFF2-40B4-BE49-F238E27FC236}">
                <a16:creationId xmlns:a16="http://schemas.microsoft.com/office/drawing/2014/main" id="{E35E4106-4BFE-4C2E-852A-AB429FBE5761}"/>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5EA981D3-1A64-440E-8E29-EC2813EC54DF}"/>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20144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B98F3-9A23-4768-81C4-6ECACD881FB2}"/>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A120BE25-C7C5-4BDF-A0F9-EE494032D4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8653C6-7D77-47FC-A1A4-23ABDBADCB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08B13A4E-6E17-495A-B61D-2E09FBAF7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56294A-1909-4AA6-A962-AFBE15EDA4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EB6783ED-A805-4D7C-BCC6-EC05DA7DDAD2}"/>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8" name="Footer Placeholder 7">
            <a:extLst>
              <a:ext uri="{FF2B5EF4-FFF2-40B4-BE49-F238E27FC236}">
                <a16:creationId xmlns:a16="http://schemas.microsoft.com/office/drawing/2014/main" id="{4BD28A30-C20B-49DB-94A6-8385BB7AFE2F}"/>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9F09AA6A-82C8-4338-9495-EECBCBA5E13C}"/>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383374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1CC54-2505-4E62-80BD-337F75D01190}"/>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1C0F6E79-F7DC-4AD1-8426-5563390883F2}"/>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4" name="Footer Placeholder 3">
            <a:extLst>
              <a:ext uri="{FF2B5EF4-FFF2-40B4-BE49-F238E27FC236}">
                <a16:creationId xmlns:a16="http://schemas.microsoft.com/office/drawing/2014/main" id="{7059A187-A721-4F99-AA14-D3BC01E1DAAF}"/>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84477261-2539-49A6-8B4D-A1C3583AAB31}"/>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01813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D1FC9A-2FFA-40FE-9CCE-FC81834EE631}"/>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3" name="Footer Placeholder 2">
            <a:extLst>
              <a:ext uri="{FF2B5EF4-FFF2-40B4-BE49-F238E27FC236}">
                <a16:creationId xmlns:a16="http://schemas.microsoft.com/office/drawing/2014/main" id="{E24DBEA9-8584-47DC-8446-1D164C382335}"/>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25B0FDB1-F1CE-4F0F-847C-86319A2E494B}"/>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84520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3EA7-803B-4303-B8AA-3F90533210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80901C70-98D7-4EB3-A6D2-8C00E7981A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2B6CD780-4D5D-412F-B4CD-80E15B1DC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93FF9F-AF7C-42BF-885B-BD5D933311D8}"/>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6" name="Footer Placeholder 5">
            <a:extLst>
              <a:ext uri="{FF2B5EF4-FFF2-40B4-BE49-F238E27FC236}">
                <a16:creationId xmlns:a16="http://schemas.microsoft.com/office/drawing/2014/main" id="{453586D9-9F2B-4F28-82C1-0DFAB60FD13E}"/>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724F7F0A-B207-47DF-B7F8-AEF4DFB078D0}"/>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264893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74AE-F51F-44C1-8BAD-01EB1AA294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4A3EC0A9-8126-4369-BFA8-8073D0ACF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F788DC14-A4ED-462C-BFA5-273715790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F96462-181B-49E3-AC65-B1E91262301E}"/>
              </a:ext>
            </a:extLst>
          </p:cNvPr>
          <p:cNvSpPr>
            <a:spLocks noGrp="1"/>
          </p:cNvSpPr>
          <p:nvPr>
            <p:ph type="dt" sz="half" idx="10"/>
          </p:nvPr>
        </p:nvSpPr>
        <p:spPr/>
        <p:txBody>
          <a:bodyPr/>
          <a:lstStyle/>
          <a:p>
            <a:fld id="{2FB87926-14FE-4B9B-9BDA-13BA312DFFF2}" type="datetimeFigureOut">
              <a:rPr lang="id-ID" smtClean="0"/>
              <a:t>05/01/2021</a:t>
            </a:fld>
            <a:endParaRPr lang="id-ID"/>
          </a:p>
        </p:txBody>
      </p:sp>
      <p:sp>
        <p:nvSpPr>
          <p:cNvPr id="6" name="Footer Placeholder 5">
            <a:extLst>
              <a:ext uri="{FF2B5EF4-FFF2-40B4-BE49-F238E27FC236}">
                <a16:creationId xmlns:a16="http://schemas.microsoft.com/office/drawing/2014/main" id="{66D9B41A-AC6A-4DB2-9769-8A5CE3C5A59F}"/>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34D1821B-4430-4326-A4DD-C54DB0C09DD5}"/>
              </a:ext>
            </a:extLst>
          </p:cNvPr>
          <p:cNvSpPr>
            <a:spLocks noGrp="1"/>
          </p:cNvSpPr>
          <p:nvPr>
            <p:ph type="sldNum" sz="quarter" idx="12"/>
          </p:nvPr>
        </p:nvSpPr>
        <p:spPr/>
        <p:txBody>
          <a:bodyPr/>
          <a:lstStyle/>
          <a:p>
            <a:fld id="{A710B60C-BB81-403C-860E-C0CEB9146856}" type="slidenum">
              <a:rPr lang="id-ID" smtClean="0"/>
              <a:t>‹#›</a:t>
            </a:fld>
            <a:endParaRPr lang="id-ID"/>
          </a:p>
        </p:txBody>
      </p:sp>
    </p:spTree>
    <p:extLst>
      <p:ext uri="{BB962C8B-B14F-4D97-AF65-F5344CB8AC3E}">
        <p14:creationId xmlns:p14="http://schemas.microsoft.com/office/powerpoint/2010/main" val="3223617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999E78-CF00-4000-AD2E-2A358A72C0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63D52E94-E0D4-4152-B9E7-3E9F54E1F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899B4DCA-6CF3-416A-837C-623927C0A2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87926-14FE-4B9B-9BDA-13BA312DFFF2}" type="datetimeFigureOut">
              <a:rPr lang="id-ID" smtClean="0"/>
              <a:t>05/01/2021</a:t>
            </a:fld>
            <a:endParaRPr lang="id-ID"/>
          </a:p>
        </p:txBody>
      </p:sp>
      <p:sp>
        <p:nvSpPr>
          <p:cNvPr id="5" name="Footer Placeholder 4">
            <a:extLst>
              <a:ext uri="{FF2B5EF4-FFF2-40B4-BE49-F238E27FC236}">
                <a16:creationId xmlns:a16="http://schemas.microsoft.com/office/drawing/2014/main" id="{52AA7E2F-F68A-4040-B56B-3F23480FB0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066697D5-18F3-48D1-8D2F-C4B4BD385B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0B60C-BB81-403C-860E-C0CEB9146856}" type="slidenum">
              <a:rPr lang="id-ID" smtClean="0"/>
              <a:t>‹#›</a:t>
            </a:fld>
            <a:endParaRPr lang="id-ID"/>
          </a:p>
        </p:txBody>
      </p:sp>
    </p:spTree>
    <p:extLst>
      <p:ext uri="{BB962C8B-B14F-4D97-AF65-F5344CB8AC3E}">
        <p14:creationId xmlns:p14="http://schemas.microsoft.com/office/powerpoint/2010/main" val="2547561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27297" y="-28638"/>
            <a:ext cx="12296634" cy="7002644"/>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sp>
        <p:nvSpPr>
          <p:cNvPr id="6" name="Rectangle 5">
            <a:extLst>
              <a:ext uri="{FF2B5EF4-FFF2-40B4-BE49-F238E27FC236}">
                <a16:creationId xmlns:a16="http://schemas.microsoft.com/office/drawing/2014/main" id="{846C1457-4A78-4FB7-B05F-D88E81C4D3BC}"/>
              </a:ext>
            </a:extLst>
          </p:cNvPr>
          <p:cNvSpPr/>
          <p:nvPr/>
        </p:nvSpPr>
        <p:spPr>
          <a:xfrm>
            <a:off x="387576" y="106442"/>
            <a:ext cx="1880643" cy="369332"/>
          </a:xfrm>
          <a:prstGeom prst="rect">
            <a:avLst/>
          </a:prstGeom>
        </p:spPr>
        <p:txBody>
          <a:bodyPr wrap="none">
            <a:spAutoFit/>
          </a:bodyPr>
          <a:lstStyle/>
          <a:p>
            <a:r>
              <a:rPr lang="nn-NO" b="1" dirty="0">
                <a:solidFill>
                  <a:schemeClr val="bg1"/>
                </a:solidFill>
                <a:latin typeface="Okta Bold" panose="00000800000000000000" pitchFamily="50" charset="0"/>
              </a:rPr>
              <a:t>TEKNIK CETAK</a:t>
            </a:r>
            <a:endParaRPr lang="id-ID" dirty="0">
              <a:solidFill>
                <a:schemeClr val="bg1"/>
              </a:solidFill>
              <a:latin typeface="Okta Bold" panose="00000800000000000000" pitchFamily="50" charset="0"/>
            </a:endParaRPr>
          </a:p>
        </p:txBody>
      </p:sp>
      <p:sp>
        <p:nvSpPr>
          <p:cNvPr id="7" name="Rectangle 6">
            <a:extLst>
              <a:ext uri="{FF2B5EF4-FFF2-40B4-BE49-F238E27FC236}">
                <a16:creationId xmlns:a16="http://schemas.microsoft.com/office/drawing/2014/main" id="{9E8C50E2-ADC4-487F-A9BC-15D1DBAD5FCD}"/>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nvGrpSpPr>
          <p:cNvPr id="2" name="Group 1">
            <a:extLst>
              <a:ext uri="{FF2B5EF4-FFF2-40B4-BE49-F238E27FC236}">
                <a16:creationId xmlns:a16="http://schemas.microsoft.com/office/drawing/2014/main" id="{274A99C7-086C-4866-A163-E0BED38ACE6D}"/>
              </a:ext>
            </a:extLst>
          </p:cNvPr>
          <p:cNvGrpSpPr/>
          <p:nvPr/>
        </p:nvGrpSpPr>
        <p:grpSpPr>
          <a:xfrm>
            <a:off x="3873422" y="2524561"/>
            <a:ext cx="3820277" cy="2400657"/>
            <a:chOff x="3792556" y="2633029"/>
            <a:chExt cx="5202217" cy="2400657"/>
          </a:xfrm>
        </p:grpSpPr>
        <p:sp>
          <p:nvSpPr>
            <p:cNvPr id="5" name="Rectangle 4">
              <a:extLst>
                <a:ext uri="{FF2B5EF4-FFF2-40B4-BE49-F238E27FC236}">
                  <a16:creationId xmlns:a16="http://schemas.microsoft.com/office/drawing/2014/main" id="{BC3FCBE1-FED9-4ACF-BE14-D556C5D32784}"/>
                </a:ext>
              </a:extLst>
            </p:cNvPr>
            <p:cNvSpPr/>
            <p:nvPr/>
          </p:nvSpPr>
          <p:spPr>
            <a:xfrm>
              <a:off x="3792556" y="2633029"/>
              <a:ext cx="5202217" cy="2400657"/>
            </a:xfrm>
            <a:prstGeom prst="rect">
              <a:avLst/>
            </a:prstGeom>
          </p:spPr>
          <p:txBody>
            <a:bodyPr wrap="none">
              <a:spAutoFit/>
            </a:bodyPr>
            <a:lstStyle/>
            <a:p>
              <a:r>
                <a:rPr lang="en-US" sz="15000" b="1" dirty="0">
                  <a:solidFill>
                    <a:schemeClr val="bg1"/>
                  </a:solidFill>
                  <a:latin typeface="Okta Bold" panose="00000800000000000000" pitchFamily="50" charset="0"/>
                  <a:ea typeface="Calibri" panose="020F0502020204030204" pitchFamily="34" charset="0"/>
                  <a:cs typeface="Times New Roman" panose="02020603050405020304" pitchFamily="18" charset="0"/>
                </a:rPr>
                <a:t>M13</a:t>
              </a:r>
              <a:endParaRPr lang="id-ID" sz="15000" dirty="0">
                <a:solidFill>
                  <a:schemeClr val="bg1"/>
                </a:solidFill>
                <a:latin typeface="Okta Bold" panose="00000800000000000000" pitchFamily="50" charset="0"/>
              </a:endParaRPr>
            </a:p>
          </p:txBody>
        </p:sp>
        <p:sp>
          <p:nvSpPr>
            <p:cNvPr id="10" name="Rectangle 9">
              <a:extLst>
                <a:ext uri="{FF2B5EF4-FFF2-40B4-BE49-F238E27FC236}">
                  <a16:creationId xmlns:a16="http://schemas.microsoft.com/office/drawing/2014/main" id="{1A4E1D2B-9BE2-468E-8FAF-98557DE37EAC}"/>
                </a:ext>
              </a:extLst>
            </p:cNvPr>
            <p:cNvSpPr/>
            <p:nvPr/>
          </p:nvSpPr>
          <p:spPr>
            <a:xfrm>
              <a:off x="8438397" y="3265542"/>
              <a:ext cx="470000" cy="1323439"/>
            </a:xfrm>
            <a:prstGeom prst="rect">
              <a:avLst/>
            </a:prstGeom>
          </p:spPr>
          <p:txBody>
            <a:bodyPr wrap="none">
              <a:spAutoFit/>
            </a:bodyPr>
            <a:lstStyle/>
            <a:p>
              <a:r>
                <a:rPr lang="nn-NO" sz="8000" b="1" dirty="0">
                  <a:solidFill>
                    <a:srgbClr val="FF0000"/>
                  </a:solidFill>
                  <a:latin typeface="Arial" panose="020B0604020202020204" pitchFamily="34" charset="0"/>
                </a:rPr>
                <a:t>.</a:t>
              </a:r>
            </a:p>
          </p:txBody>
        </p:sp>
      </p:grpSp>
      <p:sp>
        <p:nvSpPr>
          <p:cNvPr id="11" name="Rectangle 10">
            <a:extLst>
              <a:ext uri="{FF2B5EF4-FFF2-40B4-BE49-F238E27FC236}">
                <a16:creationId xmlns:a16="http://schemas.microsoft.com/office/drawing/2014/main" id="{F20C2413-43FA-4B9D-8A72-C25D3BCEE4ED}"/>
              </a:ext>
            </a:extLst>
          </p:cNvPr>
          <p:cNvSpPr/>
          <p:nvPr/>
        </p:nvSpPr>
        <p:spPr>
          <a:xfrm>
            <a:off x="8868408" y="6003962"/>
            <a:ext cx="3065263" cy="646331"/>
          </a:xfrm>
          <a:prstGeom prst="rect">
            <a:avLst/>
          </a:prstGeom>
        </p:spPr>
        <p:txBody>
          <a:bodyPr wrap="none">
            <a:spAutoFit/>
          </a:bodyPr>
          <a:lstStyle/>
          <a:p>
            <a:pPr algn="r"/>
            <a:r>
              <a:rPr lang="en-US" b="1" dirty="0">
                <a:solidFill>
                  <a:schemeClr val="bg1"/>
                </a:solidFill>
                <a:latin typeface="Okta Bold" panose="00000800000000000000" pitchFamily="50" charset="0"/>
                <a:ea typeface="Calibri" panose="020F0502020204030204" pitchFamily="34" charset="0"/>
              </a:rPr>
              <a:t>DOSEN</a:t>
            </a:r>
          </a:p>
          <a:p>
            <a:pPr algn="r"/>
            <a:r>
              <a:rPr lang="en-US" b="1" dirty="0">
                <a:solidFill>
                  <a:schemeClr val="bg1"/>
                </a:solidFill>
                <a:latin typeface="Okta Bold" panose="00000800000000000000" pitchFamily="50" charset="0"/>
                <a:ea typeface="Calibri" panose="020F0502020204030204" pitchFamily="34" charset="0"/>
              </a:rPr>
              <a:t>Ganjar Miftahuddin, M.Ds</a:t>
            </a:r>
            <a:endParaRPr lang="id-ID" b="1" dirty="0">
              <a:solidFill>
                <a:schemeClr val="bg1"/>
              </a:solidFill>
              <a:latin typeface="Okta Bold" panose="00000800000000000000" pitchFamily="50" charset="0"/>
            </a:endParaRPr>
          </a:p>
        </p:txBody>
      </p:sp>
      <p:sp>
        <p:nvSpPr>
          <p:cNvPr id="12" name="Rectangle 11">
            <a:extLst>
              <a:ext uri="{FF2B5EF4-FFF2-40B4-BE49-F238E27FC236}">
                <a16:creationId xmlns:a16="http://schemas.microsoft.com/office/drawing/2014/main" id="{16F678E0-0BA7-48D4-8260-00ED2580328B}"/>
              </a:ext>
            </a:extLst>
          </p:cNvPr>
          <p:cNvSpPr/>
          <p:nvPr/>
        </p:nvSpPr>
        <p:spPr>
          <a:xfrm>
            <a:off x="7981066" y="2819886"/>
            <a:ext cx="2345001" cy="954107"/>
          </a:xfrm>
          <a:prstGeom prst="rect">
            <a:avLst/>
          </a:prstGeom>
        </p:spPr>
        <p:txBody>
          <a:bodyPr wrap="none">
            <a:spAutoFit/>
          </a:bodyPr>
          <a:lstStyle/>
          <a:p>
            <a:r>
              <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CETAK SARING</a:t>
            </a:r>
          </a:p>
          <a:p>
            <a:r>
              <a:rPr lang="en-US" sz="2800" b="1" dirty="0">
                <a:solidFill>
                  <a:schemeClr val="bg1"/>
                </a:solidFill>
                <a:effectLst/>
              </a:rPr>
              <a:t>(</a:t>
            </a:r>
            <a:r>
              <a:rPr lang="en-US" sz="2800" dirty="0">
                <a:solidFill>
                  <a:schemeClr val="bg1"/>
                </a:solidFill>
                <a:latin typeface="Okta Bold" panose="00000800000000000000" pitchFamily="50" charset="0"/>
              </a:rPr>
              <a:t>SABLON</a:t>
            </a:r>
            <a:r>
              <a:rPr lang="en-US" sz="2800" b="1" dirty="0">
                <a:solidFill>
                  <a:schemeClr val="bg1"/>
                </a:solidFill>
                <a:effectLst/>
              </a:rPr>
              <a:t>) 2</a:t>
            </a:r>
            <a:endParaRPr lang="id-ID" sz="2800" dirty="0">
              <a:solidFill>
                <a:schemeClr val="bg1"/>
              </a:solidFill>
            </a:endParaRPr>
          </a:p>
        </p:txBody>
      </p:sp>
      <p:sp>
        <p:nvSpPr>
          <p:cNvPr id="8" name="Rectangle 7">
            <a:extLst>
              <a:ext uri="{FF2B5EF4-FFF2-40B4-BE49-F238E27FC236}">
                <a16:creationId xmlns:a16="http://schemas.microsoft.com/office/drawing/2014/main" id="{6C6A5AC3-4938-42B0-8F53-AB4906E196D7}"/>
              </a:ext>
            </a:extLst>
          </p:cNvPr>
          <p:cNvSpPr/>
          <p:nvPr/>
        </p:nvSpPr>
        <p:spPr>
          <a:xfrm>
            <a:off x="7744836" y="2810416"/>
            <a:ext cx="122228" cy="13234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3" name="Picture 2">
            <a:extLst>
              <a:ext uri="{FF2B5EF4-FFF2-40B4-BE49-F238E27FC236}">
                <a16:creationId xmlns:a16="http://schemas.microsoft.com/office/drawing/2014/main" id="{184C081A-B344-43BA-87A4-F186780F8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696" y="2741864"/>
            <a:ext cx="1567800" cy="1567800"/>
          </a:xfrm>
          <a:prstGeom prst="rect">
            <a:avLst/>
          </a:prstGeom>
        </p:spPr>
      </p:pic>
      <p:sp>
        <p:nvSpPr>
          <p:cNvPr id="19" name="TextBox 18">
            <a:extLst>
              <a:ext uri="{FF2B5EF4-FFF2-40B4-BE49-F238E27FC236}">
                <a16:creationId xmlns:a16="http://schemas.microsoft.com/office/drawing/2014/main" id="{A738CC90-F42E-4308-9C55-80CE8BA241A9}"/>
              </a:ext>
            </a:extLst>
          </p:cNvPr>
          <p:cNvSpPr txBox="1"/>
          <p:nvPr/>
        </p:nvSpPr>
        <p:spPr>
          <a:xfrm>
            <a:off x="7981066" y="3724890"/>
            <a:ext cx="3643430" cy="369332"/>
          </a:xfrm>
          <a:prstGeom prst="rect">
            <a:avLst/>
          </a:prstGeom>
          <a:noFill/>
        </p:spPr>
        <p:txBody>
          <a:bodyPr wrap="square">
            <a:spAutoFit/>
          </a:bodyPr>
          <a:lstStyle/>
          <a:p>
            <a:r>
              <a:rPr lang="nn-NO" b="1" dirty="0">
                <a:solidFill>
                  <a:schemeClr val="bg1"/>
                </a:solidFill>
                <a:latin typeface="Okta Bold" panose="00000800000000000000" pitchFamily="50" charset="0"/>
              </a:rPr>
              <a:t>TEKNIK CETAK</a:t>
            </a:r>
            <a:endParaRPr lang="id-ID" dirty="0">
              <a:solidFill>
                <a:schemeClr val="bg1"/>
              </a:solidFill>
              <a:latin typeface="Okta Bold" panose="00000800000000000000" pitchFamily="50" charset="0"/>
            </a:endParaRPr>
          </a:p>
        </p:txBody>
      </p:sp>
    </p:spTree>
    <p:extLst>
      <p:ext uri="{BB962C8B-B14F-4D97-AF65-F5344CB8AC3E}">
        <p14:creationId xmlns:p14="http://schemas.microsoft.com/office/powerpoint/2010/main" val="38282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sp>
        <p:nvSpPr>
          <p:cNvPr id="9" name="TextBox 8">
            <a:extLst>
              <a:ext uri="{FF2B5EF4-FFF2-40B4-BE49-F238E27FC236}">
                <a16:creationId xmlns:a16="http://schemas.microsoft.com/office/drawing/2014/main" id="{675CE0DA-3AB1-46F9-925D-B24882B3159D}"/>
              </a:ext>
            </a:extLst>
          </p:cNvPr>
          <p:cNvSpPr txBox="1"/>
          <p:nvPr/>
        </p:nvSpPr>
        <p:spPr>
          <a:xfrm>
            <a:off x="3046863" y="3247746"/>
            <a:ext cx="6093724" cy="369332"/>
          </a:xfrm>
          <a:prstGeom prst="rect">
            <a:avLst/>
          </a:prstGeom>
          <a:noFill/>
        </p:spPr>
        <p:txBody>
          <a:bodyPr wrap="square">
            <a:spAutoFit/>
          </a:bodyPr>
          <a:lstStyle/>
          <a:p>
            <a:pPr lvl="0"/>
            <a:endParaRPr lang="id-ID" sz="1800" dirty="0">
              <a:solidFill>
                <a:schemeClr val="bg1"/>
              </a:solidFill>
              <a:latin typeface="Okta Bold" panose="00000800000000000000" pitchFamily="50" charset="0"/>
            </a:endParaRPr>
          </a:p>
        </p:txBody>
      </p:sp>
      <p:sp>
        <p:nvSpPr>
          <p:cNvPr id="2" name="Rectangle 1">
            <a:extLst>
              <a:ext uri="{FF2B5EF4-FFF2-40B4-BE49-F238E27FC236}">
                <a16:creationId xmlns:a16="http://schemas.microsoft.com/office/drawing/2014/main" id="{868D13A6-1063-40F6-BA0B-9171DB8F4CFF}"/>
              </a:ext>
            </a:extLst>
          </p:cNvPr>
          <p:cNvSpPr/>
          <p:nvPr/>
        </p:nvSpPr>
        <p:spPr>
          <a:xfrm>
            <a:off x="387576" y="106442"/>
            <a:ext cx="1880643" cy="369332"/>
          </a:xfrm>
          <a:prstGeom prst="rect">
            <a:avLst/>
          </a:prstGeom>
        </p:spPr>
        <p:txBody>
          <a:bodyPr wrap="none">
            <a:spAutoFit/>
          </a:bodyPr>
          <a:lstStyle/>
          <a:p>
            <a:r>
              <a:rPr lang="nn-NO" b="1" dirty="0">
                <a:solidFill>
                  <a:schemeClr val="bg1"/>
                </a:solidFill>
                <a:latin typeface="Okta Bold" panose="00000800000000000000" pitchFamily="50" charset="0"/>
              </a:rPr>
              <a:t>TEKNIK CETAK</a:t>
            </a:r>
            <a:endParaRPr lang="id-ID" dirty="0">
              <a:solidFill>
                <a:schemeClr val="bg1"/>
              </a:solidFill>
              <a:latin typeface="Okta Bold" panose="00000800000000000000" pitchFamily="50" charset="0"/>
            </a:endParaRPr>
          </a:p>
        </p:txBody>
      </p:sp>
      <p:sp>
        <p:nvSpPr>
          <p:cNvPr id="3" name="Rectangle 2">
            <a:extLst>
              <a:ext uri="{FF2B5EF4-FFF2-40B4-BE49-F238E27FC236}">
                <a16:creationId xmlns:a16="http://schemas.microsoft.com/office/drawing/2014/main" id="{CFA1B98F-32EA-4E1B-8C4C-16D3ED4A9537}"/>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TextBox 12">
            <a:extLst>
              <a:ext uri="{FF2B5EF4-FFF2-40B4-BE49-F238E27FC236}">
                <a16:creationId xmlns:a16="http://schemas.microsoft.com/office/drawing/2014/main" id="{728365DA-155A-4B3A-B739-5AC0D0FB54E0}"/>
              </a:ext>
            </a:extLst>
          </p:cNvPr>
          <p:cNvSpPr txBox="1"/>
          <p:nvPr/>
        </p:nvSpPr>
        <p:spPr>
          <a:xfrm>
            <a:off x="2896738" y="3000065"/>
            <a:ext cx="6093724" cy="1754326"/>
          </a:xfrm>
          <a:prstGeom prst="rect">
            <a:avLst/>
          </a:prstGeom>
          <a:noFill/>
        </p:spPr>
        <p:txBody>
          <a:bodyPr wrap="square">
            <a:spAutoFit/>
          </a:bodyPr>
          <a:lstStyle/>
          <a:p>
            <a:pPr algn="ctr" eaLnBrk="1" fontAlgn="auto" hangingPunct="1">
              <a:spcAft>
                <a:spcPts val="0"/>
              </a:spcAft>
              <a:defRPr/>
            </a:pPr>
            <a:r>
              <a:rPr lang="en-US" sz="5400" b="1" spc="-150" dirty="0">
                <a:solidFill>
                  <a:srgbClr val="FF0000"/>
                </a:solidFill>
                <a:latin typeface="Calibri"/>
                <a:ea typeface="+mj-ea"/>
                <a:cs typeface="Calibri"/>
              </a:rPr>
              <a:t>BRIF FORMAT TUGAS</a:t>
            </a:r>
          </a:p>
          <a:p>
            <a:pPr algn="ctr" eaLnBrk="1" fontAlgn="auto" hangingPunct="1">
              <a:spcAft>
                <a:spcPts val="0"/>
              </a:spcAft>
              <a:defRPr/>
            </a:pPr>
            <a:r>
              <a:rPr lang="en-US" sz="5400" b="1" spc="-150" dirty="0">
                <a:solidFill>
                  <a:schemeClr val="bg1"/>
                </a:solidFill>
                <a:latin typeface="Calibri"/>
                <a:ea typeface="+mj-ea"/>
                <a:cs typeface="Calibri"/>
              </a:rPr>
              <a:t>MINGGU KE-13</a:t>
            </a:r>
          </a:p>
        </p:txBody>
      </p:sp>
    </p:spTree>
    <p:extLst>
      <p:ext uri="{BB962C8B-B14F-4D97-AF65-F5344CB8AC3E}">
        <p14:creationId xmlns:p14="http://schemas.microsoft.com/office/powerpoint/2010/main" val="31705221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sp>
        <p:nvSpPr>
          <p:cNvPr id="9" name="TextBox 8">
            <a:extLst>
              <a:ext uri="{FF2B5EF4-FFF2-40B4-BE49-F238E27FC236}">
                <a16:creationId xmlns:a16="http://schemas.microsoft.com/office/drawing/2014/main" id="{675CE0DA-3AB1-46F9-925D-B24882B3159D}"/>
              </a:ext>
            </a:extLst>
          </p:cNvPr>
          <p:cNvSpPr txBox="1"/>
          <p:nvPr/>
        </p:nvSpPr>
        <p:spPr>
          <a:xfrm>
            <a:off x="3046863" y="3247746"/>
            <a:ext cx="6093724" cy="369332"/>
          </a:xfrm>
          <a:prstGeom prst="rect">
            <a:avLst/>
          </a:prstGeom>
          <a:noFill/>
        </p:spPr>
        <p:txBody>
          <a:bodyPr wrap="square">
            <a:spAutoFit/>
          </a:bodyPr>
          <a:lstStyle/>
          <a:p>
            <a:pPr lvl="0"/>
            <a:endParaRPr lang="id-ID" sz="1800" dirty="0">
              <a:solidFill>
                <a:schemeClr val="bg1"/>
              </a:solidFill>
              <a:latin typeface="Okta Bold" panose="00000800000000000000" pitchFamily="50" charset="0"/>
            </a:endParaRPr>
          </a:p>
        </p:txBody>
      </p:sp>
      <p:sp>
        <p:nvSpPr>
          <p:cNvPr id="2" name="Rectangle 1">
            <a:extLst>
              <a:ext uri="{FF2B5EF4-FFF2-40B4-BE49-F238E27FC236}">
                <a16:creationId xmlns:a16="http://schemas.microsoft.com/office/drawing/2014/main" id="{868D13A6-1063-40F6-BA0B-9171DB8F4CFF}"/>
              </a:ext>
            </a:extLst>
          </p:cNvPr>
          <p:cNvSpPr/>
          <p:nvPr/>
        </p:nvSpPr>
        <p:spPr>
          <a:xfrm>
            <a:off x="387576" y="106442"/>
            <a:ext cx="1880643" cy="369332"/>
          </a:xfrm>
          <a:prstGeom prst="rect">
            <a:avLst/>
          </a:prstGeom>
        </p:spPr>
        <p:txBody>
          <a:bodyPr wrap="none">
            <a:spAutoFit/>
          </a:bodyPr>
          <a:lstStyle/>
          <a:p>
            <a:r>
              <a:rPr lang="nn-NO" b="1" dirty="0">
                <a:solidFill>
                  <a:schemeClr val="bg1"/>
                </a:solidFill>
                <a:latin typeface="Okta Bold" panose="00000800000000000000" pitchFamily="50" charset="0"/>
              </a:rPr>
              <a:t>TEKNIK CETAK</a:t>
            </a:r>
            <a:endParaRPr lang="id-ID" dirty="0">
              <a:solidFill>
                <a:schemeClr val="bg1"/>
              </a:solidFill>
              <a:latin typeface="Okta Bold" panose="00000800000000000000" pitchFamily="50" charset="0"/>
            </a:endParaRPr>
          </a:p>
        </p:txBody>
      </p:sp>
      <p:sp>
        <p:nvSpPr>
          <p:cNvPr id="3" name="Rectangle 2">
            <a:extLst>
              <a:ext uri="{FF2B5EF4-FFF2-40B4-BE49-F238E27FC236}">
                <a16:creationId xmlns:a16="http://schemas.microsoft.com/office/drawing/2014/main" id="{CFA1B98F-32EA-4E1B-8C4C-16D3ED4A9537}"/>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a:extLst>
              <a:ext uri="{FF2B5EF4-FFF2-40B4-BE49-F238E27FC236}">
                <a16:creationId xmlns:a16="http://schemas.microsoft.com/office/drawing/2014/main" id="{EFAB66CD-0928-4D1C-9767-3B5D7B29CD17}"/>
              </a:ext>
            </a:extLst>
          </p:cNvPr>
          <p:cNvSpPr txBox="1"/>
          <p:nvPr/>
        </p:nvSpPr>
        <p:spPr>
          <a:xfrm>
            <a:off x="704972" y="2339827"/>
            <a:ext cx="6479275" cy="3139321"/>
          </a:xfrm>
          <a:prstGeom prst="rect">
            <a:avLst/>
          </a:prstGeom>
          <a:noFill/>
        </p:spPr>
        <p:txBody>
          <a:bodyPr wrap="square">
            <a:spAutoFit/>
          </a:bodyPr>
          <a:lstStyle/>
          <a:p>
            <a:pPr>
              <a:defRPr/>
            </a:pPr>
            <a:r>
              <a:rPr lang="en-US" b="1" dirty="0">
                <a:solidFill>
                  <a:schemeClr val="bg1"/>
                </a:solidFill>
              </a:rPr>
              <a:t>SABLON TRANSFER PAPER</a:t>
            </a:r>
          </a:p>
          <a:p>
            <a:pPr marL="342900" indent="-342900">
              <a:buFont typeface="+mj-lt"/>
              <a:buAutoNum type="arabicPeriod"/>
              <a:defRPr/>
            </a:pPr>
            <a:r>
              <a:rPr lang="en-US" b="1" dirty="0" err="1">
                <a:solidFill>
                  <a:schemeClr val="bg1"/>
                </a:solidFill>
              </a:rPr>
              <a:t>Buatlah</a:t>
            </a:r>
            <a:r>
              <a:rPr lang="en-US" b="1" dirty="0">
                <a:solidFill>
                  <a:schemeClr val="bg1"/>
                </a:solidFill>
              </a:rPr>
              <a:t> </a:t>
            </a:r>
            <a:r>
              <a:rPr lang="en-US" b="1" dirty="0" err="1">
                <a:solidFill>
                  <a:schemeClr val="bg1"/>
                </a:solidFill>
              </a:rPr>
              <a:t>desain</a:t>
            </a:r>
            <a:r>
              <a:rPr lang="en-US" b="1" dirty="0">
                <a:solidFill>
                  <a:schemeClr val="bg1"/>
                </a:solidFill>
              </a:rPr>
              <a:t> digital (</a:t>
            </a:r>
            <a:r>
              <a:rPr lang="en-US" b="1" dirty="0" err="1">
                <a:solidFill>
                  <a:schemeClr val="bg1"/>
                </a:solidFill>
              </a:rPr>
              <a:t>desain</a:t>
            </a:r>
            <a:r>
              <a:rPr lang="en-US" b="1" dirty="0">
                <a:solidFill>
                  <a:schemeClr val="bg1"/>
                </a:solidFill>
              </a:rPr>
              <a:t> </a:t>
            </a:r>
            <a:r>
              <a:rPr lang="en-US" b="1" dirty="0" err="1">
                <a:solidFill>
                  <a:schemeClr val="bg1"/>
                </a:solidFill>
              </a:rPr>
              <a:t>yg</a:t>
            </a:r>
            <a:r>
              <a:rPr lang="en-US" b="1" dirty="0">
                <a:solidFill>
                  <a:schemeClr val="bg1"/>
                </a:solidFill>
              </a:rPr>
              <a:t> </a:t>
            </a:r>
            <a:r>
              <a:rPr lang="en-US" b="1" dirty="0" err="1">
                <a:solidFill>
                  <a:schemeClr val="bg1"/>
                </a:solidFill>
              </a:rPr>
              <a:t>telah</a:t>
            </a:r>
            <a:r>
              <a:rPr lang="en-US" b="1" dirty="0">
                <a:solidFill>
                  <a:schemeClr val="bg1"/>
                </a:solidFill>
              </a:rPr>
              <a:t> di ACC </a:t>
            </a:r>
            <a:r>
              <a:rPr lang="en-US" b="1" dirty="0" err="1">
                <a:solidFill>
                  <a:schemeClr val="bg1"/>
                </a:solidFill>
              </a:rPr>
              <a:t>sebelumnya</a:t>
            </a:r>
            <a:r>
              <a:rPr lang="en-US" b="1" dirty="0">
                <a:solidFill>
                  <a:schemeClr val="bg1"/>
                </a:solidFill>
              </a:rPr>
              <a:t>)</a:t>
            </a:r>
          </a:p>
          <a:p>
            <a:pPr marL="342900" indent="-342900">
              <a:buFont typeface="+mj-lt"/>
              <a:buAutoNum type="arabicPeriod"/>
              <a:defRPr/>
            </a:pPr>
            <a:r>
              <a:rPr lang="en-US" b="1" dirty="0" err="1">
                <a:solidFill>
                  <a:schemeClr val="bg1"/>
                </a:solidFill>
              </a:rPr>
              <a:t>Foto</a:t>
            </a:r>
            <a:r>
              <a:rPr lang="en-US" b="1" dirty="0">
                <a:solidFill>
                  <a:schemeClr val="bg1"/>
                </a:solidFill>
              </a:rPr>
              <a:t> </a:t>
            </a:r>
            <a:r>
              <a:rPr lang="en-US" b="1" dirty="0" err="1">
                <a:solidFill>
                  <a:schemeClr val="bg1"/>
                </a:solidFill>
              </a:rPr>
              <a:t>hasil</a:t>
            </a:r>
            <a:r>
              <a:rPr lang="en-US" b="1" dirty="0">
                <a:solidFill>
                  <a:schemeClr val="bg1"/>
                </a:solidFill>
              </a:rPr>
              <a:t> digital yang </a:t>
            </a:r>
            <a:r>
              <a:rPr lang="en-US" b="1" dirty="0" err="1">
                <a:solidFill>
                  <a:schemeClr val="bg1"/>
                </a:solidFill>
              </a:rPr>
              <a:t>telah</a:t>
            </a:r>
            <a:r>
              <a:rPr lang="en-US" b="1" dirty="0">
                <a:solidFill>
                  <a:schemeClr val="bg1"/>
                </a:solidFill>
              </a:rPr>
              <a:t> </a:t>
            </a:r>
            <a:r>
              <a:rPr lang="en-US" b="1" dirty="0" err="1">
                <a:solidFill>
                  <a:schemeClr val="bg1"/>
                </a:solidFill>
              </a:rPr>
              <a:t>selesai</a:t>
            </a:r>
            <a:endParaRPr lang="en-US" b="1" dirty="0">
              <a:solidFill>
                <a:schemeClr val="bg1"/>
              </a:solidFill>
            </a:endParaRPr>
          </a:p>
          <a:p>
            <a:pPr marL="342900" indent="-342900">
              <a:buFont typeface="+mj-lt"/>
              <a:buAutoNum type="arabicPeriod"/>
              <a:defRPr/>
            </a:pPr>
            <a:r>
              <a:rPr lang="en-US" b="1" dirty="0">
                <a:solidFill>
                  <a:schemeClr val="bg1"/>
                </a:solidFill>
              </a:rPr>
              <a:t>Material di transfer paper</a:t>
            </a:r>
          </a:p>
          <a:p>
            <a:pPr marL="342900" indent="-342900">
              <a:buFont typeface="+mj-lt"/>
              <a:buAutoNum type="arabicPeriod"/>
              <a:defRPr/>
            </a:pPr>
            <a:r>
              <a:rPr lang="en-US" b="1" dirty="0" err="1">
                <a:solidFill>
                  <a:schemeClr val="bg1"/>
                </a:solidFill>
              </a:rPr>
              <a:t>Pengumpulan</a:t>
            </a:r>
            <a:r>
              <a:rPr lang="en-US" b="1" dirty="0">
                <a:solidFill>
                  <a:schemeClr val="bg1"/>
                </a:solidFill>
              </a:rPr>
              <a:t> </a:t>
            </a:r>
            <a:r>
              <a:rPr lang="en-US" b="1" dirty="0">
                <a:solidFill>
                  <a:srgbClr val="FFC000"/>
                </a:solidFill>
              </a:rPr>
              <a:t>format  PDF </a:t>
            </a:r>
            <a:r>
              <a:rPr lang="en-US" b="1" dirty="0" err="1">
                <a:solidFill>
                  <a:schemeClr val="bg1"/>
                </a:solidFill>
              </a:rPr>
              <a:t>beri</a:t>
            </a:r>
            <a:r>
              <a:rPr lang="en-US" b="1" dirty="0">
                <a:solidFill>
                  <a:schemeClr val="bg1"/>
                </a:solidFill>
              </a:rPr>
              <a:t> </a:t>
            </a:r>
            <a:r>
              <a:rPr lang="en-US" b="1" dirty="0" err="1">
                <a:solidFill>
                  <a:schemeClr val="bg1"/>
                </a:solidFill>
              </a:rPr>
              <a:t>nama</a:t>
            </a:r>
            <a:r>
              <a:rPr lang="en-US" b="1" dirty="0">
                <a:solidFill>
                  <a:schemeClr val="bg1"/>
                </a:solidFill>
              </a:rPr>
              <a:t> </a:t>
            </a:r>
            <a:r>
              <a:rPr lang="en-US" b="1" dirty="0">
                <a:solidFill>
                  <a:srgbClr val="FFC000"/>
                </a:solidFill>
              </a:rPr>
              <a:t>file KELAS_NIM_NAMA</a:t>
            </a:r>
          </a:p>
          <a:p>
            <a:pPr marL="457200" indent="-457200" eaLnBrk="1" fontAlgn="auto" hangingPunct="1">
              <a:spcAft>
                <a:spcPts val="0"/>
              </a:spcAft>
              <a:buFont typeface="Arial" panose="020B0604020202020204" pitchFamily="34" charset="0"/>
              <a:buNone/>
              <a:defRPr/>
            </a:pPr>
            <a:r>
              <a:rPr lang="en-US" b="1" dirty="0">
                <a:solidFill>
                  <a:schemeClr val="bg1"/>
                </a:solidFill>
              </a:rPr>
              <a:t>	</a:t>
            </a:r>
            <a:endParaRPr lang="en-US" b="1" dirty="0">
              <a:solidFill>
                <a:srgbClr val="FF0000"/>
              </a:solidFill>
            </a:endParaRPr>
          </a:p>
          <a:p>
            <a:pPr>
              <a:defRPr/>
            </a:pPr>
            <a:r>
              <a:rPr lang="en-US" b="1" dirty="0" err="1">
                <a:solidFill>
                  <a:schemeClr val="bg1"/>
                </a:solidFill>
              </a:rPr>
              <a:t>Pengumpulan</a:t>
            </a:r>
            <a:r>
              <a:rPr lang="en-US" b="1" dirty="0">
                <a:solidFill>
                  <a:schemeClr val="bg1"/>
                </a:solidFill>
              </a:rPr>
              <a:t> </a:t>
            </a:r>
            <a:r>
              <a:rPr lang="en-US" b="1" dirty="0" err="1">
                <a:solidFill>
                  <a:schemeClr val="bg1"/>
                </a:solidFill>
              </a:rPr>
              <a:t>tugas</a:t>
            </a:r>
            <a:r>
              <a:rPr lang="en-US" b="1" dirty="0">
                <a:solidFill>
                  <a:schemeClr val="bg1"/>
                </a:solidFill>
              </a:rPr>
              <a:t> </a:t>
            </a:r>
            <a:r>
              <a:rPr lang="en-US" b="1" dirty="0" err="1">
                <a:solidFill>
                  <a:schemeClr val="bg1"/>
                </a:solidFill>
              </a:rPr>
              <a:t>besok</a:t>
            </a:r>
            <a:r>
              <a:rPr lang="en-US" b="1" dirty="0">
                <a:solidFill>
                  <a:schemeClr val="bg1"/>
                </a:solidFill>
              </a:rPr>
              <a:t> pada </a:t>
            </a:r>
            <a:r>
              <a:rPr lang="en-US" b="1" dirty="0" err="1">
                <a:solidFill>
                  <a:schemeClr val="bg1"/>
                </a:solidFill>
              </a:rPr>
              <a:t>hari</a:t>
            </a:r>
            <a:r>
              <a:rPr lang="en-US" b="1" dirty="0">
                <a:solidFill>
                  <a:schemeClr val="bg1"/>
                </a:solidFill>
              </a:rPr>
              <a:t> </a:t>
            </a:r>
            <a:r>
              <a:rPr lang="en-US" b="1" dirty="0">
                <a:solidFill>
                  <a:srgbClr val="FFC000"/>
                </a:solidFill>
              </a:rPr>
              <a:t>Rabu, 5 JANUARI 2021 paling </a:t>
            </a:r>
            <a:r>
              <a:rPr lang="en-US" b="1" dirty="0" err="1">
                <a:solidFill>
                  <a:srgbClr val="FFC000"/>
                </a:solidFill>
              </a:rPr>
              <a:t>telat</a:t>
            </a:r>
            <a:r>
              <a:rPr lang="en-US" b="1" dirty="0">
                <a:solidFill>
                  <a:srgbClr val="FFC000"/>
                </a:solidFill>
              </a:rPr>
              <a:t> </a:t>
            </a:r>
            <a:r>
              <a:rPr lang="en-US" b="1" dirty="0" err="1">
                <a:solidFill>
                  <a:srgbClr val="FFC000"/>
                </a:solidFill>
              </a:rPr>
              <a:t>sampai</a:t>
            </a:r>
            <a:r>
              <a:rPr lang="en-US" b="1" dirty="0">
                <a:solidFill>
                  <a:srgbClr val="FFC000"/>
                </a:solidFill>
              </a:rPr>
              <a:t> jam 12.00 </a:t>
            </a:r>
          </a:p>
          <a:p>
            <a:pPr>
              <a:defRPr/>
            </a:pPr>
            <a:endParaRPr lang="en-US" b="1" dirty="0">
              <a:solidFill>
                <a:srgbClr val="FFC000"/>
              </a:solidFill>
            </a:endParaRPr>
          </a:p>
          <a:p>
            <a:pPr>
              <a:defRPr/>
            </a:pPr>
            <a:r>
              <a:rPr lang="en-US" b="1" dirty="0">
                <a:solidFill>
                  <a:srgbClr val="FFC000"/>
                </a:solidFill>
              </a:rPr>
              <a:t>(</a:t>
            </a:r>
            <a:r>
              <a:rPr lang="en-US" b="1" dirty="0" err="1">
                <a:solidFill>
                  <a:srgbClr val="FFC000"/>
                </a:solidFill>
              </a:rPr>
              <a:t>Pengumpulan</a:t>
            </a:r>
            <a:r>
              <a:rPr lang="en-US" b="1" dirty="0">
                <a:solidFill>
                  <a:srgbClr val="FFC000"/>
                </a:solidFill>
              </a:rPr>
              <a:t> TUGAS </a:t>
            </a:r>
            <a:r>
              <a:rPr lang="en-US" b="1" dirty="0" err="1">
                <a:solidFill>
                  <a:srgbClr val="FFC000"/>
                </a:solidFill>
              </a:rPr>
              <a:t>merupakan</a:t>
            </a:r>
            <a:r>
              <a:rPr lang="en-US" b="1" dirty="0">
                <a:solidFill>
                  <a:srgbClr val="FFC000"/>
                </a:solidFill>
              </a:rPr>
              <a:t> </a:t>
            </a:r>
            <a:r>
              <a:rPr lang="en-US" b="1" dirty="0" err="1">
                <a:solidFill>
                  <a:srgbClr val="FFC000"/>
                </a:solidFill>
              </a:rPr>
              <a:t>prasarat</a:t>
            </a:r>
            <a:r>
              <a:rPr lang="en-US" b="1" dirty="0">
                <a:solidFill>
                  <a:srgbClr val="FFC000"/>
                </a:solidFill>
              </a:rPr>
              <a:t> </a:t>
            </a:r>
            <a:r>
              <a:rPr lang="en-US" b="1" dirty="0" err="1">
                <a:solidFill>
                  <a:srgbClr val="FFC000"/>
                </a:solidFill>
              </a:rPr>
              <a:t>untuk</a:t>
            </a:r>
            <a:r>
              <a:rPr lang="en-US" b="1" dirty="0">
                <a:solidFill>
                  <a:srgbClr val="FFC000"/>
                </a:solidFill>
              </a:rPr>
              <a:t> ABSEN </a:t>
            </a:r>
            <a:r>
              <a:rPr lang="en-US" b="1" dirty="0" err="1">
                <a:solidFill>
                  <a:srgbClr val="FFC000"/>
                </a:solidFill>
              </a:rPr>
              <a:t>pertemuan</a:t>
            </a:r>
            <a:r>
              <a:rPr lang="en-US" b="1" dirty="0">
                <a:solidFill>
                  <a:srgbClr val="FFC000"/>
                </a:solidFill>
              </a:rPr>
              <a:t> ke-13)</a:t>
            </a:r>
          </a:p>
        </p:txBody>
      </p:sp>
      <p:sp>
        <p:nvSpPr>
          <p:cNvPr id="11" name="TextBox 10">
            <a:extLst>
              <a:ext uri="{FF2B5EF4-FFF2-40B4-BE49-F238E27FC236}">
                <a16:creationId xmlns:a16="http://schemas.microsoft.com/office/drawing/2014/main" id="{AFDCE1E3-BCC2-4478-B32C-4763D54F0E55}"/>
              </a:ext>
            </a:extLst>
          </p:cNvPr>
          <p:cNvSpPr txBox="1"/>
          <p:nvPr/>
        </p:nvSpPr>
        <p:spPr>
          <a:xfrm>
            <a:off x="704972" y="1440221"/>
            <a:ext cx="6093724" cy="646331"/>
          </a:xfrm>
          <a:prstGeom prst="rect">
            <a:avLst/>
          </a:prstGeom>
          <a:noFill/>
        </p:spPr>
        <p:txBody>
          <a:bodyPr wrap="square">
            <a:spAutoFit/>
          </a:bodyPr>
          <a:lstStyle/>
          <a:p>
            <a:pPr eaLnBrk="1" fontAlgn="auto" hangingPunct="1">
              <a:spcAft>
                <a:spcPts val="0"/>
              </a:spcAft>
              <a:defRPr/>
            </a:pPr>
            <a:r>
              <a:rPr lang="en-US" sz="3600" b="1" dirty="0">
                <a:solidFill>
                  <a:srgbClr val="FF0000"/>
                </a:solidFill>
              </a:rPr>
              <a:t>FILE PDF</a:t>
            </a:r>
          </a:p>
        </p:txBody>
      </p:sp>
      <p:pic>
        <p:nvPicPr>
          <p:cNvPr id="7" name="Picture 6">
            <a:extLst>
              <a:ext uri="{FF2B5EF4-FFF2-40B4-BE49-F238E27FC236}">
                <a16:creationId xmlns:a16="http://schemas.microsoft.com/office/drawing/2014/main" id="{97D70521-1373-4A38-9A6C-16DB1009F8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923" y="1851397"/>
            <a:ext cx="4473425" cy="3350751"/>
          </a:xfrm>
          <a:prstGeom prst="rect">
            <a:avLst/>
          </a:prstGeom>
        </p:spPr>
      </p:pic>
    </p:spTree>
    <p:extLst>
      <p:ext uri="{BB962C8B-B14F-4D97-AF65-F5344CB8AC3E}">
        <p14:creationId xmlns:p14="http://schemas.microsoft.com/office/powerpoint/2010/main" val="24867320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20C2413-43FA-4B9D-8A72-C25D3BCEE4ED}"/>
              </a:ext>
            </a:extLst>
          </p:cNvPr>
          <p:cNvSpPr/>
          <p:nvPr/>
        </p:nvSpPr>
        <p:spPr>
          <a:xfrm>
            <a:off x="8868408" y="6003962"/>
            <a:ext cx="3065263" cy="646331"/>
          </a:xfrm>
          <a:prstGeom prst="rect">
            <a:avLst/>
          </a:prstGeom>
        </p:spPr>
        <p:txBody>
          <a:bodyPr wrap="none">
            <a:spAutoFit/>
          </a:bodyPr>
          <a:lstStyle/>
          <a:p>
            <a:pPr algn="r"/>
            <a:r>
              <a:rPr lang="en-US" b="1" dirty="0">
                <a:solidFill>
                  <a:schemeClr val="bg1"/>
                </a:solidFill>
                <a:latin typeface="Okta Bold" panose="00000800000000000000" pitchFamily="50" charset="0"/>
                <a:ea typeface="Calibri" panose="020F0502020204030204" pitchFamily="34" charset="0"/>
              </a:rPr>
              <a:t>DOSEN</a:t>
            </a:r>
          </a:p>
          <a:p>
            <a:pPr algn="r"/>
            <a:r>
              <a:rPr lang="en-US" b="1" dirty="0">
                <a:solidFill>
                  <a:schemeClr val="bg1"/>
                </a:solidFill>
                <a:latin typeface="Okta Bold" panose="00000800000000000000" pitchFamily="50" charset="0"/>
                <a:ea typeface="Calibri" panose="020F0502020204030204" pitchFamily="34" charset="0"/>
              </a:rPr>
              <a:t>Ganjar Miftahuddin, M.Ds</a:t>
            </a:r>
            <a:endParaRPr lang="id-ID" b="1" dirty="0">
              <a:solidFill>
                <a:schemeClr val="bg1"/>
              </a:solidFill>
              <a:latin typeface="Okta Bold" panose="00000800000000000000" pitchFamily="50" charset="0"/>
            </a:endParaRPr>
          </a:p>
        </p:txBody>
      </p:sp>
      <p:sp>
        <p:nvSpPr>
          <p:cNvPr id="9" name="TextBox 8">
            <a:extLst>
              <a:ext uri="{FF2B5EF4-FFF2-40B4-BE49-F238E27FC236}">
                <a16:creationId xmlns:a16="http://schemas.microsoft.com/office/drawing/2014/main" id="{675CE0DA-3AB1-46F9-925D-B24882B3159D}"/>
              </a:ext>
            </a:extLst>
          </p:cNvPr>
          <p:cNvSpPr txBox="1"/>
          <p:nvPr/>
        </p:nvSpPr>
        <p:spPr>
          <a:xfrm>
            <a:off x="3046863" y="3247746"/>
            <a:ext cx="6093724" cy="369332"/>
          </a:xfrm>
          <a:prstGeom prst="rect">
            <a:avLst/>
          </a:prstGeom>
          <a:noFill/>
        </p:spPr>
        <p:txBody>
          <a:bodyPr wrap="square">
            <a:spAutoFit/>
          </a:bodyPr>
          <a:lstStyle/>
          <a:p>
            <a:pPr lvl="0"/>
            <a:endParaRPr lang="id-ID" sz="1800" dirty="0">
              <a:solidFill>
                <a:schemeClr val="bg1"/>
              </a:solidFill>
              <a:latin typeface="Okta Bold" panose="00000800000000000000" pitchFamily="50" charset="0"/>
            </a:endParaRPr>
          </a:p>
        </p:txBody>
      </p:sp>
      <p:sp>
        <p:nvSpPr>
          <p:cNvPr id="2" name="Rectangle 1">
            <a:extLst>
              <a:ext uri="{FF2B5EF4-FFF2-40B4-BE49-F238E27FC236}">
                <a16:creationId xmlns:a16="http://schemas.microsoft.com/office/drawing/2014/main" id="{868D13A6-1063-40F6-BA0B-9171DB8F4CFF}"/>
              </a:ext>
            </a:extLst>
          </p:cNvPr>
          <p:cNvSpPr/>
          <p:nvPr/>
        </p:nvSpPr>
        <p:spPr>
          <a:xfrm>
            <a:off x="387576" y="106442"/>
            <a:ext cx="1880643" cy="369332"/>
          </a:xfrm>
          <a:prstGeom prst="rect">
            <a:avLst/>
          </a:prstGeom>
        </p:spPr>
        <p:txBody>
          <a:bodyPr wrap="none">
            <a:spAutoFit/>
          </a:bodyPr>
          <a:lstStyle/>
          <a:p>
            <a:r>
              <a:rPr lang="nn-NO" b="1" dirty="0">
                <a:solidFill>
                  <a:schemeClr val="bg1"/>
                </a:solidFill>
                <a:latin typeface="Okta Bold" panose="00000800000000000000" pitchFamily="50" charset="0"/>
              </a:rPr>
              <a:t>TEKNIK CETAK</a:t>
            </a:r>
            <a:endParaRPr lang="id-ID" dirty="0">
              <a:solidFill>
                <a:schemeClr val="bg1"/>
              </a:solidFill>
              <a:latin typeface="Okta Bold" panose="00000800000000000000" pitchFamily="50" charset="0"/>
            </a:endParaRPr>
          </a:p>
        </p:txBody>
      </p:sp>
      <p:sp>
        <p:nvSpPr>
          <p:cNvPr id="3" name="Rectangle 2">
            <a:extLst>
              <a:ext uri="{FF2B5EF4-FFF2-40B4-BE49-F238E27FC236}">
                <a16:creationId xmlns:a16="http://schemas.microsoft.com/office/drawing/2014/main" id="{CFA1B98F-32EA-4E1B-8C4C-16D3ED4A9537}"/>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a:extLst>
              <a:ext uri="{FF2B5EF4-FFF2-40B4-BE49-F238E27FC236}">
                <a16:creationId xmlns:a16="http://schemas.microsoft.com/office/drawing/2014/main" id="{D325334A-64C2-4427-8279-FF103BF67789}"/>
              </a:ext>
            </a:extLst>
          </p:cNvPr>
          <p:cNvSpPr txBox="1"/>
          <p:nvPr/>
        </p:nvSpPr>
        <p:spPr>
          <a:xfrm>
            <a:off x="918134" y="2555249"/>
            <a:ext cx="10351182" cy="2123658"/>
          </a:xfrm>
          <a:prstGeom prst="rect">
            <a:avLst/>
          </a:prstGeom>
          <a:noFill/>
        </p:spPr>
        <p:txBody>
          <a:bodyPr wrap="square">
            <a:spAutoFit/>
          </a:bodyPr>
          <a:lstStyle/>
          <a:p>
            <a:pPr algn="ctr" eaLnBrk="1" fontAlgn="auto" hangingPunct="1">
              <a:spcAft>
                <a:spcPts val="0"/>
              </a:spcAft>
              <a:defRPr/>
            </a:pPr>
            <a:r>
              <a:rPr lang="en-US" sz="6600" b="1" spc="-150" dirty="0">
                <a:solidFill>
                  <a:srgbClr val="FF0000"/>
                </a:solidFill>
                <a:latin typeface="Calibri"/>
                <a:ea typeface="+mj-ea"/>
                <a:cs typeface="Calibri"/>
              </a:rPr>
              <a:t>BRIF FORMAT</a:t>
            </a:r>
            <a:r>
              <a:rPr lang="en-US" sz="6600" b="1" spc="-150" dirty="0">
                <a:latin typeface="Calibri"/>
                <a:ea typeface="+mj-ea"/>
                <a:cs typeface="Calibri"/>
              </a:rPr>
              <a:t> </a:t>
            </a:r>
            <a:r>
              <a:rPr lang="en-US" sz="6600" b="1" spc="-150" dirty="0">
                <a:solidFill>
                  <a:srgbClr val="FF0000"/>
                </a:solidFill>
                <a:latin typeface="Calibri"/>
                <a:ea typeface="+mj-ea"/>
                <a:cs typeface="Calibri"/>
              </a:rPr>
              <a:t>PENGUMPULAN</a:t>
            </a:r>
          </a:p>
          <a:p>
            <a:pPr algn="ctr" eaLnBrk="1" fontAlgn="auto" hangingPunct="1">
              <a:spcAft>
                <a:spcPts val="0"/>
              </a:spcAft>
              <a:defRPr/>
            </a:pPr>
            <a:r>
              <a:rPr lang="en-US" sz="6600" b="1" spc="-150" dirty="0">
                <a:solidFill>
                  <a:schemeClr val="bg1"/>
                </a:solidFill>
                <a:latin typeface="Calibri"/>
                <a:ea typeface="+mj-ea"/>
                <a:cs typeface="Calibri"/>
              </a:rPr>
              <a:t>AKHIR KARYA MINGGU KE-14</a:t>
            </a:r>
          </a:p>
        </p:txBody>
      </p:sp>
    </p:spTree>
    <p:extLst>
      <p:ext uri="{BB962C8B-B14F-4D97-AF65-F5344CB8AC3E}">
        <p14:creationId xmlns:p14="http://schemas.microsoft.com/office/powerpoint/2010/main" val="1960733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sp>
        <p:nvSpPr>
          <p:cNvPr id="9" name="TextBox 8">
            <a:extLst>
              <a:ext uri="{FF2B5EF4-FFF2-40B4-BE49-F238E27FC236}">
                <a16:creationId xmlns:a16="http://schemas.microsoft.com/office/drawing/2014/main" id="{675CE0DA-3AB1-46F9-925D-B24882B3159D}"/>
              </a:ext>
            </a:extLst>
          </p:cNvPr>
          <p:cNvSpPr txBox="1"/>
          <p:nvPr/>
        </p:nvSpPr>
        <p:spPr>
          <a:xfrm>
            <a:off x="3046863" y="3247746"/>
            <a:ext cx="6093724" cy="369332"/>
          </a:xfrm>
          <a:prstGeom prst="rect">
            <a:avLst/>
          </a:prstGeom>
          <a:noFill/>
        </p:spPr>
        <p:txBody>
          <a:bodyPr wrap="square">
            <a:spAutoFit/>
          </a:bodyPr>
          <a:lstStyle/>
          <a:p>
            <a:pPr lvl="0"/>
            <a:endParaRPr lang="id-ID" sz="1800" dirty="0">
              <a:solidFill>
                <a:schemeClr val="bg1"/>
              </a:solidFill>
              <a:latin typeface="Okta Bold" panose="00000800000000000000" pitchFamily="50" charset="0"/>
            </a:endParaRPr>
          </a:p>
        </p:txBody>
      </p:sp>
      <p:sp>
        <p:nvSpPr>
          <p:cNvPr id="2" name="Rectangle 1">
            <a:extLst>
              <a:ext uri="{FF2B5EF4-FFF2-40B4-BE49-F238E27FC236}">
                <a16:creationId xmlns:a16="http://schemas.microsoft.com/office/drawing/2014/main" id="{868D13A6-1063-40F6-BA0B-9171DB8F4CFF}"/>
              </a:ext>
            </a:extLst>
          </p:cNvPr>
          <p:cNvSpPr/>
          <p:nvPr/>
        </p:nvSpPr>
        <p:spPr>
          <a:xfrm>
            <a:off x="387576" y="106442"/>
            <a:ext cx="1880643" cy="369332"/>
          </a:xfrm>
          <a:prstGeom prst="rect">
            <a:avLst/>
          </a:prstGeom>
        </p:spPr>
        <p:txBody>
          <a:bodyPr wrap="none">
            <a:spAutoFit/>
          </a:bodyPr>
          <a:lstStyle/>
          <a:p>
            <a:r>
              <a:rPr lang="nn-NO" b="1" dirty="0">
                <a:solidFill>
                  <a:schemeClr val="bg1"/>
                </a:solidFill>
                <a:latin typeface="Okta Bold" panose="00000800000000000000" pitchFamily="50" charset="0"/>
              </a:rPr>
              <a:t>TEKNIK CETAK</a:t>
            </a:r>
            <a:endParaRPr lang="id-ID" dirty="0">
              <a:solidFill>
                <a:schemeClr val="bg1"/>
              </a:solidFill>
              <a:latin typeface="Okta Bold" panose="00000800000000000000" pitchFamily="50" charset="0"/>
            </a:endParaRPr>
          </a:p>
        </p:txBody>
      </p:sp>
      <p:sp>
        <p:nvSpPr>
          <p:cNvPr id="3" name="Rectangle 2">
            <a:extLst>
              <a:ext uri="{FF2B5EF4-FFF2-40B4-BE49-F238E27FC236}">
                <a16:creationId xmlns:a16="http://schemas.microsoft.com/office/drawing/2014/main" id="{CFA1B98F-32EA-4E1B-8C4C-16D3ED4A9537}"/>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ectangle 9">
            <a:extLst>
              <a:ext uri="{FF2B5EF4-FFF2-40B4-BE49-F238E27FC236}">
                <a16:creationId xmlns:a16="http://schemas.microsoft.com/office/drawing/2014/main" id="{5F0F60F3-0864-4CF2-B819-723AFD88CC4E}"/>
              </a:ext>
            </a:extLst>
          </p:cNvPr>
          <p:cNvSpPr/>
          <p:nvPr/>
        </p:nvSpPr>
        <p:spPr>
          <a:xfrm>
            <a:off x="951583" y="467206"/>
            <a:ext cx="6551891" cy="523220"/>
          </a:xfrm>
          <a:prstGeom prst="rect">
            <a:avLst/>
          </a:prstGeom>
        </p:spPr>
        <p:txBody>
          <a:bodyPr wrap="square">
            <a:spAutoFit/>
          </a:bodyPr>
          <a:lstStyle/>
          <a:p>
            <a:r>
              <a:rPr lang="en-US" sz="2800" b="1" dirty="0">
                <a:solidFill>
                  <a:schemeClr val="bg1"/>
                </a:solidFill>
                <a:latin typeface="Neucha"/>
              </a:rPr>
              <a:t>AKHIR PROSES SABLON TRASNFER PAPER</a:t>
            </a:r>
            <a:endParaRPr lang="id-ID" sz="2800" b="1" dirty="0">
              <a:solidFill>
                <a:schemeClr val="bg1"/>
              </a:solidFill>
            </a:endParaRPr>
          </a:p>
        </p:txBody>
      </p:sp>
      <p:pic>
        <p:nvPicPr>
          <p:cNvPr id="6" name="Picture 5">
            <a:extLst>
              <a:ext uri="{FF2B5EF4-FFF2-40B4-BE49-F238E27FC236}">
                <a16:creationId xmlns:a16="http://schemas.microsoft.com/office/drawing/2014/main" id="{CB61E224-7797-42D5-B945-5851951B53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9909" y="1112424"/>
            <a:ext cx="5080000" cy="3810000"/>
          </a:xfrm>
          <a:prstGeom prst="rect">
            <a:avLst/>
          </a:prstGeom>
        </p:spPr>
      </p:pic>
      <p:pic>
        <p:nvPicPr>
          <p:cNvPr id="8" name="Picture 7">
            <a:extLst>
              <a:ext uri="{FF2B5EF4-FFF2-40B4-BE49-F238E27FC236}">
                <a16:creationId xmlns:a16="http://schemas.microsoft.com/office/drawing/2014/main" id="{6012658B-2EE4-439D-A321-CB699F803C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824" y="1133428"/>
            <a:ext cx="5080000" cy="3810000"/>
          </a:xfrm>
          <a:prstGeom prst="rect">
            <a:avLst/>
          </a:prstGeom>
        </p:spPr>
      </p:pic>
      <p:sp>
        <p:nvSpPr>
          <p:cNvPr id="14" name="TextBox 13">
            <a:extLst>
              <a:ext uri="{FF2B5EF4-FFF2-40B4-BE49-F238E27FC236}">
                <a16:creationId xmlns:a16="http://schemas.microsoft.com/office/drawing/2014/main" id="{5E41B7EF-AC81-410B-83CC-9D85B473F34E}"/>
              </a:ext>
            </a:extLst>
          </p:cNvPr>
          <p:cNvSpPr txBox="1"/>
          <p:nvPr/>
        </p:nvSpPr>
        <p:spPr>
          <a:xfrm>
            <a:off x="387575" y="5208429"/>
            <a:ext cx="11513480" cy="1477328"/>
          </a:xfrm>
          <a:prstGeom prst="rect">
            <a:avLst/>
          </a:prstGeom>
          <a:noFill/>
        </p:spPr>
        <p:txBody>
          <a:bodyPr wrap="square">
            <a:spAutoFit/>
          </a:bodyPr>
          <a:lstStyle/>
          <a:p>
            <a:pPr marL="285750" indent="-285750" algn="l">
              <a:buFont typeface="Arial" panose="020B0604020202020204" pitchFamily="34" charset="0"/>
              <a:buChar char="•"/>
            </a:pPr>
            <a:r>
              <a:rPr lang="en-US" sz="1800" dirty="0">
                <a:solidFill>
                  <a:srgbClr val="FFC000"/>
                </a:solidFill>
              </a:rPr>
              <a:t>PRES / STRIKA</a:t>
            </a:r>
          </a:p>
          <a:p>
            <a:pPr marL="273050" algn="just"/>
            <a:r>
              <a:rPr lang="id-ID" sz="1800" b="0" i="0" dirty="0">
                <a:solidFill>
                  <a:schemeClr val="bg1"/>
                </a:solidFill>
                <a:effectLst/>
              </a:rPr>
              <a:t>Panaskan setrika sampai panas yang hampir maksimal, akan tetapi usahakan panasnya jangan terlalu, karena jika panas sekali maka dapat menyebabkan gambar tersebut menjadi agak kuning dan juga sedikit gosong. Selanjutnya menempelkan transfer paper pada kaos dengan posisi gambarnya dibagian bawah. Jika anda sudah yakin bahwa gambarnya sudah menempel dengan baik,anda bisa menarik yang sudah anda setrika.</a:t>
            </a:r>
            <a:endParaRPr lang="en-US" sz="1800" dirty="0">
              <a:solidFill>
                <a:schemeClr val="bg1"/>
              </a:solidFill>
            </a:endParaRPr>
          </a:p>
        </p:txBody>
      </p:sp>
    </p:spTree>
    <p:extLst>
      <p:ext uri="{BB962C8B-B14F-4D97-AF65-F5344CB8AC3E}">
        <p14:creationId xmlns:p14="http://schemas.microsoft.com/office/powerpoint/2010/main" val="33726696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sp>
        <p:nvSpPr>
          <p:cNvPr id="9" name="TextBox 8">
            <a:extLst>
              <a:ext uri="{FF2B5EF4-FFF2-40B4-BE49-F238E27FC236}">
                <a16:creationId xmlns:a16="http://schemas.microsoft.com/office/drawing/2014/main" id="{675CE0DA-3AB1-46F9-925D-B24882B3159D}"/>
              </a:ext>
            </a:extLst>
          </p:cNvPr>
          <p:cNvSpPr txBox="1"/>
          <p:nvPr/>
        </p:nvSpPr>
        <p:spPr>
          <a:xfrm>
            <a:off x="3046863" y="3247746"/>
            <a:ext cx="6093724" cy="369332"/>
          </a:xfrm>
          <a:prstGeom prst="rect">
            <a:avLst/>
          </a:prstGeom>
          <a:noFill/>
        </p:spPr>
        <p:txBody>
          <a:bodyPr wrap="square">
            <a:spAutoFit/>
          </a:bodyPr>
          <a:lstStyle/>
          <a:p>
            <a:pPr lvl="0"/>
            <a:endParaRPr lang="id-ID" sz="1800" dirty="0">
              <a:solidFill>
                <a:schemeClr val="bg1"/>
              </a:solidFill>
              <a:latin typeface="Okta Bold" panose="00000800000000000000" pitchFamily="50" charset="0"/>
            </a:endParaRPr>
          </a:p>
        </p:txBody>
      </p:sp>
      <p:sp>
        <p:nvSpPr>
          <p:cNvPr id="2" name="Rectangle 1">
            <a:extLst>
              <a:ext uri="{FF2B5EF4-FFF2-40B4-BE49-F238E27FC236}">
                <a16:creationId xmlns:a16="http://schemas.microsoft.com/office/drawing/2014/main" id="{868D13A6-1063-40F6-BA0B-9171DB8F4CFF}"/>
              </a:ext>
            </a:extLst>
          </p:cNvPr>
          <p:cNvSpPr/>
          <p:nvPr/>
        </p:nvSpPr>
        <p:spPr>
          <a:xfrm>
            <a:off x="387576" y="106442"/>
            <a:ext cx="1880643" cy="369332"/>
          </a:xfrm>
          <a:prstGeom prst="rect">
            <a:avLst/>
          </a:prstGeom>
        </p:spPr>
        <p:txBody>
          <a:bodyPr wrap="none">
            <a:spAutoFit/>
          </a:bodyPr>
          <a:lstStyle/>
          <a:p>
            <a:r>
              <a:rPr lang="nn-NO" b="1" dirty="0">
                <a:solidFill>
                  <a:schemeClr val="bg1"/>
                </a:solidFill>
                <a:latin typeface="Okta Bold" panose="00000800000000000000" pitchFamily="50" charset="0"/>
              </a:rPr>
              <a:t>TEKNIK CETAK</a:t>
            </a:r>
            <a:endParaRPr lang="id-ID" dirty="0">
              <a:solidFill>
                <a:schemeClr val="bg1"/>
              </a:solidFill>
              <a:latin typeface="Okta Bold" panose="00000800000000000000" pitchFamily="50" charset="0"/>
            </a:endParaRPr>
          </a:p>
        </p:txBody>
      </p:sp>
      <p:sp>
        <p:nvSpPr>
          <p:cNvPr id="3" name="Rectangle 2">
            <a:extLst>
              <a:ext uri="{FF2B5EF4-FFF2-40B4-BE49-F238E27FC236}">
                <a16:creationId xmlns:a16="http://schemas.microsoft.com/office/drawing/2014/main" id="{CFA1B98F-32EA-4E1B-8C4C-16D3ED4A9537}"/>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Content Placeholder 2">
            <a:extLst>
              <a:ext uri="{FF2B5EF4-FFF2-40B4-BE49-F238E27FC236}">
                <a16:creationId xmlns:a16="http://schemas.microsoft.com/office/drawing/2014/main" id="{5837A0DF-9AD8-4432-8F46-D9C80CB10879}"/>
              </a:ext>
            </a:extLst>
          </p:cNvPr>
          <p:cNvSpPr>
            <a:spLocks noGrp="1"/>
          </p:cNvSpPr>
          <p:nvPr/>
        </p:nvSpPr>
        <p:spPr bwMode="auto">
          <a:xfrm>
            <a:off x="583441" y="923687"/>
            <a:ext cx="11276463"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fontAlgn="auto" hangingPunct="1">
              <a:spcAft>
                <a:spcPts val="0"/>
              </a:spcAft>
              <a:defRPr/>
            </a:pPr>
            <a:r>
              <a:rPr lang="en-US" b="1" dirty="0">
                <a:solidFill>
                  <a:srgbClr val="FF0000"/>
                </a:solidFill>
              </a:rPr>
              <a:t>FILE PDF</a:t>
            </a:r>
          </a:p>
          <a:p>
            <a:pPr eaLnBrk="1" fontAlgn="auto" hangingPunct="1">
              <a:spcAft>
                <a:spcPts val="0"/>
              </a:spcAft>
              <a:defRPr/>
            </a:pPr>
            <a:endParaRPr lang="en-US" sz="2100" b="1" dirty="0">
              <a:solidFill>
                <a:srgbClr val="FF0000"/>
              </a:solidFill>
            </a:endParaRPr>
          </a:p>
          <a:p>
            <a:pPr marL="457200" indent="-457200" eaLnBrk="1" fontAlgn="auto" hangingPunct="1">
              <a:spcAft>
                <a:spcPts val="0"/>
              </a:spcAft>
              <a:buFont typeface="Arial" panose="020B0604020202020204" pitchFamily="34" charset="0"/>
              <a:buAutoNum type="arabicPeriod"/>
              <a:defRPr/>
            </a:pPr>
            <a:r>
              <a:rPr lang="en-US" sz="2100" dirty="0" err="1">
                <a:solidFill>
                  <a:schemeClr val="bg1"/>
                </a:solidFill>
              </a:rPr>
              <a:t>Ukuran</a:t>
            </a:r>
            <a:r>
              <a:rPr lang="en-US" sz="2100" dirty="0">
                <a:solidFill>
                  <a:schemeClr val="bg1"/>
                </a:solidFill>
              </a:rPr>
              <a:t> /format A4</a:t>
            </a:r>
          </a:p>
          <a:p>
            <a:pPr marL="457200" indent="-457200" eaLnBrk="1" fontAlgn="auto" hangingPunct="1">
              <a:spcAft>
                <a:spcPts val="0"/>
              </a:spcAft>
              <a:buFont typeface="Arial" panose="020B0604020202020204" pitchFamily="34" charset="0"/>
              <a:buAutoNum type="arabicPeriod"/>
              <a:defRPr/>
            </a:pPr>
            <a:r>
              <a:rPr lang="en-US" sz="2100" dirty="0">
                <a:solidFill>
                  <a:schemeClr val="bg1"/>
                </a:solidFill>
              </a:rPr>
              <a:t>Media </a:t>
            </a:r>
            <a:r>
              <a:rPr lang="en-US" sz="2100" dirty="0" err="1">
                <a:solidFill>
                  <a:schemeClr val="bg1"/>
                </a:solidFill>
              </a:rPr>
              <a:t>kaos</a:t>
            </a:r>
            <a:r>
              <a:rPr lang="en-US" sz="2100" dirty="0">
                <a:solidFill>
                  <a:schemeClr val="bg1"/>
                </a:solidFill>
              </a:rPr>
              <a:t> </a:t>
            </a:r>
            <a:r>
              <a:rPr lang="en-US" sz="2100" dirty="0" err="1">
                <a:solidFill>
                  <a:schemeClr val="bg1"/>
                </a:solidFill>
              </a:rPr>
              <a:t>atau</a:t>
            </a:r>
            <a:r>
              <a:rPr lang="en-US" sz="2100" dirty="0">
                <a:solidFill>
                  <a:schemeClr val="bg1"/>
                </a:solidFill>
              </a:rPr>
              <a:t> tote bag</a:t>
            </a:r>
          </a:p>
          <a:p>
            <a:pPr marL="457200" indent="-457200" eaLnBrk="1" fontAlgn="auto" hangingPunct="1">
              <a:spcAft>
                <a:spcPts val="0"/>
              </a:spcAft>
              <a:buFont typeface="Arial" panose="020B0604020202020204" pitchFamily="34" charset="0"/>
              <a:buAutoNum type="arabicPeriod"/>
              <a:defRPr/>
            </a:pPr>
            <a:r>
              <a:rPr lang="en-US" sz="2100" dirty="0" err="1">
                <a:solidFill>
                  <a:schemeClr val="bg1"/>
                </a:solidFill>
              </a:rPr>
              <a:t>Susunan</a:t>
            </a:r>
            <a:r>
              <a:rPr lang="en-US" sz="2100" dirty="0">
                <a:solidFill>
                  <a:schemeClr val="bg1"/>
                </a:solidFill>
              </a:rPr>
              <a:t> </a:t>
            </a:r>
            <a:r>
              <a:rPr lang="en-US" sz="2100" dirty="0" err="1">
                <a:solidFill>
                  <a:schemeClr val="bg1"/>
                </a:solidFill>
              </a:rPr>
              <a:t>halaman</a:t>
            </a:r>
            <a:r>
              <a:rPr lang="en-US" sz="2100" dirty="0">
                <a:solidFill>
                  <a:schemeClr val="bg1"/>
                </a:solidFill>
              </a:rPr>
              <a:t> </a:t>
            </a:r>
            <a:r>
              <a:rPr lang="en-US" sz="2100" dirty="0" err="1">
                <a:solidFill>
                  <a:schemeClr val="bg1"/>
                </a:solidFill>
              </a:rPr>
              <a:t>sbb</a:t>
            </a:r>
            <a:r>
              <a:rPr lang="en-US" sz="2100" dirty="0">
                <a:solidFill>
                  <a:schemeClr val="bg1"/>
                </a:solidFill>
              </a:rPr>
              <a:t>:</a:t>
            </a:r>
          </a:p>
          <a:p>
            <a:pPr marL="457200" indent="-457200" eaLnBrk="1" fontAlgn="auto" hangingPunct="1">
              <a:spcAft>
                <a:spcPts val="0"/>
              </a:spcAft>
              <a:buFont typeface="Arial" panose="020B0604020202020204" pitchFamily="34" charset="0"/>
              <a:buNone/>
              <a:defRPr/>
            </a:pPr>
            <a:r>
              <a:rPr lang="en-US" sz="2100" dirty="0">
                <a:solidFill>
                  <a:schemeClr val="bg1"/>
                </a:solidFill>
              </a:rPr>
              <a:t>	Hal. 1      : Cover/</a:t>
            </a:r>
            <a:r>
              <a:rPr lang="en-US" sz="2100" dirty="0" err="1">
                <a:solidFill>
                  <a:schemeClr val="bg1"/>
                </a:solidFill>
              </a:rPr>
              <a:t>Sampul</a:t>
            </a:r>
            <a:r>
              <a:rPr lang="en-US" sz="2100" dirty="0">
                <a:solidFill>
                  <a:schemeClr val="bg1"/>
                </a:solidFill>
              </a:rPr>
              <a:t> </a:t>
            </a:r>
            <a:r>
              <a:rPr lang="en-US" sz="1600" dirty="0">
                <a:solidFill>
                  <a:schemeClr val="bg1"/>
                </a:solidFill>
              </a:rPr>
              <a:t>(</a:t>
            </a:r>
            <a:r>
              <a:rPr lang="en-US" sz="1600" dirty="0" err="1">
                <a:solidFill>
                  <a:schemeClr val="bg1"/>
                </a:solidFill>
              </a:rPr>
              <a:t>Bebas</a:t>
            </a:r>
            <a:r>
              <a:rPr lang="en-US" sz="1600" dirty="0">
                <a:solidFill>
                  <a:schemeClr val="bg1"/>
                </a:solidFill>
              </a:rPr>
              <a:t>, </a:t>
            </a:r>
            <a:r>
              <a:rPr lang="en-US" sz="1600" dirty="0" err="1">
                <a:solidFill>
                  <a:schemeClr val="bg1"/>
                </a:solidFill>
              </a:rPr>
              <a:t>buat</a:t>
            </a:r>
            <a:r>
              <a:rPr lang="en-US" sz="1600" dirty="0">
                <a:solidFill>
                  <a:schemeClr val="bg1"/>
                </a:solidFill>
              </a:rPr>
              <a:t> </a:t>
            </a:r>
            <a:r>
              <a:rPr lang="en-US" sz="1600" dirty="0" err="1">
                <a:solidFill>
                  <a:schemeClr val="bg1"/>
                </a:solidFill>
              </a:rPr>
              <a:t>sekeren</a:t>
            </a:r>
            <a:r>
              <a:rPr lang="en-US" sz="1600" dirty="0">
                <a:solidFill>
                  <a:schemeClr val="bg1"/>
                </a:solidFill>
              </a:rPr>
              <a:t> </a:t>
            </a:r>
            <a:r>
              <a:rPr lang="en-US" sz="1600" dirty="0" err="1">
                <a:solidFill>
                  <a:schemeClr val="bg1"/>
                </a:solidFill>
              </a:rPr>
              <a:t>mungkin</a:t>
            </a:r>
            <a:r>
              <a:rPr lang="en-US" sz="1600" dirty="0">
                <a:solidFill>
                  <a:schemeClr val="bg1"/>
                </a:solidFill>
              </a:rPr>
              <a:t>  </a:t>
            </a:r>
            <a:r>
              <a:rPr lang="en-US" sz="1600" dirty="0" err="1">
                <a:solidFill>
                  <a:schemeClr val="bg1"/>
                </a:solidFill>
              </a:rPr>
              <a:t>wajib</a:t>
            </a:r>
            <a:r>
              <a:rPr lang="en-US" sz="1600" dirty="0">
                <a:solidFill>
                  <a:schemeClr val="bg1"/>
                </a:solidFill>
              </a:rPr>
              <a:t> </a:t>
            </a:r>
            <a:r>
              <a:rPr lang="en-US" sz="1600" dirty="0" err="1">
                <a:solidFill>
                  <a:schemeClr val="bg1"/>
                </a:solidFill>
              </a:rPr>
              <a:t>ada</a:t>
            </a:r>
            <a:r>
              <a:rPr lang="en-US" sz="1600" dirty="0">
                <a:solidFill>
                  <a:schemeClr val="bg1"/>
                </a:solidFill>
              </a:rPr>
              <a:t> </a:t>
            </a:r>
            <a:r>
              <a:rPr lang="en-US" sz="1600" dirty="0" err="1">
                <a:solidFill>
                  <a:schemeClr val="bg1"/>
                </a:solidFill>
              </a:rPr>
              <a:t>kelas,NIM</a:t>
            </a:r>
            <a:r>
              <a:rPr lang="en-US" sz="1600" dirty="0">
                <a:solidFill>
                  <a:schemeClr val="bg1"/>
                </a:solidFill>
              </a:rPr>
              <a:t>, &amp; </a:t>
            </a:r>
            <a:r>
              <a:rPr lang="en-US" sz="1600" dirty="0" err="1">
                <a:solidFill>
                  <a:schemeClr val="bg1"/>
                </a:solidFill>
              </a:rPr>
              <a:t>nama</a:t>
            </a:r>
            <a:r>
              <a:rPr lang="en-US" sz="1600" dirty="0">
                <a:solidFill>
                  <a:schemeClr val="bg1"/>
                </a:solidFill>
              </a:rPr>
              <a:t>)</a:t>
            </a:r>
          </a:p>
          <a:p>
            <a:pPr marL="457200" indent="-457200" eaLnBrk="1" fontAlgn="auto" hangingPunct="1">
              <a:spcAft>
                <a:spcPts val="0"/>
              </a:spcAft>
              <a:buFont typeface="Arial" panose="020B0604020202020204" pitchFamily="34" charset="0"/>
              <a:buNone/>
              <a:defRPr/>
            </a:pPr>
            <a:r>
              <a:rPr lang="en-US" sz="2100" dirty="0">
                <a:solidFill>
                  <a:schemeClr val="bg1"/>
                </a:solidFill>
              </a:rPr>
              <a:t>	Hal. 2-4  : </a:t>
            </a:r>
            <a:r>
              <a:rPr lang="en-US" sz="2100" dirty="0" err="1">
                <a:solidFill>
                  <a:schemeClr val="bg1"/>
                </a:solidFill>
              </a:rPr>
              <a:t>Foto</a:t>
            </a:r>
            <a:r>
              <a:rPr lang="en-US" sz="2100" dirty="0">
                <a:solidFill>
                  <a:schemeClr val="bg1"/>
                </a:solidFill>
              </a:rPr>
              <a:t> </a:t>
            </a:r>
            <a:r>
              <a:rPr lang="en-US" sz="2100" dirty="0" err="1">
                <a:solidFill>
                  <a:schemeClr val="bg1"/>
                </a:solidFill>
              </a:rPr>
              <a:t>hasil</a:t>
            </a:r>
            <a:r>
              <a:rPr lang="en-US" sz="2100" dirty="0">
                <a:solidFill>
                  <a:schemeClr val="bg1"/>
                </a:solidFill>
              </a:rPr>
              <a:t> </a:t>
            </a:r>
            <a:r>
              <a:rPr lang="en-US" sz="2100" dirty="0" err="1">
                <a:solidFill>
                  <a:schemeClr val="bg1"/>
                </a:solidFill>
              </a:rPr>
              <a:t>akhir</a:t>
            </a:r>
            <a:r>
              <a:rPr lang="en-US" sz="1400" b="1" dirty="0">
                <a:solidFill>
                  <a:schemeClr val="bg1"/>
                </a:solidFill>
              </a:rPr>
              <a:t> </a:t>
            </a:r>
            <a:r>
              <a:rPr lang="en-US" sz="2400" dirty="0">
                <a:solidFill>
                  <a:schemeClr val="bg1"/>
                </a:solidFill>
              </a:rPr>
              <a:t> SABLON TRASNFER PAPER </a:t>
            </a:r>
            <a:r>
              <a:rPr lang="en-US" sz="1500" dirty="0">
                <a:solidFill>
                  <a:schemeClr val="bg1"/>
                </a:solidFill>
              </a:rPr>
              <a:t>(</a:t>
            </a:r>
            <a:r>
              <a:rPr lang="en-US" sz="1500" dirty="0" err="1">
                <a:solidFill>
                  <a:schemeClr val="bg1"/>
                </a:solidFill>
              </a:rPr>
              <a:t>dalam</a:t>
            </a:r>
            <a:r>
              <a:rPr lang="en-US" sz="1500" dirty="0">
                <a:solidFill>
                  <a:schemeClr val="bg1"/>
                </a:solidFill>
              </a:rPr>
              <a:t> </a:t>
            </a:r>
            <a:r>
              <a:rPr lang="en-US" sz="1500" dirty="0" err="1">
                <a:solidFill>
                  <a:schemeClr val="bg1"/>
                </a:solidFill>
              </a:rPr>
              <a:t>berbagai</a:t>
            </a:r>
            <a:r>
              <a:rPr lang="en-US" sz="1500" dirty="0">
                <a:solidFill>
                  <a:schemeClr val="bg1"/>
                </a:solidFill>
              </a:rPr>
              <a:t> angle. 1 </a:t>
            </a:r>
            <a:r>
              <a:rPr lang="en-US" sz="1500" dirty="0" err="1">
                <a:solidFill>
                  <a:schemeClr val="bg1"/>
                </a:solidFill>
              </a:rPr>
              <a:t>foto</a:t>
            </a:r>
            <a:r>
              <a:rPr lang="en-US" sz="1500" dirty="0">
                <a:solidFill>
                  <a:schemeClr val="bg1"/>
                </a:solidFill>
              </a:rPr>
              <a:t> = 1 </a:t>
            </a:r>
            <a:r>
              <a:rPr lang="en-US" sz="1500" dirty="0" err="1">
                <a:solidFill>
                  <a:schemeClr val="bg1"/>
                </a:solidFill>
              </a:rPr>
              <a:t>halaman</a:t>
            </a:r>
            <a:r>
              <a:rPr lang="en-US" sz="1500" dirty="0">
                <a:solidFill>
                  <a:schemeClr val="bg1"/>
                </a:solidFill>
              </a:rPr>
              <a:t> full)</a:t>
            </a:r>
          </a:p>
          <a:p>
            <a:pPr marL="457200" indent="-457200" eaLnBrk="1" fontAlgn="auto" hangingPunct="1">
              <a:spcAft>
                <a:spcPts val="0"/>
              </a:spcAft>
              <a:buFont typeface="Arial" panose="020B0604020202020204" pitchFamily="34" charset="0"/>
              <a:buNone/>
              <a:defRPr/>
            </a:pPr>
            <a:r>
              <a:rPr lang="en-US" sz="2100" dirty="0">
                <a:solidFill>
                  <a:schemeClr val="bg1"/>
                </a:solidFill>
              </a:rPr>
              <a:t>	Hal. 5      : </a:t>
            </a:r>
            <a:r>
              <a:rPr lang="en-US" sz="2100" dirty="0" err="1">
                <a:solidFill>
                  <a:schemeClr val="bg1"/>
                </a:solidFill>
              </a:rPr>
              <a:t>Foto</a:t>
            </a:r>
            <a:r>
              <a:rPr lang="en-US" sz="2100" dirty="0">
                <a:solidFill>
                  <a:schemeClr val="bg1"/>
                </a:solidFill>
              </a:rPr>
              <a:t> </a:t>
            </a:r>
            <a:r>
              <a:rPr lang="en-US" sz="2100" dirty="0" err="1">
                <a:solidFill>
                  <a:schemeClr val="bg1"/>
                </a:solidFill>
              </a:rPr>
              <a:t>anda</a:t>
            </a:r>
            <a:r>
              <a:rPr lang="en-US" sz="2100" dirty="0">
                <a:solidFill>
                  <a:schemeClr val="bg1"/>
                </a:solidFill>
              </a:rPr>
              <a:t> </a:t>
            </a:r>
            <a:r>
              <a:rPr lang="en-US" sz="2100" dirty="0" err="1">
                <a:solidFill>
                  <a:schemeClr val="bg1"/>
                </a:solidFill>
              </a:rPr>
              <a:t>menggunakan</a:t>
            </a:r>
            <a:r>
              <a:rPr lang="en-US" sz="2100" dirty="0">
                <a:solidFill>
                  <a:schemeClr val="bg1"/>
                </a:solidFill>
              </a:rPr>
              <a:t> </a:t>
            </a:r>
            <a:r>
              <a:rPr lang="en-US" sz="2100" dirty="0" err="1">
                <a:solidFill>
                  <a:schemeClr val="bg1"/>
                </a:solidFill>
              </a:rPr>
              <a:t>hasil</a:t>
            </a:r>
            <a:r>
              <a:rPr lang="en-US" sz="2100" dirty="0">
                <a:solidFill>
                  <a:schemeClr val="bg1"/>
                </a:solidFill>
              </a:rPr>
              <a:t> </a:t>
            </a:r>
            <a:r>
              <a:rPr lang="en-US" sz="2100" dirty="0" err="1">
                <a:solidFill>
                  <a:schemeClr val="bg1"/>
                </a:solidFill>
              </a:rPr>
              <a:t>sablon</a:t>
            </a:r>
            <a:r>
              <a:rPr lang="en-US" sz="2100" dirty="0">
                <a:solidFill>
                  <a:schemeClr val="bg1"/>
                </a:solidFill>
              </a:rPr>
              <a:t> (medium </a:t>
            </a:r>
            <a:r>
              <a:rPr lang="en-US" sz="2100" dirty="0" err="1">
                <a:solidFill>
                  <a:schemeClr val="bg1"/>
                </a:solidFill>
              </a:rPr>
              <a:t>atau</a:t>
            </a:r>
            <a:r>
              <a:rPr lang="en-US" sz="2100" dirty="0">
                <a:solidFill>
                  <a:schemeClr val="bg1"/>
                </a:solidFill>
              </a:rPr>
              <a:t> full body)</a:t>
            </a:r>
          </a:p>
          <a:p>
            <a:pPr marL="457200" indent="-457200" eaLnBrk="1" fontAlgn="auto" hangingPunct="1">
              <a:spcAft>
                <a:spcPts val="0"/>
              </a:spcAft>
              <a:buFont typeface="Arial" panose="020B0604020202020204" pitchFamily="34" charset="0"/>
              <a:buNone/>
              <a:defRPr/>
            </a:pPr>
            <a:r>
              <a:rPr lang="en-US" sz="2100" dirty="0">
                <a:solidFill>
                  <a:schemeClr val="bg1"/>
                </a:solidFill>
              </a:rPr>
              <a:t> 	HAL 6-7  : </a:t>
            </a:r>
            <a:r>
              <a:rPr lang="en-US" sz="2100" dirty="0" err="1">
                <a:solidFill>
                  <a:schemeClr val="bg1"/>
                </a:solidFill>
              </a:rPr>
              <a:t>Foto</a:t>
            </a:r>
            <a:r>
              <a:rPr lang="en-US" sz="2100" dirty="0">
                <a:solidFill>
                  <a:schemeClr val="bg1"/>
                </a:solidFill>
              </a:rPr>
              <a:t> Proses </a:t>
            </a:r>
            <a:r>
              <a:rPr lang="en-US" sz="2100" dirty="0" err="1">
                <a:solidFill>
                  <a:schemeClr val="bg1"/>
                </a:solidFill>
              </a:rPr>
              <a:t>Pembuatan</a:t>
            </a:r>
            <a:r>
              <a:rPr lang="en-US" sz="2100" dirty="0">
                <a:solidFill>
                  <a:schemeClr val="bg1"/>
                </a:solidFill>
              </a:rPr>
              <a:t> </a:t>
            </a:r>
            <a:r>
              <a:rPr lang="en-US" sz="1500" dirty="0">
                <a:solidFill>
                  <a:schemeClr val="bg1"/>
                </a:solidFill>
              </a:rPr>
              <a:t>(</a:t>
            </a:r>
            <a:r>
              <a:rPr lang="en-US" sz="1500" dirty="0" err="1">
                <a:solidFill>
                  <a:schemeClr val="bg1"/>
                </a:solidFill>
              </a:rPr>
              <a:t>dalam</a:t>
            </a:r>
            <a:r>
              <a:rPr lang="en-US" sz="1500" dirty="0">
                <a:solidFill>
                  <a:schemeClr val="bg1"/>
                </a:solidFill>
              </a:rPr>
              <a:t> </a:t>
            </a:r>
            <a:r>
              <a:rPr lang="en-US" sz="1500" dirty="0" err="1">
                <a:solidFill>
                  <a:schemeClr val="bg1"/>
                </a:solidFill>
              </a:rPr>
              <a:t>berbagai</a:t>
            </a:r>
            <a:r>
              <a:rPr lang="en-US" sz="1500" dirty="0">
                <a:solidFill>
                  <a:schemeClr val="bg1"/>
                </a:solidFill>
              </a:rPr>
              <a:t> proses. 1 </a:t>
            </a:r>
            <a:r>
              <a:rPr lang="en-US" sz="1500" dirty="0" err="1">
                <a:solidFill>
                  <a:schemeClr val="bg1"/>
                </a:solidFill>
              </a:rPr>
              <a:t>foto</a:t>
            </a:r>
            <a:r>
              <a:rPr lang="en-US" sz="1500" dirty="0">
                <a:solidFill>
                  <a:schemeClr val="bg1"/>
                </a:solidFill>
              </a:rPr>
              <a:t> = 1 </a:t>
            </a:r>
            <a:r>
              <a:rPr lang="en-US" sz="1500" dirty="0" err="1">
                <a:solidFill>
                  <a:schemeClr val="bg1"/>
                </a:solidFill>
              </a:rPr>
              <a:t>halaman</a:t>
            </a:r>
            <a:r>
              <a:rPr lang="en-US" sz="1500" dirty="0">
                <a:solidFill>
                  <a:schemeClr val="bg1"/>
                </a:solidFill>
              </a:rPr>
              <a:t> full)</a:t>
            </a:r>
          </a:p>
          <a:p>
            <a:pPr marL="457200" indent="-457200" eaLnBrk="1" fontAlgn="auto" hangingPunct="1">
              <a:spcAft>
                <a:spcPts val="0"/>
              </a:spcAft>
              <a:buFont typeface="Arial" panose="020B0604020202020204" pitchFamily="34" charset="0"/>
              <a:buNone/>
              <a:defRPr/>
            </a:pPr>
            <a:r>
              <a:rPr lang="en-US" sz="2100" dirty="0">
                <a:solidFill>
                  <a:schemeClr val="bg1"/>
                </a:solidFill>
              </a:rPr>
              <a:t>	Hal. 8      : </a:t>
            </a:r>
            <a:r>
              <a:rPr lang="en-US" sz="2100" dirty="0" err="1">
                <a:solidFill>
                  <a:schemeClr val="bg1"/>
                </a:solidFill>
              </a:rPr>
              <a:t>Foto</a:t>
            </a:r>
            <a:r>
              <a:rPr lang="en-US" sz="2100" dirty="0">
                <a:solidFill>
                  <a:schemeClr val="bg1"/>
                </a:solidFill>
              </a:rPr>
              <a:t>/Scan </a:t>
            </a:r>
            <a:r>
              <a:rPr lang="en-US" sz="2100" dirty="0" err="1">
                <a:solidFill>
                  <a:schemeClr val="bg1"/>
                </a:solidFill>
              </a:rPr>
              <a:t>Sketsa</a:t>
            </a:r>
            <a:r>
              <a:rPr lang="en-US" sz="2100" dirty="0">
                <a:solidFill>
                  <a:schemeClr val="bg1"/>
                </a:solidFill>
              </a:rPr>
              <a:t> </a:t>
            </a:r>
            <a:r>
              <a:rPr lang="en-US" sz="1500" dirty="0">
                <a:solidFill>
                  <a:schemeClr val="bg1"/>
                </a:solidFill>
              </a:rPr>
              <a:t>(</a:t>
            </a:r>
            <a:r>
              <a:rPr lang="en-US" sz="1500" dirty="0" err="1">
                <a:solidFill>
                  <a:schemeClr val="bg1"/>
                </a:solidFill>
              </a:rPr>
              <a:t>jangan</a:t>
            </a:r>
            <a:r>
              <a:rPr lang="en-US" sz="1500" dirty="0">
                <a:solidFill>
                  <a:schemeClr val="bg1"/>
                </a:solidFill>
              </a:rPr>
              <a:t> </a:t>
            </a:r>
            <a:r>
              <a:rPr lang="en-US" sz="1500" dirty="0" err="1">
                <a:solidFill>
                  <a:schemeClr val="bg1"/>
                </a:solidFill>
              </a:rPr>
              <a:t>buram</a:t>
            </a:r>
            <a:r>
              <a:rPr lang="en-US" sz="1500" dirty="0">
                <a:solidFill>
                  <a:schemeClr val="bg1"/>
                </a:solidFill>
              </a:rPr>
              <a:t>, noise, </a:t>
            </a:r>
            <a:r>
              <a:rPr lang="en-US" sz="1500" dirty="0" err="1">
                <a:solidFill>
                  <a:schemeClr val="bg1"/>
                </a:solidFill>
              </a:rPr>
              <a:t>lowres</a:t>
            </a:r>
            <a:r>
              <a:rPr lang="en-US" sz="1500" dirty="0">
                <a:solidFill>
                  <a:schemeClr val="bg1"/>
                </a:solidFill>
              </a:rPr>
              <a:t>, bocor </a:t>
            </a:r>
            <a:r>
              <a:rPr lang="en-US" sz="1500" dirty="0" err="1">
                <a:solidFill>
                  <a:schemeClr val="bg1"/>
                </a:solidFill>
              </a:rPr>
              <a:t>ada</a:t>
            </a:r>
            <a:r>
              <a:rPr lang="en-US" sz="1500" dirty="0">
                <a:solidFill>
                  <a:schemeClr val="bg1"/>
                </a:solidFill>
              </a:rPr>
              <a:t> </a:t>
            </a:r>
            <a:r>
              <a:rPr lang="en-US" sz="1500" dirty="0" err="1">
                <a:solidFill>
                  <a:schemeClr val="bg1"/>
                </a:solidFill>
              </a:rPr>
              <a:t>bayangan</a:t>
            </a:r>
            <a:r>
              <a:rPr lang="en-US" sz="1500" dirty="0">
                <a:solidFill>
                  <a:schemeClr val="bg1"/>
                </a:solidFill>
              </a:rPr>
              <a:t>)</a:t>
            </a:r>
          </a:p>
          <a:p>
            <a:pPr marL="457200" indent="-457200" eaLnBrk="1" fontAlgn="auto" hangingPunct="1">
              <a:spcAft>
                <a:spcPts val="0"/>
              </a:spcAft>
              <a:buFont typeface="Arial" panose="020B0604020202020204" pitchFamily="34" charset="0"/>
              <a:buNone/>
              <a:defRPr/>
            </a:pPr>
            <a:r>
              <a:rPr lang="en-US" sz="2100" dirty="0">
                <a:solidFill>
                  <a:schemeClr val="bg1"/>
                </a:solidFill>
              </a:rPr>
              <a:t>	</a:t>
            </a:r>
          </a:p>
          <a:p>
            <a:pPr marL="457200" indent="-457200" eaLnBrk="1" fontAlgn="auto" hangingPunct="1">
              <a:spcAft>
                <a:spcPts val="0"/>
              </a:spcAft>
              <a:buFont typeface="+mj-lt"/>
              <a:buAutoNum type="arabicPeriod" startAt="4"/>
              <a:defRPr/>
            </a:pPr>
            <a:r>
              <a:rPr lang="en-US" sz="2100" dirty="0" err="1">
                <a:solidFill>
                  <a:schemeClr val="bg1"/>
                </a:solidFill>
              </a:rPr>
              <a:t>Buat</a:t>
            </a:r>
            <a:r>
              <a:rPr lang="en-US" sz="2100" dirty="0">
                <a:solidFill>
                  <a:schemeClr val="bg1"/>
                </a:solidFill>
              </a:rPr>
              <a:t> layout </a:t>
            </a:r>
            <a:r>
              <a:rPr lang="en-US" sz="2100" dirty="0" err="1">
                <a:solidFill>
                  <a:schemeClr val="bg1"/>
                </a:solidFill>
              </a:rPr>
              <a:t>halaman</a:t>
            </a:r>
            <a:r>
              <a:rPr lang="en-US" sz="2100" dirty="0">
                <a:solidFill>
                  <a:schemeClr val="bg1"/>
                </a:solidFill>
              </a:rPr>
              <a:t> yang </a:t>
            </a:r>
            <a:r>
              <a:rPr lang="en-US" sz="2100" dirty="0" err="1">
                <a:solidFill>
                  <a:schemeClr val="bg1"/>
                </a:solidFill>
              </a:rPr>
              <a:t>rapih</a:t>
            </a:r>
            <a:r>
              <a:rPr lang="en-US" sz="2100" dirty="0">
                <a:solidFill>
                  <a:schemeClr val="bg1"/>
                </a:solidFill>
              </a:rPr>
              <a:t> </a:t>
            </a:r>
            <a:r>
              <a:rPr lang="en-US" sz="1500" dirty="0">
                <a:solidFill>
                  <a:schemeClr val="bg1"/>
                </a:solidFill>
              </a:rPr>
              <a:t>(</a:t>
            </a:r>
            <a:r>
              <a:rPr lang="en-US" sz="1500" dirty="0" err="1">
                <a:solidFill>
                  <a:schemeClr val="bg1"/>
                </a:solidFill>
              </a:rPr>
              <a:t>tidak</a:t>
            </a:r>
            <a:r>
              <a:rPr lang="en-US" sz="1500" dirty="0">
                <a:solidFill>
                  <a:schemeClr val="bg1"/>
                </a:solidFill>
              </a:rPr>
              <a:t> </a:t>
            </a:r>
            <a:r>
              <a:rPr lang="en-US" sz="1500" dirty="0" err="1">
                <a:solidFill>
                  <a:schemeClr val="bg1"/>
                </a:solidFill>
              </a:rPr>
              <a:t>asal</a:t>
            </a:r>
            <a:r>
              <a:rPr lang="en-US" sz="1500" dirty="0">
                <a:solidFill>
                  <a:schemeClr val="bg1"/>
                </a:solidFill>
              </a:rPr>
              <a:t> </a:t>
            </a:r>
            <a:r>
              <a:rPr lang="en-US" sz="1500" dirty="0" err="1">
                <a:solidFill>
                  <a:schemeClr val="bg1"/>
                </a:solidFill>
              </a:rPr>
              <a:t>telpel</a:t>
            </a:r>
            <a:r>
              <a:rPr lang="en-US" sz="1500" dirty="0">
                <a:solidFill>
                  <a:schemeClr val="bg1"/>
                </a:solidFill>
              </a:rPr>
              <a:t> </a:t>
            </a:r>
            <a:r>
              <a:rPr lang="en-US" sz="1500" dirty="0" err="1">
                <a:solidFill>
                  <a:schemeClr val="bg1"/>
                </a:solidFill>
              </a:rPr>
              <a:t>foto</a:t>
            </a:r>
            <a:r>
              <a:rPr lang="en-US" sz="1500" dirty="0">
                <a:solidFill>
                  <a:schemeClr val="bg1"/>
                </a:solidFill>
              </a:rPr>
              <a:t> </a:t>
            </a:r>
            <a:r>
              <a:rPr lang="en-US" sz="1500" dirty="0" err="1">
                <a:solidFill>
                  <a:schemeClr val="bg1"/>
                </a:solidFill>
              </a:rPr>
              <a:t>karya</a:t>
            </a:r>
            <a:r>
              <a:rPr lang="en-US" sz="1500" dirty="0">
                <a:solidFill>
                  <a:schemeClr val="bg1"/>
                </a:solidFill>
              </a:rPr>
              <a:t> &amp; </a:t>
            </a:r>
            <a:r>
              <a:rPr lang="en-US" sz="1500" dirty="0" err="1">
                <a:solidFill>
                  <a:schemeClr val="bg1"/>
                </a:solidFill>
              </a:rPr>
              <a:t>foto</a:t>
            </a:r>
            <a:r>
              <a:rPr lang="en-US" sz="1500" dirty="0">
                <a:solidFill>
                  <a:schemeClr val="bg1"/>
                </a:solidFill>
              </a:rPr>
              <a:t> 1 </a:t>
            </a:r>
            <a:r>
              <a:rPr lang="en-US" sz="1500" dirty="0" err="1">
                <a:solidFill>
                  <a:schemeClr val="bg1"/>
                </a:solidFill>
              </a:rPr>
              <a:t>ukuran</a:t>
            </a:r>
            <a:r>
              <a:rPr lang="en-US" sz="1500" dirty="0">
                <a:solidFill>
                  <a:schemeClr val="bg1"/>
                </a:solidFill>
              </a:rPr>
              <a:t> </a:t>
            </a:r>
            <a:r>
              <a:rPr lang="en-US" sz="1500" dirty="0" err="1">
                <a:solidFill>
                  <a:schemeClr val="bg1"/>
                </a:solidFill>
              </a:rPr>
              <a:t>yg</a:t>
            </a:r>
            <a:r>
              <a:rPr lang="en-US" sz="1500" dirty="0">
                <a:solidFill>
                  <a:schemeClr val="bg1"/>
                </a:solidFill>
              </a:rPr>
              <a:t> </a:t>
            </a:r>
            <a:r>
              <a:rPr lang="en-US" sz="1500" dirty="0" err="1">
                <a:solidFill>
                  <a:schemeClr val="bg1"/>
                </a:solidFill>
              </a:rPr>
              <a:t>sama</a:t>
            </a:r>
            <a:r>
              <a:rPr lang="en-US" sz="1500" dirty="0">
                <a:solidFill>
                  <a:schemeClr val="bg1"/>
                </a:solidFill>
              </a:rPr>
              <a:t> pada </a:t>
            </a:r>
            <a:r>
              <a:rPr lang="en-US" sz="1500" dirty="0" err="1">
                <a:solidFill>
                  <a:schemeClr val="bg1"/>
                </a:solidFill>
              </a:rPr>
              <a:t>setiap</a:t>
            </a:r>
            <a:r>
              <a:rPr lang="en-US" sz="1500" dirty="0">
                <a:solidFill>
                  <a:schemeClr val="bg1"/>
                </a:solidFill>
              </a:rPr>
              <a:t> </a:t>
            </a:r>
            <a:r>
              <a:rPr lang="en-US" sz="1500" dirty="0" err="1">
                <a:solidFill>
                  <a:schemeClr val="bg1"/>
                </a:solidFill>
              </a:rPr>
              <a:t>halaman</a:t>
            </a:r>
            <a:r>
              <a:rPr lang="en-US" sz="1500" dirty="0">
                <a:solidFill>
                  <a:schemeClr val="bg1"/>
                </a:solidFill>
              </a:rPr>
              <a:t>)</a:t>
            </a:r>
          </a:p>
          <a:p>
            <a:pPr marL="457200" indent="-457200" eaLnBrk="1" fontAlgn="auto" hangingPunct="1">
              <a:spcAft>
                <a:spcPts val="0"/>
              </a:spcAft>
              <a:buFont typeface="+mj-lt"/>
              <a:buAutoNum type="arabicPeriod" startAt="4"/>
              <a:defRPr/>
            </a:pPr>
            <a:r>
              <a:rPr lang="en-US" sz="2100" dirty="0" err="1">
                <a:solidFill>
                  <a:schemeClr val="bg1"/>
                </a:solidFill>
              </a:rPr>
              <a:t>Buat</a:t>
            </a:r>
            <a:r>
              <a:rPr lang="en-US" sz="2100" dirty="0">
                <a:solidFill>
                  <a:schemeClr val="bg1"/>
                </a:solidFill>
              </a:rPr>
              <a:t> </a:t>
            </a:r>
            <a:r>
              <a:rPr lang="en-US" sz="2100" dirty="0" err="1">
                <a:solidFill>
                  <a:schemeClr val="bg1"/>
                </a:solidFill>
              </a:rPr>
              <a:t>dalam</a:t>
            </a:r>
            <a:r>
              <a:rPr lang="en-US" sz="2100" dirty="0">
                <a:solidFill>
                  <a:schemeClr val="bg1"/>
                </a:solidFill>
              </a:rPr>
              <a:t> 1 file PDF </a:t>
            </a:r>
            <a:r>
              <a:rPr lang="en-US" sz="2100" dirty="0" err="1">
                <a:solidFill>
                  <a:schemeClr val="bg1"/>
                </a:solidFill>
              </a:rPr>
              <a:t>dgn</a:t>
            </a:r>
            <a:r>
              <a:rPr lang="en-US" sz="2100" dirty="0">
                <a:solidFill>
                  <a:schemeClr val="bg1"/>
                </a:solidFill>
              </a:rPr>
              <a:t> format : </a:t>
            </a:r>
            <a:r>
              <a:rPr lang="en-US" sz="2100" b="1" dirty="0" err="1">
                <a:solidFill>
                  <a:schemeClr val="bg1"/>
                </a:solidFill>
              </a:rPr>
              <a:t>Kls_NIM_Nama</a:t>
            </a:r>
            <a:r>
              <a:rPr lang="en-US" sz="2100" dirty="0">
                <a:solidFill>
                  <a:schemeClr val="bg1"/>
                </a:solidFill>
              </a:rPr>
              <a:t>. </a:t>
            </a:r>
          </a:p>
          <a:p>
            <a:pPr marL="457200" indent="-457200" eaLnBrk="1" fontAlgn="auto" hangingPunct="1">
              <a:spcAft>
                <a:spcPts val="0"/>
              </a:spcAft>
              <a:buFont typeface="+mj-lt"/>
              <a:buAutoNum type="arabicPeriod" startAt="4"/>
              <a:defRPr/>
            </a:pPr>
            <a:r>
              <a:rPr lang="en-US" sz="2100" dirty="0" err="1">
                <a:solidFill>
                  <a:schemeClr val="bg1"/>
                </a:solidFill>
              </a:rPr>
              <a:t>Maks</a:t>
            </a:r>
            <a:r>
              <a:rPr lang="en-US" sz="2100" dirty="0">
                <a:solidFill>
                  <a:schemeClr val="bg1"/>
                </a:solidFill>
              </a:rPr>
              <a:t>. </a:t>
            </a:r>
            <a:r>
              <a:rPr lang="en-US" sz="2100" dirty="0" err="1">
                <a:solidFill>
                  <a:schemeClr val="bg1"/>
                </a:solidFill>
              </a:rPr>
              <a:t>Berat</a:t>
            </a:r>
            <a:r>
              <a:rPr lang="en-US" sz="2100" dirty="0">
                <a:solidFill>
                  <a:schemeClr val="bg1"/>
                </a:solidFill>
              </a:rPr>
              <a:t> file 5 MB. </a:t>
            </a:r>
            <a:r>
              <a:rPr lang="en-US" sz="2100" dirty="0" err="1">
                <a:solidFill>
                  <a:schemeClr val="bg1"/>
                </a:solidFill>
              </a:rPr>
              <a:t>Gunakan</a:t>
            </a:r>
            <a:r>
              <a:rPr lang="en-US" sz="2100" dirty="0">
                <a:solidFill>
                  <a:schemeClr val="bg1"/>
                </a:solidFill>
              </a:rPr>
              <a:t> Compressed </a:t>
            </a:r>
            <a:r>
              <a:rPr lang="en-US" sz="2100" dirty="0" err="1">
                <a:solidFill>
                  <a:schemeClr val="bg1"/>
                </a:solidFill>
              </a:rPr>
              <a:t>jika</a:t>
            </a:r>
            <a:r>
              <a:rPr lang="en-US" sz="2100" dirty="0">
                <a:solidFill>
                  <a:schemeClr val="bg1"/>
                </a:solidFill>
              </a:rPr>
              <a:t> </a:t>
            </a:r>
            <a:r>
              <a:rPr lang="en-US" sz="2100" dirty="0" err="1">
                <a:solidFill>
                  <a:schemeClr val="bg1"/>
                </a:solidFill>
              </a:rPr>
              <a:t>perlu</a:t>
            </a:r>
            <a:r>
              <a:rPr lang="en-US" sz="2100" dirty="0">
                <a:solidFill>
                  <a:schemeClr val="bg1"/>
                </a:solidFill>
              </a:rPr>
              <a:t>.</a:t>
            </a:r>
          </a:p>
          <a:p>
            <a:pPr marL="457200" indent="-457200" eaLnBrk="1" fontAlgn="auto" hangingPunct="1">
              <a:spcAft>
                <a:spcPts val="0"/>
              </a:spcAft>
              <a:buFont typeface="+mj-lt"/>
              <a:buAutoNum type="arabicPeriod" startAt="4"/>
              <a:defRPr/>
            </a:pPr>
            <a:r>
              <a:rPr lang="en-US" sz="2100" dirty="0" err="1">
                <a:solidFill>
                  <a:schemeClr val="bg1"/>
                </a:solidFill>
              </a:rPr>
              <a:t>Pengumpulan</a:t>
            </a:r>
            <a:r>
              <a:rPr lang="en-US" sz="2100" dirty="0">
                <a:solidFill>
                  <a:schemeClr val="bg1"/>
                </a:solidFill>
              </a:rPr>
              <a:t> </a:t>
            </a:r>
            <a:r>
              <a:rPr lang="en-US" sz="2100" dirty="0" err="1">
                <a:solidFill>
                  <a:schemeClr val="bg1"/>
                </a:solidFill>
              </a:rPr>
              <a:t>dilakukan</a:t>
            </a:r>
            <a:r>
              <a:rPr lang="en-US" sz="2100" dirty="0">
                <a:solidFill>
                  <a:schemeClr val="bg1"/>
                </a:solidFill>
              </a:rPr>
              <a:t> di </a:t>
            </a:r>
            <a:r>
              <a:rPr lang="en-US" sz="2100" dirty="0" err="1">
                <a:solidFill>
                  <a:schemeClr val="bg1"/>
                </a:solidFill>
              </a:rPr>
              <a:t>grup</a:t>
            </a:r>
            <a:r>
              <a:rPr lang="en-US" sz="2100" dirty="0">
                <a:solidFill>
                  <a:schemeClr val="bg1"/>
                </a:solidFill>
              </a:rPr>
              <a:t> </a:t>
            </a:r>
            <a:r>
              <a:rPr lang="en-US" sz="2100" dirty="0" err="1">
                <a:solidFill>
                  <a:schemeClr val="bg1"/>
                </a:solidFill>
              </a:rPr>
              <a:t>kelas</a:t>
            </a:r>
            <a:r>
              <a:rPr lang="en-US" sz="2100" dirty="0">
                <a:solidFill>
                  <a:schemeClr val="bg1"/>
                </a:solidFill>
              </a:rPr>
              <a:t> pada jam </a:t>
            </a:r>
            <a:r>
              <a:rPr lang="en-US" sz="2100" dirty="0" err="1">
                <a:solidFill>
                  <a:schemeClr val="bg1"/>
                </a:solidFill>
              </a:rPr>
              <a:t>Perkuliahan</a:t>
            </a:r>
            <a:endParaRPr lang="en-US" sz="2100" dirty="0">
              <a:solidFill>
                <a:schemeClr val="bg1"/>
              </a:solidFill>
            </a:endParaRPr>
          </a:p>
        </p:txBody>
      </p:sp>
    </p:spTree>
    <p:extLst>
      <p:ext uri="{BB962C8B-B14F-4D97-AF65-F5344CB8AC3E}">
        <p14:creationId xmlns:p14="http://schemas.microsoft.com/office/powerpoint/2010/main" val="3138465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FBFB5-82DD-41CB-B2FE-A1BD1ACFBB98}"/>
              </a:ext>
            </a:extLst>
          </p:cNvPr>
          <p:cNvSpPr/>
          <p:nvPr/>
        </p:nvSpPr>
        <p:spPr>
          <a:xfrm>
            <a:off x="0" y="0"/>
            <a:ext cx="12192000"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nn-NO" sz="8800" b="1"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20C2413-43FA-4B9D-8A72-C25D3BCEE4ED}"/>
              </a:ext>
            </a:extLst>
          </p:cNvPr>
          <p:cNvSpPr/>
          <p:nvPr/>
        </p:nvSpPr>
        <p:spPr>
          <a:xfrm>
            <a:off x="8868408" y="6003962"/>
            <a:ext cx="3065263" cy="646331"/>
          </a:xfrm>
          <a:prstGeom prst="rect">
            <a:avLst/>
          </a:prstGeom>
        </p:spPr>
        <p:txBody>
          <a:bodyPr wrap="none">
            <a:spAutoFit/>
          </a:bodyPr>
          <a:lstStyle/>
          <a:p>
            <a:pPr algn="r"/>
            <a:r>
              <a:rPr lang="en-US" b="1" dirty="0">
                <a:solidFill>
                  <a:schemeClr val="bg1"/>
                </a:solidFill>
                <a:latin typeface="Okta Bold" panose="00000800000000000000" pitchFamily="50" charset="0"/>
                <a:ea typeface="Calibri" panose="020F0502020204030204" pitchFamily="34" charset="0"/>
              </a:rPr>
              <a:t>DOSEN</a:t>
            </a:r>
          </a:p>
          <a:p>
            <a:pPr algn="r"/>
            <a:r>
              <a:rPr lang="en-US" b="1" dirty="0">
                <a:solidFill>
                  <a:schemeClr val="bg1"/>
                </a:solidFill>
                <a:latin typeface="Okta Bold" panose="00000800000000000000" pitchFamily="50" charset="0"/>
                <a:ea typeface="Calibri" panose="020F0502020204030204" pitchFamily="34" charset="0"/>
              </a:rPr>
              <a:t>Ganjar Miftahuddin, M.Ds</a:t>
            </a:r>
            <a:endParaRPr lang="id-ID" b="1" dirty="0">
              <a:solidFill>
                <a:schemeClr val="bg1"/>
              </a:solidFill>
              <a:latin typeface="Okta Bold" panose="00000800000000000000" pitchFamily="50" charset="0"/>
            </a:endParaRPr>
          </a:p>
        </p:txBody>
      </p:sp>
      <p:sp>
        <p:nvSpPr>
          <p:cNvPr id="9" name="TextBox 8">
            <a:extLst>
              <a:ext uri="{FF2B5EF4-FFF2-40B4-BE49-F238E27FC236}">
                <a16:creationId xmlns:a16="http://schemas.microsoft.com/office/drawing/2014/main" id="{675CE0DA-3AB1-46F9-925D-B24882B3159D}"/>
              </a:ext>
            </a:extLst>
          </p:cNvPr>
          <p:cNvSpPr txBox="1"/>
          <p:nvPr/>
        </p:nvSpPr>
        <p:spPr>
          <a:xfrm>
            <a:off x="3046863" y="3247746"/>
            <a:ext cx="6093724" cy="369332"/>
          </a:xfrm>
          <a:prstGeom prst="rect">
            <a:avLst/>
          </a:prstGeom>
          <a:noFill/>
        </p:spPr>
        <p:txBody>
          <a:bodyPr wrap="square">
            <a:spAutoFit/>
          </a:bodyPr>
          <a:lstStyle/>
          <a:p>
            <a:pPr lvl="0"/>
            <a:endParaRPr lang="id-ID" sz="1800" dirty="0">
              <a:solidFill>
                <a:schemeClr val="bg1"/>
              </a:solidFill>
              <a:latin typeface="Okta Bold" panose="00000800000000000000" pitchFamily="50" charset="0"/>
            </a:endParaRPr>
          </a:p>
        </p:txBody>
      </p:sp>
      <p:sp>
        <p:nvSpPr>
          <p:cNvPr id="2" name="Rectangle 1">
            <a:extLst>
              <a:ext uri="{FF2B5EF4-FFF2-40B4-BE49-F238E27FC236}">
                <a16:creationId xmlns:a16="http://schemas.microsoft.com/office/drawing/2014/main" id="{868D13A6-1063-40F6-BA0B-9171DB8F4CFF}"/>
              </a:ext>
            </a:extLst>
          </p:cNvPr>
          <p:cNvSpPr/>
          <p:nvPr/>
        </p:nvSpPr>
        <p:spPr>
          <a:xfrm>
            <a:off x="387576" y="106442"/>
            <a:ext cx="1880643" cy="369332"/>
          </a:xfrm>
          <a:prstGeom prst="rect">
            <a:avLst/>
          </a:prstGeom>
        </p:spPr>
        <p:txBody>
          <a:bodyPr wrap="none">
            <a:spAutoFit/>
          </a:bodyPr>
          <a:lstStyle/>
          <a:p>
            <a:r>
              <a:rPr lang="nn-NO" b="1" dirty="0">
                <a:solidFill>
                  <a:schemeClr val="bg1"/>
                </a:solidFill>
                <a:latin typeface="Okta Bold" panose="00000800000000000000" pitchFamily="50" charset="0"/>
              </a:rPr>
              <a:t>TEKNIK CETAK</a:t>
            </a:r>
            <a:endParaRPr lang="id-ID" dirty="0">
              <a:solidFill>
                <a:schemeClr val="bg1"/>
              </a:solidFill>
              <a:latin typeface="Okta Bold" panose="00000800000000000000" pitchFamily="50" charset="0"/>
            </a:endParaRPr>
          </a:p>
        </p:txBody>
      </p:sp>
      <p:sp>
        <p:nvSpPr>
          <p:cNvPr id="3" name="Rectangle 2">
            <a:extLst>
              <a:ext uri="{FF2B5EF4-FFF2-40B4-BE49-F238E27FC236}">
                <a16:creationId xmlns:a16="http://schemas.microsoft.com/office/drawing/2014/main" id="{CFA1B98F-32EA-4E1B-8C4C-16D3ED4A9537}"/>
              </a:ext>
            </a:extLst>
          </p:cNvPr>
          <p:cNvSpPr/>
          <p:nvPr/>
        </p:nvSpPr>
        <p:spPr>
          <a:xfrm>
            <a:off x="163773" y="136478"/>
            <a:ext cx="223803" cy="2238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a:extLst>
              <a:ext uri="{FF2B5EF4-FFF2-40B4-BE49-F238E27FC236}">
                <a16:creationId xmlns:a16="http://schemas.microsoft.com/office/drawing/2014/main" id="{06D3D092-F3FA-4F71-93EE-D09424E91B7B}"/>
              </a:ext>
            </a:extLst>
          </p:cNvPr>
          <p:cNvSpPr txBox="1"/>
          <p:nvPr/>
        </p:nvSpPr>
        <p:spPr>
          <a:xfrm>
            <a:off x="2622076" y="2367171"/>
            <a:ext cx="6943298" cy="2123658"/>
          </a:xfrm>
          <a:prstGeom prst="rect">
            <a:avLst/>
          </a:prstGeom>
          <a:noFill/>
        </p:spPr>
        <p:txBody>
          <a:bodyPr wrap="square">
            <a:spAutoFit/>
          </a:bodyPr>
          <a:lstStyle/>
          <a:p>
            <a:pPr lvl="0" algn="ctr"/>
            <a:r>
              <a:rPr lang="en-US" sz="6600" b="1" dirty="0">
                <a:solidFill>
                  <a:schemeClr val="bg1"/>
                </a:solidFill>
                <a:latin typeface="Okta Bold" panose="00000800000000000000" pitchFamily="50" charset="0"/>
              </a:rPr>
              <a:t>SELAMAT </a:t>
            </a:r>
            <a:r>
              <a:rPr lang="en-US" sz="6600" b="1" dirty="0">
                <a:solidFill>
                  <a:srgbClr val="FF0000"/>
                </a:solidFill>
                <a:latin typeface="Okta Bold" panose="00000800000000000000" pitchFamily="50" charset="0"/>
              </a:rPr>
              <a:t>MENGERJAKAN</a:t>
            </a:r>
            <a:endParaRPr lang="id-ID" sz="6600" dirty="0">
              <a:solidFill>
                <a:srgbClr val="FF0000"/>
              </a:solidFill>
              <a:latin typeface="Okta Bold" panose="00000800000000000000" pitchFamily="50" charset="0"/>
            </a:endParaRPr>
          </a:p>
        </p:txBody>
      </p:sp>
    </p:spTree>
    <p:extLst>
      <p:ext uri="{BB962C8B-B14F-4D97-AF65-F5344CB8AC3E}">
        <p14:creationId xmlns:p14="http://schemas.microsoft.com/office/powerpoint/2010/main" val="6044459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3916</TotalTime>
  <Words>367</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Neucha</vt:lpstr>
      <vt:lpstr>Okta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Ganjar Miftahuddin</dc:creator>
  <cp:lastModifiedBy>Ganjar Miftahuddin</cp:lastModifiedBy>
  <cp:revision>195</cp:revision>
  <dcterms:created xsi:type="dcterms:W3CDTF">2019-12-02T15:17:46Z</dcterms:created>
  <dcterms:modified xsi:type="dcterms:W3CDTF">2021-01-05T01:50:21Z</dcterms:modified>
</cp:coreProperties>
</file>