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294" r:id="rId18"/>
    <p:sldId id="282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1A"/>
    <a:srgbClr val="323F43"/>
    <a:srgbClr val="F68422"/>
    <a:srgbClr val="C3723B"/>
    <a:srgbClr val="35302B"/>
    <a:srgbClr val="796B5A"/>
    <a:srgbClr val="786747"/>
    <a:srgbClr val="60696C"/>
    <a:srgbClr val="E07A0C"/>
    <a:srgbClr val="668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0D18A-91C5-4793-8E7F-D6BD7CAB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A2D9-650B-499B-BDE3-FCE9816A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F11B-584C-44B2-AF63-2C12308D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17F48-F534-4216-BE8B-D9C26E1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B93BF-F6F2-46C1-A863-7EA3F1B0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05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DE6-BD55-4109-ABDD-0A80AA91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4F901-831B-4CF6-85D0-BBFAB24D4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FC905-4475-47C7-A3C8-A0DC2D68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B33-263E-4728-A42A-3F9E32F5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F716E-A904-44BB-B971-08891657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234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98312-643A-4057-9C58-6826B4046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1A03E-7574-483F-B3D2-7D49FDA7D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8170-BBB0-4DD5-85DA-349E3B43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F3830-D178-497B-A0D6-DAADF54D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9A1FA-805C-43D8-8099-C1E93DB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98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DB55-916B-425F-B3E9-06F513FC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19E2-2999-4D99-949B-B83A2E6E3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7E95-DE59-46D3-9EBF-31E895C3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01AF4-EA8F-45F3-B8FF-8D2D2B03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0FA0-BFB9-4A52-81A5-FDAD6440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086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09D9-95FC-43E9-85A1-9348E424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7D505-36BD-43E0-AAA0-46D7441D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F4BA-89B4-4631-ADA7-658B76DF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E0378-4916-42DE-B370-932CD24B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50615-3E24-4EE9-B809-9B58D3DA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84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79B87-7437-41BD-85F4-F231C879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4BD3-0168-4392-A998-1E596C0F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0B091A-BA6E-4A86-AC6D-0EEBAC7C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8FC7-8B15-4B79-A15E-DAEC9852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4106-4BFE-4C2E-852A-AB429FBE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981D3-1A64-440E-8E29-EC2813EC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144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98F3-9A23-4768-81C4-6ECACD88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0BE25-C7C5-4BDF-A0F9-EE494032D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653C6-7D77-47FC-A1A4-23ABDBADC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13A4E-6E17-495A-B61D-2E09FBAF7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6294A-1909-4AA6-A962-AFBE15EDA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83ED-A805-4D7C-BCC6-EC05DA7D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28A30-C20B-49DB-94A6-8385BB7A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09AA6A-82C8-4338-9495-EECBCBA5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3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1CC54-2505-4E62-80BD-337F75D0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F6E79-F7DC-4AD1-8426-55633908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9A187-A721-4F99-AA14-D3BC01E1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7261-2539-49A6-8B4D-A1C3583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13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1FC9A-2FFA-40FE-9CCE-FC81834E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DBEA9-8584-47DC-8446-1D164C38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0FDB1-F1CE-4F0F-847C-86319A2E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0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EA7-803B-4303-B8AA-3F905332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1C70-98D7-4EB3-A6D2-8C00E7981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CD780-4D5D-412F-B4CD-80E15B1DC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3FF9F-AF7C-42BF-885B-BD5D9333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586D9-9F2B-4F28-82C1-0DFAB60F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7F0A-B207-47DF-B7F8-AEF4DFB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93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74AE-F51F-44C1-8BAD-01EB1AA2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3EC0A9-8126-4369-BFA8-8073D0ACF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8DC14-A4ED-462C-BFA5-273715790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96462-181B-49E3-AC65-B1E91262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9B41A-AC6A-4DB2-9769-8A5CE3C5A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1821B-4430-4326-A4DD-C54DB0C0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3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99E78-CF00-4000-AD2E-2A358A72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52E94-E0D4-4152-B9E7-3E9F54E1F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4DCA-6CF3-416A-837C-623927C0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87926-14FE-4B9B-9BDA-13BA312DFFF2}" type="datetimeFigureOut">
              <a:rPr lang="id-ID" smtClean="0"/>
              <a:t>19/01/2021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7E2F-F68A-4040-B56B-3F23480F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97D5-18F3-48D1-8D2F-C4B4BD385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B60C-BB81-403C-860E-C0CEB914685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756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-27297" y="-28638"/>
            <a:ext cx="12296634" cy="7002644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6C1457-4A78-4FB7-B05F-D88E81C4D3BC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8C50E2-ADC4-487F-A9BC-15D1DBAD5FCD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A99C7-086C-4866-A163-E0BED38ACE6D}"/>
              </a:ext>
            </a:extLst>
          </p:cNvPr>
          <p:cNvGrpSpPr/>
          <p:nvPr/>
        </p:nvGrpSpPr>
        <p:grpSpPr>
          <a:xfrm>
            <a:off x="3559523" y="2524561"/>
            <a:ext cx="3756846" cy="2400657"/>
            <a:chOff x="3792556" y="2633029"/>
            <a:chExt cx="5115841" cy="24006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3FCBE1-FED9-4ACF-BE14-D556C5D32784}"/>
                </a:ext>
              </a:extLst>
            </p:cNvPr>
            <p:cNvSpPr/>
            <p:nvPr/>
          </p:nvSpPr>
          <p:spPr>
            <a:xfrm>
              <a:off x="3792556" y="2633029"/>
              <a:ext cx="4990479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0" b="1" dirty="0">
                  <a:solidFill>
                    <a:schemeClr val="bg1"/>
                  </a:solidFill>
                  <a:latin typeface="Okta Bold" panose="000008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M15</a:t>
              </a:r>
              <a:endParaRPr lang="id-ID" sz="15000" dirty="0">
                <a:solidFill>
                  <a:schemeClr val="bg1"/>
                </a:solidFill>
                <a:latin typeface="Okta Bold" panose="000008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E1D2B-9BE2-468E-8FAF-98557DE37EAC}"/>
                </a:ext>
              </a:extLst>
            </p:cNvPr>
            <p:cNvSpPr/>
            <p:nvPr/>
          </p:nvSpPr>
          <p:spPr>
            <a:xfrm>
              <a:off x="8438397" y="3265542"/>
              <a:ext cx="47000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n-NO" sz="8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678E0-0BA7-48D4-8260-00ED2580328B}"/>
              </a:ext>
            </a:extLst>
          </p:cNvPr>
          <p:cNvSpPr/>
          <p:nvPr/>
        </p:nvSpPr>
        <p:spPr>
          <a:xfrm>
            <a:off x="7606367" y="3021444"/>
            <a:ext cx="3518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/>
              </a:rPr>
              <a:t>CETAK DIGITAL</a:t>
            </a:r>
            <a:endParaRPr lang="id-ID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6A5AC3-4938-42B0-8F53-AB4906E196D7}"/>
              </a:ext>
            </a:extLst>
          </p:cNvPr>
          <p:cNvSpPr/>
          <p:nvPr/>
        </p:nvSpPr>
        <p:spPr>
          <a:xfrm>
            <a:off x="7430937" y="2810416"/>
            <a:ext cx="122228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C081A-B344-43BA-87A4-F186780F8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97" y="2741864"/>
            <a:ext cx="1567800" cy="1567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38CC90-F42E-4308-9C55-80CE8BA241A9}"/>
              </a:ext>
            </a:extLst>
          </p:cNvPr>
          <p:cNvSpPr txBox="1"/>
          <p:nvPr/>
        </p:nvSpPr>
        <p:spPr>
          <a:xfrm>
            <a:off x="7603730" y="3580499"/>
            <a:ext cx="3643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7DCB5F-334B-4D1D-95C2-3D99C3998C2A}"/>
              </a:ext>
            </a:extLst>
          </p:cNvPr>
          <p:cNvSpPr txBox="1">
            <a:spLocks/>
          </p:cNvSpPr>
          <p:nvPr/>
        </p:nvSpPr>
        <p:spPr>
          <a:xfrm>
            <a:off x="1327897" y="928773"/>
            <a:ext cx="9625263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Screen digital printing/ </a:t>
            </a:r>
            <a:r>
              <a:rPr lang="en-US" dirty="0" err="1">
                <a:solidFill>
                  <a:schemeClr val="bg1"/>
                </a:solidFill>
              </a:rPr>
              <a:t>sablon</a:t>
            </a:r>
            <a:r>
              <a:rPr lang="en-US" dirty="0">
                <a:solidFill>
                  <a:schemeClr val="bg1"/>
                </a:solidFill>
              </a:rPr>
              <a:t> digital: </a:t>
            </a:r>
            <a:r>
              <a:rPr lang="en-US" dirty="0" err="1">
                <a:solidFill>
                  <a:schemeClr val="bg1"/>
                </a:solidFill>
              </a:rPr>
              <a:t>mesin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sablon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kaos</a:t>
            </a:r>
            <a:r>
              <a:rPr lang="en-US" dirty="0">
                <a:solidFill>
                  <a:schemeClr val="bg1"/>
                </a:solidFill>
              </a:rPr>
              <a:t> digital yang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mencetak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kaos</a:t>
            </a:r>
            <a:r>
              <a:rPr lang="en-US" dirty="0">
                <a:solidFill>
                  <a:schemeClr val="bg1"/>
                </a:solidFill>
              </a:rPr>
              <a:t>. Direct to Garment.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Keramik</a:t>
            </a:r>
            <a:r>
              <a:rPr lang="en-US" dirty="0">
                <a:solidFill>
                  <a:schemeClr val="bg1"/>
                </a:solidFill>
              </a:rPr>
              <a:t> Printing: </a:t>
            </a:r>
            <a:r>
              <a:rPr lang="en-US" dirty="0" err="1">
                <a:solidFill>
                  <a:schemeClr val="bg1"/>
                </a:solidFill>
              </a:rPr>
              <a:t>mesin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media </a:t>
            </a:r>
            <a:r>
              <a:rPr lang="en-US" dirty="0" err="1">
                <a:solidFill>
                  <a:schemeClr val="bg1"/>
                </a:solidFill>
              </a:rPr>
              <a:t>keramik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mug,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bisnis-digital-printing-kaos.jpg">
            <a:extLst>
              <a:ext uri="{FF2B5EF4-FFF2-40B4-BE49-F238E27FC236}">
                <a16:creationId xmlns:a16="http://schemas.microsoft.com/office/drawing/2014/main" id="{47351017-9816-4512-BB15-8D5BBA12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92" y="2642009"/>
            <a:ext cx="3810000" cy="3028950"/>
          </a:xfrm>
          <a:prstGeom prst="rect">
            <a:avLst/>
          </a:prstGeom>
        </p:spPr>
      </p:pic>
      <p:pic>
        <p:nvPicPr>
          <p:cNvPr id="8" name="Picture 7" descr="1403762450.jpg">
            <a:extLst>
              <a:ext uri="{FF2B5EF4-FFF2-40B4-BE49-F238E27FC236}">
                <a16:creationId xmlns:a16="http://schemas.microsoft.com/office/drawing/2014/main" id="{30B53272-8772-47B6-9F6A-7709232C7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96" y="2642009"/>
            <a:ext cx="3028950" cy="3028950"/>
          </a:xfrm>
          <a:prstGeom prst="rect">
            <a:avLst/>
          </a:prstGeom>
        </p:spPr>
      </p:pic>
      <p:pic>
        <p:nvPicPr>
          <p:cNvPr id="9" name="Picture 8" descr="heat_press_digital_coffee_mug_printing_machine_thermal_transfer_cup_printer_machine.jpg">
            <a:extLst>
              <a:ext uri="{FF2B5EF4-FFF2-40B4-BE49-F238E27FC236}">
                <a16:creationId xmlns:a16="http://schemas.microsoft.com/office/drawing/2014/main" id="{4BEF3417-EC92-4E34-9158-A3DD3EC9F2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800" b="13600"/>
          <a:stretch>
            <a:fillRect/>
          </a:stretch>
        </p:blipFill>
        <p:spPr>
          <a:xfrm>
            <a:off x="7818250" y="2642007"/>
            <a:ext cx="4115421" cy="30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74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C947F7-C4D3-4B75-8F8D-49716282E5F8}"/>
              </a:ext>
            </a:extLst>
          </p:cNvPr>
          <p:cNvSpPr txBox="1">
            <a:spLocks/>
          </p:cNvSpPr>
          <p:nvPr/>
        </p:nvSpPr>
        <p:spPr>
          <a:xfrm>
            <a:off x="163773" y="366738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chemeClr val="bg1"/>
                </a:solidFill>
              </a:rPr>
              <a:t>RESOLUSI IMAGE/ GAMBAR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308970-1C92-4A52-8D89-9757D8F836E3}"/>
              </a:ext>
            </a:extLst>
          </p:cNvPr>
          <p:cNvSpPr txBox="1">
            <a:spLocks/>
          </p:cNvSpPr>
          <p:nvPr/>
        </p:nvSpPr>
        <p:spPr>
          <a:xfrm>
            <a:off x="84349" y="1619851"/>
            <a:ext cx="6894704" cy="481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Image resolution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kepadatan</a:t>
            </a:r>
            <a:r>
              <a:rPr lang="en-US" dirty="0">
                <a:solidFill>
                  <a:schemeClr val="bg1"/>
                </a:solidFill>
              </a:rPr>
              <a:t> pixel (pixel density), </a:t>
            </a:r>
            <a:r>
              <a:rPr lang="en-US" dirty="0" err="1">
                <a:solidFill>
                  <a:schemeClr val="bg1"/>
                </a:solidFill>
              </a:rPr>
              <a:t>dimana</a:t>
            </a:r>
            <a:r>
              <a:rPr lang="en-US" dirty="0">
                <a:solidFill>
                  <a:schemeClr val="bg1"/>
                </a:solidFill>
              </a:rPr>
              <a:t> pixel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menyusun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suatu</a:t>
            </a:r>
            <a:r>
              <a:rPr lang="en-US" dirty="0">
                <a:solidFill>
                  <a:schemeClr val="bg1"/>
                </a:solidFill>
              </a:rPr>
              <a:t> image yang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grafis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Semakin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padat</a:t>
            </a:r>
            <a:r>
              <a:rPr lang="en-US" sz="2400" dirty="0">
                <a:solidFill>
                  <a:schemeClr val="bg1"/>
                </a:solidFill>
              </a:rPr>
              <a:t> pixel yang </a:t>
            </a:r>
            <a:r>
              <a:rPr lang="en-US" sz="2400" dirty="0" err="1">
                <a:solidFill>
                  <a:schemeClr val="bg1"/>
                </a:solidFill>
              </a:rPr>
              <a:t>menyusun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suatu</a:t>
            </a:r>
            <a:r>
              <a:rPr lang="en-US" sz="2400" dirty="0">
                <a:solidFill>
                  <a:schemeClr val="bg1"/>
                </a:solidFill>
              </a:rPr>
              <a:t> image </a:t>
            </a:r>
            <a:r>
              <a:rPr lang="en-US" sz="2400" dirty="0" err="1">
                <a:solidFill>
                  <a:schemeClr val="bg1"/>
                </a:solidFill>
              </a:rPr>
              <a:t>maka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semakin</a:t>
            </a:r>
            <a:r>
              <a:rPr lang="en-US" sz="2400" dirty="0">
                <a:solidFill>
                  <a:schemeClr val="bg1"/>
                </a:solidFill>
              </a:rPr>
              <a:t> detail dan </a:t>
            </a:r>
            <a:r>
              <a:rPr lang="en-US" sz="2400" dirty="0" err="1">
                <a:solidFill>
                  <a:schemeClr val="bg1"/>
                </a:solidFill>
              </a:rPr>
              <a:t>tajam</a:t>
            </a:r>
            <a:r>
              <a:rPr lang="en-US" sz="2400" dirty="0">
                <a:solidFill>
                  <a:schemeClr val="bg1"/>
                </a:solidFill>
              </a:rPr>
              <a:t> image </a:t>
            </a:r>
            <a:r>
              <a:rPr lang="en-US" sz="2400" dirty="0" err="1">
                <a:solidFill>
                  <a:schemeClr val="bg1"/>
                </a:solidFill>
              </a:rPr>
              <a:t>tersebut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Satuan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resolusi</a:t>
            </a:r>
            <a:r>
              <a:rPr lang="en-US" sz="2400" dirty="0">
                <a:solidFill>
                  <a:schemeClr val="bg1"/>
                </a:solidFill>
              </a:rPr>
              <a:t>: PPI (pixel per inch)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DPI (dot per inch)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Resolusi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standar</a:t>
            </a:r>
            <a:r>
              <a:rPr lang="en-US" sz="2400" dirty="0">
                <a:solidFill>
                  <a:schemeClr val="bg1"/>
                </a:solidFill>
              </a:rPr>
              <a:t> image di website: 72 </a:t>
            </a:r>
            <a:r>
              <a:rPr lang="en-US" sz="2400" dirty="0" err="1">
                <a:solidFill>
                  <a:schemeClr val="bg1"/>
                </a:solidFill>
              </a:rPr>
              <a:t>ppi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Resolusi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cetak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berukuran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standar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kertas</a:t>
            </a:r>
            <a:r>
              <a:rPr lang="en-US" sz="2400" dirty="0">
                <a:solidFill>
                  <a:schemeClr val="bg1"/>
                </a:solidFill>
              </a:rPr>
              <a:t>: 300 </a:t>
            </a:r>
            <a:r>
              <a:rPr lang="en-US" sz="2400" dirty="0" err="1">
                <a:solidFill>
                  <a:schemeClr val="bg1"/>
                </a:solidFill>
              </a:rPr>
              <a:t>lpi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Resolusi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cetak</a:t>
            </a:r>
            <a:r>
              <a:rPr lang="en-US" sz="2400" dirty="0">
                <a:solidFill>
                  <a:schemeClr val="bg1"/>
                </a:solidFill>
              </a:rPr>
              <a:t> out door </a:t>
            </a:r>
            <a:r>
              <a:rPr lang="en-US" sz="2400" dirty="0" err="1">
                <a:solidFill>
                  <a:schemeClr val="bg1"/>
                </a:solidFill>
              </a:rPr>
              <a:t>berukuran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besar</a:t>
            </a:r>
            <a:r>
              <a:rPr lang="en-US" sz="2400" dirty="0">
                <a:solidFill>
                  <a:schemeClr val="bg1"/>
                </a:solidFill>
              </a:rPr>
              <a:t>: 100 </a:t>
            </a:r>
            <a:r>
              <a:rPr lang="en-US" sz="2400" dirty="0" err="1">
                <a:solidFill>
                  <a:schemeClr val="bg1"/>
                </a:solidFill>
              </a:rPr>
              <a:t>lpi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file format.jpg">
            <a:extLst>
              <a:ext uri="{FF2B5EF4-FFF2-40B4-BE49-F238E27FC236}">
                <a16:creationId xmlns:a16="http://schemas.microsoft.com/office/drawing/2014/main" id="{8BF61BDA-ED19-4D43-A978-8437A24F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963" b="35265"/>
          <a:stretch>
            <a:fillRect/>
          </a:stretch>
        </p:blipFill>
        <p:spPr>
          <a:xfrm>
            <a:off x="7127694" y="1619851"/>
            <a:ext cx="4805977" cy="26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B678777-933F-4481-9774-E3FB9C4A1647}"/>
              </a:ext>
            </a:extLst>
          </p:cNvPr>
          <p:cNvSpPr txBox="1">
            <a:spLocks/>
          </p:cNvSpPr>
          <p:nvPr/>
        </p:nvSpPr>
        <p:spPr>
          <a:xfrm>
            <a:off x="1900990" y="929804"/>
            <a:ext cx="899962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</a:rPr>
              <a:t>LANGKAH MENYIAPKAN FILE DIGITAL PRINTING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E1C37D-5744-46EE-BEBA-8B2F736B4FD2}"/>
              </a:ext>
            </a:extLst>
          </p:cNvPr>
          <p:cNvSpPr txBox="1">
            <a:spLocks/>
          </p:cNvSpPr>
          <p:nvPr/>
        </p:nvSpPr>
        <p:spPr>
          <a:xfrm>
            <a:off x="1900990" y="2078293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Pastikan</a:t>
            </a:r>
            <a:r>
              <a:rPr lang="en-US" dirty="0">
                <a:solidFill>
                  <a:schemeClr val="bg1"/>
                </a:solidFill>
              </a:rPr>
              <a:t> file format JPEG/ TIFF/ PDF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Proses </a:t>
            </a:r>
            <a:r>
              <a:rPr lang="en-US" dirty="0" err="1">
                <a:solidFill>
                  <a:schemeClr val="bg1"/>
                </a:solidFill>
              </a:rPr>
              <a:t>warna</a:t>
            </a:r>
            <a:r>
              <a:rPr lang="en-US" dirty="0">
                <a:solidFill>
                  <a:schemeClr val="bg1"/>
                </a:solidFill>
              </a:rPr>
              <a:t>/ color mode CMYK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Resolusi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(300 </a:t>
            </a:r>
            <a:r>
              <a:rPr lang="en-US" dirty="0" err="1">
                <a:solidFill>
                  <a:schemeClr val="bg1"/>
                </a:solidFill>
              </a:rPr>
              <a:t>ppi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kecil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Resolusi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rendah</a:t>
            </a:r>
            <a:r>
              <a:rPr lang="en-US" dirty="0">
                <a:solidFill>
                  <a:schemeClr val="bg1"/>
                </a:solidFill>
              </a:rPr>
              <a:t> ( 96-100 </a:t>
            </a:r>
            <a:r>
              <a:rPr lang="en-US" dirty="0" err="1">
                <a:solidFill>
                  <a:schemeClr val="bg1"/>
                </a:solidFill>
              </a:rPr>
              <a:t>ppi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 (2x3m, 3x5m, 10x2m,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Pastikan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image (</a:t>
            </a:r>
            <a:r>
              <a:rPr lang="en-US" dirty="0" err="1">
                <a:solidFill>
                  <a:schemeClr val="bg1"/>
                </a:solidFill>
              </a:rPr>
              <a:t>foto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kualitasnya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bagus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Direkomendasi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skala</a:t>
            </a:r>
            <a:r>
              <a:rPr lang="en-US" dirty="0">
                <a:solidFill>
                  <a:schemeClr val="bg1"/>
                </a:solidFill>
              </a:rPr>
              <a:t> 1:1 </a:t>
            </a:r>
            <a:r>
              <a:rPr lang="en-US" dirty="0" err="1">
                <a:solidFill>
                  <a:schemeClr val="bg1"/>
                </a:solidFill>
              </a:rPr>
              <a:t>tetapi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. Jika file </a:t>
            </a:r>
            <a:r>
              <a:rPr lang="en-US" dirty="0" err="1">
                <a:solidFill>
                  <a:schemeClr val="bg1"/>
                </a:solidFill>
              </a:rPr>
              <a:t>terlalu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skala</a:t>
            </a:r>
            <a:r>
              <a:rPr lang="en-US" dirty="0">
                <a:solidFill>
                  <a:schemeClr val="bg1"/>
                </a:solidFill>
              </a:rPr>
              <a:t> 1:2.</a:t>
            </a:r>
          </a:p>
        </p:txBody>
      </p:sp>
    </p:spTree>
    <p:extLst>
      <p:ext uri="{BB962C8B-B14F-4D97-AF65-F5344CB8AC3E}">
        <p14:creationId xmlns:p14="http://schemas.microsoft.com/office/powerpoint/2010/main" val="3975832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DE038CC-C7E5-459A-9198-BD915DA004A2}"/>
              </a:ext>
            </a:extLst>
          </p:cNvPr>
          <p:cNvSpPr txBox="1">
            <a:spLocks/>
          </p:cNvSpPr>
          <p:nvPr/>
        </p:nvSpPr>
        <p:spPr>
          <a:xfrm>
            <a:off x="2436661" y="706467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</a:rPr>
              <a:t>BAHAN DIGITAL PRINTING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3E19A40-1447-49BF-A035-FE12A4612488}"/>
              </a:ext>
            </a:extLst>
          </p:cNvPr>
          <p:cNvSpPr txBox="1">
            <a:spLocks/>
          </p:cNvSpPr>
          <p:nvPr/>
        </p:nvSpPr>
        <p:spPr>
          <a:xfrm>
            <a:off x="2268219" y="1851561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Flexy: material </a:t>
            </a:r>
            <a:r>
              <a:rPr lang="en-US" dirty="0" err="1">
                <a:solidFill>
                  <a:schemeClr val="bg1"/>
                </a:solidFill>
              </a:rPr>
              <a:t>bertekstur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kasar</a:t>
            </a:r>
            <a:r>
              <a:rPr lang="en-US" dirty="0">
                <a:solidFill>
                  <a:schemeClr val="bg1"/>
                </a:solidFill>
              </a:rPr>
              <a:t> .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spanduk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baliho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umbul-umbul</a:t>
            </a:r>
            <a:r>
              <a:rPr lang="en-US" dirty="0">
                <a:solidFill>
                  <a:schemeClr val="bg1"/>
                </a:solidFill>
              </a:rPr>
              <a:t>, x-banner, roll up, backdrop,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Cocok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media outdoor dan indoor. </a:t>
            </a:r>
            <a:r>
              <a:rPr lang="en-US" dirty="0" err="1">
                <a:solidFill>
                  <a:schemeClr val="bg1"/>
                </a:solidFill>
              </a:rPr>
              <a:t>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lebar</a:t>
            </a:r>
            <a:r>
              <a:rPr lang="en-US" dirty="0">
                <a:solidFill>
                  <a:schemeClr val="bg1"/>
                </a:solidFill>
              </a:rPr>
              <a:t>: 220 cm, 250 cm, 320cm dan 550 cm.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Albatros</a:t>
            </a:r>
            <a:r>
              <a:rPr lang="en-US" dirty="0">
                <a:solidFill>
                  <a:schemeClr val="bg1"/>
                </a:solidFill>
              </a:rPr>
              <a:t>: material </a:t>
            </a:r>
            <a:r>
              <a:rPr lang="en-US" dirty="0" err="1">
                <a:solidFill>
                  <a:schemeClr val="bg1"/>
                </a:solidFill>
              </a:rPr>
              <a:t>halus</a:t>
            </a:r>
            <a:r>
              <a:rPr lang="en-US" dirty="0">
                <a:solidFill>
                  <a:schemeClr val="bg1"/>
                </a:solidFill>
              </a:rPr>
              <a:t>, tipis, </a:t>
            </a:r>
            <a:r>
              <a:rPr lang="en-US" dirty="0" err="1">
                <a:solidFill>
                  <a:schemeClr val="bg1"/>
                </a:solidFill>
              </a:rPr>
              <a:t>mengkilap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Cocok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media indoor. </a:t>
            </a:r>
            <a:r>
              <a:rPr lang="en-US" dirty="0" err="1">
                <a:solidFill>
                  <a:schemeClr val="bg1"/>
                </a:solidFill>
              </a:rPr>
              <a:t>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lebar</a:t>
            </a:r>
            <a:r>
              <a:rPr lang="en-US" dirty="0">
                <a:solidFill>
                  <a:schemeClr val="bg1"/>
                </a:solidFill>
              </a:rPr>
              <a:t>: 90 cm, 125 cm, 150 cm.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Glossy paper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Sticker paper,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dll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04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3D092-F3FA-4F71-93EE-D09424E91B7B}"/>
              </a:ext>
            </a:extLst>
          </p:cNvPr>
          <p:cNvSpPr txBox="1"/>
          <p:nvPr/>
        </p:nvSpPr>
        <p:spPr>
          <a:xfrm>
            <a:off x="2622076" y="3247746"/>
            <a:ext cx="69432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TUGAS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19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CA292-4D69-4F57-ADD4-5E6DFEBA21D4}"/>
              </a:ext>
            </a:extLst>
          </p:cNvPr>
          <p:cNvSpPr txBox="1"/>
          <p:nvPr/>
        </p:nvSpPr>
        <p:spPr>
          <a:xfrm>
            <a:off x="116965" y="505810"/>
            <a:ext cx="7334713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FILE PDF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 DESAIN LAYOUT 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BOOKLET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Buat</a:t>
            </a:r>
            <a:r>
              <a:rPr lang="en-US" sz="1600" b="1" dirty="0">
                <a:solidFill>
                  <a:schemeClr val="bg1"/>
                </a:solidFill>
              </a:rPr>
              <a:t> SKETSA  digital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err="1">
                <a:solidFill>
                  <a:schemeClr val="bg1"/>
                </a:solidFill>
              </a:rPr>
              <a:t>Ukuran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boleh</a:t>
            </a:r>
            <a:r>
              <a:rPr lang="en-US" sz="1600" dirty="0">
                <a:solidFill>
                  <a:schemeClr val="bg1"/>
                </a:solidFill>
              </a:rPr>
              <a:t> custom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Bentuk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boleh</a:t>
            </a:r>
            <a:r>
              <a:rPr lang="en-US" sz="1600" b="1" dirty="0">
                <a:solidFill>
                  <a:schemeClr val="bg1"/>
                </a:solidFill>
              </a:rPr>
              <a:t> custom ( </a:t>
            </a:r>
            <a:r>
              <a:rPr lang="en-US" sz="1600" b="1" dirty="0" err="1">
                <a:solidFill>
                  <a:schemeClr val="bg1"/>
                </a:solidFill>
              </a:rPr>
              <a:t>bulat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kotak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dll</a:t>
            </a:r>
            <a:r>
              <a:rPr lang="en-US" sz="1600" b="1" dirty="0">
                <a:solidFill>
                  <a:schemeClr val="bg1"/>
                </a:solidFill>
              </a:rPr>
              <a:t>) </a:t>
            </a:r>
            <a:r>
              <a:rPr lang="en-US" sz="1600" b="1" dirty="0" err="1">
                <a:solidFill>
                  <a:schemeClr val="bg1"/>
                </a:solidFill>
              </a:rPr>
              <a:t>tidak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harus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sesuai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ukuran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kertas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Buat</a:t>
            </a:r>
            <a:r>
              <a:rPr lang="en-US" sz="1600" b="1" dirty="0">
                <a:solidFill>
                  <a:schemeClr val="bg1"/>
                </a:solidFill>
              </a:rPr>
              <a:t> 3 ALTERNATIF  SKETSA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600" dirty="0" err="1">
                <a:solidFill>
                  <a:schemeClr val="bg1"/>
                </a:solidFill>
              </a:rPr>
              <a:t>Susunan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halaman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sbb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</a:rPr>
              <a:t>	Hal. 1 : Cover/</a:t>
            </a:r>
            <a:r>
              <a:rPr lang="en-US" sz="1600" dirty="0" err="1">
                <a:solidFill>
                  <a:schemeClr val="bg1"/>
                </a:solidFill>
              </a:rPr>
              <a:t>Sampul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</a:rPr>
              <a:t>	Hal. 2 : </a:t>
            </a:r>
            <a:r>
              <a:rPr lang="en-US" sz="1600" dirty="0" err="1">
                <a:solidFill>
                  <a:schemeClr val="bg1"/>
                </a:solidFill>
              </a:rPr>
              <a:t>Alternatif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1 </a:t>
            </a:r>
            <a:r>
              <a:rPr lang="en-US" sz="1600" dirty="0">
                <a:solidFill>
                  <a:srgbClr val="FFC000"/>
                </a:solidFill>
              </a:rPr>
              <a:t>( 2 layout ( cover dan </a:t>
            </a:r>
            <a:r>
              <a:rPr lang="en-US" sz="1600" dirty="0" err="1">
                <a:solidFill>
                  <a:srgbClr val="FFC000"/>
                </a:solidFill>
              </a:rPr>
              <a:t>halaman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isi</a:t>
            </a:r>
            <a:r>
              <a:rPr lang="en-US" sz="1600" dirty="0">
                <a:solidFill>
                  <a:srgbClr val="FFC000"/>
                </a:solidFill>
              </a:rPr>
              <a:t>))</a:t>
            </a:r>
          </a:p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schemeClr val="bg1"/>
                </a:solidFill>
              </a:rPr>
              <a:t>	Hal. 3 : </a:t>
            </a:r>
            <a:r>
              <a:rPr lang="en-US" sz="1600" dirty="0" err="1">
                <a:solidFill>
                  <a:schemeClr val="bg1"/>
                </a:solidFill>
              </a:rPr>
              <a:t>Alternatif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2 </a:t>
            </a:r>
            <a:r>
              <a:rPr lang="en-US" sz="1600" dirty="0">
                <a:solidFill>
                  <a:srgbClr val="FFC000"/>
                </a:solidFill>
              </a:rPr>
              <a:t>( 2 layout ( cover dan </a:t>
            </a:r>
            <a:r>
              <a:rPr lang="en-US" sz="1600" dirty="0" err="1">
                <a:solidFill>
                  <a:srgbClr val="FFC000"/>
                </a:solidFill>
              </a:rPr>
              <a:t>halaman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isi</a:t>
            </a:r>
            <a:r>
              <a:rPr lang="en-US" sz="1600" dirty="0">
                <a:solidFill>
                  <a:srgbClr val="FFC000"/>
                </a:solidFill>
              </a:rPr>
              <a:t>))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1600" dirty="0">
                <a:solidFill>
                  <a:schemeClr val="bg1"/>
                </a:solidFill>
              </a:rPr>
              <a:t>	Hal. 4 : </a:t>
            </a:r>
            <a:r>
              <a:rPr lang="en-US" sz="1600" dirty="0" err="1">
                <a:solidFill>
                  <a:schemeClr val="bg1"/>
                </a:solidFill>
              </a:rPr>
              <a:t>Alternatif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sketsa</a:t>
            </a:r>
            <a:r>
              <a:rPr lang="en-US" sz="1600" dirty="0">
                <a:solidFill>
                  <a:schemeClr val="bg1"/>
                </a:solidFill>
              </a:rPr>
              <a:t> 3 </a:t>
            </a:r>
            <a:r>
              <a:rPr lang="en-US" sz="1600" dirty="0">
                <a:solidFill>
                  <a:srgbClr val="FFC000"/>
                </a:solidFill>
              </a:rPr>
              <a:t>( 2 layout ( cover dan </a:t>
            </a:r>
            <a:r>
              <a:rPr lang="en-US" sz="1600" dirty="0" err="1">
                <a:solidFill>
                  <a:srgbClr val="FFC000"/>
                </a:solidFill>
              </a:rPr>
              <a:t>halaman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 err="1">
                <a:solidFill>
                  <a:srgbClr val="FFC000"/>
                </a:solidFill>
              </a:rPr>
              <a:t>isi</a:t>
            </a:r>
            <a:r>
              <a:rPr lang="en-US" sz="1600" dirty="0">
                <a:solidFill>
                  <a:srgbClr val="FFC000"/>
                </a:solidFill>
              </a:rPr>
              <a:t>))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6"/>
              <a:defRPr/>
            </a:pPr>
            <a:r>
              <a:rPr lang="en-US" sz="1600" b="1" dirty="0" err="1">
                <a:solidFill>
                  <a:schemeClr val="bg1"/>
                </a:solidFill>
              </a:rPr>
              <a:t>Pengumpulan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FFC000"/>
                </a:solidFill>
              </a:rPr>
              <a:t>format  PDF </a:t>
            </a:r>
            <a:r>
              <a:rPr lang="en-US" sz="1600" b="1" dirty="0" err="1">
                <a:solidFill>
                  <a:schemeClr val="bg1"/>
                </a:solidFill>
              </a:rPr>
              <a:t>beri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nama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rgbClr val="FFC000"/>
                </a:solidFill>
              </a:rPr>
              <a:t>file KELAS_NIM_NAMA</a:t>
            </a:r>
          </a:p>
          <a:p>
            <a:pPr marL="457200" indent="-457200"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 err="1">
                <a:solidFill>
                  <a:schemeClr val="bg1"/>
                </a:solidFill>
              </a:rPr>
              <a:t>Pengumpulan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tugas</a:t>
            </a:r>
            <a:r>
              <a:rPr lang="en-US" b="1" dirty="0">
                <a:solidFill>
                  <a:schemeClr val="bg1"/>
                </a:solidFill>
              </a:rPr>
              <a:t> pada </a:t>
            </a:r>
            <a:r>
              <a:rPr lang="en-US" b="1" dirty="0" err="1">
                <a:solidFill>
                  <a:schemeClr val="bg1"/>
                </a:solidFill>
              </a:rPr>
              <a:t>hari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kamis</a:t>
            </a:r>
            <a:r>
              <a:rPr lang="en-US" b="1" dirty="0">
                <a:solidFill>
                  <a:srgbClr val="FFC000"/>
                </a:solidFill>
              </a:rPr>
              <a:t>, 21 JANUARI 2021 paling </a:t>
            </a:r>
            <a:r>
              <a:rPr lang="en-US" b="1" dirty="0" err="1">
                <a:solidFill>
                  <a:srgbClr val="FFC000"/>
                </a:solidFill>
              </a:rPr>
              <a:t>telat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sampai</a:t>
            </a:r>
            <a:r>
              <a:rPr lang="en-US" b="1" dirty="0">
                <a:solidFill>
                  <a:srgbClr val="FFC000"/>
                </a:solidFill>
              </a:rPr>
              <a:t> jam 12.00 </a:t>
            </a:r>
          </a:p>
          <a:p>
            <a:pPr>
              <a:defRPr/>
            </a:pPr>
            <a:endParaRPr lang="en-US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</a:rPr>
              <a:t>(</a:t>
            </a:r>
            <a:r>
              <a:rPr lang="en-US" b="1" dirty="0" err="1">
                <a:solidFill>
                  <a:srgbClr val="FFC000"/>
                </a:solidFill>
              </a:rPr>
              <a:t>Pengumpulan</a:t>
            </a:r>
            <a:r>
              <a:rPr lang="en-US" b="1" dirty="0">
                <a:solidFill>
                  <a:srgbClr val="FFC000"/>
                </a:solidFill>
              </a:rPr>
              <a:t> TUGAS </a:t>
            </a:r>
            <a:r>
              <a:rPr lang="en-US" b="1" dirty="0" err="1">
                <a:solidFill>
                  <a:srgbClr val="FFC000"/>
                </a:solidFill>
              </a:rPr>
              <a:t>merupakan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prasarat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untuk</a:t>
            </a:r>
            <a:r>
              <a:rPr lang="en-US" b="1" dirty="0">
                <a:solidFill>
                  <a:srgbClr val="FFC000"/>
                </a:solidFill>
              </a:rPr>
              <a:t> ABSEN </a:t>
            </a:r>
            <a:r>
              <a:rPr lang="en-US" b="1" dirty="0" err="1">
                <a:solidFill>
                  <a:srgbClr val="FFC000"/>
                </a:solidFill>
              </a:rPr>
              <a:t>pertemuan</a:t>
            </a:r>
            <a:r>
              <a:rPr lang="en-US" b="1" dirty="0">
                <a:solidFill>
                  <a:srgbClr val="FFC000"/>
                </a:solidFill>
              </a:rPr>
              <a:t> ke-15)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A235E-BB87-434D-B45E-7A7CF14FE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71" y="505810"/>
            <a:ext cx="4841722" cy="46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39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3D092-F3FA-4F71-93EE-D09424E91B7B}"/>
              </a:ext>
            </a:extLst>
          </p:cNvPr>
          <p:cNvSpPr txBox="1"/>
          <p:nvPr/>
        </p:nvSpPr>
        <p:spPr>
          <a:xfrm>
            <a:off x="2458303" y="2151727"/>
            <a:ext cx="69432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PENGUMPULANTUGAS UAS</a:t>
            </a:r>
          </a:p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Pertemuan</a:t>
            </a:r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Okta Bold" panose="00000800000000000000" pitchFamily="50" charset="0"/>
              </a:rPr>
              <a:t>minggu</a:t>
            </a:r>
            <a:r>
              <a:rPr lang="en-US" sz="2800" b="1" dirty="0">
                <a:solidFill>
                  <a:schemeClr val="bg1"/>
                </a:solidFill>
                <a:latin typeface="Okta Bold" panose="00000800000000000000" pitchFamily="50" charset="0"/>
              </a:rPr>
              <a:t> ke-16</a:t>
            </a:r>
            <a:endParaRPr lang="id-ID" sz="28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7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CA292-4D69-4F57-ADD4-5E6DFEBA21D4}"/>
              </a:ext>
            </a:extLst>
          </p:cNvPr>
          <p:cNvSpPr txBox="1"/>
          <p:nvPr/>
        </p:nvSpPr>
        <p:spPr>
          <a:xfrm>
            <a:off x="535675" y="582216"/>
            <a:ext cx="11433412" cy="604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FILE PDF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  DESAIN LAYOUT </a:t>
            </a:r>
            <a:r>
              <a:rPr lang="en-US" sz="1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BOOKLET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800" dirty="0" err="1">
                <a:solidFill>
                  <a:schemeClr val="bg1"/>
                </a:solidFill>
              </a:rPr>
              <a:t>Ukuran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boleh</a:t>
            </a:r>
            <a:r>
              <a:rPr lang="en-US" sz="1800" dirty="0">
                <a:solidFill>
                  <a:schemeClr val="bg1"/>
                </a:solidFill>
              </a:rPr>
              <a:t> custom</a:t>
            </a:r>
          </a:p>
          <a:p>
            <a:pPr marL="450850" indent="-45085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err="1">
                <a:solidFill>
                  <a:schemeClr val="bg1"/>
                </a:solidFill>
              </a:rPr>
              <a:t>Bentuk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boleh</a:t>
            </a:r>
            <a:r>
              <a:rPr lang="en-US" sz="1800" dirty="0">
                <a:solidFill>
                  <a:schemeClr val="bg1"/>
                </a:solidFill>
              </a:rPr>
              <a:t> custom ( </a:t>
            </a:r>
            <a:r>
              <a:rPr lang="en-US" sz="1800" dirty="0" err="1">
                <a:solidFill>
                  <a:schemeClr val="bg1"/>
                </a:solidFill>
              </a:rPr>
              <a:t>bulat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kotak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dll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dirty="0" err="1">
                <a:solidFill>
                  <a:schemeClr val="bg1"/>
                </a:solidFill>
              </a:rPr>
              <a:t>tidak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harus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sesuai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ukuran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kertas</a:t>
            </a:r>
            <a:endParaRPr lang="en-US" sz="1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1800" dirty="0" err="1">
                <a:solidFill>
                  <a:schemeClr val="bg1"/>
                </a:solidFill>
              </a:rPr>
              <a:t>Susunan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halaman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sbb</a:t>
            </a:r>
            <a:r>
              <a:rPr lang="en-US" sz="1800" dirty="0">
                <a:solidFill>
                  <a:schemeClr val="bg1"/>
                </a:solidFill>
              </a:rPr>
              <a:t>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1 : Cover/</a:t>
            </a:r>
            <a:r>
              <a:rPr lang="en-US" sz="1800" dirty="0" err="1">
                <a:solidFill>
                  <a:schemeClr val="bg1"/>
                </a:solidFill>
              </a:rPr>
              <a:t>Sampul</a:t>
            </a:r>
            <a:endParaRPr lang="en-US" sz="1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2 : Data </a:t>
            </a:r>
            <a:r>
              <a:rPr lang="en-US" sz="1800" dirty="0" err="1">
                <a:solidFill>
                  <a:schemeClr val="bg1"/>
                </a:solidFill>
              </a:rPr>
              <a:t>diri</a:t>
            </a:r>
            <a:r>
              <a:rPr lang="en-US" sz="1800" dirty="0">
                <a:solidFill>
                  <a:schemeClr val="bg1"/>
                </a:solidFill>
              </a:rPr>
              <a:t> / </a:t>
            </a:r>
            <a:r>
              <a:rPr lang="en-US" sz="1800" dirty="0" err="1">
                <a:solidFill>
                  <a:schemeClr val="bg1"/>
                </a:solidFill>
              </a:rPr>
              <a:t>Profil</a:t>
            </a:r>
            <a:r>
              <a:rPr lang="en-US" sz="1800" dirty="0">
                <a:solidFill>
                  <a:schemeClr val="bg1"/>
                </a:solidFill>
              </a:rPr>
              <a:t> + </a:t>
            </a:r>
            <a:r>
              <a:rPr lang="en-US" sz="1800" dirty="0" err="1">
                <a:solidFill>
                  <a:schemeClr val="bg1"/>
                </a:solidFill>
              </a:rPr>
              <a:t>Foto</a:t>
            </a:r>
            <a:r>
              <a:rPr lang="en-US" sz="1800" dirty="0">
                <a:solidFill>
                  <a:schemeClr val="bg1"/>
                </a:solidFill>
              </a:rPr>
              <a:t> Anda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3 : Teknik </a:t>
            </a:r>
            <a:r>
              <a:rPr lang="en-US" sz="1800" dirty="0" err="1">
                <a:solidFill>
                  <a:schemeClr val="bg1"/>
                </a:solidFill>
              </a:rPr>
              <a:t>Cetak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tinggi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busa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hati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4 : Teknik </a:t>
            </a:r>
            <a:r>
              <a:rPr lang="en-US" sz="1800" dirty="0" err="1">
                <a:solidFill>
                  <a:schemeClr val="bg1"/>
                </a:solidFill>
              </a:rPr>
              <a:t>Cetak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datar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linolium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5 : Teknik </a:t>
            </a:r>
            <a:r>
              <a:rPr lang="en-US" sz="1800" dirty="0" err="1">
                <a:solidFill>
                  <a:schemeClr val="bg1"/>
                </a:solidFill>
              </a:rPr>
              <a:t>Cetak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saring</a:t>
            </a:r>
            <a:r>
              <a:rPr lang="en-US" sz="1800" dirty="0">
                <a:solidFill>
                  <a:schemeClr val="bg1"/>
                </a:solidFill>
              </a:rPr>
              <a:t> (STANCIL)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6 : Teknik </a:t>
            </a:r>
            <a:r>
              <a:rPr lang="en-US" sz="1800" dirty="0" err="1">
                <a:solidFill>
                  <a:schemeClr val="bg1"/>
                </a:solidFill>
              </a:rPr>
              <a:t>Cetak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saring</a:t>
            </a:r>
            <a:r>
              <a:rPr lang="en-US" sz="1800" dirty="0">
                <a:solidFill>
                  <a:schemeClr val="bg1"/>
                </a:solidFill>
              </a:rPr>
              <a:t> (transfer paper)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7 : Teknik </a:t>
            </a:r>
            <a:r>
              <a:rPr lang="en-US" sz="1800" dirty="0" err="1">
                <a:solidFill>
                  <a:schemeClr val="bg1"/>
                </a:solidFill>
              </a:rPr>
              <a:t>Cetak</a:t>
            </a:r>
            <a:r>
              <a:rPr lang="en-US" sz="1800" dirty="0">
                <a:solidFill>
                  <a:schemeClr val="bg1"/>
                </a:solidFill>
              </a:rPr>
              <a:t> DIGITAL (layout)</a:t>
            </a: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Hal. 8 : Kesimpulan </a:t>
            </a:r>
            <a:r>
              <a:rPr lang="en-US" sz="1800" dirty="0" err="1">
                <a:solidFill>
                  <a:schemeClr val="bg1"/>
                </a:solidFill>
              </a:rPr>
              <a:t>tugas</a:t>
            </a:r>
            <a:r>
              <a:rPr lang="en-US" sz="1800" dirty="0">
                <a:solidFill>
                  <a:schemeClr val="bg1"/>
                </a:solidFill>
              </a:rPr>
              <a:t> Teknik </a:t>
            </a:r>
            <a:r>
              <a:rPr lang="en-US" sz="1800" dirty="0" err="1">
                <a:solidFill>
                  <a:schemeClr val="bg1"/>
                </a:solidFill>
              </a:rPr>
              <a:t>cetak</a:t>
            </a:r>
            <a:endParaRPr lang="en-US" sz="1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b="1" dirty="0">
                <a:solidFill>
                  <a:srgbClr val="FFC000"/>
                </a:solidFill>
              </a:rPr>
              <a:t>( HAL 3-7 MENJELASKAN PENGERTIAN TEKNIK CETAK </a:t>
            </a:r>
            <a:r>
              <a:rPr lang="en-US" sz="1800" b="1" dirty="0" err="1">
                <a:solidFill>
                  <a:srgbClr val="FFC000"/>
                </a:solidFill>
              </a:rPr>
              <a:t>dengan</a:t>
            </a:r>
            <a:r>
              <a:rPr lang="en-US" b="1" dirty="0">
                <a:solidFill>
                  <a:srgbClr val="FFC000"/>
                </a:solidFill>
              </a:rPr>
              <a:t> kata-kata </a:t>
            </a:r>
            <a:r>
              <a:rPr lang="en-US" b="1" dirty="0" err="1">
                <a:solidFill>
                  <a:srgbClr val="FFC000"/>
                </a:solidFill>
              </a:rPr>
              <a:t>sendiri</a:t>
            </a:r>
            <a:r>
              <a:rPr lang="en-US" b="1" dirty="0">
                <a:solidFill>
                  <a:srgbClr val="FFC000"/>
                </a:solidFill>
              </a:rPr>
              <a:t>, GAMBAR </a:t>
            </a:r>
            <a:r>
              <a:rPr lang="en-US" b="1" dirty="0" err="1">
                <a:solidFill>
                  <a:srgbClr val="FFC000"/>
                </a:solidFill>
              </a:rPr>
              <a:t>gunakan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foto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tugas</a:t>
            </a:r>
            <a:r>
              <a:rPr lang="en-US" b="1" dirty="0">
                <a:solidFill>
                  <a:srgbClr val="FFC000"/>
                </a:solidFill>
              </a:rPr>
              <a:t> yang </a:t>
            </a:r>
            <a:r>
              <a:rPr lang="en-US" b="1" dirty="0" err="1">
                <a:solidFill>
                  <a:srgbClr val="FFC000"/>
                </a:solidFill>
              </a:rPr>
              <a:t>sudah</a:t>
            </a:r>
            <a:r>
              <a:rPr lang="en-US" b="1" dirty="0">
                <a:solidFill>
                  <a:srgbClr val="FFC000"/>
                </a:solidFill>
              </a:rPr>
              <a:t> di </a:t>
            </a:r>
            <a:r>
              <a:rPr lang="en-US" b="1" dirty="0" err="1">
                <a:solidFill>
                  <a:srgbClr val="FFC000"/>
                </a:solidFill>
              </a:rPr>
              <a:t>kerjakan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dari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awal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perkuliahan</a:t>
            </a:r>
            <a:r>
              <a:rPr lang="en-US" b="1" dirty="0">
                <a:solidFill>
                  <a:srgbClr val="FFC000"/>
                </a:solidFill>
              </a:rPr>
              <a:t> ( </a:t>
            </a:r>
            <a:r>
              <a:rPr lang="en-US" b="1" dirty="0" err="1">
                <a:solidFill>
                  <a:srgbClr val="FFC000"/>
                </a:solidFill>
              </a:rPr>
              <a:t>sketsa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sampai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dengan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karya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akhir</a:t>
            </a:r>
            <a:r>
              <a:rPr lang="en-US" b="1" dirty="0">
                <a:solidFill>
                  <a:srgbClr val="FFC000"/>
                </a:solidFill>
              </a:rPr>
              <a:t>))</a:t>
            </a:r>
            <a:endParaRPr lang="en-US" sz="1800" b="1" dirty="0">
              <a:solidFill>
                <a:srgbClr val="FFC000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None/>
              <a:defRPr/>
            </a:pPr>
            <a:endParaRPr lang="en-US" sz="1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800" dirty="0" err="1">
                <a:solidFill>
                  <a:schemeClr val="bg1"/>
                </a:solidFill>
              </a:rPr>
              <a:t>Buat</a:t>
            </a:r>
            <a:r>
              <a:rPr lang="en-US" sz="1800" dirty="0">
                <a:solidFill>
                  <a:schemeClr val="bg1"/>
                </a:solidFill>
              </a:rPr>
              <a:t> layout </a:t>
            </a:r>
            <a:r>
              <a:rPr lang="en-US" sz="1800" dirty="0" err="1">
                <a:solidFill>
                  <a:schemeClr val="bg1"/>
                </a:solidFill>
              </a:rPr>
              <a:t>halaman</a:t>
            </a:r>
            <a:r>
              <a:rPr lang="en-US" sz="1800" dirty="0">
                <a:solidFill>
                  <a:schemeClr val="bg1"/>
                </a:solidFill>
              </a:rPr>
              <a:t> yang </a:t>
            </a:r>
            <a:r>
              <a:rPr lang="en-US" sz="1800" dirty="0" err="1">
                <a:solidFill>
                  <a:schemeClr val="bg1"/>
                </a:solidFill>
              </a:rPr>
              <a:t>rapih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tidak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asal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telpel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foto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karya</a:t>
            </a:r>
            <a:r>
              <a:rPr lang="en-US" sz="1800" dirty="0">
                <a:solidFill>
                  <a:schemeClr val="bg1"/>
                </a:solidFill>
              </a:rPr>
              <a:t>) </a:t>
            </a:r>
            <a:r>
              <a:rPr lang="en-US" sz="1800" dirty="0" err="1">
                <a:solidFill>
                  <a:schemeClr val="bg1"/>
                </a:solidFill>
              </a:rPr>
              <a:t>buat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semenarik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mungkin</a:t>
            </a:r>
            <a:endParaRPr lang="en-US" sz="1800" dirty="0">
              <a:solidFill>
                <a:schemeClr val="bg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800" dirty="0" err="1">
                <a:solidFill>
                  <a:schemeClr val="bg1"/>
                </a:solidFill>
              </a:rPr>
              <a:t>Buat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1 file PDF </a:t>
            </a:r>
            <a:r>
              <a:rPr lang="en-US" sz="1800" dirty="0" err="1">
                <a:solidFill>
                  <a:schemeClr val="bg1"/>
                </a:solidFill>
              </a:rPr>
              <a:t>dgn</a:t>
            </a:r>
            <a:r>
              <a:rPr lang="en-US" sz="1800" dirty="0">
                <a:solidFill>
                  <a:schemeClr val="bg1"/>
                </a:solidFill>
              </a:rPr>
              <a:t> format : </a:t>
            </a:r>
            <a:r>
              <a:rPr lang="en-US" sz="1800" b="1" dirty="0" err="1">
                <a:solidFill>
                  <a:schemeClr val="bg1"/>
                </a:solidFill>
              </a:rPr>
              <a:t>Kls_NIM_Nama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800" dirty="0" err="1">
                <a:solidFill>
                  <a:schemeClr val="bg1"/>
                </a:solidFill>
              </a:rPr>
              <a:t>Maks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err="1">
                <a:solidFill>
                  <a:schemeClr val="bg1"/>
                </a:solidFill>
              </a:rPr>
              <a:t>Berat</a:t>
            </a:r>
            <a:r>
              <a:rPr lang="en-US" sz="1800" dirty="0">
                <a:solidFill>
                  <a:schemeClr val="bg1"/>
                </a:solidFill>
              </a:rPr>
              <a:t> file 5 MB. </a:t>
            </a:r>
            <a:r>
              <a:rPr lang="en-US" sz="1800" dirty="0" err="1">
                <a:solidFill>
                  <a:schemeClr val="bg1"/>
                </a:solidFill>
              </a:rPr>
              <a:t>Gunakan</a:t>
            </a:r>
            <a:r>
              <a:rPr lang="en-US" sz="1800" dirty="0">
                <a:solidFill>
                  <a:schemeClr val="bg1"/>
                </a:solidFill>
              </a:rPr>
              <a:t> Compressed </a:t>
            </a:r>
            <a:r>
              <a:rPr lang="en-US" sz="1800" dirty="0" err="1">
                <a:solidFill>
                  <a:schemeClr val="bg1"/>
                </a:solidFill>
              </a:rPr>
              <a:t>jika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perlu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sz="1800" b="1" dirty="0" err="1">
                <a:solidFill>
                  <a:srgbClr val="FF0000"/>
                </a:solidFill>
              </a:rPr>
              <a:t>Pengumpulan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dilakukan</a:t>
            </a:r>
            <a:r>
              <a:rPr lang="en-US" sz="1800" b="1" dirty="0">
                <a:solidFill>
                  <a:srgbClr val="FF0000"/>
                </a:solidFill>
              </a:rPr>
              <a:t> di </a:t>
            </a:r>
            <a:r>
              <a:rPr lang="en-US" sz="1800" b="1" dirty="0" err="1">
                <a:solidFill>
                  <a:srgbClr val="FF0000"/>
                </a:solidFill>
              </a:rPr>
              <a:t>grup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kelas</a:t>
            </a:r>
            <a:r>
              <a:rPr lang="en-US" sz="1800" b="1" dirty="0">
                <a:solidFill>
                  <a:srgbClr val="FF0000"/>
                </a:solidFill>
              </a:rPr>
              <a:t> pada jam </a:t>
            </a:r>
            <a:r>
              <a:rPr lang="en-US" sz="1800" b="1" dirty="0" err="1">
                <a:solidFill>
                  <a:srgbClr val="FF0000"/>
                </a:solidFill>
              </a:rPr>
              <a:t>Perkuliahan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sesuai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waktu</a:t>
            </a:r>
            <a:r>
              <a:rPr lang="en-US" sz="1800" b="1" dirty="0">
                <a:solidFill>
                  <a:srgbClr val="FF0000"/>
                </a:solidFill>
              </a:rPr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313846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3D092-F3FA-4F71-93EE-D09424E91B7B}"/>
              </a:ext>
            </a:extLst>
          </p:cNvPr>
          <p:cNvSpPr txBox="1"/>
          <p:nvPr/>
        </p:nvSpPr>
        <p:spPr>
          <a:xfrm>
            <a:off x="2622076" y="2367171"/>
            <a:ext cx="69432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schemeClr val="bg1"/>
                </a:solidFill>
                <a:latin typeface="Okta Bold" panose="00000800000000000000" pitchFamily="50" charset="0"/>
              </a:rPr>
              <a:t>SELAMAT </a:t>
            </a:r>
            <a:r>
              <a:rPr lang="en-US" sz="6600" b="1" dirty="0">
                <a:solidFill>
                  <a:srgbClr val="FF0000"/>
                </a:solidFill>
                <a:latin typeface="Okta Bold" panose="00000800000000000000" pitchFamily="50" charset="0"/>
              </a:rPr>
              <a:t>MENGERJAKAN</a:t>
            </a:r>
            <a:endParaRPr lang="id-ID" sz="6600" dirty="0">
              <a:solidFill>
                <a:srgbClr val="FF0000"/>
              </a:solidFill>
              <a:latin typeface="Okta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45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E0DA-3AB1-46F9-925D-B24882B3159D}"/>
              </a:ext>
            </a:extLst>
          </p:cNvPr>
          <p:cNvSpPr txBox="1"/>
          <p:nvPr/>
        </p:nvSpPr>
        <p:spPr>
          <a:xfrm>
            <a:off x="3046863" y="3247746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id-ID" sz="1800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85FFB9-3D88-4226-A3F5-6B740090E2DA}"/>
              </a:ext>
            </a:extLst>
          </p:cNvPr>
          <p:cNvSpPr txBox="1">
            <a:spLocks/>
          </p:cNvSpPr>
          <p:nvPr/>
        </p:nvSpPr>
        <p:spPr>
          <a:xfrm>
            <a:off x="2454442" y="140318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PENGERTIAN CETAK DIGITAL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D5C93-8209-4125-B62D-2FF3E15794A5}"/>
              </a:ext>
            </a:extLst>
          </p:cNvPr>
          <p:cNvSpPr txBox="1">
            <a:spLocks/>
          </p:cNvSpPr>
          <p:nvPr/>
        </p:nvSpPr>
        <p:spPr>
          <a:xfrm>
            <a:off x="2207525" y="2932435"/>
            <a:ext cx="7772400" cy="2547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bg1"/>
                </a:solidFill>
              </a:rPr>
              <a:t>Teknologi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reproduksi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menerima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elektonik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titik</a:t>
            </a:r>
            <a:r>
              <a:rPr lang="en-US" dirty="0">
                <a:solidFill>
                  <a:schemeClr val="bg1"/>
                </a:solidFill>
              </a:rPr>
              <a:t> (dot)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replikasi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Proses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memanfaatkan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data dan </a:t>
            </a:r>
            <a:r>
              <a:rPr lang="en-US" dirty="0" err="1">
                <a:solidFill>
                  <a:schemeClr val="bg1"/>
                </a:solidFill>
              </a:rPr>
              <a:t>memanfaatkan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prinsip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titik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/ image pada material </a:t>
            </a:r>
            <a:r>
              <a:rPr lang="en-US" dirty="0" err="1">
                <a:solidFill>
                  <a:schemeClr val="bg1"/>
                </a:solidFill>
              </a:rPr>
              <a:t>kertas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plastik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tekstil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tersusun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kumpulan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titik-titik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073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0FE64D0-50F8-4F00-A523-983C1FFF37D8}"/>
              </a:ext>
            </a:extLst>
          </p:cNvPr>
          <p:cNvSpPr txBox="1">
            <a:spLocks/>
          </p:cNvSpPr>
          <p:nvPr/>
        </p:nvSpPr>
        <p:spPr>
          <a:xfrm>
            <a:off x="2209800" y="360281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PRINTER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81CB1A7-9F35-4DA6-A536-85F0342E195D}"/>
              </a:ext>
            </a:extLst>
          </p:cNvPr>
          <p:cNvSpPr txBox="1">
            <a:spLocks/>
          </p:cNvSpPr>
          <p:nvPr/>
        </p:nvSpPr>
        <p:spPr>
          <a:xfrm>
            <a:off x="2286000" y="1219817"/>
            <a:ext cx="7848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Teknologi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mesin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membuat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/ image pada </a:t>
            </a:r>
            <a:r>
              <a:rPr lang="en-US" dirty="0" err="1">
                <a:solidFill>
                  <a:schemeClr val="bg1"/>
                </a:solidFill>
              </a:rPr>
              <a:t>kertas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diambil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data/ file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menghasilkan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turunan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dimana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berubah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" name="Picture 17" descr="grenadier.jpg">
            <a:extLst>
              <a:ext uri="{FF2B5EF4-FFF2-40B4-BE49-F238E27FC236}">
                <a16:creationId xmlns:a16="http://schemas.microsoft.com/office/drawing/2014/main" id="{F1830153-8D30-4DE6-A67B-A21B1E68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776" y="3786723"/>
            <a:ext cx="5258632" cy="28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3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A11CD1-C631-4E40-AF0E-8F1C2D06A1AA}"/>
              </a:ext>
            </a:extLst>
          </p:cNvPr>
          <p:cNvSpPr txBox="1">
            <a:spLocks/>
          </p:cNvSpPr>
          <p:nvPr/>
        </p:nvSpPr>
        <p:spPr>
          <a:xfrm>
            <a:off x="7514071" y="291108"/>
            <a:ext cx="4419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SEJARAH PRINTER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36591F-68EF-4688-9B0F-14F0BBFE961D}"/>
              </a:ext>
            </a:extLst>
          </p:cNvPr>
          <p:cNvSpPr txBox="1">
            <a:spLocks/>
          </p:cNvSpPr>
          <p:nvPr/>
        </p:nvSpPr>
        <p:spPr>
          <a:xfrm>
            <a:off x="533399" y="1219200"/>
            <a:ext cx="7166812" cy="506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2150" indent="-514350" algn="l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PRINTER DOT MATRIX </a:t>
            </a:r>
          </a:p>
          <a:p>
            <a:pPr marL="5207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Printer Dot Matrix </a:t>
            </a:r>
            <a:r>
              <a:rPr lang="en-US" dirty="0" err="1">
                <a:solidFill>
                  <a:schemeClr val="bg1"/>
                </a:solidFill>
              </a:rPr>
              <a:t>pertama</a:t>
            </a:r>
            <a:r>
              <a:rPr lang="en-US" dirty="0">
                <a:solidFill>
                  <a:schemeClr val="bg1"/>
                </a:solidFill>
              </a:rPr>
              <a:t> kali </a:t>
            </a:r>
            <a:r>
              <a:rPr lang="en-US" dirty="0" err="1">
                <a:solidFill>
                  <a:schemeClr val="bg1"/>
                </a:solidFill>
              </a:rPr>
              <a:t>dikenal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1964. Printer Dot Matrix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printer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pita dan </a:t>
            </a:r>
            <a:r>
              <a:rPr lang="en-US" dirty="0" err="1">
                <a:solidFill>
                  <a:schemeClr val="bg1"/>
                </a:solidFill>
              </a:rPr>
              <a:t>resolusi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tergolong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rendah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Cetakan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dihasilkan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nampak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titik-titik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saling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berkolerasi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cenderung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halus</a:t>
            </a:r>
            <a:r>
              <a:rPr lang="en-US" dirty="0">
                <a:solidFill>
                  <a:schemeClr val="bg1"/>
                </a:solidFill>
              </a:rPr>
              <a:t> . </a:t>
            </a:r>
          </a:p>
          <a:p>
            <a:pPr marL="511175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printer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awalnya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9 pin. </a:t>
            </a:r>
            <a:r>
              <a:rPr lang="en-US" dirty="0" err="1">
                <a:solidFill>
                  <a:schemeClr val="bg1"/>
                </a:solidFill>
              </a:rPr>
              <a:t>Artinya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huruf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kombinasi</a:t>
            </a:r>
            <a:r>
              <a:rPr lang="en-US" dirty="0">
                <a:solidFill>
                  <a:schemeClr val="bg1"/>
                </a:solidFill>
              </a:rPr>
              <a:t> 9 </a:t>
            </a:r>
            <a:r>
              <a:rPr lang="en-US" dirty="0" err="1">
                <a:solidFill>
                  <a:schemeClr val="bg1"/>
                </a:solidFill>
              </a:rPr>
              <a:t>titik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jenis</a:t>
            </a:r>
            <a:r>
              <a:rPr lang="en-US" dirty="0">
                <a:solidFill>
                  <a:schemeClr val="bg1"/>
                </a:solidFill>
              </a:rPr>
              <a:t> printer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semakin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yakni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24 pin. </a:t>
            </a:r>
          </a:p>
          <a:p>
            <a:pPr marL="511175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Produsen</a:t>
            </a:r>
            <a:r>
              <a:rPr lang="en-US" dirty="0">
                <a:solidFill>
                  <a:schemeClr val="bg1"/>
                </a:solidFill>
              </a:rPr>
              <a:t> printer Dot Matrix yang </a:t>
            </a:r>
            <a:r>
              <a:rPr lang="en-US" dirty="0" err="1">
                <a:solidFill>
                  <a:schemeClr val="bg1"/>
                </a:solidFill>
              </a:rPr>
              <a:t>cukup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terkenal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yakni</a:t>
            </a:r>
            <a:r>
              <a:rPr lang="en-US" dirty="0">
                <a:solidFill>
                  <a:schemeClr val="bg1"/>
                </a:solidFill>
              </a:rPr>
              <a:t> Epson.</a:t>
            </a:r>
          </a:p>
        </p:txBody>
      </p:sp>
      <p:pic>
        <p:nvPicPr>
          <p:cNvPr id="8" name="Picture 7" descr="imagesdot.jpg">
            <a:extLst>
              <a:ext uri="{FF2B5EF4-FFF2-40B4-BE49-F238E27FC236}">
                <a16:creationId xmlns:a16="http://schemas.microsoft.com/office/drawing/2014/main" id="{81E780FB-12F6-481E-AF7C-0590A2CC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165" y="1886283"/>
            <a:ext cx="3661436" cy="354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1C98AC-3BC9-48B4-A278-4BE4C58281F8}"/>
              </a:ext>
            </a:extLst>
          </p:cNvPr>
          <p:cNvSpPr txBox="1">
            <a:spLocks/>
          </p:cNvSpPr>
          <p:nvPr/>
        </p:nvSpPr>
        <p:spPr>
          <a:xfrm>
            <a:off x="387576" y="848559"/>
            <a:ext cx="62801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273050" algn="just"/>
            <a:r>
              <a:rPr lang="en-US" sz="2800" b="1" dirty="0">
                <a:solidFill>
                  <a:schemeClr val="bg1"/>
                </a:solidFill>
              </a:rPr>
              <a:t>2. PRINTER INKJET</a:t>
            </a:r>
          </a:p>
          <a:p>
            <a:pPr marL="411163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Printer system inkjet </a:t>
            </a:r>
            <a:r>
              <a:rPr lang="en-US" dirty="0" err="1">
                <a:solidFill>
                  <a:schemeClr val="bg1"/>
                </a:solidFill>
              </a:rPr>
              <a:t>diperkenalkan</a:t>
            </a:r>
            <a:r>
              <a:rPr lang="en-US" dirty="0">
                <a:solidFill>
                  <a:schemeClr val="bg1"/>
                </a:solidFill>
              </a:rPr>
              <a:t> pada tahun1984.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inkjet printer dan printer ink cartridge, </a:t>
            </a:r>
            <a:r>
              <a:rPr lang="en-US" dirty="0" err="1">
                <a:solidFill>
                  <a:schemeClr val="bg1"/>
                </a:solidFill>
              </a:rPr>
              <a:t>tugas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pencetakan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penggantian</a:t>
            </a:r>
            <a:r>
              <a:rPr lang="en-US" dirty="0">
                <a:solidFill>
                  <a:schemeClr val="bg1"/>
                </a:solidFill>
              </a:rPr>
              <a:t> ink cartridge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dipergunakan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dipercaya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bersih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pada pita.</a:t>
            </a:r>
          </a:p>
          <a:p>
            <a:pPr marL="411163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Pada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1984, </a:t>
            </a:r>
            <a:r>
              <a:rPr lang="en-US" dirty="0" err="1">
                <a:solidFill>
                  <a:schemeClr val="bg1"/>
                </a:solidFill>
              </a:rPr>
              <a:t>penerimaan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ketergantungan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seperti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. Printer inkjet </a:t>
            </a:r>
            <a:r>
              <a:rPr lang="en-US" dirty="0" err="1">
                <a:solidFill>
                  <a:schemeClr val="bg1"/>
                </a:solidFill>
              </a:rPr>
              <a:t>menggantikan</a:t>
            </a:r>
            <a:r>
              <a:rPr lang="en-US" dirty="0">
                <a:solidFill>
                  <a:schemeClr val="bg1"/>
                </a:solidFill>
              </a:rPr>
              <a:t> printer system dot </a:t>
            </a:r>
            <a:r>
              <a:rPr lang="en-US" dirty="0" err="1">
                <a:solidFill>
                  <a:schemeClr val="bg1"/>
                </a:solidFill>
              </a:rPr>
              <a:t>matrik</a:t>
            </a:r>
            <a:r>
              <a:rPr lang="en-US" dirty="0">
                <a:solidFill>
                  <a:schemeClr val="bg1"/>
                </a:solidFill>
              </a:rPr>
              <a:t>, yang </a:t>
            </a:r>
            <a:r>
              <a:rPr lang="en-US" dirty="0" err="1">
                <a:solidFill>
                  <a:schemeClr val="bg1"/>
                </a:solidFill>
              </a:rPr>
              <a:t>mengakibatkan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penggantian</a:t>
            </a:r>
            <a:r>
              <a:rPr lang="en-US" dirty="0">
                <a:solidFill>
                  <a:schemeClr val="bg1"/>
                </a:solidFill>
              </a:rPr>
              <a:t> pita.</a:t>
            </a:r>
          </a:p>
          <a:p>
            <a:pPr marL="411163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Beberapa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perusahaan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dibelakang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kemajuan</a:t>
            </a:r>
            <a:r>
              <a:rPr lang="en-US" dirty="0">
                <a:solidFill>
                  <a:schemeClr val="bg1"/>
                </a:solidFill>
              </a:rPr>
              <a:t> inkjet. Dan pada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90-an, </a:t>
            </a:r>
            <a:r>
              <a:rPr lang="en-US" dirty="0" err="1">
                <a:solidFill>
                  <a:schemeClr val="bg1"/>
                </a:solidFill>
              </a:rPr>
              <a:t>metode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luas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marL="341313" indent="-273050" algn="just"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1.bp.blogspot.com/-tn6aFLKEp1I/VQHPzfmdULI/AAAAAAAAAIo/_l-hcDRdsks/s1600/inkjet.jpg">
            <a:extLst>
              <a:ext uri="{FF2B5EF4-FFF2-40B4-BE49-F238E27FC236}">
                <a16:creationId xmlns:a16="http://schemas.microsoft.com/office/drawing/2014/main" id="{A204B37F-2D0E-4BB1-8BFE-92A5051F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8268" y="848559"/>
            <a:ext cx="4945403" cy="4104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333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A3883BB-E8B2-4363-9EEF-EA985765A211}"/>
              </a:ext>
            </a:extLst>
          </p:cNvPr>
          <p:cNvSpPr txBox="1">
            <a:spLocks/>
          </p:cNvSpPr>
          <p:nvPr/>
        </p:nvSpPr>
        <p:spPr>
          <a:xfrm>
            <a:off x="258329" y="639636"/>
            <a:ext cx="7129675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. PRINTER LASERJET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Pada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1953, printer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kecepatan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pertama</a:t>
            </a:r>
            <a:r>
              <a:rPr lang="en-US" dirty="0">
                <a:solidFill>
                  <a:schemeClr val="bg1"/>
                </a:solidFill>
              </a:rPr>
              <a:t> kali di </a:t>
            </a:r>
            <a:r>
              <a:rPr lang="en-US" dirty="0" err="1">
                <a:solidFill>
                  <a:schemeClr val="bg1"/>
                </a:solidFill>
              </a:rPr>
              <a:t>kembangkan</a:t>
            </a:r>
            <a:r>
              <a:rPr lang="en-US" dirty="0">
                <a:solidFill>
                  <a:schemeClr val="bg1"/>
                </a:solidFill>
              </a:rPr>
              <a:t> oleh Remington-Rand yang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di UNIVAC computer.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Pada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1938, Chester Carlson </a:t>
            </a:r>
            <a:r>
              <a:rPr lang="en-US" dirty="0" err="1">
                <a:solidFill>
                  <a:schemeClr val="bg1"/>
                </a:solidFill>
              </a:rPr>
              <a:t>memperkenalkan</a:t>
            </a:r>
            <a:r>
              <a:rPr lang="en-US" dirty="0">
                <a:solidFill>
                  <a:schemeClr val="bg1"/>
                </a:solidFill>
              </a:rPr>
              <a:t> proses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basah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disebut</a:t>
            </a:r>
            <a:r>
              <a:rPr lang="en-US" dirty="0">
                <a:solidFill>
                  <a:schemeClr val="bg1"/>
                </a:solidFill>
              </a:rPr>
              <a:t> electrophotography yang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dinamakan</a:t>
            </a:r>
            <a:r>
              <a:rPr lang="en-US" dirty="0">
                <a:solidFill>
                  <a:schemeClr val="bg1"/>
                </a:solidFill>
              </a:rPr>
              <a:t> Xerox, yang </a:t>
            </a:r>
            <a:r>
              <a:rPr lang="en-US" dirty="0" err="1">
                <a:solidFill>
                  <a:schemeClr val="bg1"/>
                </a:solidFill>
              </a:rPr>
              <a:t>kemudian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berkembang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penemuan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teknologi</a:t>
            </a:r>
            <a:r>
              <a:rPr lang="en-US" dirty="0">
                <a:solidFill>
                  <a:schemeClr val="bg1"/>
                </a:solidFill>
              </a:rPr>
              <a:t> printer laser.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Printer laser yang </a:t>
            </a:r>
            <a:r>
              <a:rPr lang="en-US" dirty="0" err="1">
                <a:solidFill>
                  <a:schemeClr val="bg1"/>
                </a:solidFill>
              </a:rPr>
              <a:t>dinamakan</a:t>
            </a:r>
            <a:r>
              <a:rPr lang="en-US" dirty="0">
                <a:solidFill>
                  <a:schemeClr val="bg1"/>
                </a:solidFill>
              </a:rPr>
              <a:t> EARS </a:t>
            </a:r>
            <a:r>
              <a:rPr lang="en-US" dirty="0" err="1">
                <a:solidFill>
                  <a:schemeClr val="bg1"/>
                </a:solidFill>
              </a:rPr>
              <a:t>dikembangkan</a:t>
            </a:r>
            <a:r>
              <a:rPr lang="en-US" dirty="0">
                <a:solidFill>
                  <a:schemeClr val="bg1"/>
                </a:solidFill>
              </a:rPr>
              <a:t> di Xerox Palo Alto Research Center, di </a:t>
            </a:r>
            <a:r>
              <a:rPr lang="en-US" dirty="0" err="1">
                <a:solidFill>
                  <a:schemeClr val="bg1"/>
                </a:solidFill>
              </a:rPr>
              <a:t>mulai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1969 dan </a:t>
            </a:r>
            <a:r>
              <a:rPr lang="en-US" dirty="0" err="1">
                <a:solidFill>
                  <a:schemeClr val="bg1"/>
                </a:solidFill>
              </a:rPr>
              <a:t>selesai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bulan</a:t>
            </a:r>
            <a:r>
              <a:rPr lang="en-US" dirty="0">
                <a:solidFill>
                  <a:schemeClr val="bg1"/>
                </a:solidFill>
              </a:rPr>
              <a:t> November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1971.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Teknologi</a:t>
            </a:r>
            <a:r>
              <a:rPr lang="en-US" dirty="0">
                <a:solidFill>
                  <a:schemeClr val="bg1"/>
                </a:solidFill>
              </a:rPr>
              <a:t> copy Xerox </a:t>
            </a:r>
            <a:r>
              <a:rPr lang="en-US" dirty="0" err="1">
                <a:solidFill>
                  <a:schemeClr val="bg1"/>
                </a:solidFill>
              </a:rPr>
              <a:t>diadopsi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printer laser. Xerox 9700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produk</a:t>
            </a:r>
            <a:r>
              <a:rPr lang="en-US" dirty="0">
                <a:solidFill>
                  <a:schemeClr val="bg1"/>
                </a:solidFill>
              </a:rPr>
              <a:t> printer laser </a:t>
            </a:r>
            <a:r>
              <a:rPr lang="en-US" dirty="0" err="1">
                <a:solidFill>
                  <a:schemeClr val="bg1"/>
                </a:solidFill>
              </a:rPr>
              <a:t>pertama</a:t>
            </a:r>
            <a:r>
              <a:rPr lang="en-US" dirty="0">
                <a:solidFill>
                  <a:schemeClr val="bg1"/>
                </a:solidFill>
              </a:rPr>
              <a:t> Xerox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teknologi</a:t>
            </a:r>
            <a:r>
              <a:rPr lang="en-US" dirty="0">
                <a:solidFill>
                  <a:schemeClr val="bg1"/>
                </a:solidFill>
              </a:rPr>
              <a:t> xerographic laser yang di </a:t>
            </a:r>
            <a:r>
              <a:rPr lang="en-US" dirty="0" err="1">
                <a:solidFill>
                  <a:schemeClr val="bg1"/>
                </a:solidFill>
              </a:rPr>
              <a:t>realase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1977.</a:t>
            </a:r>
          </a:p>
        </p:txBody>
      </p:sp>
      <p:pic>
        <p:nvPicPr>
          <p:cNvPr id="7" name="Picture 2" descr="https://2.bp.blogspot.com/-qJvmSoEzlHw/VQHP0J8IFII/AAAAAAAAAIs/zcTtzXFu3Hk/s1600/l_07317030_006.jpg">
            <a:extLst>
              <a:ext uri="{FF2B5EF4-FFF2-40B4-BE49-F238E27FC236}">
                <a16:creationId xmlns:a16="http://schemas.microsoft.com/office/drawing/2014/main" id="{0B954D04-D181-41A6-A4BA-92AD2F95F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6333" y="1122218"/>
            <a:ext cx="4193653" cy="3690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209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31F568-4F30-4F72-8FB7-89487FDEE83F}"/>
              </a:ext>
            </a:extLst>
          </p:cNvPr>
          <p:cNvSpPr txBox="1">
            <a:spLocks/>
          </p:cNvSpPr>
          <p:nvPr/>
        </p:nvSpPr>
        <p:spPr>
          <a:xfrm>
            <a:off x="-754763" y="758400"/>
            <a:ext cx="7772400" cy="1271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KELEBIHAN 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DIGITAL PRINTING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0C47FE-DA5C-4198-9262-8C2F2D6EF3BC}"/>
              </a:ext>
            </a:extLst>
          </p:cNvPr>
          <p:cNvSpPr txBox="1">
            <a:spLocks/>
          </p:cNvSpPr>
          <p:nvPr/>
        </p:nvSpPr>
        <p:spPr>
          <a:xfrm>
            <a:off x="258329" y="2298390"/>
            <a:ext cx="5938716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Waktu </a:t>
            </a:r>
            <a:r>
              <a:rPr lang="en-US" dirty="0" err="1">
                <a:solidFill>
                  <a:schemeClr val="bg1"/>
                </a:solidFill>
              </a:rPr>
              <a:t>produksi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dibanding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yang lain.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jumlah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keinginan</a:t>
            </a:r>
            <a:r>
              <a:rPr lang="en-US" dirty="0">
                <a:solidFill>
                  <a:schemeClr val="bg1"/>
                </a:solidFill>
              </a:rPr>
              <a:t> (print on demand), </a:t>
            </a:r>
            <a:r>
              <a:rPr lang="en-US" dirty="0" err="1">
                <a:solidFill>
                  <a:schemeClr val="bg1"/>
                </a:solidFill>
              </a:rPr>
              <a:t>tanpa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minimal order.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Proses </a:t>
            </a:r>
            <a:r>
              <a:rPr lang="en-US" dirty="0" err="1">
                <a:solidFill>
                  <a:schemeClr val="bg1"/>
                </a:solidFill>
              </a:rPr>
              <a:t>produksi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ringkas</a:t>
            </a:r>
            <a:r>
              <a:rPr lang="en-US" dirty="0">
                <a:solidFill>
                  <a:schemeClr val="bg1"/>
                </a:solidFill>
              </a:rPr>
              <a:t>. Hasil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terlihat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Tenaga </a:t>
            </a:r>
            <a:r>
              <a:rPr lang="en-US" dirty="0" err="1">
                <a:solidFill>
                  <a:schemeClr val="bg1"/>
                </a:solidFill>
              </a:rPr>
              <a:t>kerja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sedikit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proses/ </a:t>
            </a:r>
            <a:r>
              <a:rPr lang="en-US" dirty="0" err="1">
                <a:solidFill>
                  <a:schemeClr val="bg1"/>
                </a:solidFill>
              </a:rPr>
              <a:t>tahap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produksi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sederhana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48BFF2D-5153-478F-B1B5-687DF2D702EE}"/>
              </a:ext>
            </a:extLst>
          </p:cNvPr>
          <p:cNvSpPr txBox="1">
            <a:spLocks/>
          </p:cNvSpPr>
          <p:nvPr/>
        </p:nvSpPr>
        <p:spPr>
          <a:xfrm>
            <a:off x="6555554" y="2418706"/>
            <a:ext cx="5378117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hitungan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satuan</a:t>
            </a:r>
            <a:r>
              <a:rPr lang="en-US" dirty="0">
                <a:solidFill>
                  <a:schemeClr val="bg1"/>
                </a:solidFill>
              </a:rPr>
              <a:t> cost </a:t>
            </a:r>
            <a:r>
              <a:rPr lang="en-US" dirty="0" err="1">
                <a:solidFill>
                  <a:schemeClr val="bg1"/>
                </a:solidFill>
              </a:rPr>
              <a:t>produksi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dibanding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offset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sablon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Persaingan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cukup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karena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kerja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mudah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sederhana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dibanding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cetak</a:t>
            </a:r>
            <a:r>
              <a:rPr lang="en-US" dirty="0">
                <a:solidFill>
                  <a:schemeClr val="bg1"/>
                </a:solidFill>
              </a:rPr>
              <a:t> offset.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FFCB0EB-5714-43B9-AEE5-4D98FE729EC1}"/>
              </a:ext>
            </a:extLst>
          </p:cNvPr>
          <p:cNvSpPr txBox="1">
            <a:spLocks/>
          </p:cNvSpPr>
          <p:nvPr/>
        </p:nvSpPr>
        <p:spPr>
          <a:xfrm>
            <a:off x="5358412" y="758400"/>
            <a:ext cx="7772400" cy="12714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KEKURANGAN</a:t>
            </a: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bg1"/>
                </a:solidFill>
              </a:rPr>
              <a:t>DIGITAL PRINTING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B051F2-9B72-4D61-A325-FCC0DBA41B2E}"/>
              </a:ext>
            </a:extLst>
          </p:cNvPr>
          <p:cNvCxnSpPr/>
          <p:nvPr/>
        </p:nvCxnSpPr>
        <p:spPr>
          <a:xfrm>
            <a:off x="6389549" y="475774"/>
            <a:ext cx="0" cy="5851353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34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AC388F-00EB-42DD-938B-380FB86C505B}"/>
              </a:ext>
            </a:extLst>
          </p:cNvPr>
          <p:cNvSpPr txBox="1">
            <a:spLocks/>
          </p:cNvSpPr>
          <p:nvPr/>
        </p:nvSpPr>
        <p:spPr>
          <a:xfrm>
            <a:off x="942473" y="172560"/>
            <a:ext cx="10307053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JENIS DIGITAL PRINTING BERDASARKAN MESIN CETAK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1AD6D9-16FA-4D3B-B9AD-42FBEE262299}"/>
              </a:ext>
            </a:extLst>
          </p:cNvPr>
          <p:cNvSpPr txBox="1">
            <a:spLocks/>
          </p:cNvSpPr>
          <p:nvPr/>
        </p:nvSpPr>
        <p:spPr>
          <a:xfrm>
            <a:off x="702318" y="1686480"/>
            <a:ext cx="1052868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Large format digital printing: </a:t>
            </a:r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mesin</a:t>
            </a:r>
            <a:r>
              <a:rPr lang="en-US" dirty="0">
                <a:solidFill>
                  <a:schemeClr val="bg1"/>
                </a:solidFill>
              </a:rPr>
              <a:t> printer </a:t>
            </a:r>
            <a:r>
              <a:rPr lang="en-US" dirty="0" err="1">
                <a:solidFill>
                  <a:schemeClr val="bg1"/>
                </a:solidFill>
              </a:rPr>
              <a:t>berukuran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mencetak</a:t>
            </a:r>
            <a:r>
              <a:rPr lang="en-US" dirty="0">
                <a:solidFill>
                  <a:schemeClr val="bg1"/>
                </a:solidFill>
              </a:rPr>
              <a:t> banner, </a:t>
            </a:r>
            <a:r>
              <a:rPr lang="en-US" dirty="0" err="1">
                <a:solidFill>
                  <a:schemeClr val="bg1"/>
                </a:solidFill>
              </a:rPr>
              <a:t>spanduk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umbul-umbul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baliho</a:t>
            </a:r>
            <a:r>
              <a:rPr lang="en-US" dirty="0">
                <a:solidFill>
                  <a:schemeClr val="bg1"/>
                </a:solidFill>
              </a:rPr>
              <a:t>, billboard, neon box, </a:t>
            </a:r>
            <a:r>
              <a:rPr lang="en-US" dirty="0" err="1">
                <a:solidFill>
                  <a:schemeClr val="bg1"/>
                </a:solidFill>
              </a:rPr>
              <a:t>stiker</a:t>
            </a:r>
            <a:r>
              <a:rPr lang="en-US" dirty="0">
                <a:solidFill>
                  <a:schemeClr val="bg1"/>
                </a:solidFill>
              </a:rPr>
              <a:t> vinyl, canvas, </a:t>
            </a:r>
            <a:r>
              <a:rPr lang="en-US" dirty="0" err="1">
                <a:solidFill>
                  <a:schemeClr val="bg1"/>
                </a:solidFill>
              </a:rPr>
              <a:t>kain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 descr="large-format-digital-press-01.jpg">
            <a:extLst>
              <a:ext uri="{FF2B5EF4-FFF2-40B4-BE49-F238E27FC236}">
                <a16:creationId xmlns:a16="http://schemas.microsoft.com/office/drawing/2014/main" id="{4AFEFCDD-4807-431E-9FE6-965118FDE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912" y="3109181"/>
            <a:ext cx="5835141" cy="35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FBFB5-82DD-41CB-B2FE-A1BD1ACFBB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n-NO" sz="8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0C2413-43FA-4B9D-8A72-C25D3BCEE4ED}"/>
              </a:ext>
            </a:extLst>
          </p:cNvPr>
          <p:cNvSpPr/>
          <p:nvPr/>
        </p:nvSpPr>
        <p:spPr>
          <a:xfrm>
            <a:off x="8868408" y="6003962"/>
            <a:ext cx="3065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DOSEN</a:t>
            </a:r>
          </a:p>
          <a:p>
            <a:pPr algn="r"/>
            <a:r>
              <a:rPr lang="en-US" b="1" dirty="0">
                <a:solidFill>
                  <a:schemeClr val="bg1"/>
                </a:solidFill>
                <a:latin typeface="Okta Bold" panose="00000800000000000000" pitchFamily="50" charset="0"/>
                <a:ea typeface="Calibri" panose="020F0502020204030204" pitchFamily="34" charset="0"/>
              </a:rPr>
              <a:t>Ganjar Miftahuddin, M.Ds</a:t>
            </a:r>
            <a:endParaRPr lang="id-ID" b="1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D13A6-1063-40F6-BA0B-9171DB8F4CFF}"/>
              </a:ext>
            </a:extLst>
          </p:cNvPr>
          <p:cNvSpPr/>
          <p:nvPr/>
        </p:nvSpPr>
        <p:spPr>
          <a:xfrm>
            <a:off x="387576" y="106442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latin typeface="Okta Bold" panose="00000800000000000000" pitchFamily="50" charset="0"/>
              </a:rPr>
              <a:t>TEKNIK CETAK</a:t>
            </a:r>
            <a:endParaRPr lang="id-ID" dirty="0">
              <a:solidFill>
                <a:schemeClr val="bg1"/>
              </a:solidFill>
              <a:latin typeface="Okta Bold" panose="00000800000000000000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A1B98F-32EA-4E1B-8C4C-16D3ED4A9537}"/>
              </a:ext>
            </a:extLst>
          </p:cNvPr>
          <p:cNvSpPr/>
          <p:nvPr/>
        </p:nvSpPr>
        <p:spPr>
          <a:xfrm>
            <a:off x="163773" y="136478"/>
            <a:ext cx="223803" cy="223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7A1B50-A7F5-4202-B6E8-3722AA47DA3F}"/>
              </a:ext>
            </a:extLst>
          </p:cNvPr>
          <p:cNvSpPr txBox="1">
            <a:spLocks/>
          </p:cNvSpPr>
          <p:nvPr/>
        </p:nvSpPr>
        <p:spPr>
          <a:xfrm>
            <a:off x="1480296" y="896880"/>
            <a:ext cx="862622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 offset printing: </a:t>
            </a:r>
            <a:r>
              <a:rPr lang="en-US" dirty="0" err="1">
                <a:solidFill>
                  <a:schemeClr val="bg1"/>
                </a:solidFill>
              </a:rPr>
              <a:t>mesin</a:t>
            </a:r>
            <a:r>
              <a:rPr lang="en-US" dirty="0">
                <a:solidFill>
                  <a:schemeClr val="bg1"/>
                </a:solidFill>
              </a:rPr>
              <a:t> printer digital yang </a:t>
            </a:r>
            <a:r>
              <a:rPr lang="en-US" dirty="0" err="1">
                <a:solidFill>
                  <a:schemeClr val="bg1"/>
                </a:solidFill>
              </a:rPr>
              <a:t>mencetak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kertas</a:t>
            </a:r>
            <a:r>
              <a:rPr lang="en-US" dirty="0">
                <a:solidFill>
                  <a:schemeClr val="bg1"/>
                </a:solidFill>
              </a:rPr>
              <a:t> HVS, art paper, matte paper, fancy, </a:t>
            </a:r>
            <a:r>
              <a:rPr lang="en-US" dirty="0" err="1">
                <a:solidFill>
                  <a:schemeClr val="bg1"/>
                </a:solidFill>
              </a:rPr>
              <a:t>duplek</a:t>
            </a:r>
            <a:r>
              <a:rPr lang="en-US" dirty="0">
                <a:solidFill>
                  <a:schemeClr val="bg1"/>
                </a:solidFill>
              </a:rPr>
              <a:t>, ivory,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digital-printer-terawangsuji.blogspot.com.png">
            <a:extLst>
              <a:ext uri="{FF2B5EF4-FFF2-40B4-BE49-F238E27FC236}">
                <a16:creationId xmlns:a16="http://schemas.microsoft.com/office/drawing/2014/main" id="{D3118A39-D0A8-4349-A17A-00639D94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039" y="1984575"/>
            <a:ext cx="5771921" cy="37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2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1285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Okta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Ganjar Miftahuddin</dc:creator>
  <cp:lastModifiedBy>Ganjar Miftahuddin</cp:lastModifiedBy>
  <cp:revision>214</cp:revision>
  <dcterms:created xsi:type="dcterms:W3CDTF">2019-12-02T15:17:46Z</dcterms:created>
  <dcterms:modified xsi:type="dcterms:W3CDTF">2021-01-19T02:47:49Z</dcterms:modified>
</cp:coreProperties>
</file>