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4" r:id="rId8"/>
    <p:sldId id="285" r:id="rId9"/>
    <p:sldId id="286" r:id="rId10"/>
    <p:sldId id="290" r:id="rId11"/>
    <p:sldId id="291" r:id="rId12"/>
    <p:sldId id="268" r:id="rId13"/>
    <p:sldId id="269" r:id="rId14"/>
    <p:sldId id="270" r:id="rId15"/>
    <p:sldId id="271" r:id="rId16"/>
    <p:sldId id="287" r:id="rId17"/>
    <p:sldId id="288" r:id="rId18"/>
    <p:sldId id="273" r:id="rId19"/>
    <p:sldId id="257" r:id="rId20"/>
    <p:sldId id="258" r:id="rId21"/>
    <p:sldId id="259" r:id="rId22"/>
    <p:sldId id="260" r:id="rId23"/>
    <p:sldId id="262" r:id="rId24"/>
    <p:sldId id="263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E558-0013-4F87-8E6C-C4085DC5E3C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A7E1-62AD-4C29-B30B-60C212863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Filter Digital IIR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Jenis</a:t>
            </a:r>
            <a:r>
              <a:rPr lang="en-US" dirty="0" smtClean="0">
                <a:solidFill>
                  <a:srgbClr val="FF0000"/>
                </a:solidFill>
              </a:rPr>
              <a:t> Filter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(LPF, HPF, BSF, BSF)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11188" y="2205038"/>
          <a:ext cx="6481762" cy="936625"/>
        </p:xfrm>
        <a:graphic>
          <a:graphicData uri="http://schemas.openxmlformats.org/presentationml/2006/ole">
            <p:oleObj spid="_x0000_s21506" name="Equation" r:id="rId3" imgW="2743200" imgH="431800" progId="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Butterworth</a:t>
            </a:r>
            <a:endParaRPr lang="en-US" dirty="0"/>
          </a:p>
        </p:txBody>
      </p:sp>
      <p:pic>
        <p:nvPicPr>
          <p:cNvPr id="819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3200400"/>
            <a:ext cx="7777163" cy="3159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Latihan</a:t>
            </a:r>
            <a:endParaRPr lang="en-US" dirty="0" smtClean="0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533400" y="1375056"/>
            <a:ext cx="7696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Disain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filter digital IIR  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Butterworth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spesifikasi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sebagai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lang="en-US" sz="2000" dirty="0">
              <a:ea typeface="Calibri" pitchFamily="34" charset="0"/>
            </a:endParaRPr>
          </a:p>
          <a:p>
            <a:pPr algn="l" eaLnBrk="0" hangingPunct="0">
              <a:buFontTx/>
              <a:buChar char="•"/>
            </a:pP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redaman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dB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frekuensi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kurang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Hz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1000 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Hz</a:t>
            </a:r>
            <a:endParaRPr lang="en-US" sz="2000" dirty="0"/>
          </a:p>
          <a:p>
            <a:pPr algn="l" eaLnBrk="0" hangingPunct="0">
              <a:buFontTx/>
              <a:buChar char="•"/>
            </a:pPr>
            <a:r>
              <a:rPr lang="en-US" sz="2000" dirty="0" err="1">
                <a:latin typeface="Book Antiqua" pitchFamily="18" charset="0"/>
              </a:rPr>
              <a:t>Mempunyai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redaman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kurang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</a:rPr>
              <a:t> 2 </a:t>
            </a:r>
            <a:r>
              <a:rPr lang="en-US" sz="2000" dirty="0">
                <a:latin typeface="Book Antiqua" pitchFamily="18" charset="0"/>
              </a:rPr>
              <a:t>dB </a:t>
            </a:r>
            <a:r>
              <a:rPr lang="en-US" sz="2000" dirty="0" err="1">
                <a:latin typeface="Book Antiqua" pitchFamily="18" charset="0"/>
              </a:rPr>
              <a:t>pada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frekuensi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antara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300 Hz </a:t>
            </a:r>
            <a:r>
              <a:rPr lang="en-US" sz="2000" dirty="0" err="1">
                <a:latin typeface="Book Antiqua" pitchFamily="18" charset="0"/>
              </a:rPr>
              <a:t>dan</a:t>
            </a:r>
            <a:r>
              <a:rPr lang="en-US" sz="2000" dirty="0">
                <a:latin typeface="Book Antiqua" pitchFamily="18" charset="0"/>
              </a:rPr>
              <a:t> 700 </a:t>
            </a:r>
            <a:r>
              <a:rPr lang="en-US" sz="2000" dirty="0" smtClean="0">
                <a:latin typeface="Book Antiqua" pitchFamily="18" charset="0"/>
              </a:rPr>
              <a:t>Hz</a:t>
            </a:r>
          </a:p>
          <a:p>
            <a:pPr algn="l" eaLnBrk="0" hangingPunct="0">
              <a:buFontTx/>
              <a:buChar char="•"/>
            </a:pPr>
            <a:r>
              <a:rPr lang="en-US" sz="2000" dirty="0" err="1" smtClean="0">
                <a:latin typeface="Book Antiqua" pitchFamily="18" charset="0"/>
              </a:rPr>
              <a:t>Laju</a:t>
            </a:r>
            <a:r>
              <a:rPr lang="en-US" sz="2000" dirty="0" smtClean="0">
                <a:latin typeface="Book Antiqua" pitchFamily="18" charset="0"/>
              </a:rPr>
              <a:t> sampling 4 KHz</a:t>
            </a:r>
            <a:r>
              <a:rPr lang="en-US" sz="2000" dirty="0" smtClean="0"/>
              <a:t> </a:t>
            </a:r>
            <a:endParaRPr lang="en-US" sz="2000" dirty="0" smtClean="0">
              <a:latin typeface="Calibri" pitchFamily="34" charset="0"/>
            </a:endParaRPr>
          </a:p>
          <a:p>
            <a:pPr algn="l" eaLnBrk="0" hangingPunct="0">
              <a:buFontTx/>
              <a:buChar char="•"/>
            </a:pPr>
            <a:endParaRPr lang="en-US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2757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0213"/>
            <a:ext cx="7086600" cy="367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990581" cy="491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506"/>
            <a:ext cx="5486400" cy="464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605684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Tabel Chebyschev 1-2 untuk ripple 0,5 dB dan 1 dB</a:t>
            </a:r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8291513" cy="4895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Tabel Chebyschev 1-2 untuk ripple 2 dB dan 3 dB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68413"/>
            <a:ext cx="8362950" cy="52562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6324600" cy="286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6934200" cy="173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7076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8301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646668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4803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78039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629400" cy="40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568" y="4343400"/>
            <a:ext cx="52210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6621574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7162800" cy="43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6324600" cy="307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65567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6400800" cy="17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7010400" cy="417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4486"/>
            <a:ext cx="6477000" cy="402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47880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Latihan</a:t>
            </a:r>
            <a:endParaRPr lang="en-US" dirty="0" smtClean="0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533400" y="1221168"/>
            <a:ext cx="769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Disain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filter digital IIR 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Chebyshev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spesifikasi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sebagai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lang="en-US" sz="2000" dirty="0">
              <a:ea typeface="Calibri" pitchFamily="34" charset="0"/>
            </a:endParaRPr>
          </a:p>
          <a:p>
            <a:pPr algn="l" eaLnBrk="0" hangingPunct="0">
              <a:buFontTx/>
              <a:buChar char="•"/>
            </a:pP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redaman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dB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frekuensi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kurang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Hz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1000 </a:t>
            </a:r>
            <a:r>
              <a:rPr lang="en-US" sz="20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Hz</a:t>
            </a:r>
            <a:endParaRPr lang="en-US" sz="2000" dirty="0"/>
          </a:p>
          <a:p>
            <a:pPr algn="l" eaLnBrk="0" hangingPunct="0">
              <a:buFontTx/>
              <a:buChar char="•"/>
            </a:pPr>
            <a:r>
              <a:rPr lang="en-US" sz="2000" dirty="0" err="1">
                <a:latin typeface="Book Antiqua" pitchFamily="18" charset="0"/>
              </a:rPr>
              <a:t>Mempunyai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redaman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kurang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dari</a:t>
            </a:r>
            <a:r>
              <a:rPr lang="en-US" sz="2000" dirty="0" smtClean="0">
                <a:latin typeface="Book Antiqua" pitchFamily="18" charset="0"/>
              </a:rPr>
              <a:t> 2 </a:t>
            </a:r>
            <a:r>
              <a:rPr lang="en-US" sz="2000" dirty="0">
                <a:latin typeface="Book Antiqua" pitchFamily="18" charset="0"/>
              </a:rPr>
              <a:t>dB </a:t>
            </a:r>
            <a:r>
              <a:rPr lang="en-US" sz="2000" dirty="0" err="1">
                <a:latin typeface="Book Antiqua" pitchFamily="18" charset="0"/>
              </a:rPr>
              <a:t>pada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frekuensi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antara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300 Hz </a:t>
            </a:r>
            <a:r>
              <a:rPr lang="en-US" sz="2000" dirty="0" err="1">
                <a:latin typeface="Book Antiqua" pitchFamily="18" charset="0"/>
              </a:rPr>
              <a:t>dan</a:t>
            </a:r>
            <a:r>
              <a:rPr lang="en-US" sz="2000" dirty="0">
                <a:latin typeface="Book Antiqua" pitchFamily="18" charset="0"/>
              </a:rPr>
              <a:t> 700 </a:t>
            </a:r>
            <a:r>
              <a:rPr lang="en-US" sz="2000" dirty="0" smtClean="0">
                <a:latin typeface="Book Antiqua" pitchFamily="18" charset="0"/>
              </a:rPr>
              <a:t>Hz</a:t>
            </a:r>
          </a:p>
          <a:p>
            <a:pPr algn="l" eaLnBrk="0" hangingPunct="0">
              <a:buFontTx/>
              <a:buChar char="•"/>
            </a:pPr>
            <a:r>
              <a:rPr lang="en-US" sz="2000" dirty="0" err="1" smtClean="0">
                <a:latin typeface="Book Antiqua" pitchFamily="18" charset="0"/>
              </a:rPr>
              <a:t>Redaman</a:t>
            </a:r>
            <a:r>
              <a:rPr lang="en-US" sz="2000" dirty="0" smtClean="0">
                <a:latin typeface="Book Antiqua" pitchFamily="18" charset="0"/>
              </a:rPr>
              <a:t> ripple 2dB</a:t>
            </a:r>
          </a:p>
          <a:p>
            <a:pPr algn="l" eaLnBrk="0" hangingPunct="0">
              <a:buFontTx/>
              <a:buChar char="•"/>
            </a:pPr>
            <a:r>
              <a:rPr lang="en-US" sz="2000" dirty="0" err="1" smtClean="0">
                <a:latin typeface="Book Antiqua" pitchFamily="18" charset="0"/>
              </a:rPr>
              <a:t>Laju</a:t>
            </a:r>
            <a:r>
              <a:rPr lang="en-US" sz="2000" dirty="0" smtClean="0">
                <a:latin typeface="Book Antiqua" pitchFamily="18" charset="0"/>
              </a:rPr>
              <a:t> sampling 4 KHz</a:t>
            </a:r>
            <a:r>
              <a:rPr lang="en-US" sz="2000" dirty="0" smtClean="0"/>
              <a:t> </a:t>
            </a:r>
            <a:endParaRPr lang="en-US" sz="2000" dirty="0" smtClean="0">
              <a:latin typeface="Calibri" pitchFamily="34" charset="0"/>
            </a:endParaRPr>
          </a:p>
          <a:p>
            <a:pPr algn="l" eaLnBrk="0" hangingPunct="0">
              <a:buFontTx/>
              <a:buChar char="•"/>
            </a:pPr>
            <a:endParaRPr lang="en-US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5" y="609600"/>
            <a:ext cx="824345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71948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7162800" cy="37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27" y="685799"/>
            <a:ext cx="7765473" cy="549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7435240" cy="179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6856849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56" y="533400"/>
            <a:ext cx="777126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49455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7086600" cy="41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22884" cy="53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137</Words>
  <Application>Microsoft Office PowerPoint</Application>
  <PresentationFormat>On-screen Show (4:3)</PresentationFormat>
  <Paragraphs>17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Prosedur Praktis Perancangan Filter Digital IIR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Tabel Polinom Butterworth</vt:lpstr>
      <vt:lpstr>Latihan</vt:lpstr>
      <vt:lpstr>Slide 12</vt:lpstr>
      <vt:lpstr>Slide 13</vt:lpstr>
      <vt:lpstr>Slide 14</vt:lpstr>
      <vt:lpstr>Slide 15</vt:lpstr>
      <vt:lpstr>Tabel Chebyschev 1-2 untuk ripple 0,5 dB dan 1 dB</vt:lpstr>
      <vt:lpstr>Tabel Chebyschev 1-2 untuk ripple 2 dB dan 3 dB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Latihan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Praktis Perancangan Filter Digital IIR</dc:title>
  <dc:creator>Asus</dc:creator>
  <cp:lastModifiedBy>Asus</cp:lastModifiedBy>
  <cp:revision>1</cp:revision>
  <dcterms:created xsi:type="dcterms:W3CDTF">2021-01-22T08:09:04Z</dcterms:created>
  <dcterms:modified xsi:type="dcterms:W3CDTF">2021-01-22T08:55:05Z</dcterms:modified>
</cp:coreProperties>
</file>