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275ED-15E9-4061-AFBD-D16E01CCBAAF}" type="datetimeFigureOut">
              <a:rPr lang="en-US" smtClean="0"/>
              <a:t>6/9/2021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2CFD2-1EA7-46A7-B929-1190530FB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3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2CFD2-1EA7-46A7-B929-1190530FB3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2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484972E-4907-4801-954F-A604C64D84DD}" type="datetime1">
              <a:rPr lang="en-US" smtClean="0"/>
              <a:t>6/9/2021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2BAB4-A93B-412A-8455-9AD2D040CA7C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D2391BF-EAA6-4A17-BF3E-C56F1A6CB71F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0C8F-436B-466F-89E6-102A443635AC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EEB34-3F40-41EA-ABC5-8EC603902A64}" type="datetime1">
              <a:rPr lang="en-US" smtClean="0"/>
              <a:t>6/9/2021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07A5C9-717B-416B-8152-911A7060DFA3}" type="datetime1">
              <a:rPr lang="en-US" smtClean="0"/>
              <a:t>6/9/2021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fys-EP-022021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EB1150-4786-4704-9BAA-BDBBE5386ADA}" type="datetime1">
              <a:rPr lang="en-US" smtClean="0"/>
              <a:t>6/9/2021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5AD9-328E-4817-BC74-B2257B47506B}" type="datetime1">
              <a:rPr lang="en-US" smtClean="0"/>
              <a:t>6/9/2021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4D02-48AA-479D-89F2-BCCA52C7508D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FCE8-A7E1-4626-BCC6-DB0471A4157F}" type="datetime1">
              <a:rPr lang="en-US" smtClean="0"/>
              <a:t>6/9/2021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4AD5011-5CF1-4622-A710-564A712E9644}" type="datetime1">
              <a:rPr lang="en-US" smtClean="0"/>
              <a:t>6/9/2021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8C91AC-B5C6-42F3-B305-CE230DC62419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FBFDDC-A351-4217-A1BE-0ABA0D4BF2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214554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EDF307"/>
                </a:solidFill>
              </a:rPr>
              <a:t>HAK ATAS KEKAYAAN MILIK INTELEKTUAL</a:t>
            </a:r>
            <a:br>
              <a:rPr lang="en-US" dirty="0" smtClean="0">
                <a:solidFill>
                  <a:srgbClr val="EDF307"/>
                </a:solidFill>
              </a:rPr>
            </a:br>
            <a:r>
              <a:rPr lang="en-US" dirty="0" smtClean="0">
                <a:solidFill>
                  <a:srgbClr val="EDF307"/>
                </a:solidFill>
              </a:rPr>
              <a:t/>
            </a:r>
            <a:br>
              <a:rPr lang="en-US" dirty="0" smtClean="0">
                <a:solidFill>
                  <a:srgbClr val="EDF307"/>
                </a:solidFill>
              </a:rPr>
            </a:br>
            <a:r>
              <a:rPr lang="en-US" dirty="0" smtClean="0">
                <a:solidFill>
                  <a:srgbClr val="EDF307"/>
                </a:solidFill>
              </a:rPr>
              <a:t>=</a:t>
            </a:r>
            <a:r>
              <a:rPr lang="en-US" dirty="0" err="1" smtClean="0">
                <a:solidFill>
                  <a:srgbClr val="EDF307"/>
                </a:solidFill>
              </a:rPr>
              <a:t>Pengantar</a:t>
            </a:r>
            <a:r>
              <a:rPr lang="en-US" dirty="0" smtClean="0">
                <a:solidFill>
                  <a:srgbClr val="EDF307"/>
                </a:solidFill>
              </a:rPr>
              <a:t>=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100DA-CA63-4D5B-A851-0F3C3E135771}" type="datetime1">
              <a:rPr lang="en-US" smtClean="0"/>
              <a:t>6/9/2021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FDDC-A351-4217-A1BE-0ABA0D4BF2B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79388" y="188913"/>
            <a:ext cx="8964612" cy="3238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Penyelesaian Sengketa</a:t>
            </a:r>
            <a:br>
              <a:rPr lang="en-US" sz="4000" smtClean="0"/>
            </a:br>
            <a:r>
              <a:rPr lang="en-US" sz="4000" smtClean="0"/>
              <a:t>Tingkat I:  Pengadilan Niaga</a:t>
            </a:r>
            <a:br>
              <a:rPr lang="en-US" sz="4000" smtClean="0"/>
            </a:br>
            <a:r>
              <a:rPr lang="en-US" sz="4000" smtClean="0"/>
              <a:t>Tingkat II: Mahkamah Agung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Arbitrase/Alternative Dispute Resolution</a:t>
            </a:r>
          </a:p>
        </p:txBody>
      </p:sp>
      <p:sp>
        <p:nvSpPr>
          <p:cNvPr id="972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143240" y="4000504"/>
            <a:ext cx="5640388" cy="1752600"/>
          </a:xfrm>
        </p:spPr>
        <p:txBody>
          <a:bodyPr/>
          <a:lstStyle/>
          <a:p>
            <a:pPr eaLnBrk="1" hangingPunct="1"/>
            <a:r>
              <a:rPr lang="en-US" sz="3600" b="1" dirty="0" err="1" smtClean="0"/>
              <a:t>Pelanggaran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adalah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Delik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Aduan</a:t>
            </a:r>
            <a:endParaRPr lang="en-US" sz="36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BE45A-E88E-4C99-99B8-0D97936C9D62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FDDC-A351-4217-A1BE-0ABA0D4BF2B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u="sng" smtClean="0"/>
              <a:t>MEREK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981200"/>
            <a:ext cx="8218487" cy="4114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Tanda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berupa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gambar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nama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kata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huruf-huruf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angka-angka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,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susunan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warna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atau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kombinasi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dari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unsur-unsur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tersebut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memiliki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daya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pembeda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dan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digunakan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dalam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kegiatan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perdagangan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barang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atau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jasa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UU no. 15 </a:t>
            </a:r>
            <a:r>
              <a:rPr lang="en-US" b="1" dirty="0" err="1" smtClean="0">
                <a:solidFill>
                  <a:srgbClr val="C00000"/>
                </a:solidFill>
                <a:latin typeface="Arial Unicode MS" pitchFamily="34" charset="-128"/>
              </a:rPr>
              <a:t>Tahun</a:t>
            </a:r>
            <a:r>
              <a:rPr lang="en-US" b="1" dirty="0" smtClean="0">
                <a:solidFill>
                  <a:srgbClr val="C00000"/>
                </a:solidFill>
                <a:latin typeface="Arial Unicode MS" pitchFamily="34" charset="-128"/>
              </a:rPr>
              <a:t> 2001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21AD4-E5FD-4EF6-8F23-44E91AFC05DA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FBFDDC-A351-4217-A1BE-0ABA0D4BF2B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JENIS MEREK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63713" y="1484313"/>
            <a:ext cx="7010400" cy="16097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MEREK DAGANG</a:t>
            </a:r>
          </a:p>
          <a:p>
            <a:pPr eaLnBrk="1" hangingPunct="1"/>
            <a:r>
              <a:rPr lang="en-US" dirty="0" smtClean="0"/>
              <a:t> MEREK JASA</a:t>
            </a:r>
          </a:p>
          <a:p>
            <a:pPr eaLnBrk="1" hangingPunct="1"/>
            <a:r>
              <a:rPr lang="en-US" dirty="0" smtClean="0"/>
              <a:t> MEREK KOLEKTIF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0" y="3500438"/>
            <a:ext cx="9504363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Merek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tidak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dapat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didaftar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karena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;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Bertentangan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dengan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UU,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moralitas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agama,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kesusilaan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ketertiban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umum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Tidak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memiliki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pembeda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Telah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menjadi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milik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umum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Merupakan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keterangan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atau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berkaitan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dengan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barang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atau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jasa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yg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sz="2800" dirty="0" err="1">
                <a:solidFill>
                  <a:srgbClr val="C00000"/>
                </a:solidFill>
                <a:latin typeface="Arial" charset="0"/>
              </a:rPr>
              <a:t>dimohonkan</a:t>
            </a:r>
            <a:r>
              <a:rPr lang="en-US" sz="2800" dirty="0">
                <a:solidFill>
                  <a:srgbClr val="C00000"/>
                </a:solidFill>
                <a:latin typeface="Arial" charset="0"/>
              </a:rPr>
              <a:t> paten.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39EB8-0078-4B1F-85C4-69342AFF4BB2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FBFDDC-A351-4217-A1BE-0ABA0D4BF2B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EDF307"/>
                </a:solidFill>
              </a:rPr>
              <a:t>HAK ATAS KEKAYAAN MILIK INTELEKTUAL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692275" y="2349500"/>
            <a:ext cx="7216775" cy="33924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dirty="0" err="1" smtClean="0"/>
              <a:t>Perlindungan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karya</a:t>
            </a:r>
            <a:r>
              <a:rPr lang="en-US" sz="3600" dirty="0" smtClean="0"/>
              <a:t> </a:t>
            </a:r>
            <a:r>
              <a:rPr lang="en-US" sz="3600" dirty="0" err="1" smtClean="0"/>
              <a:t>manusia</a:t>
            </a:r>
            <a:r>
              <a:rPr lang="en-US" sz="3600" dirty="0" smtClean="0"/>
              <a:t> </a:t>
            </a:r>
            <a:r>
              <a:rPr lang="en-US" sz="3600" dirty="0" err="1" smtClean="0"/>
              <a:t>baik</a:t>
            </a:r>
            <a:r>
              <a:rPr lang="en-US" sz="3600" dirty="0" smtClean="0"/>
              <a:t> </a:t>
            </a:r>
            <a:r>
              <a:rPr lang="en-US" sz="3600" dirty="0" err="1" smtClean="0"/>
              <a:t>hasil</a:t>
            </a:r>
            <a:r>
              <a:rPr lang="en-US" sz="3600" dirty="0" smtClean="0"/>
              <a:t> </a:t>
            </a:r>
            <a:r>
              <a:rPr lang="en-US" sz="3600" dirty="0" err="1" smtClean="0"/>
              <a:t>karya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berupa</a:t>
            </a:r>
            <a:r>
              <a:rPr lang="en-US" sz="3600" dirty="0" smtClean="0"/>
              <a:t> </a:t>
            </a:r>
            <a:r>
              <a:rPr lang="en-US" sz="3600" dirty="0" err="1" smtClean="0"/>
              <a:t>aktivitas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ilmu</a:t>
            </a:r>
            <a:r>
              <a:rPr lang="en-US" sz="3600" dirty="0" smtClean="0"/>
              <a:t> </a:t>
            </a:r>
            <a:r>
              <a:rPr lang="en-US" sz="3600" dirty="0" err="1" smtClean="0"/>
              <a:t>pengetahuan</a:t>
            </a:r>
            <a:r>
              <a:rPr lang="en-US" sz="3600" dirty="0" smtClean="0"/>
              <a:t>, </a:t>
            </a:r>
            <a:r>
              <a:rPr lang="en-US" sz="3600" dirty="0" err="1" smtClean="0"/>
              <a:t>industri</a:t>
            </a:r>
            <a:r>
              <a:rPr lang="en-US" sz="3600" dirty="0" smtClean="0"/>
              <a:t>, </a:t>
            </a:r>
            <a:r>
              <a:rPr lang="en-US" sz="3600" dirty="0" err="1" smtClean="0"/>
              <a:t>kesusasteraan</a:t>
            </a:r>
            <a:r>
              <a:rPr lang="en-US" sz="3600" dirty="0" smtClean="0"/>
              <a:t> </a:t>
            </a:r>
            <a:r>
              <a:rPr lang="en-US" sz="3600" dirty="0" err="1" smtClean="0"/>
              <a:t>maupun</a:t>
            </a:r>
            <a:r>
              <a:rPr lang="en-US" sz="3600" dirty="0" smtClean="0"/>
              <a:t> </a:t>
            </a:r>
            <a:r>
              <a:rPr lang="en-US" sz="3600" dirty="0" err="1" smtClean="0"/>
              <a:t>seni</a:t>
            </a:r>
            <a:endParaRPr 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002EA-D2C7-417D-A832-0A26C6D6B247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FBFDDC-A351-4217-A1BE-0ABA0D4BF2B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PRINSIP HAKI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PRINSIP EKONOMI</a:t>
            </a:r>
          </a:p>
          <a:p>
            <a:pPr eaLnBrk="1" hangingPunct="1"/>
            <a:r>
              <a:rPr lang="en-US" sz="3600" smtClean="0"/>
              <a:t>PRINSIP KEADILAN</a:t>
            </a:r>
          </a:p>
          <a:p>
            <a:pPr eaLnBrk="1" hangingPunct="1"/>
            <a:r>
              <a:rPr lang="en-US" sz="3600" smtClean="0"/>
              <a:t>PRINSIP KEBUDAYAAN</a:t>
            </a:r>
          </a:p>
          <a:p>
            <a:pPr eaLnBrk="1" hangingPunct="1"/>
            <a:r>
              <a:rPr lang="en-US" sz="3600" smtClean="0"/>
              <a:t>PRINSIP SOSIAL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F459-3755-4F68-B704-35EF2B127C71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FBFDDC-A351-4217-A1BE-0ABA0D4BF2B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963613"/>
          </a:xfrm>
        </p:spPr>
        <p:txBody>
          <a:bodyPr/>
          <a:lstStyle/>
          <a:p>
            <a:pPr eaLnBrk="1" hangingPunct="1"/>
            <a:r>
              <a:rPr lang="en-US" smtClean="0"/>
              <a:t>HAK CIPTA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643050"/>
            <a:ext cx="9144000" cy="2160587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melindungi</a:t>
            </a:r>
            <a:r>
              <a:rPr lang="en-US" sz="2400" dirty="0" smtClean="0"/>
              <a:t> </a:t>
            </a:r>
            <a:r>
              <a:rPr lang="en-US" sz="2400" dirty="0" err="1" smtClean="0"/>
              <a:t>penciptaan</a:t>
            </a:r>
            <a:r>
              <a:rPr lang="en-US" sz="2400" dirty="0" smtClean="0"/>
              <a:t>, </a:t>
            </a:r>
            <a:r>
              <a:rPr lang="en-US" sz="2400" dirty="0" err="1" smtClean="0"/>
              <a:t>penyebarluasan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, </a:t>
            </a:r>
            <a:r>
              <a:rPr lang="en-US" sz="2400" dirty="0" err="1" smtClean="0"/>
              <a:t>seni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sastra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mempercepat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kecerdasan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endParaRPr lang="en-US" sz="24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(UU no. 19 </a:t>
            </a:r>
            <a:r>
              <a:rPr lang="en-US" sz="2400" dirty="0" err="1" smtClean="0"/>
              <a:t>tahun</a:t>
            </a:r>
            <a:r>
              <a:rPr lang="en-US" sz="2400" dirty="0" smtClean="0"/>
              <a:t> 2002)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539750" y="3933825"/>
            <a:ext cx="82296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eaLnBrk="1" hangingPunct="1"/>
            <a:r>
              <a:rPr lang="en-US" sz="3500" dirty="0">
                <a:solidFill>
                  <a:srgbClr val="C00000"/>
                </a:solidFill>
                <a:latin typeface="Arial" charset="0"/>
              </a:rPr>
              <a:t>SIFAT HAK CIPTA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395288" y="4652963"/>
            <a:ext cx="82296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838200" indent="-838200" eaLnBrk="1" hangingPunct="1"/>
            <a:r>
              <a:rPr lang="en-US" sz="3900">
                <a:solidFill>
                  <a:schemeClr val="tx2"/>
                </a:solidFill>
                <a:latin typeface="Arial" charset="0"/>
              </a:rPr>
              <a:t> &gt; </a:t>
            </a:r>
            <a:r>
              <a:rPr lang="en-US" sz="2600">
                <a:solidFill>
                  <a:schemeClr val="tx2"/>
                </a:solidFill>
                <a:latin typeface="Arial" charset="0"/>
              </a:rPr>
              <a:t>Benda bergerak immateriel</a:t>
            </a:r>
            <a:br>
              <a:rPr lang="en-US" sz="2600">
                <a:solidFill>
                  <a:schemeClr val="tx2"/>
                </a:solidFill>
                <a:latin typeface="Arial" charset="0"/>
              </a:rPr>
            </a:br>
            <a:r>
              <a:rPr lang="en-US" sz="2600">
                <a:solidFill>
                  <a:schemeClr val="tx2"/>
                </a:solidFill>
                <a:latin typeface="Arial" charset="0"/>
              </a:rPr>
              <a:t>&gt; Dapat dibagi</a:t>
            </a:r>
            <a:br>
              <a:rPr lang="en-US" sz="2600">
                <a:solidFill>
                  <a:schemeClr val="tx2"/>
                </a:solidFill>
                <a:latin typeface="Arial" charset="0"/>
              </a:rPr>
            </a:br>
            <a:r>
              <a:rPr lang="en-US" sz="2600">
                <a:solidFill>
                  <a:schemeClr val="tx2"/>
                </a:solidFill>
                <a:latin typeface="Arial" charset="0"/>
              </a:rPr>
              <a:t>&gt; Tidak dapat disita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19ADE-3A07-4431-84A2-E007A162988A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FBFDDC-A351-4217-A1BE-0ABA0D4BF2B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HAK CIPTA TERDIRI ATAS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686800" cy="4530725"/>
          </a:xfrm>
        </p:spPr>
        <p:txBody>
          <a:bodyPr/>
          <a:lstStyle/>
          <a:p>
            <a:pPr eaLnBrk="1" hangingPunct="1"/>
            <a:r>
              <a:rPr lang="en-US" smtClean="0"/>
              <a:t>HAK EKONOMI: untuk mendapatkan manfaat ekonomi dari hasil ciptaannya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HAK MORAL: hak yang melekat secara pribadi dan tidak dapat dilepas dengan alasan apapun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0A58-068C-4E87-8D75-46B2225F4F36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FBFDDC-A351-4217-A1BE-0ABA0D4BF2B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CIPTA YANG DILINDUNGI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Buku, program, dan semua hasil karya tulis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Ceramah, kuliah, pidato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Alat peraga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Lagu/musik, drama, seni rupa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Arsitektur, peta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Fotografi, sinematografi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terjemahan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7C693-E7DD-4418-9BE4-B5F96ECB5F02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FBFDDC-A351-4217-A1BE-0ABA0D4BF2B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Yang tidak ada hak cipta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Hasil rapat terbuka lembaga negara</a:t>
            </a:r>
          </a:p>
          <a:p>
            <a:pPr eaLnBrk="1" hangingPunct="1"/>
            <a:r>
              <a:rPr lang="en-US" smtClean="0"/>
              <a:t>Peraturan perundang-undangan</a:t>
            </a:r>
          </a:p>
          <a:p>
            <a:pPr eaLnBrk="1" hangingPunct="1"/>
            <a:r>
              <a:rPr lang="en-US" smtClean="0"/>
              <a:t>Pidato kenegaraan</a:t>
            </a:r>
          </a:p>
          <a:p>
            <a:pPr eaLnBrk="1" hangingPunct="1"/>
            <a:r>
              <a:rPr lang="en-US" smtClean="0"/>
              <a:t>Putusan pengadilan</a:t>
            </a:r>
          </a:p>
          <a:p>
            <a:pPr eaLnBrk="1" hangingPunct="1"/>
            <a:r>
              <a:rPr lang="en-US" smtClean="0"/>
              <a:t>Keputusan badan arbitrase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49909-1BCC-44D4-A6D4-FDEF519E9DFF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FBFDDC-A351-4217-A1BE-0ABA0D4BF2B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EDF307"/>
                </a:solidFill>
              </a:rPr>
              <a:t>HAK PATEN</a:t>
            </a:r>
          </a:p>
        </p:txBody>
      </p:sp>
      <p:sp>
        <p:nvSpPr>
          <p:cNvPr id="95235" name="Text Box 4"/>
          <p:cNvSpPr txBox="1">
            <a:spLocks noChangeArrowheads="1"/>
          </p:cNvSpPr>
          <p:nvPr/>
        </p:nvSpPr>
        <p:spPr bwMode="auto">
          <a:xfrm>
            <a:off x="179388" y="1484313"/>
            <a:ext cx="76327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Hak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eksklusif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yg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diberikan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oleh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negara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kepada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inventor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atas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hasil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invensinya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di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bidang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teknologi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Garamond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(UU No. 14 </a:t>
            </a:r>
            <a:r>
              <a:rPr lang="en-US" sz="3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Tahun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itchFamily="18" charset="0"/>
              </a:rPr>
              <a:t> 2001)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6C7B6-3337-450A-8D08-B9E56A6592A4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FBFDDC-A351-4217-A1BE-0ABA0D4BF2B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55875" y="1268413"/>
            <a:ext cx="6965950" cy="2057400"/>
          </a:xfrm>
        </p:spPr>
        <p:txBody>
          <a:bodyPr/>
          <a:lstStyle/>
          <a:p>
            <a:pPr eaLnBrk="1" hangingPunct="1"/>
            <a:r>
              <a:rPr lang="en-US" smtClean="0"/>
              <a:t>JANGKA WAKTU PATEN</a:t>
            </a:r>
            <a:br>
              <a:rPr lang="en-US" smtClean="0"/>
            </a:br>
            <a:r>
              <a:rPr lang="en-US" smtClean="0"/>
              <a:t>20 TAHUN</a:t>
            </a:r>
          </a:p>
        </p:txBody>
      </p:sp>
      <p:sp>
        <p:nvSpPr>
          <p:cNvPr id="9625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4508500"/>
            <a:ext cx="5791200" cy="1447800"/>
          </a:xfrm>
        </p:spPr>
        <p:txBody>
          <a:bodyPr/>
          <a:lstStyle/>
          <a:p>
            <a:pPr eaLnBrk="1" hangingPunct="1"/>
            <a:r>
              <a:rPr lang="en-US" sz="3500" smtClean="0"/>
              <a:t>PATEN SEDERHANA 10 TAHUN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CFE8-55E4-4EFD-8DB7-C026B316A935}" type="datetime1">
              <a:rPr lang="en-US" smtClean="0"/>
              <a:t>6/9/2021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fys-EP-022021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BFDDC-A351-4217-A1BE-0ABA0D4BF2B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</TotalTime>
  <Words>323</Words>
  <Application>Microsoft Office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Arial</vt:lpstr>
      <vt:lpstr>Calibri</vt:lpstr>
      <vt:lpstr>Garamond</vt:lpstr>
      <vt:lpstr>Tw Cen MT</vt:lpstr>
      <vt:lpstr>Wingdings</vt:lpstr>
      <vt:lpstr>Wingdings 2</vt:lpstr>
      <vt:lpstr>Median</vt:lpstr>
      <vt:lpstr>HAK ATAS KEKAYAAN MILIK INTELEKTUAL  =Pengantar=</vt:lpstr>
      <vt:lpstr>HAK ATAS KEKAYAAN MILIK INTELEKTUAL</vt:lpstr>
      <vt:lpstr>PRINSIP HAKI</vt:lpstr>
      <vt:lpstr>HAK CIPTA</vt:lpstr>
      <vt:lpstr>HAK CIPTA TERDIRI ATAS</vt:lpstr>
      <vt:lpstr>CIPTA YANG DILINDUNGI</vt:lpstr>
      <vt:lpstr>Yang tidak ada hak cipta</vt:lpstr>
      <vt:lpstr>HAK PATEN</vt:lpstr>
      <vt:lpstr>JANGKA WAKTU PATEN 20 TAHUN</vt:lpstr>
      <vt:lpstr>Penyelesaian Sengketa Tingkat I:  Pengadilan Niaga Tingkat II: Mahkamah Agung  Arbitrase/Alternative Dispute Resolution</vt:lpstr>
      <vt:lpstr>MEREK</vt:lpstr>
      <vt:lpstr>JENIS MEREK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 ATAS KEKAYAAN MILIK INTELEKTUAL  =Pengantar=</dc:title>
  <dc:creator>Windows User</dc:creator>
  <cp:lastModifiedBy>ThinkPad</cp:lastModifiedBy>
  <cp:revision>6</cp:revision>
  <dcterms:created xsi:type="dcterms:W3CDTF">2020-06-07T13:21:54Z</dcterms:created>
  <dcterms:modified xsi:type="dcterms:W3CDTF">2021-06-09T11:35:39Z</dcterms:modified>
</cp:coreProperties>
</file>