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2" r:id="rId3"/>
    <p:sldId id="257" r:id="rId4"/>
    <p:sldId id="258" r:id="rId5"/>
    <p:sldId id="273" r:id="rId6"/>
    <p:sldId id="274" r:id="rId7"/>
    <p:sldId id="275" r:id="rId8"/>
    <p:sldId id="266" r:id="rId9"/>
    <p:sldId id="267" r:id="rId10"/>
    <p:sldId id="268" r:id="rId11"/>
    <p:sldId id="269" r:id="rId12"/>
    <p:sldId id="270" r:id="rId13"/>
    <p:sldId id="276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796834"/>
          </a:xfrm>
        </p:spPr>
        <p:txBody>
          <a:bodyPr>
            <a:normAutofit/>
          </a:bodyPr>
          <a:lstStyle/>
          <a:p>
            <a:r>
              <a:rPr lang="en-US"/>
              <a:t>PARAGRAF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008560"/>
          </a:xfrm>
        </p:spPr>
        <p:txBody>
          <a:bodyPr>
            <a:normAutofit/>
          </a:bodyPr>
          <a:lstStyle/>
          <a:p>
            <a:r>
              <a:rPr lang="id-ID" i="0"/>
              <a:t>Taufik Setyadi Aras</a:t>
            </a:r>
          </a:p>
          <a:p>
            <a:r>
              <a:rPr lang="id-ID" i="0"/>
              <a:t>Universitas Komputer Indonesia</a:t>
            </a:r>
            <a:endParaRPr lang="en-US" i="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01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Paragraf</a:t>
            </a:r>
            <a:r>
              <a:rPr lang="en-US" dirty="0"/>
              <a:t> </a:t>
            </a:r>
            <a:r>
              <a:rPr lang="en-US" dirty="0" err="1"/>
              <a:t>Campuran</a:t>
            </a:r>
            <a:r>
              <a:rPr lang="en-US" dirty="0"/>
              <a:t> 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953001" y="2275839"/>
            <a:ext cx="2819399" cy="3079931"/>
          </a:xfrm>
        </p:spPr>
        <p:txBody>
          <a:bodyPr>
            <a:noAutofit/>
          </a:bodyPr>
          <a:lstStyle/>
          <a:p>
            <a:pPr algn="r"/>
            <a:r>
              <a:rPr lang="en-US" sz="1600" dirty="0" err="1"/>
              <a:t>Paragraf</a:t>
            </a:r>
            <a:r>
              <a:rPr lang="en-US" sz="1600" dirty="0"/>
              <a:t> yang </a:t>
            </a:r>
            <a:r>
              <a:rPr lang="en-US" sz="1600" dirty="0" err="1"/>
              <a:t>dimulai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err="1"/>
              <a:t>mengemukakan</a:t>
            </a:r>
            <a:r>
              <a:rPr lang="en-US" sz="1600"/>
              <a:t> </a:t>
            </a:r>
            <a:r>
              <a:rPr lang="id-ID" sz="1600"/>
              <a:t>gagasan</a:t>
            </a:r>
            <a:r>
              <a:rPr lang="en-US" sz="1600"/>
              <a:t> </a:t>
            </a:r>
            <a:r>
              <a:rPr lang="en-US" sz="1600" err="1"/>
              <a:t>pokok</a:t>
            </a:r>
            <a:r>
              <a:rPr lang="en-US" sz="1600"/>
              <a:t> kemudian </a:t>
            </a:r>
            <a:r>
              <a:rPr lang="en-US" sz="1600" dirty="0" err="1"/>
              <a:t>diikuti</a:t>
            </a:r>
            <a:r>
              <a:rPr lang="en-US" sz="1600" dirty="0"/>
              <a:t> </a:t>
            </a:r>
            <a:r>
              <a:rPr lang="en-US" sz="1600" dirty="0" err="1"/>
              <a:t>kalimat-kalimat</a:t>
            </a:r>
            <a:r>
              <a:rPr lang="en-US" sz="1600" dirty="0"/>
              <a:t> </a:t>
            </a:r>
            <a:r>
              <a:rPr lang="en-US" sz="1600" dirty="0" err="1"/>
              <a:t>penjelas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diakhiri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err="1"/>
              <a:t>kalimat</a:t>
            </a:r>
            <a:r>
              <a:rPr lang="en-US" sz="1600"/>
              <a:t> </a:t>
            </a:r>
            <a:r>
              <a:rPr lang="id-ID" sz="1600"/>
              <a:t>utama/simpulan</a:t>
            </a:r>
            <a:r>
              <a:rPr lang="en-US" sz="1600"/>
              <a:t>. </a:t>
            </a:r>
            <a:r>
              <a:rPr lang="en-US" sz="1600" err="1"/>
              <a:t>Kalimat</a:t>
            </a:r>
            <a:r>
              <a:rPr lang="en-US" sz="1600"/>
              <a:t> </a:t>
            </a:r>
            <a:r>
              <a:rPr lang="id-ID" sz="1600"/>
              <a:t>utama y</a:t>
            </a:r>
            <a:r>
              <a:rPr lang="en-US" sz="1600"/>
              <a:t>ang </a:t>
            </a:r>
            <a:r>
              <a:rPr lang="en-US" sz="1600" dirty="0" err="1"/>
              <a:t>ada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akhir</a:t>
            </a:r>
            <a:r>
              <a:rPr lang="en-US" sz="1600" dirty="0"/>
              <a:t> </a:t>
            </a:r>
            <a:r>
              <a:rPr lang="en-US" sz="1600" dirty="0" err="1"/>
              <a:t>paragraf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penegasan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awal</a:t>
            </a:r>
            <a:r>
              <a:rPr lang="en-US" sz="1600" dirty="0"/>
              <a:t> </a:t>
            </a:r>
            <a:r>
              <a:rPr lang="en-US" sz="1600" dirty="0" err="1"/>
              <a:t>paragraf</a:t>
            </a:r>
            <a:r>
              <a:rPr lang="en-US" sz="1600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dilepaskan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.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pun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yang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yang modern. </a:t>
            </a:r>
            <a:r>
              <a:rPr lang="en-US" dirty="0" err="1"/>
              <a:t>Kebudayaan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peradaban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maju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15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Paragraf</a:t>
            </a:r>
            <a:r>
              <a:rPr lang="en-US" dirty="0"/>
              <a:t> </a:t>
            </a:r>
            <a:r>
              <a:rPr lang="en-US" dirty="0" err="1"/>
              <a:t>Narasi</a:t>
            </a:r>
            <a:r>
              <a:rPr lang="en-US" dirty="0"/>
              <a:t> ( </a:t>
            </a:r>
            <a:r>
              <a:rPr lang="en-US" dirty="0" err="1"/>
              <a:t>Menceritakan</a:t>
            </a:r>
            <a:r>
              <a:rPr lang="en-US" dirty="0"/>
              <a:t> )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r"/>
            <a:r>
              <a:rPr lang="en-US" sz="1800" dirty="0" err="1"/>
              <a:t>Paragraf</a:t>
            </a:r>
            <a:r>
              <a:rPr lang="en-US" sz="1800" dirty="0"/>
              <a:t> </a:t>
            </a:r>
            <a:r>
              <a:rPr lang="en-US" sz="1800" dirty="0" err="1"/>
              <a:t>Narasi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paragraf</a:t>
            </a:r>
            <a:r>
              <a:rPr lang="en-US" sz="1800" dirty="0"/>
              <a:t> yang </a:t>
            </a:r>
            <a:r>
              <a:rPr lang="en-US" sz="1800" dirty="0" err="1"/>
              <a:t>menceritakan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peristiwa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kejadian</a:t>
            </a:r>
            <a:r>
              <a:rPr lang="en-US" sz="1800" dirty="0"/>
              <a:t> </a:t>
            </a:r>
            <a:r>
              <a:rPr lang="en-US" sz="1800"/>
              <a:t>yang di</a:t>
            </a:r>
            <a:r>
              <a:rPr lang="id-ID" sz="1800"/>
              <a:t> </a:t>
            </a:r>
            <a:r>
              <a:rPr lang="en-US" sz="1800"/>
              <a:t>dalamya </a:t>
            </a:r>
            <a:r>
              <a:rPr lang="en-US" sz="1800" dirty="0" err="1"/>
              <a:t>terdapat</a:t>
            </a:r>
            <a:r>
              <a:rPr lang="en-US" sz="1800" dirty="0"/>
              <a:t> </a:t>
            </a:r>
            <a:r>
              <a:rPr lang="en-US" sz="1800" dirty="0" err="1"/>
              <a:t>alur</a:t>
            </a:r>
            <a:r>
              <a:rPr lang="en-US" sz="1800" dirty="0"/>
              <a:t> </a:t>
            </a:r>
            <a:r>
              <a:rPr lang="en-US" sz="1800" dirty="0" err="1"/>
              <a:t>cerita</a:t>
            </a:r>
            <a:r>
              <a:rPr lang="en-US" sz="1800"/>
              <a:t>, seting</a:t>
            </a:r>
            <a:r>
              <a:rPr lang="en-US" sz="1800" dirty="0"/>
              <a:t>, </a:t>
            </a:r>
            <a:r>
              <a:rPr lang="en-US" sz="1800" dirty="0" err="1"/>
              <a:t>tokoh</a:t>
            </a:r>
            <a:r>
              <a:rPr lang="en-US" sz="1800" dirty="0"/>
              <a:t> </a:t>
            </a:r>
            <a:r>
              <a:rPr lang="en-US" sz="1800" err="1"/>
              <a:t>dan</a:t>
            </a:r>
            <a:r>
              <a:rPr lang="en-US" sz="1800"/>
              <a:t> konflik. 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Jam </a:t>
            </a:r>
            <a:r>
              <a:rPr lang="en-US" dirty="0" err="1"/>
              <a:t>istirahat</a:t>
            </a:r>
            <a:r>
              <a:rPr lang="en-US" dirty="0"/>
              <a:t>. Roy </a:t>
            </a:r>
            <a:r>
              <a:rPr lang="en-US" dirty="0" err="1"/>
              <a:t>tengah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di </a:t>
            </a:r>
            <a:r>
              <a:rPr lang="en-US" dirty="0" err="1"/>
              <a:t>buku</a:t>
            </a:r>
            <a:r>
              <a:rPr lang="en-US" dirty="0"/>
              <a:t> agenda </a:t>
            </a:r>
            <a:r>
              <a:rPr lang="en-US" dirty="0" err="1"/>
              <a:t>sambil</a:t>
            </a:r>
            <a:r>
              <a:rPr lang="en-US" dirty="0"/>
              <a:t> </a:t>
            </a:r>
            <a:r>
              <a:rPr lang="en-US" dirty="0" err="1"/>
              <a:t>menikmati</a:t>
            </a:r>
            <a:r>
              <a:rPr lang="en-US" dirty="0"/>
              <a:t> </a:t>
            </a:r>
            <a:r>
              <a:rPr lang="en-US" dirty="0" err="1"/>
              <a:t>bekal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. </a:t>
            </a:r>
            <a:r>
              <a:rPr lang="en-US" dirty="0" err="1"/>
              <a:t>Sesekali</a:t>
            </a:r>
            <a:r>
              <a:rPr lang="en-US" dirty="0"/>
              <a:t> </a:t>
            </a:r>
            <a:r>
              <a:rPr lang="en-US" dirty="0" err="1"/>
              <a:t>kepalanya</a:t>
            </a:r>
            <a:r>
              <a:rPr lang="en-US" dirty="0"/>
              <a:t> </a:t>
            </a:r>
            <a:r>
              <a:rPr lang="en-US" dirty="0" err="1"/>
              <a:t>menengadah</a:t>
            </a:r>
            <a:r>
              <a:rPr lang="en-US" dirty="0"/>
              <a:t> </a:t>
            </a:r>
            <a:r>
              <a:rPr lang="en-US" err="1"/>
              <a:t>ke</a:t>
            </a:r>
            <a:r>
              <a:rPr lang="en-US"/>
              <a:t> langit-langit</a:t>
            </a:r>
            <a:r>
              <a:rPr lang="id-ID"/>
              <a:t> </a:t>
            </a:r>
            <a:r>
              <a:rPr lang="en-US"/>
              <a:t>perpustakaan,</a:t>
            </a:r>
            <a:r>
              <a:rPr lang="id-ID"/>
              <a:t> </a:t>
            </a:r>
            <a:r>
              <a:rPr lang="en-US"/>
              <a:t>mengernyitakan </a:t>
            </a:r>
            <a:r>
              <a:rPr lang="en-US" err="1"/>
              <a:t>kening</a:t>
            </a:r>
            <a:r>
              <a:rPr lang="en-US"/>
              <a:t>,</a:t>
            </a:r>
            <a:r>
              <a:rPr lang="id-ID"/>
              <a:t> </a:t>
            </a:r>
            <a:r>
              <a:rPr lang="en-US"/>
              <a:t>tersenyum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. </a:t>
            </a:r>
            <a:r>
              <a:rPr lang="en-US" dirty="0" err="1"/>
              <a:t>Asyik</a:t>
            </a:r>
            <a:r>
              <a:rPr lang="en-US" dirty="0"/>
              <a:t> </a:t>
            </a:r>
            <a:r>
              <a:rPr lang="en-US" err="1"/>
              <a:t>sekali</a:t>
            </a:r>
            <a:r>
              <a:rPr lang="en-US"/>
              <a:t>,</a:t>
            </a:r>
            <a:r>
              <a:rPr lang="id-ID"/>
              <a:t> </a:t>
            </a:r>
            <a:r>
              <a:rPr lang="en-US"/>
              <a:t>seakan di</a:t>
            </a:r>
            <a:r>
              <a:rPr lang="id-ID"/>
              <a:t> </a:t>
            </a:r>
            <a:r>
              <a:rPr lang="en-US"/>
              <a:t>ruang </a:t>
            </a:r>
            <a:r>
              <a:rPr lang="en-US" dirty="0" err="1"/>
              <a:t>perpustakaan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dia.</a:t>
            </a:r>
          </a:p>
        </p:txBody>
      </p:sp>
    </p:spTree>
    <p:extLst>
      <p:ext uri="{BB962C8B-B14F-4D97-AF65-F5344CB8AC3E}">
        <p14:creationId xmlns:p14="http://schemas.microsoft.com/office/powerpoint/2010/main" val="370973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Paragraf</a:t>
            </a:r>
            <a:r>
              <a:rPr lang="en-US" dirty="0"/>
              <a:t> </a:t>
            </a:r>
            <a:r>
              <a:rPr lang="en-US" dirty="0" err="1"/>
              <a:t>Deskripsi</a:t>
            </a:r>
            <a:r>
              <a:rPr lang="en-US" dirty="0"/>
              <a:t> ( </a:t>
            </a:r>
            <a:r>
              <a:rPr lang="en-US" dirty="0" err="1"/>
              <a:t>Menggambarkan</a:t>
            </a:r>
            <a:r>
              <a:rPr lang="en-US" dirty="0"/>
              <a:t> )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953001" y="2275839"/>
            <a:ext cx="2819399" cy="3050903"/>
          </a:xfrm>
        </p:spPr>
        <p:txBody>
          <a:bodyPr>
            <a:noAutofit/>
          </a:bodyPr>
          <a:lstStyle/>
          <a:p>
            <a:pPr algn="r"/>
            <a:r>
              <a:rPr lang="en-US" sz="1600" dirty="0" err="1"/>
              <a:t>Paragraf</a:t>
            </a:r>
            <a:r>
              <a:rPr lang="en-US" sz="1600" dirty="0"/>
              <a:t> </a:t>
            </a:r>
            <a:r>
              <a:rPr lang="en-US" sz="1600" dirty="0" err="1"/>
              <a:t>Deskripsi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paragraf</a:t>
            </a:r>
            <a:r>
              <a:rPr lang="en-US" sz="1600" dirty="0"/>
              <a:t> yang </a:t>
            </a:r>
            <a:r>
              <a:rPr lang="en-US" sz="1600" dirty="0" err="1"/>
              <a:t>menggambarkan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objek</a:t>
            </a:r>
            <a:r>
              <a:rPr lang="en-US" sz="1600" dirty="0"/>
              <a:t>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pembaca</a:t>
            </a:r>
            <a:r>
              <a:rPr lang="en-US" sz="1600" dirty="0"/>
              <a:t> </a:t>
            </a:r>
            <a:r>
              <a:rPr lang="en-US" sz="1600" dirty="0" err="1"/>
              <a:t>seakan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melihat</a:t>
            </a:r>
            <a:r>
              <a:rPr lang="en-US" sz="1600" dirty="0"/>
              <a:t>, </a:t>
            </a:r>
            <a:r>
              <a:rPr lang="en-US" sz="1600" dirty="0" err="1"/>
              <a:t>mendengar</a:t>
            </a:r>
            <a:r>
              <a:rPr lang="en-US" sz="1600" dirty="0"/>
              <a:t>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merasa</a:t>
            </a:r>
            <a:r>
              <a:rPr lang="en-US" sz="1600" dirty="0"/>
              <a:t> </a:t>
            </a:r>
            <a:r>
              <a:rPr lang="en-US" sz="1600" dirty="0" err="1"/>
              <a:t>objek</a:t>
            </a:r>
            <a:r>
              <a:rPr lang="en-US" sz="1600" dirty="0"/>
              <a:t> yang </a:t>
            </a:r>
            <a:r>
              <a:rPr lang="en-US" sz="1600" dirty="0" err="1"/>
              <a:t>digambarkan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. </a:t>
            </a:r>
            <a:r>
              <a:rPr lang="en-US" sz="1600" dirty="0" err="1"/>
              <a:t>Objek</a:t>
            </a:r>
            <a:r>
              <a:rPr lang="en-US" sz="1600" dirty="0"/>
              <a:t> yang </a:t>
            </a:r>
            <a:r>
              <a:rPr lang="en-US" sz="1600" dirty="0" err="1"/>
              <a:t>dideskripsikan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berupa</a:t>
            </a:r>
            <a:r>
              <a:rPr lang="en-US" sz="1600" dirty="0"/>
              <a:t> orang, </a:t>
            </a:r>
            <a:r>
              <a:rPr lang="en-US" sz="1600" dirty="0" err="1"/>
              <a:t>benda</a:t>
            </a:r>
            <a:r>
              <a:rPr lang="en-US" sz="1600" dirty="0"/>
              <a:t>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tempat</a:t>
            </a:r>
            <a:r>
              <a:rPr lang="en-US" sz="1600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Perempuan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semampai</a:t>
            </a:r>
            <a:r>
              <a:rPr lang="en-US" dirty="0"/>
              <a:t>. </a:t>
            </a:r>
            <a:r>
              <a:rPr lang="en-US" dirty="0" err="1"/>
              <a:t>Jilbab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ungu</a:t>
            </a:r>
            <a:r>
              <a:rPr lang="en-US" dirty="0"/>
              <a:t> yang </a:t>
            </a:r>
            <a:r>
              <a:rPr lang="en-US" dirty="0" err="1"/>
              <a:t>menutupi</a:t>
            </a:r>
            <a:r>
              <a:rPr lang="en-US" dirty="0"/>
              <a:t> </a:t>
            </a:r>
            <a:r>
              <a:rPr lang="en-US" dirty="0" err="1"/>
              <a:t>kepalanya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wajanya</a:t>
            </a:r>
            <a:r>
              <a:rPr lang="en-US" dirty="0"/>
              <a:t> yang </a:t>
            </a:r>
            <a:r>
              <a:rPr lang="en-US" dirty="0" err="1"/>
              <a:t>kuning</a:t>
            </a:r>
            <a:r>
              <a:rPr lang="en-US" dirty="0"/>
              <a:t> </a:t>
            </a:r>
            <a:r>
              <a:rPr lang="en-US" dirty="0" err="1"/>
              <a:t>nampak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cantik</a:t>
            </a:r>
            <a:r>
              <a:rPr lang="en-US" dirty="0"/>
              <a:t>. </a:t>
            </a:r>
            <a:r>
              <a:rPr lang="en-US" dirty="0" err="1"/>
              <a:t>Matanya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bersinar</a:t>
            </a:r>
            <a:r>
              <a:rPr lang="en-US" dirty="0"/>
              <a:t> </a:t>
            </a:r>
            <a:r>
              <a:rPr lang="en-US" dirty="0" err="1"/>
              <a:t>disertai</a:t>
            </a:r>
            <a:r>
              <a:rPr lang="en-US" dirty="0"/>
              <a:t> </a:t>
            </a:r>
            <a:r>
              <a:rPr lang="en-US" dirty="0" err="1"/>
              <a:t>bulu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yang </a:t>
            </a:r>
            <a:r>
              <a:rPr lang="en-US" dirty="0" err="1"/>
              <a:t>tebal</a:t>
            </a:r>
            <a:r>
              <a:rPr lang="en-US" dirty="0"/>
              <a:t>. </a:t>
            </a:r>
            <a:r>
              <a:rPr lang="en-US" dirty="0" err="1"/>
              <a:t>Hidungnya</a:t>
            </a:r>
            <a:r>
              <a:rPr lang="en-US" dirty="0"/>
              <a:t> </a:t>
            </a:r>
            <a:r>
              <a:rPr lang="en-US" dirty="0" err="1"/>
              <a:t>mancung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err="1"/>
              <a:t>wanita</a:t>
            </a:r>
            <a:r>
              <a:rPr lang="en-US"/>
              <a:t> </a:t>
            </a:r>
            <a:r>
              <a:rPr lang="id-ID"/>
              <a:t>P</a:t>
            </a:r>
            <a:r>
              <a:rPr lang="en-US"/>
              <a:t>alestina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81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BE25B-E3BA-4E71-BDCD-C14CAA71C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571" y="1676400"/>
            <a:ext cx="6175829" cy="2169886"/>
          </a:xfrm>
        </p:spPr>
        <p:txBody>
          <a:bodyPr/>
          <a:lstStyle/>
          <a:p>
            <a:r>
              <a:rPr lang="id-ID">
                <a:latin typeface="Aharoni" panose="02010803020104030203" pitchFamily="2" charset="-79"/>
                <a:cs typeface="Aharoni" panose="02010803020104030203" pitchFamily="2" charset="-79"/>
              </a:rPr>
              <a:t>Paragraf yang baik seperti apa??</a:t>
            </a:r>
            <a:br>
              <a:rPr lang="id-ID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id-ID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d-ID">
                <a:latin typeface="Aharoni" panose="02010803020104030203" pitchFamily="2" charset="-79"/>
                <a:cs typeface="Aharoni" panose="02010803020104030203" pitchFamily="2" charset="-79"/>
              </a:rPr>
              <a:t>Akan disampaikan minggu depan</a:t>
            </a:r>
          </a:p>
        </p:txBody>
      </p:sp>
    </p:spTree>
    <p:extLst>
      <p:ext uri="{BB962C8B-B14F-4D97-AF65-F5344CB8AC3E}">
        <p14:creationId xmlns:p14="http://schemas.microsoft.com/office/powerpoint/2010/main" val="1136295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E75B2-26FB-4BB9-B22E-FD7E5CEBE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Pengantar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3C239-9D73-441D-96DD-3F3B97D4F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/>
              <a:t>Ketika membaca tulisan (artikel, makalah, atau buku) kita melihat kenyataan bahwa tulisan-tulisan itu terbagi dalam kelom</a:t>
            </a:r>
            <a:r>
              <a:rPr lang="id-ID"/>
              <a:t>p</a:t>
            </a:r>
            <a:r>
              <a:rPr lang="en-US"/>
              <a:t>ok</a:t>
            </a:r>
            <a:r>
              <a:rPr lang="id-ID"/>
              <a:t>-</a:t>
            </a:r>
            <a:r>
              <a:rPr lang="en-US"/>
              <a:t>kelom</a:t>
            </a:r>
            <a:r>
              <a:rPr lang="id-ID"/>
              <a:t>p</a:t>
            </a:r>
            <a:r>
              <a:rPr lang="en-US"/>
              <a:t>ok kalimat. </a:t>
            </a:r>
            <a:endParaRPr lang="id-ID"/>
          </a:p>
          <a:p>
            <a:pPr algn="just"/>
            <a:r>
              <a:rPr lang="id-ID"/>
              <a:t>Satu kelompok kalimat = satu </a:t>
            </a:r>
            <a:r>
              <a:rPr lang="id-ID" b="1"/>
              <a:t>paragraf</a:t>
            </a:r>
            <a:r>
              <a:rPr lang="id-ID"/>
              <a:t>.</a:t>
            </a:r>
            <a:endParaRPr lang="en-US"/>
          </a:p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337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PARAGRAF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Soedjito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Hasan</a:t>
            </a:r>
            <a:r>
              <a:rPr lang="en-US" dirty="0"/>
              <a:t> (1986:3</a:t>
            </a:r>
            <a:r>
              <a:rPr lang="en-US"/>
              <a:t>) </a:t>
            </a:r>
            <a:r>
              <a:rPr lang="id-ID"/>
              <a:t>menyatakan </a:t>
            </a:r>
            <a:r>
              <a:rPr lang="en-US"/>
              <a:t>paragraf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err="1"/>
              <a:t>bagian-bagian</a:t>
            </a:r>
            <a:r>
              <a:rPr lang="en-US"/>
              <a:t> karangan</a:t>
            </a:r>
            <a:r>
              <a:rPr lang="id-ID"/>
              <a:t>/teks</a:t>
            </a:r>
            <a:r>
              <a:rPr lang="en-US"/>
              <a:t> </a:t>
            </a:r>
            <a:r>
              <a:rPr lang="en-US" dirty="0"/>
              <a:t>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kalimat-kalimat</a:t>
            </a:r>
            <a:r>
              <a:rPr lang="en-US" dirty="0"/>
              <a:t> </a:t>
            </a:r>
            <a:r>
              <a:rPr lang="en-US"/>
              <a:t>yang berhubung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utuh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padu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err="1"/>
              <a:t>satu</a:t>
            </a:r>
            <a:r>
              <a:rPr lang="en-US"/>
              <a:t> kesatuan</a:t>
            </a:r>
            <a:r>
              <a:rPr lang="id-ID"/>
              <a:t> pokok</a:t>
            </a:r>
            <a:r>
              <a:rPr lang="en-US"/>
              <a:t> </a:t>
            </a:r>
            <a:r>
              <a:rPr lang="en-US" dirty="0" err="1"/>
              <a:t>pikiran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Oshima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Hogue (1983:3</a:t>
            </a:r>
            <a:r>
              <a:rPr lang="en-US"/>
              <a:t>) </a:t>
            </a:r>
            <a:r>
              <a:rPr lang="id-ID"/>
              <a:t>berpendapat </a:t>
            </a:r>
            <a:r>
              <a:rPr lang="en-US"/>
              <a:t>paragraf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terkecil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karangan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2753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d-ID"/>
              <a:t>Menurut </a:t>
            </a:r>
            <a:r>
              <a:rPr lang="en-US"/>
              <a:t>Tarigan </a:t>
            </a:r>
            <a:r>
              <a:rPr lang="en-US" dirty="0"/>
              <a:t>(1986:11</a:t>
            </a:r>
            <a:r>
              <a:rPr lang="en-US"/>
              <a:t>) paragraf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err="1"/>
              <a:t>seperangkat</a:t>
            </a:r>
            <a:r>
              <a:rPr lang="en-US"/>
              <a:t> kalimat</a:t>
            </a:r>
            <a:r>
              <a:rPr lang="id-ID"/>
              <a:t> yang</a:t>
            </a:r>
            <a:r>
              <a:rPr lang="en-US"/>
              <a:t> </a:t>
            </a:r>
            <a:r>
              <a:rPr lang="en-US" dirty="0" err="1"/>
              <a:t>tersusun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logis-sistematis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kesatuan</a:t>
            </a:r>
            <a:r>
              <a:rPr lang="en-US" dirty="0"/>
              <a:t> </a:t>
            </a:r>
            <a:r>
              <a:rPr lang="en-US" dirty="0" err="1"/>
              <a:t>ekspresi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 yang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karangan</a:t>
            </a:r>
            <a:r>
              <a:rPr lang="en-US" dirty="0"/>
              <a:t>.</a:t>
            </a:r>
          </a:p>
          <a:p>
            <a:pPr algn="just"/>
            <a:r>
              <a:rPr lang="en-US"/>
              <a:t>Paragraf merupakan kumpulan beberapa kalimat yang mengungkapkan suatu gagasan secara utuh. Gagasan itu biasanya berupa ide pokok dan ide pokok tersebut biasanya diwujudkan dalam kalimat utama</a:t>
            </a:r>
            <a:r>
              <a:rPr lang="id-ID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4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E5E96-478B-4B3B-86FB-4A1034E84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8D1C3-FE17-4955-A4D9-D36ABD049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/>
              <a:t>Parag</a:t>
            </a:r>
            <a:r>
              <a:rPr lang="id-ID"/>
              <a:t>ra</a:t>
            </a:r>
            <a:r>
              <a:rPr lang="en-US"/>
              <a:t>f </a:t>
            </a:r>
            <a:r>
              <a:rPr lang="id-ID"/>
              <a:t>merupakan</a:t>
            </a:r>
            <a:r>
              <a:rPr lang="en-US"/>
              <a:t> penuangan ide dari penulis melalui beberapa kalimat yang berkaitan dan memiliki satu tema. </a:t>
            </a:r>
            <a:r>
              <a:rPr lang="id-ID"/>
              <a:t>Oleh karena itu, p</a:t>
            </a:r>
            <a:r>
              <a:rPr lang="en-US"/>
              <a:t>aragraf juga dapat disebut sebagai karangan yang singkat</a:t>
            </a:r>
            <a:r>
              <a:rPr lang="id-ID"/>
              <a:t>.</a:t>
            </a:r>
            <a:endParaRPr lang="fr-BE"/>
          </a:p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4364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5698-92A3-4EBD-82E1-2EC97DDC8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Fungsi paragraf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6B77D-4C5F-4FB4-A7A3-5E4150C46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114" y="2438400"/>
            <a:ext cx="6908800" cy="3124200"/>
          </a:xfrm>
        </p:spPr>
        <p:txBody>
          <a:bodyPr>
            <a:normAutofit/>
          </a:bodyPr>
          <a:lstStyle/>
          <a:p>
            <a:pPr marL="274638" lvl="0" indent="-274638" algn="just" fontAlgn="base"/>
            <a:r>
              <a:rPr lang="en-US" sz="1600" b="1"/>
              <a:t>Mengekspresikan gagasan yang tertulis</a:t>
            </a:r>
            <a:r>
              <a:rPr lang="id-ID" sz="1600"/>
              <a:t>; </a:t>
            </a:r>
            <a:r>
              <a:rPr lang="en-US" sz="1600"/>
              <a:t>memberikan bentuk suatu pikiran dan perasaan ke dalam rangkaian kalimat sehingga membentuk suatu kesatuan.</a:t>
            </a:r>
            <a:endParaRPr lang="fr-BE" sz="1600"/>
          </a:p>
          <a:p>
            <a:pPr marL="274638" lvl="0" indent="-274638" algn="just" fontAlgn="base"/>
            <a:r>
              <a:rPr lang="en-US" sz="1600" b="1"/>
              <a:t>Untuk menandai peralihan gagasan baru</a:t>
            </a:r>
            <a:r>
              <a:rPr lang="id-ID" sz="1600"/>
              <a:t>; </a:t>
            </a:r>
            <a:r>
              <a:rPr lang="en-US" sz="1600"/>
              <a:t>sebuah karangan yang terdiri beberapa paragraf memiliki beberapa ide atau gagasan. </a:t>
            </a:r>
            <a:r>
              <a:rPr lang="id-ID" sz="1600"/>
              <a:t>I</a:t>
            </a:r>
            <a:r>
              <a:rPr lang="en-US" sz="1600"/>
              <a:t>de atau gagasan tersebut teletak di masing</a:t>
            </a:r>
            <a:r>
              <a:rPr lang="id-ID" sz="1600"/>
              <a:t>-</a:t>
            </a:r>
            <a:r>
              <a:rPr lang="en-US" sz="1600"/>
              <a:t>masing paragraf. Sehingga jika kita membuat paragraf baru</a:t>
            </a:r>
            <a:r>
              <a:rPr lang="id-ID" sz="1600"/>
              <a:t>,</a:t>
            </a:r>
            <a:r>
              <a:rPr lang="en-US" sz="1600"/>
              <a:t> maka kita juga membuat gagasan baru.</a:t>
            </a:r>
            <a:endParaRPr lang="fr-BE" sz="1600"/>
          </a:p>
          <a:p>
            <a:pPr marL="274638" indent="-274638" algn="just"/>
            <a:r>
              <a:rPr lang="en-US" sz="1600" b="1"/>
              <a:t>Untuk memudahkan menulis dan pembacaan</a:t>
            </a:r>
            <a:r>
              <a:rPr lang="id-ID" sz="1600"/>
              <a:t>; akan </a:t>
            </a:r>
            <a:r>
              <a:rPr lang="en-US" sz="1600"/>
              <a:t>baik kalau pembaca</a:t>
            </a:r>
            <a:r>
              <a:rPr lang="id-ID" sz="1600"/>
              <a:t> </a:t>
            </a:r>
            <a:r>
              <a:rPr lang="en-US" sz="1600"/>
              <a:t>paham dengan mudah apa yang telah dituliskan. </a:t>
            </a:r>
            <a:endParaRPr lang="fr-BE" sz="1600"/>
          </a:p>
          <a:p>
            <a:pPr marL="274638" indent="-274638"/>
            <a:endParaRPr lang="id-ID" sz="1600"/>
          </a:p>
        </p:txBody>
      </p:sp>
    </p:spTree>
    <p:extLst>
      <p:ext uri="{BB962C8B-B14F-4D97-AF65-F5344CB8AC3E}">
        <p14:creationId xmlns:p14="http://schemas.microsoft.com/office/powerpoint/2010/main" val="1361903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D79F4-67E5-4AE2-8EEF-47CBC3AA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JENIS-JENIS PARAGRAF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F749F-F2F3-41AF-A029-E05342B15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543" y="2438400"/>
            <a:ext cx="6712857" cy="304800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2400"/>
              <a:t>Mengenai jenis-jenis paragraf, kita </a:t>
            </a:r>
            <a:r>
              <a:rPr lang="id-ID" sz="2400"/>
              <a:t>dapat</a:t>
            </a:r>
            <a:r>
              <a:rPr lang="en-US" sz="2400"/>
              <a:t> me</a:t>
            </a:r>
            <a:r>
              <a:rPr lang="id-ID" sz="2400"/>
              <a:t>ng</a:t>
            </a:r>
            <a:r>
              <a:rPr lang="en-US" sz="2400"/>
              <a:t>klasifikasikannya berdasarkan</a:t>
            </a:r>
            <a:r>
              <a:rPr lang="id-ID" sz="2400"/>
              <a:t>:</a:t>
            </a:r>
          </a:p>
          <a:p>
            <a:pPr marL="987425" indent="-342900" algn="just">
              <a:buFont typeface="Wingdings" panose="05000000000000000000" pitchFamily="2" charset="2"/>
              <a:buChar char="ü"/>
            </a:pPr>
            <a:r>
              <a:rPr lang="id-ID" sz="2400"/>
              <a:t>L</a:t>
            </a:r>
            <a:r>
              <a:rPr lang="en-US" sz="2400"/>
              <a:t>etak kalimat utama</a:t>
            </a:r>
            <a:r>
              <a:rPr lang="id-ID" sz="2400"/>
              <a:t>/gagasan pokok: (Deduktif, Induktif, Ineratif, dan Campuran (deduktif-induktif))</a:t>
            </a:r>
          </a:p>
          <a:p>
            <a:pPr marL="987425" indent="-342900" algn="just">
              <a:buFont typeface="Wingdings" panose="05000000000000000000" pitchFamily="2" charset="2"/>
              <a:buChar char="ü"/>
            </a:pPr>
            <a:r>
              <a:rPr lang="id-ID" sz="2400"/>
              <a:t>J</a:t>
            </a:r>
            <a:r>
              <a:rPr lang="en-US" sz="2400"/>
              <a:t>enis cerita,</a:t>
            </a:r>
            <a:r>
              <a:rPr lang="id-ID" sz="2400"/>
              <a:t> </a:t>
            </a:r>
            <a:r>
              <a:rPr lang="en-US" sz="2400"/>
              <a:t>sifat</a:t>
            </a:r>
            <a:r>
              <a:rPr lang="id-ID" sz="2400"/>
              <a:t>, </a:t>
            </a:r>
            <a:r>
              <a:rPr lang="en-US" sz="2400"/>
              <a:t>dan tujuan</a:t>
            </a:r>
            <a:r>
              <a:rPr lang="id-ID" sz="2400"/>
              <a:t>: (Narasi, Eksposisi, Argumentasi, dan Persuasi)</a:t>
            </a:r>
          </a:p>
          <a:p>
            <a:pPr marL="987425" indent="-342900" algn="just">
              <a:buFont typeface="Wingdings" panose="05000000000000000000" pitchFamily="2" charset="2"/>
              <a:buChar char="ü"/>
            </a:pPr>
            <a:r>
              <a:rPr lang="id-ID" sz="2400"/>
              <a:t>Fu</a:t>
            </a:r>
            <a:r>
              <a:rPr lang="en-US" sz="2400"/>
              <a:t>ngsinya</a:t>
            </a:r>
            <a:r>
              <a:rPr lang="id-ID" sz="2400"/>
              <a:t> dalam karangan: (Pembuka, Isi, Penghubung, dan Penutup)</a:t>
            </a:r>
            <a:endParaRPr lang="fr-BE" sz="2400"/>
          </a:p>
          <a:p>
            <a:endParaRPr lang="id-ID" sz="2400"/>
          </a:p>
        </p:txBody>
      </p:sp>
    </p:spTree>
    <p:extLst>
      <p:ext uri="{BB962C8B-B14F-4D97-AF65-F5344CB8AC3E}">
        <p14:creationId xmlns:p14="http://schemas.microsoft.com/office/powerpoint/2010/main" val="90835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Paragraf</a:t>
            </a:r>
            <a:r>
              <a:rPr lang="en-US" dirty="0"/>
              <a:t> </a:t>
            </a:r>
            <a:r>
              <a:rPr lang="en-US" dirty="0" err="1"/>
              <a:t>deduktif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en-US" sz="1600" dirty="0" err="1"/>
              <a:t>Paragraf</a:t>
            </a:r>
            <a:r>
              <a:rPr lang="en-US" sz="1600" dirty="0"/>
              <a:t> yang </a:t>
            </a:r>
            <a:r>
              <a:rPr lang="en-US" sz="1600" dirty="0" err="1"/>
              <a:t>dimulai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err="1"/>
              <a:t>mengemukakan</a:t>
            </a:r>
            <a:r>
              <a:rPr lang="en-US" sz="1600"/>
              <a:t> </a:t>
            </a:r>
            <a:r>
              <a:rPr lang="id-ID" sz="1600"/>
              <a:t>gagasan</a:t>
            </a:r>
            <a:r>
              <a:rPr lang="en-US" sz="1600"/>
              <a:t> </a:t>
            </a:r>
            <a:r>
              <a:rPr lang="en-US" sz="1600" dirty="0" err="1"/>
              <a:t>pokok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err="1"/>
              <a:t>kalimat</a:t>
            </a:r>
            <a:r>
              <a:rPr lang="en-US" sz="1600"/>
              <a:t> </a:t>
            </a:r>
            <a:r>
              <a:rPr lang="id-ID" sz="1600"/>
              <a:t>utama</a:t>
            </a:r>
            <a:r>
              <a:rPr lang="en-US" sz="1600"/>
              <a:t> </a:t>
            </a:r>
            <a:r>
              <a:rPr lang="en-US" sz="1600" dirty="0" err="1"/>
              <a:t>kemudian</a:t>
            </a:r>
            <a:r>
              <a:rPr lang="en-US" sz="1600" dirty="0"/>
              <a:t> </a:t>
            </a:r>
            <a:r>
              <a:rPr lang="en-US" sz="1600" dirty="0" err="1"/>
              <a:t>diikuti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kalimat-kalimat</a:t>
            </a:r>
            <a:r>
              <a:rPr lang="en-US" sz="1600" dirty="0"/>
              <a:t> </a:t>
            </a:r>
            <a:r>
              <a:rPr lang="en-US" sz="1600" err="1"/>
              <a:t>penjelas</a:t>
            </a:r>
            <a:r>
              <a:rPr lang="en-US" sz="1600"/>
              <a:t>.</a:t>
            </a:r>
            <a:r>
              <a:rPr lang="id-ID" sz="1600"/>
              <a:t> (Umum </a:t>
            </a:r>
            <a:r>
              <a:rPr lang="id-ID" sz="1600">
                <a:sym typeface="Wingdings" panose="05000000000000000000" pitchFamily="2" charset="2"/>
              </a:rPr>
              <a:t> Khusus)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Kemauannya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diikuti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rapat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diputuskan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dulu</a:t>
            </a:r>
            <a:r>
              <a:rPr lang="en-US" dirty="0"/>
              <a:t>. Para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menyepakati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. Akan </a:t>
            </a:r>
            <a:r>
              <a:rPr lang="en-US" dirty="0" err="1"/>
              <a:t>tetapi</a:t>
            </a:r>
            <a:r>
              <a:rPr lang="en-US" dirty="0"/>
              <a:t>,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memaksa</a:t>
            </a:r>
            <a:r>
              <a:rPr lang="en-US" dirty="0"/>
              <a:t> </a:t>
            </a:r>
            <a:r>
              <a:rPr lang="en-US" dirty="0" err="1"/>
              <a:t>menggunakannya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. </a:t>
            </a:r>
          </a:p>
        </p:txBody>
      </p:sp>
    </p:spTree>
    <p:extLst>
      <p:ext uri="{BB962C8B-B14F-4D97-AF65-F5344CB8AC3E}">
        <p14:creationId xmlns:p14="http://schemas.microsoft.com/office/powerpoint/2010/main" val="309805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err="1"/>
              <a:t>Paragraf</a:t>
            </a:r>
            <a:r>
              <a:rPr lang="en-US" sz="1800"/>
              <a:t> Induktif 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dirty="0" err="1"/>
              <a:t>Paragraf</a:t>
            </a:r>
            <a:r>
              <a:rPr lang="en-US" sz="2000" dirty="0"/>
              <a:t> yang </a:t>
            </a:r>
            <a:r>
              <a:rPr lang="en-US" sz="2000" dirty="0" err="1"/>
              <a:t>dimulai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mengemukakan</a:t>
            </a:r>
            <a:r>
              <a:rPr lang="en-US" sz="2000" dirty="0"/>
              <a:t> </a:t>
            </a:r>
            <a:r>
              <a:rPr lang="en-US" sz="2000" dirty="0" err="1"/>
              <a:t>penjelasan-penjelasan</a:t>
            </a:r>
            <a:r>
              <a:rPr lang="en-US" sz="2000" dirty="0"/>
              <a:t>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diakhiri</a:t>
            </a:r>
            <a:r>
              <a:rPr lang="en-US" sz="2000" dirty="0"/>
              <a:t> </a:t>
            </a:r>
            <a:r>
              <a:rPr lang="en-US" sz="2000" err="1"/>
              <a:t>dengan</a:t>
            </a:r>
            <a:r>
              <a:rPr lang="en-US" sz="2000"/>
              <a:t> </a:t>
            </a:r>
            <a:r>
              <a:rPr lang="id-ID" sz="2000"/>
              <a:t>gagasan pokok.</a:t>
            </a:r>
          </a:p>
          <a:p>
            <a:pPr algn="r"/>
            <a:r>
              <a:rPr lang="id-ID" sz="2000"/>
              <a:t>(Khusus</a:t>
            </a:r>
            <a:r>
              <a:rPr lang="id-ID" sz="2000">
                <a:sym typeface="Wingdings" panose="05000000000000000000" pitchFamily="2" charset="2"/>
              </a:rPr>
              <a:t></a:t>
            </a:r>
            <a:r>
              <a:rPr lang="id-ID" sz="2000"/>
              <a:t>Umum)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/>
              <a:t>Semua orang menyadari bahwa</a:t>
            </a:r>
            <a:r>
              <a:rPr lang="id-ID" sz="2000"/>
              <a:t> bahasa merupakan sarana pengembangan budaya. Tanpa bahasa, sendi-sendi kehidupan akan lemah. Komunikasi tidak akan lancar. Informasi akan sendat-sendat. Bahasa memang alat komunikasi yang penting, efektif, dan efisien.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140</TotalTime>
  <Words>694</Words>
  <Application>Microsoft Office PowerPoint</Application>
  <PresentationFormat>On-screen Show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Aharoni</vt:lpstr>
      <vt:lpstr>Arial</vt:lpstr>
      <vt:lpstr>Garamond</vt:lpstr>
      <vt:lpstr>Wingdings</vt:lpstr>
      <vt:lpstr>Couture</vt:lpstr>
      <vt:lpstr>PARAGRAF</vt:lpstr>
      <vt:lpstr>Pengantar</vt:lpstr>
      <vt:lpstr>PARAGRAF</vt:lpstr>
      <vt:lpstr>PowerPoint Presentation</vt:lpstr>
      <vt:lpstr>PowerPoint Presentation</vt:lpstr>
      <vt:lpstr>Fungsi paragraf</vt:lpstr>
      <vt:lpstr>JENIS-JENIS PARAGRAF</vt:lpstr>
      <vt:lpstr>Paragraf deduktif </vt:lpstr>
      <vt:lpstr>Paragraf Induktif </vt:lpstr>
      <vt:lpstr>Paragraf Campuran  </vt:lpstr>
      <vt:lpstr>Paragraf Narasi ( Menceritakan ) </vt:lpstr>
      <vt:lpstr>Paragraf Deskripsi ( Menggambarkan ) </vt:lpstr>
      <vt:lpstr>Paragraf yang baik seperti apa??  Akan disampaikan minggu depan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BAHASA INDONESIA (PARAGRAF)</dc:title>
  <dc:creator>harun tilitu</dc:creator>
  <cp:lastModifiedBy>Aras</cp:lastModifiedBy>
  <cp:revision>19</cp:revision>
  <dcterms:created xsi:type="dcterms:W3CDTF">2019-05-16T18:09:36Z</dcterms:created>
  <dcterms:modified xsi:type="dcterms:W3CDTF">2020-06-20T00:02:08Z</dcterms:modified>
</cp:coreProperties>
</file>