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1" r:id="rId6"/>
    <p:sldId id="29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3" r:id="rId16"/>
    <p:sldId id="296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842" autoAdjust="0"/>
  </p:normalViewPr>
  <p:slideViewPr>
    <p:cSldViewPr snapToGrid="0" showGuides="1">
      <p:cViewPr varScale="1">
        <p:scale>
          <a:sx n="63" d="100"/>
          <a:sy n="63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t>18/07/2020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42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4639" y="3058496"/>
            <a:ext cx="6423314" cy="282255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d-ID" sz="4000"/>
              <a:t>Karya tulis ilmiah</a:t>
            </a:r>
            <a:br>
              <a:rPr lang="id-ID"/>
            </a:br>
            <a:br>
              <a:rPr lang="id-ID" sz="16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8639" y="5881051"/>
            <a:ext cx="4187361" cy="27177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d-ID">
                <a:solidFill>
                  <a:schemeClr val="bg1"/>
                </a:solidFill>
              </a:rPr>
              <a:t>UNIVERSITAS KOMPUTER INDONESIA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81063" y="132469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FDD4-59AF-486F-A4C8-11979244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Abstrak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A777-14A7-4D68-A984-4FE8D0DC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/>
              <a:t>Unsur-unsur dalam abstrak:</a:t>
            </a:r>
          </a:p>
          <a:p>
            <a:r>
              <a:rPr lang="id-ID"/>
              <a:t>Pokok masalah yang dibahas</a:t>
            </a:r>
          </a:p>
          <a:p>
            <a:r>
              <a:rPr lang="id-ID"/>
              <a:t>Tujuan pembahasan</a:t>
            </a:r>
          </a:p>
          <a:p>
            <a:r>
              <a:rPr lang="id-ID"/>
              <a:t>Teori yang digunakan</a:t>
            </a:r>
          </a:p>
          <a:p>
            <a:r>
              <a:rPr lang="id-ID"/>
              <a:t>Sumber data</a:t>
            </a:r>
          </a:p>
          <a:p>
            <a:r>
              <a:rPr lang="id-ID"/>
              <a:t>Metode dan teknik penelitian</a:t>
            </a:r>
          </a:p>
          <a:p>
            <a:r>
              <a:rPr lang="id-ID"/>
              <a:t>Temuan ilmiah/jawaban pembahasan.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ED34-C8A1-461B-A3C9-4CE7C34A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72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56C8-6BDE-410E-B7D4-577AA749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Kutipan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3E30-C312-4825-8417-78C2D815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Kutipan langsung</a:t>
            </a:r>
          </a:p>
          <a:p>
            <a:pPr marL="990600">
              <a:buFont typeface="Wingdings" panose="05000000000000000000" pitchFamily="2" charset="2"/>
              <a:buChar char="ü"/>
            </a:pPr>
            <a:r>
              <a:rPr lang="id-ID"/>
              <a:t> Kutipan langsung yang kurang dari empat baris</a:t>
            </a:r>
          </a:p>
          <a:p>
            <a:pPr marL="990600">
              <a:buFont typeface="Wingdings" panose="05000000000000000000" pitchFamily="2" charset="2"/>
              <a:buChar char="ü"/>
            </a:pPr>
            <a:r>
              <a:rPr lang="id-ID"/>
              <a:t> Kutipan langsung yang lebih dari empat baris</a:t>
            </a:r>
          </a:p>
          <a:p>
            <a:r>
              <a:rPr lang="id-ID"/>
              <a:t>Kutipan tidak langsung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A110-2BB8-4674-8707-61CAA99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88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A9A2-FC3C-4BAA-B9C4-729CBF32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Daftar Pustaka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E7C3-0188-4453-A1B7-1A1CB574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45920"/>
            <a:ext cx="3055620" cy="4572000"/>
          </a:xfrm>
        </p:spPr>
        <p:txBody>
          <a:bodyPr/>
          <a:lstStyle/>
          <a:p>
            <a:r>
              <a:rPr lang="id-ID" b="1"/>
              <a:t>Buku 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buku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tempat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penerbit.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771F8-D56F-473C-AB89-A47D94E0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62A036-BA52-4824-9FF9-DCDCB93D855D}"/>
              </a:ext>
            </a:extLst>
          </p:cNvPr>
          <p:cNvSpPr txBox="1">
            <a:spLocks/>
          </p:cNvSpPr>
          <p:nvPr/>
        </p:nvSpPr>
        <p:spPr>
          <a:xfrm>
            <a:off x="3200400" y="1645920"/>
            <a:ext cx="33070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Majalah 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majalah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nomor/bulan terbitan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nomor halaman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penerbit.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FF7575-43C4-4C33-B95F-0DFF9DAF24C4}"/>
              </a:ext>
            </a:extLst>
          </p:cNvPr>
          <p:cNvSpPr txBox="1">
            <a:spLocks/>
          </p:cNvSpPr>
          <p:nvPr/>
        </p:nvSpPr>
        <p:spPr>
          <a:xfrm>
            <a:off x="6256020" y="1645920"/>
            <a:ext cx="33070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Surat kabar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surat kabar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tempat terbit.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E8C2F-3CD7-47A9-BC12-C947EF5BC0F0}"/>
              </a:ext>
            </a:extLst>
          </p:cNvPr>
          <p:cNvSpPr txBox="1">
            <a:spLocks/>
          </p:cNvSpPr>
          <p:nvPr/>
        </p:nvSpPr>
        <p:spPr>
          <a:xfrm>
            <a:off x="9090660" y="1645920"/>
            <a:ext cx="28879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Internet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alamat web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waktu akses (tanggal, bulan, tahun, dan pukul berapa)</a:t>
            </a:r>
          </a:p>
        </p:txBody>
      </p:sp>
    </p:spTree>
    <p:extLst>
      <p:ext uri="{BB962C8B-B14F-4D97-AF65-F5344CB8AC3E}">
        <p14:creationId xmlns:p14="http://schemas.microsoft.com/office/powerpoint/2010/main" val="30800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0" y="0"/>
            <a:ext cx="1219540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520" y="2880519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id-ID" sz="6000" b="1">
                <a:solidFill>
                  <a:srgbClr val="00B0F0"/>
                </a:solidFill>
              </a:rPr>
              <a:t>TERIMA KASIH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A009-2672-458D-9319-F4507B6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E718-4609-4DFA-B7B6-2E52B334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/>
              <a:t>Karya tulis ilmiah ialah suatu hasil karya tulis yang memaparkan ide, bahasan/hasil pemikiran, gagasan yang berhubungan dengan segala bidang keilmuan yang menggunakan suatu metode pendekatan.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DC0C-E34D-4473-8AC7-52E857A6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4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9C3A-5F0A-422A-8CFC-AC6BA1CF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Manfaat Menulis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445F-3B79-4EBA-AE3E-D196C42AF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Melatih berpikir tertib, logis, sistematis dan teratur;</a:t>
            </a:r>
          </a:p>
          <a:p>
            <a:r>
              <a:rPr lang="id-ID"/>
              <a:t>Melatih untuk tetap konsisten dan objektif;</a:t>
            </a:r>
          </a:p>
          <a:p>
            <a:r>
              <a:rPr lang="id-ID"/>
              <a:t>Melatih untuk terampil memecahkan berbagai masalah;</a:t>
            </a:r>
          </a:p>
          <a:p>
            <a:r>
              <a:rPr lang="id-ID"/>
              <a:t>Menambah ilmu pengetahuan dan wawasan menjadi luas dan berbobot;</a:t>
            </a:r>
          </a:p>
          <a:p>
            <a:r>
              <a:rPr lang="id-ID"/>
              <a:t>Melatih menggunakan bahasa yang komunikatif ilmiah, sehingga tulisannya mudah dipahami oleh pembaca.</a:t>
            </a:r>
          </a:p>
          <a:p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FB1A-7838-4D0B-86AD-89E15DD3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78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2061-ED1C-4254-A8AD-C6F7D44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Sikap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96B9-3B60-416E-8010-62F8F0F7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Sikap ingin tahu</a:t>
            </a:r>
          </a:p>
          <a:p>
            <a:r>
              <a:rPr lang="id-ID"/>
              <a:t>Sikap kritis</a:t>
            </a:r>
          </a:p>
          <a:p>
            <a:r>
              <a:rPr lang="id-ID"/>
              <a:t>Sikap terbuka</a:t>
            </a:r>
          </a:p>
          <a:p>
            <a:r>
              <a:rPr lang="id-ID"/>
              <a:t>Sikap objektif</a:t>
            </a:r>
          </a:p>
          <a:p>
            <a:r>
              <a:rPr lang="id-ID"/>
              <a:t>Sikap tulus menghargai karya orang lain</a:t>
            </a:r>
          </a:p>
          <a:p>
            <a:r>
              <a:rPr lang="id-ID"/>
              <a:t>Sikap berani mempertahankan kebenaran</a:t>
            </a:r>
          </a:p>
          <a:p>
            <a:r>
              <a:rPr lang="id-ID"/>
              <a:t>Sifat menjangkau ke depan/futuristik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CE1E-08DF-4961-834D-87E88F73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70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0403-A7E0-4053-BAA7-F3B3C632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Jenis-jenis Karya Tulis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1B36-20C3-437A-8043-85702D68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Artikel ilmiah</a:t>
            </a:r>
          </a:p>
          <a:p>
            <a:r>
              <a:rPr lang="id-ID"/>
              <a:t>Buku pelajaran</a:t>
            </a:r>
          </a:p>
          <a:p>
            <a:r>
              <a:rPr lang="id-ID"/>
              <a:t>Kertas kerja/ </a:t>
            </a:r>
            <a:r>
              <a:rPr lang="id-ID" i="1"/>
              <a:t>paper</a:t>
            </a:r>
            <a:r>
              <a:rPr lang="id-ID"/>
              <a:t>/ makalah</a:t>
            </a:r>
          </a:p>
          <a:p>
            <a:r>
              <a:rPr lang="id-ID"/>
              <a:t>Laporan penelitian.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35C5-9CAE-4095-A5A1-ED80851E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3F88-CC85-42EC-9A8E-BA78D07B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Sistematika Penulisan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FA17-4433-4B69-B09F-B4BB6A5B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48" y="1600200"/>
            <a:ext cx="3299460" cy="4572000"/>
          </a:xfrm>
        </p:spPr>
        <p:txBody>
          <a:bodyPr/>
          <a:lstStyle/>
          <a:p>
            <a:r>
              <a:rPr lang="id-ID" b="1"/>
              <a:t>Pendahuluan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latar belakang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rumusan masalah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tujuan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kerangka teori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sumber data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metode dan teknik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AA0C-76D9-41FC-941A-2C7D1B3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473414-BBE8-4203-B6C8-933F953375C4}"/>
              </a:ext>
            </a:extLst>
          </p:cNvPr>
          <p:cNvSpPr txBox="1">
            <a:spLocks/>
          </p:cNvSpPr>
          <p:nvPr/>
        </p:nvSpPr>
        <p:spPr>
          <a:xfrm>
            <a:off x="3691132" y="1600200"/>
            <a:ext cx="4808218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Isi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uraian masalah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analisis dan interpretasi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ilustrasi atau contoh-contoh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tabel, gambar, bagan (kalau ada).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25F44-B056-4C02-B0FB-C96830B71105}"/>
              </a:ext>
            </a:extLst>
          </p:cNvPr>
          <p:cNvSpPr txBox="1">
            <a:spLocks/>
          </p:cNvSpPr>
          <p:nvPr/>
        </p:nvSpPr>
        <p:spPr>
          <a:xfrm>
            <a:off x="8499350" y="1600200"/>
            <a:ext cx="329946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Penutup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simpulan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saran.</a:t>
            </a:r>
          </a:p>
        </p:txBody>
      </p:sp>
    </p:spTree>
    <p:extLst>
      <p:ext uri="{BB962C8B-B14F-4D97-AF65-F5344CB8AC3E}">
        <p14:creationId xmlns:p14="http://schemas.microsoft.com/office/powerpoint/2010/main" val="33993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A5E9-E698-4C59-BCAC-0F41445A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Organisasi Naskah Karya Tulis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F78C-0F5F-47EB-A243-4968AE4E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94" y="1630680"/>
            <a:ext cx="3406140" cy="4572000"/>
          </a:xfrm>
        </p:spPr>
        <p:txBody>
          <a:bodyPr/>
          <a:lstStyle/>
          <a:p>
            <a:r>
              <a:rPr lang="id-ID" b="1"/>
              <a:t>Bagian pelengkap awal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Halaman judul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Halaman pengesahan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Prakata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Abstrak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isi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lampiran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tabel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gambar.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3AD5-3383-49FA-A600-617937B4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4095F-2C85-4B08-94D8-62317A49BB99}"/>
              </a:ext>
            </a:extLst>
          </p:cNvPr>
          <p:cNvSpPr txBox="1">
            <a:spLocks/>
          </p:cNvSpPr>
          <p:nvPr/>
        </p:nvSpPr>
        <p:spPr>
          <a:xfrm>
            <a:off x="4529331" y="1630680"/>
            <a:ext cx="340614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Bagian utama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pendahuluan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tinjauan pustaka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pembahasan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penutup.</a:t>
            </a:r>
          </a:p>
          <a:p>
            <a:pPr marL="579438" indent="0">
              <a:buNone/>
            </a:pPr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2BDF0-E48A-438D-BA93-000CF037A5F1}"/>
              </a:ext>
            </a:extLst>
          </p:cNvPr>
          <p:cNvSpPr txBox="1">
            <a:spLocks/>
          </p:cNvSpPr>
          <p:nvPr/>
        </p:nvSpPr>
        <p:spPr>
          <a:xfrm>
            <a:off x="7799448" y="1630680"/>
            <a:ext cx="340614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Bagian pelengkap akhir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pustaka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Lampiran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Riwayat hidup.</a:t>
            </a:r>
          </a:p>
        </p:txBody>
      </p:sp>
    </p:spTree>
    <p:extLst>
      <p:ext uri="{BB962C8B-B14F-4D97-AF65-F5344CB8AC3E}">
        <p14:creationId xmlns:p14="http://schemas.microsoft.com/office/powerpoint/2010/main" val="19712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AD4A-AF13-4FDE-A762-1D23D36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Kriteria Pemilihan Judul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C6B5-0F62-406C-ACC4-7124CCD8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Sesuai dengan topik</a:t>
            </a:r>
          </a:p>
          <a:p>
            <a:r>
              <a:rPr lang="id-ID"/>
              <a:t>Mampu menggambarkan seluruh isi</a:t>
            </a:r>
          </a:p>
          <a:p>
            <a:r>
              <a:rPr lang="id-ID"/>
              <a:t>Memiliki minimal dua variabel yang saling menunjang, mengarahkan, dan berkaitan</a:t>
            </a:r>
          </a:p>
          <a:p>
            <a:r>
              <a:rPr lang="id-ID"/>
              <a:t>Menarik, singkat, dan padat</a:t>
            </a:r>
          </a:p>
          <a:p>
            <a:r>
              <a:rPr lang="id-ID"/>
              <a:t>Tidak bermakna ganda</a:t>
            </a:r>
          </a:p>
          <a:p>
            <a:r>
              <a:rPr lang="id-ID"/>
              <a:t>Diungkapkan dalam bentuk frasa, bukan kalimat.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267A5-0BB5-46D8-AB58-74AFFB7A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0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CC5D-E63C-4EE6-AF49-618FDE45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Prakata/ Kata Pengantar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D9F1-94DD-4BAB-8B5F-85502FED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630680"/>
            <a:ext cx="112395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/>
              <a:t>Sekurang-kurangnya berisi:</a:t>
            </a:r>
          </a:p>
          <a:p>
            <a:r>
              <a:rPr lang="id-ID"/>
              <a:t>Ungkapan rasa syukur kepada Tuhan Yang Maha Esa</a:t>
            </a:r>
          </a:p>
          <a:p>
            <a:r>
              <a:rPr lang="id-ID"/>
              <a:t>Penjelasan mengenai tujuan pembuatan karya ilmiah</a:t>
            </a:r>
          </a:p>
          <a:p>
            <a:r>
              <a:rPr lang="id-ID"/>
              <a:t>Penjelasan mengenai pelaksanaan pembuatan karya ilmiah</a:t>
            </a:r>
          </a:p>
          <a:p>
            <a:r>
              <a:rPr lang="id-ID"/>
              <a:t>Informasi tentang bimbingan atau arahan dan bantuan yang diperoleh</a:t>
            </a:r>
          </a:p>
          <a:p>
            <a:r>
              <a:rPr lang="id-ID"/>
              <a:t>Ucapan terima kasih kepada pihak-pihak yang membantu</a:t>
            </a:r>
          </a:p>
          <a:p>
            <a:r>
              <a:rPr lang="id-ID"/>
              <a:t>Pernyataan keterbukaan terhadap kritik dan saran dari pembaca</a:t>
            </a:r>
          </a:p>
          <a:p>
            <a:r>
              <a:rPr lang="id-ID"/>
              <a:t>Harapan</a:t>
            </a:r>
          </a:p>
          <a:p>
            <a:r>
              <a:rPr lang="id-ID"/>
              <a:t>Penyebutan tempat (kota), tanggal, bulan, dan tahun pembuatan karya ilmiah, dan nama penulis.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E380-6715-414D-902A-F1CE1EA5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18/07/2020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81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509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Karya tulis ilmiah      </vt:lpstr>
      <vt:lpstr>Pengertian</vt:lpstr>
      <vt:lpstr>Manfaat Menulis Ilmiah</vt:lpstr>
      <vt:lpstr>Sikap Ilmiah</vt:lpstr>
      <vt:lpstr>Jenis-jenis Karya Tulis Ilmiah</vt:lpstr>
      <vt:lpstr>Sistematika Penulisan</vt:lpstr>
      <vt:lpstr>Organisasi Naskah Karya Tulis Ilmiah</vt:lpstr>
      <vt:lpstr>Kriteria Pemilihan Judul</vt:lpstr>
      <vt:lpstr>Prakata/ Kata Pengantar</vt:lpstr>
      <vt:lpstr>Abstrak</vt:lpstr>
      <vt:lpstr>Kutipan</vt:lpstr>
      <vt:lpstr>Daftar Pustaka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2018-02-27T04:45:49Z</dcterms:created>
  <dcterms:modified xsi:type="dcterms:W3CDTF">2020-07-17T23:55:44Z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