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6446-7535-4BC9-B5CA-A9DF7AAABFF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CE82-ED40-4EBE-A7ED-49438BF3CB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2133600"/>
            <a:ext cx="7010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Arsitektur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Modern: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Pengantar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Abad Para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Perintis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Melawan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Masa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Lalu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Membangun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Masa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Depan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(1890 - 1930)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434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Kesimpulan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Penutup</a:t>
            </a:r>
            <a:endParaRPr lang="en-US" sz="2400" b="1" dirty="0" smtClean="0"/>
          </a:p>
          <a:p>
            <a:r>
              <a:rPr lang="en-US" sz="2400" dirty="0" err="1" smtClean="0"/>
              <a:t>Warisan</a:t>
            </a:r>
            <a:r>
              <a:rPr lang="en-US" sz="2400" dirty="0" smtClean="0"/>
              <a:t> Abad </a:t>
            </a:r>
            <a:r>
              <a:rPr lang="en-US" sz="2400" dirty="0" err="1" smtClean="0"/>
              <a:t>Perintis</a:t>
            </a:r>
            <a:endParaRPr lang="en-US" sz="2400" dirty="0" smtClean="0"/>
          </a:p>
          <a:p>
            <a:r>
              <a:rPr lang="en-US" sz="2400" b="1" dirty="0" err="1" smtClean="0"/>
              <a:t>Ringkasan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marL="798513" lvl="1" indent="-341313">
              <a:buFont typeface="Arial" pitchFamily="34" charset="0"/>
              <a:buChar char="•"/>
            </a:pPr>
            <a:r>
              <a:rPr lang="en-US" sz="2400" dirty="0" err="1" smtClean="0"/>
              <a:t>Penolakan</a:t>
            </a:r>
            <a:r>
              <a:rPr lang="en-US" sz="2400" dirty="0" smtClean="0"/>
              <a:t> </a:t>
            </a:r>
            <a:r>
              <a:rPr lang="en-US" sz="2400" dirty="0" err="1" smtClean="0"/>
              <a:t>dekorasi</a:t>
            </a:r>
            <a:r>
              <a:rPr lang="en-US" sz="2400" dirty="0" smtClean="0"/>
              <a:t> (Anti-</a:t>
            </a:r>
            <a:r>
              <a:rPr lang="en-US" sz="2400" dirty="0" err="1" smtClean="0"/>
              <a:t>Eklektis</a:t>
            </a:r>
            <a:r>
              <a:rPr lang="en-US" sz="2400" dirty="0" smtClean="0"/>
              <a:t>).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(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Bertulang</a:t>
            </a:r>
            <a:r>
              <a:rPr lang="en-US" sz="2400" dirty="0" smtClean="0"/>
              <a:t>).</a:t>
            </a:r>
          </a:p>
          <a:p>
            <a:pPr marL="798513" lvl="1" indent="-341313">
              <a:buFont typeface="Arial" pitchFamily="34" charset="0"/>
              <a:buChar char="•"/>
            </a:pPr>
            <a:r>
              <a:rPr lang="en-US" sz="2400" dirty="0" err="1" smtClean="0"/>
              <a:t>Eksperimen</a:t>
            </a:r>
            <a:r>
              <a:rPr lang="en-US" sz="2400" dirty="0" smtClean="0"/>
              <a:t> visual (Monumental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Ekspresif</a:t>
            </a:r>
            <a:r>
              <a:rPr lang="en-US" sz="2400" dirty="0" smtClean="0"/>
              <a:t>).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"</a:t>
            </a:r>
            <a:r>
              <a:rPr lang="en-US" sz="2400" b="1" i="1" dirty="0" err="1" smtClean="0"/>
              <a:t>Arsitektur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adalah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kemauan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zaman</a:t>
            </a:r>
            <a:r>
              <a:rPr lang="en-US" sz="2400" b="1" i="1" dirty="0" smtClean="0"/>
              <a:t> yang </a:t>
            </a:r>
            <a:r>
              <a:rPr lang="en-US" sz="2400" b="1" i="1" dirty="0" err="1" smtClean="0"/>
              <a:t>diterjemahkan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ruang</a:t>
            </a:r>
            <a:r>
              <a:rPr lang="en-US" sz="2400" dirty="0" smtClean="0"/>
              <a:t>." — </a:t>
            </a:r>
            <a:r>
              <a:rPr lang="en-US" sz="2400" dirty="0" err="1" smtClean="0"/>
              <a:t>Mies</a:t>
            </a:r>
            <a:r>
              <a:rPr lang="en-US" sz="2400" dirty="0" smtClean="0"/>
              <a:t> 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Rohe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4338" name="Picture 2" descr="Ludwig Mies van der Rohe - Wikipedia bahasa Indonesia, ensiklopedia beb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703" y="0"/>
            <a:ext cx="42892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518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ansSerif" pitchFamily="2" charset="2"/>
              </a:rPr>
              <a:t>Apa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itu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Arsitektur</a:t>
            </a:r>
            <a:r>
              <a:rPr lang="en-US" sz="2400" dirty="0" smtClean="0">
                <a:latin typeface="SansSerif" pitchFamily="2" charset="2"/>
              </a:rPr>
              <a:t> Modern?</a:t>
            </a:r>
          </a:p>
          <a:p>
            <a:endParaRPr lang="en-US" sz="2400" dirty="0" smtClean="0">
              <a:latin typeface="SansSerif" pitchFamily="2" charset="2"/>
            </a:endParaRPr>
          </a:p>
          <a:p>
            <a:r>
              <a:rPr lang="en-US" sz="2400" b="1" dirty="0" err="1" smtClean="0">
                <a:latin typeface="SansSerif" pitchFamily="2" charset="2"/>
              </a:rPr>
              <a:t>Poin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Utama</a:t>
            </a:r>
            <a:r>
              <a:rPr lang="en-US" sz="2400" b="1" dirty="0" smtClean="0">
                <a:latin typeface="SansSerif" pitchFamily="2" charset="2"/>
              </a:rPr>
              <a:t>:</a:t>
            </a:r>
            <a:endParaRPr lang="en-US" sz="2400" dirty="0" smtClean="0">
              <a:latin typeface="SansSerif" pitchFamily="2" charset="2"/>
            </a:endParaRPr>
          </a:p>
          <a:p>
            <a:pPr lvl="1"/>
            <a:r>
              <a:rPr lang="en-US" sz="2400" dirty="0" err="1" smtClean="0">
                <a:latin typeface="SansSerif" pitchFamily="2" charset="2"/>
              </a:rPr>
              <a:t>Konteks</a:t>
            </a:r>
            <a:r>
              <a:rPr lang="en-US" sz="2400" dirty="0" smtClean="0">
                <a:latin typeface="SansSerif" pitchFamily="2" charset="2"/>
              </a:rPr>
              <a:t>: </a:t>
            </a:r>
            <a:r>
              <a:rPr lang="en-US" sz="2400" dirty="0" err="1" smtClean="0">
                <a:latin typeface="SansSerif" pitchFamily="2" charset="2"/>
              </a:rPr>
              <a:t>Revolusi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Industri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dan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ketersediaan</a:t>
            </a:r>
            <a:r>
              <a:rPr lang="en-US" sz="2400" dirty="0" smtClean="0">
                <a:latin typeface="SansSerif" pitchFamily="2" charset="2"/>
              </a:rPr>
              <a:t> material </a:t>
            </a:r>
            <a:r>
              <a:rPr lang="en-US" sz="2400" dirty="0" err="1" smtClean="0">
                <a:latin typeface="SansSerif" pitchFamily="2" charset="2"/>
              </a:rPr>
              <a:t>baru</a:t>
            </a:r>
            <a:r>
              <a:rPr lang="en-US" sz="2400" dirty="0" smtClean="0">
                <a:latin typeface="SansSerif" pitchFamily="2" charset="2"/>
              </a:rPr>
              <a:t> (</a:t>
            </a:r>
            <a:r>
              <a:rPr lang="en-US" sz="2400" dirty="0" err="1" smtClean="0">
                <a:latin typeface="SansSerif" pitchFamily="2" charset="2"/>
              </a:rPr>
              <a:t>baja</a:t>
            </a:r>
            <a:r>
              <a:rPr lang="en-US" sz="2400" dirty="0" smtClean="0">
                <a:latin typeface="SansSerif" pitchFamily="2" charset="2"/>
              </a:rPr>
              <a:t>, </a:t>
            </a:r>
            <a:r>
              <a:rPr lang="en-US" sz="2400" dirty="0" err="1" smtClean="0">
                <a:latin typeface="SansSerif" pitchFamily="2" charset="2"/>
              </a:rPr>
              <a:t>kaca</a:t>
            </a:r>
            <a:r>
              <a:rPr lang="en-US" sz="2400" dirty="0" smtClean="0">
                <a:latin typeface="SansSerif" pitchFamily="2" charset="2"/>
              </a:rPr>
              <a:t>, </a:t>
            </a:r>
            <a:r>
              <a:rPr lang="en-US" sz="2400" dirty="0" err="1" smtClean="0">
                <a:latin typeface="SansSerif" pitchFamily="2" charset="2"/>
              </a:rPr>
              <a:t>beton</a:t>
            </a:r>
            <a:r>
              <a:rPr lang="en-US" sz="2400" dirty="0" smtClean="0">
                <a:latin typeface="SansSerif" pitchFamily="2" charset="2"/>
              </a:rPr>
              <a:t>).</a:t>
            </a:r>
          </a:p>
          <a:p>
            <a:pPr lvl="1"/>
            <a:r>
              <a:rPr lang="en-US" sz="2400" dirty="0" err="1" smtClean="0">
                <a:latin typeface="SansSerif" pitchFamily="2" charset="2"/>
              </a:rPr>
              <a:t>Semangat</a:t>
            </a:r>
            <a:r>
              <a:rPr lang="en-US" sz="2400" dirty="0" smtClean="0">
                <a:latin typeface="SansSerif" pitchFamily="2" charset="2"/>
              </a:rPr>
              <a:t>: </a:t>
            </a:r>
            <a:r>
              <a:rPr lang="en-US" sz="2400" b="1" i="1" dirty="0" smtClean="0">
                <a:latin typeface="SansSerif" pitchFamily="2" charset="2"/>
              </a:rPr>
              <a:t>Zeitgeist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dirty="0" smtClean="0">
                <a:latin typeface="SansSerif" pitchFamily="2" charset="2"/>
              </a:rPr>
              <a:t>(</a:t>
            </a:r>
            <a:r>
              <a:rPr lang="en-US" sz="2400" dirty="0" err="1" smtClean="0">
                <a:latin typeface="SansSerif" pitchFamily="2" charset="2"/>
              </a:rPr>
              <a:t>Jiwa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Zaman</a:t>
            </a:r>
            <a:r>
              <a:rPr lang="en-US" sz="2400" dirty="0" smtClean="0">
                <a:latin typeface="SansSerif" pitchFamily="2" charset="2"/>
              </a:rPr>
              <a:t>) </a:t>
            </a:r>
          </a:p>
          <a:p>
            <a:pPr lvl="1"/>
            <a:r>
              <a:rPr lang="en-US" sz="2400" dirty="0" smtClean="0">
                <a:latin typeface="SansSerif" pitchFamily="2" charset="2"/>
              </a:rPr>
              <a:t>– </a:t>
            </a:r>
            <a:r>
              <a:rPr lang="en-US" sz="2400" dirty="0" err="1" smtClean="0">
                <a:latin typeface="SansSerif" pitchFamily="2" charset="2"/>
              </a:rPr>
              <a:t>Bangunan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harus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mencerminkan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kemajuan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teknologi</a:t>
            </a:r>
            <a:r>
              <a:rPr lang="en-US" sz="2400" dirty="0" smtClean="0">
                <a:latin typeface="SansSerif" pitchFamily="2" charset="2"/>
              </a:rPr>
              <a:t>, </a:t>
            </a:r>
            <a:r>
              <a:rPr lang="en-US" sz="2400" dirty="0" err="1" smtClean="0">
                <a:latin typeface="SansSerif" pitchFamily="2" charset="2"/>
              </a:rPr>
              <a:t>bukan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mengulang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gaya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sejarah</a:t>
            </a:r>
            <a:r>
              <a:rPr lang="en-US" sz="2400" dirty="0" smtClean="0">
                <a:latin typeface="SansSerif" pitchFamily="2" charset="2"/>
              </a:rPr>
              <a:t>.</a:t>
            </a:r>
          </a:p>
          <a:p>
            <a:pPr lvl="1"/>
            <a:r>
              <a:rPr lang="en-US" sz="2400" dirty="0" err="1" smtClean="0">
                <a:latin typeface="SansSerif" pitchFamily="2" charset="2"/>
              </a:rPr>
              <a:t>Prinsip</a:t>
            </a:r>
            <a:r>
              <a:rPr lang="en-US" sz="2400" dirty="0" smtClean="0">
                <a:latin typeface="SansSerif" pitchFamily="2" charset="2"/>
              </a:rPr>
              <a:t> </a:t>
            </a:r>
            <a:r>
              <a:rPr lang="en-US" sz="2400" dirty="0" err="1" smtClean="0">
                <a:latin typeface="SansSerif" pitchFamily="2" charset="2"/>
              </a:rPr>
              <a:t>Utama</a:t>
            </a:r>
            <a:r>
              <a:rPr lang="en-US" sz="2400" dirty="0" smtClean="0">
                <a:latin typeface="SansSerif" pitchFamily="2" charset="2"/>
              </a:rPr>
              <a:t>: </a:t>
            </a:r>
            <a:r>
              <a:rPr lang="en-US" sz="2400" b="1" dirty="0" err="1" smtClean="0">
                <a:latin typeface="SansSerif" pitchFamily="2" charset="2"/>
              </a:rPr>
              <a:t>Fungsionalitas</a:t>
            </a:r>
            <a:r>
              <a:rPr lang="en-US" sz="2400" b="1" dirty="0" smtClean="0">
                <a:latin typeface="SansSerif" pitchFamily="2" charset="2"/>
              </a:rPr>
              <a:t>, </a:t>
            </a:r>
            <a:r>
              <a:rPr lang="en-US" sz="2400" b="1" dirty="0" err="1" smtClean="0">
                <a:latin typeface="SansSerif" pitchFamily="2" charset="2"/>
              </a:rPr>
              <a:t>kejujuran</a:t>
            </a:r>
            <a:r>
              <a:rPr lang="en-US" sz="2400" b="1" dirty="0" smtClean="0">
                <a:latin typeface="SansSerif" pitchFamily="2" charset="2"/>
              </a:rPr>
              <a:t> material, </a:t>
            </a:r>
            <a:r>
              <a:rPr lang="en-US" sz="2400" b="1" dirty="0" err="1" smtClean="0">
                <a:latin typeface="SansSerif" pitchFamily="2" charset="2"/>
              </a:rPr>
              <a:t>dan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penolakan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terhadap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dekorasi</a:t>
            </a:r>
            <a:r>
              <a:rPr lang="en-US" sz="2400" b="1" dirty="0" smtClean="0">
                <a:latin typeface="SansSerif" pitchFamily="2" charset="2"/>
              </a:rPr>
              <a:t> </a:t>
            </a:r>
            <a:r>
              <a:rPr lang="en-US" sz="2400" b="1" dirty="0" err="1" smtClean="0">
                <a:latin typeface="SansSerif" pitchFamily="2" charset="2"/>
              </a:rPr>
              <a:t>berlebihan</a:t>
            </a:r>
            <a:r>
              <a:rPr lang="en-US" sz="2400" b="1" dirty="0" smtClean="0">
                <a:latin typeface="SansSerif" pitchFamily="2" charset="2"/>
              </a:rPr>
              <a:t>.</a:t>
            </a:r>
            <a:endParaRPr lang="en-US" sz="2400" b="1" dirty="0">
              <a:latin typeface="SansSerif" pitchFamily="2" charset="2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10553"/>
          <a:stretch>
            <a:fillRect/>
          </a:stretch>
        </p:blipFill>
        <p:spPr bwMode="auto">
          <a:xfrm>
            <a:off x="5615354" y="381000"/>
            <a:ext cx="352864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Tren</a:t>
            </a:r>
            <a:r>
              <a:rPr lang="en-US" sz="2400" b="1" dirty="0" smtClean="0"/>
              <a:t> Anti-</a:t>
            </a:r>
            <a:r>
              <a:rPr lang="en-US" sz="2400" b="1" dirty="0" err="1" smtClean="0"/>
              <a:t>Eklektisisme</a:t>
            </a:r>
            <a:endParaRPr lang="en-US" sz="2400" b="1" dirty="0" smtClean="0"/>
          </a:p>
          <a:p>
            <a:r>
              <a:rPr lang="en-US" sz="2400" dirty="0" err="1" smtClean="0"/>
              <a:t>Melawan</a:t>
            </a:r>
            <a:r>
              <a:rPr lang="en-US" sz="2400" dirty="0" smtClean="0"/>
              <a:t> </a:t>
            </a:r>
            <a:r>
              <a:rPr lang="en-US" sz="2400" dirty="0" err="1" smtClean="0"/>
              <a:t>Tirani</a:t>
            </a:r>
            <a:r>
              <a:rPr lang="en-US" sz="2400" dirty="0" smtClean="0"/>
              <a:t> Gaya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(Anti-</a:t>
            </a:r>
            <a:r>
              <a:rPr lang="en-US" sz="2400" dirty="0" err="1" smtClean="0"/>
              <a:t>Eklektis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Eklektisisme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Tren</a:t>
            </a:r>
            <a:r>
              <a:rPr lang="en-US" sz="2400" dirty="0" smtClean="0"/>
              <a:t> </a:t>
            </a:r>
            <a:r>
              <a:rPr lang="en-US" sz="2400" dirty="0" err="1" smtClean="0"/>
              <a:t>mencampuradukkan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 (Gothic, Renaissance, </a:t>
            </a:r>
            <a:r>
              <a:rPr lang="en-US" sz="2400" dirty="0" err="1" smtClean="0"/>
              <a:t>Barok</a:t>
            </a:r>
            <a:r>
              <a:rPr lang="en-US" sz="2400" dirty="0" smtClean="0"/>
              <a:t>)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jelas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/>
              <a:t>Kritik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Modernis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lama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"</a:t>
            </a:r>
            <a:r>
              <a:rPr lang="en-US" sz="2400" dirty="0" err="1" smtClean="0"/>
              <a:t>bertopeng</a:t>
            </a:r>
            <a:r>
              <a:rPr lang="en-US" sz="2400" dirty="0" smtClean="0"/>
              <a:t>"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jujur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Tokoh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: Adolf </a:t>
            </a:r>
            <a:r>
              <a:rPr lang="en-US" sz="2400" dirty="0" err="1" smtClean="0"/>
              <a:t>Loos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esainya</a:t>
            </a:r>
            <a:r>
              <a:rPr lang="en-US" sz="2400" dirty="0" smtClean="0"/>
              <a:t> </a:t>
            </a:r>
            <a:r>
              <a:rPr lang="en-US" sz="2400" i="1" dirty="0" smtClean="0"/>
              <a:t>"Ornament and Crime"</a:t>
            </a:r>
            <a:r>
              <a:rPr lang="en-US" sz="2400" dirty="0" smtClean="0"/>
              <a:t> (1908).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419600" cy="29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Pionir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Struktur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Awal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  <a:p>
            <a:r>
              <a:rPr lang="en-US" sz="2400" b="1" dirty="0" err="1" smtClean="0"/>
              <a:t>Gedung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Beton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Bertulang</a:t>
            </a:r>
            <a:endParaRPr lang="en-US" sz="2400" b="1" dirty="0" smtClean="0"/>
          </a:p>
          <a:p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: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Bertulang</a:t>
            </a:r>
            <a:r>
              <a:rPr lang="en-US" sz="2400" dirty="0" smtClean="0"/>
              <a:t> (</a:t>
            </a:r>
            <a:r>
              <a:rPr lang="en-US" sz="2400" i="1" dirty="0" smtClean="0"/>
              <a:t>Reinforced Concrete</a:t>
            </a:r>
            <a:r>
              <a:rPr lang="en-US" sz="2400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err="1" smtClean="0"/>
              <a:t>Penemuan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tarik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tekan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Keunggulan</a:t>
            </a:r>
            <a:r>
              <a:rPr lang="en-US" sz="2400" dirty="0" smtClean="0"/>
              <a:t>: </a:t>
            </a:r>
            <a:r>
              <a:rPr lang="en-US" sz="2400" dirty="0" err="1" smtClean="0"/>
              <a:t>Fleksibilitas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, </a:t>
            </a:r>
            <a:r>
              <a:rPr lang="en-US" sz="2400" dirty="0" err="1" smtClean="0"/>
              <a:t>bentang</a:t>
            </a:r>
            <a:r>
              <a:rPr lang="en-US" sz="2400" dirty="0" smtClean="0"/>
              <a:t> </a:t>
            </a:r>
            <a:r>
              <a:rPr lang="en-US" sz="2400" dirty="0" err="1" smtClean="0"/>
              <a:t>lebar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Visual: Diagram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Dom-</a:t>
            </a:r>
            <a:r>
              <a:rPr lang="en-US" sz="2400" dirty="0" err="1" smtClean="0"/>
              <a:t>Ino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Le Corbusier (1914).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966" y="0"/>
            <a:ext cx="42620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503336"/>
            <a:ext cx="4267200" cy="312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Tokoh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Perintis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Beton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Auguste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Perret</a:t>
            </a:r>
            <a:endParaRPr lang="en-US" sz="2400" b="1" dirty="0" smtClean="0"/>
          </a:p>
          <a:p>
            <a:r>
              <a:rPr lang="en-US" sz="2400" dirty="0" err="1" smtClean="0"/>
              <a:t>Auguste</a:t>
            </a:r>
            <a:r>
              <a:rPr lang="en-US" sz="2400" dirty="0" smtClean="0"/>
              <a:t> </a:t>
            </a:r>
            <a:r>
              <a:rPr lang="en-US" sz="2400" dirty="0" err="1" smtClean="0"/>
              <a:t>Perret</a:t>
            </a:r>
            <a:r>
              <a:rPr lang="en-US" sz="2400" dirty="0" smtClean="0"/>
              <a:t>: </a:t>
            </a:r>
            <a:r>
              <a:rPr lang="en-US" sz="2400" dirty="0" err="1" smtClean="0"/>
              <a:t>Estetika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Kasus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Studi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Notre-Dame du </a:t>
            </a:r>
            <a:r>
              <a:rPr lang="en-US" sz="2400" dirty="0" err="1" smtClean="0"/>
              <a:t>Raincy</a:t>
            </a:r>
            <a:r>
              <a:rPr lang="en-US" sz="2400" dirty="0" smtClean="0"/>
              <a:t> (1922).</a:t>
            </a:r>
          </a:p>
          <a:p>
            <a:r>
              <a:rPr lang="en-US" sz="2400" b="1" dirty="0" err="1" smtClean="0"/>
              <a:t>Deskripsi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memamerkan</a:t>
            </a:r>
            <a:r>
              <a:rPr lang="en-US" sz="2400" dirty="0" smtClean="0"/>
              <a:t> </a:t>
            </a:r>
            <a:r>
              <a:rPr lang="en-US" sz="2400" dirty="0" err="1" smtClean="0"/>
              <a:t>tekstur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asli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ditutup</a:t>
            </a:r>
            <a:r>
              <a:rPr lang="en-US" sz="2400" dirty="0" smtClean="0"/>
              <a:t> semen/</a:t>
            </a:r>
            <a:r>
              <a:rPr lang="en-US" sz="2400" dirty="0" err="1" smtClean="0"/>
              <a:t>hiasan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Signifikansi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material yang </a:t>
            </a:r>
            <a:r>
              <a:rPr lang="en-US" sz="2400" dirty="0" err="1" smtClean="0"/>
              <a:t>religius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estetis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673" y="0"/>
            <a:ext cx="4273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Monumentalisme</a:t>
            </a:r>
            <a:r>
              <a:rPr lang="en-US" sz="2400" b="1" dirty="0" smtClean="0"/>
              <a:t> Modern</a:t>
            </a:r>
          </a:p>
          <a:p>
            <a:r>
              <a:rPr lang="en-US" sz="2400" dirty="0" err="1" smtClean="0"/>
              <a:t>Monumentalisme</a:t>
            </a:r>
            <a:r>
              <a:rPr lang="en-US" sz="2400" dirty="0" smtClean="0"/>
              <a:t>: </a:t>
            </a:r>
          </a:p>
          <a:p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megah</a:t>
            </a:r>
            <a:r>
              <a:rPr lang="en-US" sz="2400" dirty="0" smtClean="0"/>
              <a:t>, </a:t>
            </a:r>
            <a:r>
              <a:rPr lang="en-US" sz="2400" dirty="0" err="1" smtClean="0"/>
              <a:t>masif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abadi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pilar-pilar</a:t>
            </a:r>
            <a:r>
              <a:rPr lang="en-US" sz="2400" dirty="0" smtClean="0"/>
              <a:t> </a:t>
            </a:r>
            <a:r>
              <a:rPr lang="en-US" sz="2400" dirty="0" err="1" smtClean="0"/>
              <a:t>Yunani</a:t>
            </a:r>
            <a:r>
              <a:rPr lang="en-US" sz="2400" dirty="0" smtClean="0"/>
              <a:t>/</a:t>
            </a:r>
            <a:r>
              <a:rPr lang="en-US" sz="2400" dirty="0" err="1" smtClean="0"/>
              <a:t>Romawi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Penekanan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geometri</a:t>
            </a:r>
            <a:r>
              <a:rPr lang="en-US" sz="2400" dirty="0" smtClean="0"/>
              <a:t> </a:t>
            </a:r>
            <a:r>
              <a:rPr lang="en-US" sz="2400" dirty="0" err="1" smtClean="0"/>
              <a:t>murni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simetri</a:t>
            </a:r>
            <a:r>
              <a:rPr lang="en-US" sz="2400" dirty="0" smtClean="0"/>
              <a:t> modern.</a:t>
            </a:r>
          </a:p>
          <a:p>
            <a:pPr lvl="1"/>
            <a:r>
              <a:rPr lang="en-US" sz="2400" dirty="0" err="1" smtClean="0"/>
              <a:t>Tokoh</a:t>
            </a:r>
            <a:r>
              <a:rPr lang="en-US" sz="2400" dirty="0" smtClean="0"/>
              <a:t>: Peter Behrens (AEG Turbine Factory).</a:t>
            </a:r>
            <a:endParaRPr lang="en-US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324225"/>
            <a:ext cx="3886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Peter Behrens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Pabrik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Turbin</a:t>
            </a:r>
            <a:r>
              <a:rPr lang="en-US" sz="2400" b="1" dirty="0" smtClean="0"/>
              <a:t> AEG</a:t>
            </a:r>
          </a:p>
          <a:p>
            <a:r>
              <a:rPr lang="en-US" sz="2400" b="1" dirty="0" smtClean="0"/>
              <a:t>Headline:</a:t>
            </a:r>
            <a:r>
              <a:rPr lang="en-US" sz="2400" dirty="0" smtClean="0"/>
              <a:t> AEG Turbine Factory (1909) – </a:t>
            </a:r>
            <a:r>
              <a:rPr lang="en-US" sz="2400" dirty="0" err="1" smtClean="0"/>
              <a:t>Ikon</a:t>
            </a:r>
            <a:r>
              <a:rPr lang="en-US" sz="2400" dirty="0" smtClean="0"/>
              <a:t> </a:t>
            </a:r>
            <a:r>
              <a:rPr lang="en-US" sz="2400" dirty="0" err="1" smtClean="0"/>
              <a:t>Monumentalisme</a:t>
            </a:r>
            <a:endParaRPr lang="en-US" sz="2400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"</a:t>
            </a:r>
            <a:r>
              <a:rPr lang="en-US" sz="2400" dirty="0" err="1" smtClean="0"/>
              <a:t>Kuil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": </a:t>
            </a:r>
            <a:r>
              <a:rPr lang="en-US" sz="2400" dirty="0" err="1" smtClean="0"/>
              <a:t>Mengangkat</a:t>
            </a:r>
            <a:r>
              <a:rPr lang="en-US" sz="2400" dirty="0" smtClean="0"/>
              <a:t> </a:t>
            </a:r>
            <a:r>
              <a:rPr lang="en-US" sz="2400" dirty="0" err="1" smtClean="0"/>
              <a:t>martabat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setara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suci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Material: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</a:t>
            </a:r>
            <a:r>
              <a:rPr lang="en-US" sz="2400" dirty="0" err="1" smtClean="0"/>
              <a:t>masif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Signifikansi</a:t>
            </a:r>
            <a:r>
              <a:rPr lang="en-US" sz="2400" dirty="0" smtClean="0"/>
              <a:t>: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modern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"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estetika</a:t>
            </a:r>
            <a:r>
              <a:rPr lang="en-US" sz="2400" dirty="0" smtClean="0"/>
              <a:t>".</a:t>
            </a:r>
            <a:endParaRPr lang="en-US" sz="24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625" y="0"/>
            <a:ext cx="403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399"/>
            <a:ext cx="4038601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426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Ekspresionisme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Arsitektur</a:t>
            </a:r>
            <a:endParaRPr lang="en-US" sz="2400" b="1" dirty="0" smtClean="0"/>
          </a:p>
          <a:p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Ekspresionisme</a:t>
            </a:r>
            <a:r>
              <a:rPr lang="en-US" sz="2400" dirty="0" smtClean="0"/>
              <a:t>: </a:t>
            </a:r>
            <a:r>
              <a:rPr lang="en-US" sz="2400" dirty="0" err="1" smtClean="0"/>
              <a:t>Melampaui</a:t>
            </a:r>
            <a:r>
              <a:rPr lang="en-US" sz="2400" dirty="0" smtClean="0"/>
              <a:t> </a:t>
            </a:r>
            <a:r>
              <a:rPr lang="en-US" sz="2400" dirty="0" err="1" smtClean="0"/>
              <a:t>Rasionalitas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kaku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Karakteristik</a:t>
            </a:r>
            <a:r>
              <a:rPr lang="en-US" sz="2400" dirty="0" smtClean="0"/>
              <a:t>: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plastis</a:t>
            </a:r>
            <a:r>
              <a:rPr lang="en-US" sz="2400" dirty="0" smtClean="0"/>
              <a:t>, </a:t>
            </a:r>
            <a:r>
              <a:rPr lang="en-US" sz="2400" dirty="0" err="1" smtClean="0"/>
              <a:t>emosional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distorsi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inspirasi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(</a:t>
            </a:r>
            <a:r>
              <a:rPr lang="en-US" sz="2400" dirty="0" err="1" smtClean="0"/>
              <a:t>organik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kristalin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Fokus</a:t>
            </a:r>
            <a:r>
              <a:rPr lang="en-US" sz="2400" dirty="0" smtClean="0"/>
              <a:t>: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yang dramatis.</a:t>
            </a:r>
            <a:endParaRPr lang="en-US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85002"/>
            <a:ext cx="4343400" cy="33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Erich </a:t>
            </a:r>
            <a:r>
              <a:rPr lang="en-US" sz="2400" b="1" dirty="0" err="1" smtClean="0"/>
              <a:t>Mendelsohn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Menara</a:t>
            </a:r>
            <a:r>
              <a:rPr lang="en-US" sz="2400" b="1" dirty="0" smtClean="0"/>
              <a:t> Einstein</a:t>
            </a:r>
          </a:p>
          <a:p>
            <a:r>
              <a:rPr lang="en-US" sz="2400" dirty="0" smtClean="0"/>
              <a:t>Einstein Tower (1921) – </a:t>
            </a:r>
            <a:r>
              <a:rPr lang="en-US" sz="2400" dirty="0" err="1" smtClean="0"/>
              <a:t>Puncak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Ekspresionisme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Poin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pPr lvl="1"/>
            <a:r>
              <a:rPr lang="en-US" sz="2400" dirty="0" err="1" smtClean="0"/>
              <a:t>Arsitek</a:t>
            </a:r>
            <a:r>
              <a:rPr lang="en-US" sz="2400" dirty="0" smtClean="0"/>
              <a:t>: Erich </a:t>
            </a:r>
            <a:r>
              <a:rPr lang="en-US" sz="2400" dirty="0" err="1" smtClean="0"/>
              <a:t>Mendelsohn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Bentuk</a:t>
            </a:r>
            <a:r>
              <a:rPr lang="en-US" sz="2400" dirty="0" smtClean="0"/>
              <a:t>: </a:t>
            </a:r>
            <a:r>
              <a:rPr lang="en-US" sz="2400" dirty="0" err="1" smtClean="0"/>
              <a:t>Cair</a:t>
            </a:r>
            <a:r>
              <a:rPr lang="en-US" sz="2400" dirty="0" smtClean="0"/>
              <a:t> (</a:t>
            </a:r>
            <a:r>
              <a:rPr lang="en-US" sz="2400" i="1" dirty="0" smtClean="0"/>
              <a:t>fluid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patung</a:t>
            </a:r>
            <a:r>
              <a:rPr lang="en-US" sz="2400" dirty="0" smtClean="0"/>
              <a:t> </a:t>
            </a:r>
            <a:r>
              <a:rPr lang="en-US" sz="2400" dirty="0" err="1" smtClean="0"/>
              <a:t>raksasa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Tujuan</a:t>
            </a:r>
            <a:r>
              <a:rPr lang="en-US" sz="2400" dirty="0" smtClean="0"/>
              <a:t>: </a:t>
            </a:r>
            <a:r>
              <a:rPr lang="en-US" sz="2400" dirty="0" err="1" smtClean="0"/>
              <a:t>Mencerminkan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relativitas</a:t>
            </a:r>
            <a:r>
              <a:rPr lang="en-US" sz="2400" dirty="0" smtClean="0"/>
              <a:t> Einstein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043" y="0"/>
            <a:ext cx="42889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32004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Einstein Tower: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kapal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makhluk</a:t>
            </a:r>
            <a:r>
              <a:rPr lang="en-US" sz="2000" dirty="0" smtClean="0"/>
              <a:t>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53620"/>
            <a:ext cx="4267200" cy="28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477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Arsitektur</dc:creator>
  <cp:lastModifiedBy>Arsitektur</cp:lastModifiedBy>
  <cp:revision>12</cp:revision>
  <dcterms:created xsi:type="dcterms:W3CDTF">2026-04-07T08:19:52Z</dcterms:created>
  <dcterms:modified xsi:type="dcterms:W3CDTF">2026-04-07T11:04:11Z</dcterms:modified>
</cp:coreProperties>
</file>