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9" d="100"/>
          <a:sy n="59" d="100"/>
        </p:scale>
        <p:origin x="-138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7478E4-4A50-4B3F-B115-55A75FBA4900}" type="datetimeFigureOut">
              <a:rPr lang="en-US" smtClean="0"/>
              <a:t>3/13/2010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C76B02-25B4-4CED-8C23-40CB74591141}"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6AD8C0F6-21F2-4352-9C8F-CDDDED9AC4B3}" type="slidenum">
              <a:rPr lang="en-US" smtClean="0"/>
              <a:pPr/>
              <a:t>1</a:t>
            </a:fld>
            <a:endParaRPr lang="en-US"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smtClean="0"/>
          </a:p>
        </p:txBody>
      </p:sp>
      <p:sp>
        <p:nvSpPr>
          <p:cNvPr id="49156" name="Slide Number Placeholder 3"/>
          <p:cNvSpPr>
            <a:spLocks noGrp="1"/>
          </p:cNvSpPr>
          <p:nvPr>
            <p:ph type="sldNum" sz="quarter" idx="5"/>
          </p:nvPr>
        </p:nvSpPr>
        <p:spPr>
          <a:noFill/>
        </p:spPr>
        <p:txBody>
          <a:bodyPr/>
          <a:lstStyle/>
          <a:p>
            <a:fld id="{52E0B9F8-B863-45A7-BEFF-3B97161D1B75}"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endParaRPr lang="en-US" smtClean="0"/>
          </a:p>
        </p:txBody>
      </p:sp>
      <p:sp>
        <p:nvSpPr>
          <p:cNvPr id="50180" name="Slide Number Placeholder 3"/>
          <p:cNvSpPr>
            <a:spLocks noGrp="1"/>
          </p:cNvSpPr>
          <p:nvPr>
            <p:ph type="sldNum" sz="quarter" idx="5"/>
          </p:nvPr>
        </p:nvSpPr>
        <p:spPr>
          <a:noFill/>
        </p:spPr>
        <p:txBody>
          <a:bodyPr/>
          <a:lstStyle/>
          <a:p>
            <a:fld id="{3D27752C-62F1-4467-9BFD-CC055F6A270B}"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50C0A08C-9517-4B2F-B815-D57F1DBA44D9}"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728021B0-330F-43FB-85E9-5CCE09233479}"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4FB4AF67-A961-4AEA-9E24-6E246A7F39C2}"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9077416D-14B3-4F17-B518-E193D3B25E87}"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48EE5855-F96B-4020-BE3E-2DEC4BB20D73}"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p>
        </p:txBody>
      </p:sp>
      <p:sp>
        <p:nvSpPr>
          <p:cNvPr id="56324" name="Slide Number Placeholder 3"/>
          <p:cNvSpPr>
            <a:spLocks noGrp="1"/>
          </p:cNvSpPr>
          <p:nvPr>
            <p:ph type="sldNum" sz="quarter" idx="5"/>
          </p:nvPr>
        </p:nvSpPr>
        <p:spPr>
          <a:noFill/>
        </p:spPr>
        <p:txBody>
          <a:bodyPr/>
          <a:lstStyle/>
          <a:p>
            <a:fld id="{7C40DB10-3679-474C-B5BD-01664282F6D8}" type="slidenum">
              <a:rPr lang="en-US" smtClean="0"/>
              <a:pPr/>
              <a:t>17</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p:spPr>
        <p:txBody>
          <a:bodyPr/>
          <a:lstStyle/>
          <a:p>
            <a:pPr eaLnBrk="1" hangingPunct="1"/>
            <a:endParaRPr lang="en-US" smtClean="0"/>
          </a:p>
        </p:txBody>
      </p:sp>
      <p:sp>
        <p:nvSpPr>
          <p:cNvPr id="23556" name="Slide Number Placeholder 3"/>
          <p:cNvSpPr>
            <a:spLocks noGrp="1"/>
          </p:cNvSpPr>
          <p:nvPr>
            <p:ph type="sldNum" sz="quarter" idx="5"/>
          </p:nvPr>
        </p:nvSpPr>
        <p:spPr>
          <a:noFill/>
        </p:spPr>
        <p:txBody>
          <a:bodyPr/>
          <a:lstStyle/>
          <a:p>
            <a:fld id="{EEDDC02A-D2E6-4BE6-93F6-11AC7D5983C1}"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pPr eaLnBrk="1" hangingPunct="1"/>
            <a:endParaRPr lang="en-US" smtClean="0"/>
          </a:p>
        </p:txBody>
      </p:sp>
      <p:sp>
        <p:nvSpPr>
          <p:cNvPr id="24580" name="Slide Number Placeholder 3"/>
          <p:cNvSpPr>
            <a:spLocks noGrp="1"/>
          </p:cNvSpPr>
          <p:nvPr>
            <p:ph type="sldNum" sz="quarter" idx="5"/>
          </p:nvPr>
        </p:nvSpPr>
        <p:spPr>
          <a:noFill/>
        </p:spPr>
        <p:txBody>
          <a:bodyPr/>
          <a:lstStyle/>
          <a:p>
            <a:fld id="{E599854F-B0DA-4911-9454-3F46666ECF0C}"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pPr eaLnBrk="1" hangingPunct="1"/>
            <a:endParaRPr lang="en-US" smtClean="0"/>
          </a:p>
        </p:txBody>
      </p:sp>
      <p:sp>
        <p:nvSpPr>
          <p:cNvPr id="25604" name="Slide Number Placeholder 3"/>
          <p:cNvSpPr>
            <a:spLocks noGrp="1"/>
          </p:cNvSpPr>
          <p:nvPr>
            <p:ph type="sldNum" sz="quarter" idx="5"/>
          </p:nvPr>
        </p:nvSpPr>
        <p:spPr>
          <a:noFill/>
        </p:spPr>
        <p:txBody>
          <a:bodyPr/>
          <a:lstStyle/>
          <a:p>
            <a:fld id="{D9F2B51A-E13F-4827-921D-EAB26BA70B12}"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smtClean="0"/>
          </a:p>
        </p:txBody>
      </p:sp>
      <p:sp>
        <p:nvSpPr>
          <p:cNvPr id="26628" name="Slide Number Placeholder 3"/>
          <p:cNvSpPr>
            <a:spLocks noGrp="1"/>
          </p:cNvSpPr>
          <p:nvPr>
            <p:ph type="sldNum" sz="quarter" idx="5"/>
          </p:nvPr>
        </p:nvSpPr>
        <p:spPr>
          <a:noFill/>
        </p:spPr>
        <p:txBody>
          <a:bodyPr/>
          <a:lstStyle/>
          <a:p>
            <a:fld id="{F34C9EA7-9A1E-4BEC-B5AA-A7B008195AAF}"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p>
        </p:txBody>
      </p:sp>
      <p:sp>
        <p:nvSpPr>
          <p:cNvPr id="27652" name="Slide Number Placeholder 3"/>
          <p:cNvSpPr>
            <a:spLocks noGrp="1"/>
          </p:cNvSpPr>
          <p:nvPr>
            <p:ph type="sldNum" sz="quarter" idx="5"/>
          </p:nvPr>
        </p:nvSpPr>
        <p:spPr>
          <a:noFill/>
        </p:spPr>
        <p:txBody>
          <a:bodyPr/>
          <a:lstStyle/>
          <a:p>
            <a:fld id="{A830E1B4-E09F-464E-8889-8B426635FFAD}"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p>
        </p:txBody>
      </p:sp>
      <p:sp>
        <p:nvSpPr>
          <p:cNvPr id="28676" name="Slide Number Placeholder 3"/>
          <p:cNvSpPr>
            <a:spLocks noGrp="1"/>
          </p:cNvSpPr>
          <p:nvPr>
            <p:ph type="sldNum" sz="quarter" idx="5"/>
          </p:nvPr>
        </p:nvSpPr>
        <p:spPr>
          <a:noFill/>
        </p:spPr>
        <p:txBody>
          <a:bodyPr/>
          <a:lstStyle/>
          <a:p>
            <a:fld id="{C8036CB7-A3A6-45C8-8824-9B1A4F83C958}"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smtClean="0"/>
          </a:p>
        </p:txBody>
      </p:sp>
      <p:sp>
        <p:nvSpPr>
          <p:cNvPr id="29700" name="Slide Number Placeholder 3"/>
          <p:cNvSpPr>
            <a:spLocks noGrp="1"/>
          </p:cNvSpPr>
          <p:nvPr>
            <p:ph type="sldNum" sz="quarter" idx="5"/>
          </p:nvPr>
        </p:nvSpPr>
        <p:spPr>
          <a:noFill/>
        </p:spPr>
        <p:txBody>
          <a:bodyPr/>
          <a:lstStyle/>
          <a:p>
            <a:fld id="{CD16B3BE-9335-4DCB-A55C-1CC915319467}"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US" smtClean="0"/>
          </a:p>
        </p:txBody>
      </p:sp>
      <p:sp>
        <p:nvSpPr>
          <p:cNvPr id="48132" name="Slide Number Placeholder 3"/>
          <p:cNvSpPr>
            <a:spLocks noGrp="1"/>
          </p:cNvSpPr>
          <p:nvPr>
            <p:ph type="sldNum" sz="quarter" idx="5"/>
          </p:nvPr>
        </p:nvSpPr>
        <p:spPr>
          <a:noFill/>
        </p:spPr>
        <p:txBody>
          <a:bodyPr/>
          <a:lstStyle/>
          <a:p>
            <a:fld id="{79D3D10A-18CC-4115-8CA6-312F7D3C1E35}"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A376ED-31E8-4687-B272-F153751588C7}" type="datetimeFigureOut">
              <a:rPr lang="en-US" smtClean="0"/>
              <a:t>3/13/2010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376ED-31E8-4687-B272-F153751588C7}" type="datetimeFigureOut">
              <a:rPr lang="en-US" smtClean="0"/>
              <a:t>3/13/2010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376ED-31E8-4687-B272-F153751588C7}" type="datetimeFigureOut">
              <a:rPr lang="en-US" smtClean="0"/>
              <a:t>3/13/2010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376ED-31E8-4687-B272-F153751588C7}" type="datetimeFigureOut">
              <a:rPr lang="en-US" smtClean="0"/>
              <a:t>3/13/2010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A376ED-31E8-4687-B272-F153751588C7}" type="datetimeFigureOut">
              <a:rPr lang="en-US" smtClean="0"/>
              <a:t>3/13/2010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A376ED-31E8-4687-B272-F153751588C7}" type="datetimeFigureOut">
              <a:rPr lang="en-US" smtClean="0"/>
              <a:t>3/13/2010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A376ED-31E8-4687-B272-F153751588C7}" type="datetimeFigureOut">
              <a:rPr lang="en-US" smtClean="0"/>
              <a:t>3/13/2010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A376ED-31E8-4687-B272-F153751588C7}" type="datetimeFigureOut">
              <a:rPr lang="en-US" smtClean="0"/>
              <a:t>3/13/2010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376ED-31E8-4687-B272-F153751588C7}" type="datetimeFigureOut">
              <a:rPr lang="en-US" smtClean="0"/>
              <a:t>3/13/2010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376ED-31E8-4687-B272-F153751588C7}" type="datetimeFigureOut">
              <a:rPr lang="en-US" smtClean="0"/>
              <a:t>3/13/2010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A376ED-31E8-4687-B272-F153751588C7}" type="datetimeFigureOut">
              <a:rPr lang="en-US" smtClean="0"/>
              <a:t>3/13/2010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3BDCA1-B1BF-4A59-BED5-7E8212A8B0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376ED-31E8-4687-B272-F153751588C7}" type="datetimeFigureOut">
              <a:rPr lang="en-US" smtClean="0"/>
              <a:t>3/13/2010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3BDCA1-B1BF-4A59-BED5-7E8212A8B0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2.xls"/></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3.xls"/></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Microsoft_Office_Excel_97-2003_Worksheet4.xls"/></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Microsoft_Office_Excel_97-2003_Worksheet5.xls"/></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Grp="1" noChangeArrowheads="1"/>
          </p:cNvSpPr>
          <p:nvPr>
            <p:ph type="ftr" sz="quarter" idx="11"/>
          </p:nvPr>
        </p:nvSpPr>
        <p:spPr/>
        <p:txBody>
          <a:bodyPr/>
          <a:lstStyle/>
          <a:p>
            <a:pPr>
              <a:defRPr/>
            </a:pPr>
            <a:r>
              <a:rPr lang="en-US"/>
              <a:t>www.riyatnoke.wordpress.com</a:t>
            </a:r>
          </a:p>
        </p:txBody>
      </p:sp>
      <p:sp>
        <p:nvSpPr>
          <p:cNvPr id="6" name="Rectangle 6"/>
          <p:cNvSpPr>
            <a:spLocks noGrp="1" noChangeArrowheads="1"/>
          </p:cNvSpPr>
          <p:nvPr>
            <p:ph type="sldNum" sz="quarter" idx="12"/>
          </p:nvPr>
        </p:nvSpPr>
        <p:spPr/>
        <p:txBody>
          <a:bodyPr/>
          <a:lstStyle/>
          <a:p>
            <a:pPr>
              <a:defRPr/>
            </a:pPr>
            <a:fld id="{62693AB3-47BB-4DE4-9787-B1BFD5AB7A4F}" type="slidenum">
              <a:rPr lang="en-US"/>
              <a:pPr>
                <a:defRPr/>
              </a:pPr>
              <a:t>1</a:t>
            </a:fld>
            <a:endParaRPr lang="en-US"/>
          </a:p>
        </p:txBody>
      </p:sp>
      <p:sp>
        <p:nvSpPr>
          <p:cNvPr id="2050" name="Rectangle 2"/>
          <p:cNvSpPr>
            <a:spLocks noGrp="1" noRot="1" noChangeArrowheads="1"/>
          </p:cNvSpPr>
          <p:nvPr>
            <p:ph type="ctrTitle"/>
          </p:nvPr>
        </p:nvSpPr>
        <p:spPr/>
        <p:txBody>
          <a:bodyPr/>
          <a:lstStyle/>
          <a:p>
            <a:pPr eaLnBrk="1" hangingPunct="1">
              <a:defRPr/>
            </a:pPr>
            <a:r>
              <a:rPr lang="en-US" sz="4000" smtClean="0"/>
              <a:t>AKUNTANSI HUBUNGAN KANTOR PUSAT DAN CABANG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Date Placeholder 1"/>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mtClean="0"/>
              <a:t>Bina Nusantara</a:t>
            </a:r>
          </a:p>
        </p:txBody>
      </p:sp>
      <p:graphicFrame>
        <p:nvGraphicFramePr>
          <p:cNvPr id="4098" name="Object 4"/>
          <p:cNvGraphicFramePr>
            <a:graphicFrameLocks noChangeAspect="1"/>
          </p:cNvGraphicFramePr>
          <p:nvPr/>
        </p:nvGraphicFramePr>
        <p:xfrm>
          <a:off x="304800" y="1219200"/>
          <a:ext cx="8610600" cy="5419725"/>
        </p:xfrm>
        <a:graphic>
          <a:graphicData uri="http://schemas.openxmlformats.org/presentationml/2006/ole">
            <p:oleObj spid="_x0000_s1026" name="Worksheet" r:id="rId4" imgW="6801651" imgH="6420543" progId="Excel.Shee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a:xfrm>
            <a:off x="457200" y="990600"/>
            <a:ext cx="8229600" cy="685800"/>
          </a:xfrm>
        </p:spPr>
        <p:txBody>
          <a:bodyPr>
            <a:normAutofit fontScale="90000"/>
          </a:bodyPr>
          <a:lstStyle/>
          <a:p>
            <a:pPr eaLnBrk="1" fontAlgn="auto" hangingPunct="1">
              <a:spcAft>
                <a:spcPts val="0"/>
              </a:spcAft>
              <a:defRPr/>
            </a:pPr>
            <a:r>
              <a:rPr lang="id-ID" sz="2000" b="1" smtClean="0"/>
              <a:t>Penyusunan laporan keuangan gabungan (combined financial statements) PT. Sejahtera adalah sbb :</a:t>
            </a:r>
            <a:endParaRPr lang="en-US" sz="2000" b="1" smtClean="0"/>
          </a:p>
        </p:txBody>
      </p:sp>
      <p:graphicFrame>
        <p:nvGraphicFramePr>
          <p:cNvPr id="5122" name="Object 3"/>
          <p:cNvGraphicFramePr>
            <a:graphicFrameLocks noChangeAspect="1"/>
          </p:cNvGraphicFramePr>
          <p:nvPr>
            <p:ph sz="quarter" idx="1"/>
          </p:nvPr>
        </p:nvGraphicFramePr>
        <p:xfrm>
          <a:off x="407988" y="1527175"/>
          <a:ext cx="8291512" cy="4572000"/>
        </p:xfrm>
        <a:graphic>
          <a:graphicData uri="http://schemas.openxmlformats.org/presentationml/2006/ole">
            <p:oleObj spid="_x0000_s2050" name="Worksheet" r:id="rId4" imgW="8436812" imgH="4652651" progId="Excel.Shee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4"/>
          <p:cNvSpPr>
            <a:spLocks noGrp="1" noChangeArrowheads="1"/>
          </p:cNvSpPr>
          <p:nvPr>
            <p:ph type="title"/>
          </p:nvPr>
        </p:nvSpPr>
        <p:spPr/>
        <p:txBody>
          <a:bodyPr/>
          <a:lstStyle/>
          <a:p>
            <a:pPr eaLnBrk="1" hangingPunct="1"/>
            <a:r>
              <a:rPr lang="en-US" smtClean="0">
                <a:solidFill>
                  <a:srgbClr val="7B9899"/>
                </a:solidFill>
              </a:rPr>
              <a:t>Balanced Sheet</a:t>
            </a:r>
          </a:p>
        </p:txBody>
      </p:sp>
      <p:graphicFrame>
        <p:nvGraphicFramePr>
          <p:cNvPr id="6146" name="Object 3"/>
          <p:cNvGraphicFramePr>
            <a:graphicFrameLocks noChangeAspect="1"/>
          </p:cNvGraphicFramePr>
          <p:nvPr>
            <p:ph sz="quarter" idx="1"/>
          </p:nvPr>
        </p:nvGraphicFramePr>
        <p:xfrm>
          <a:off x="1141413" y="2590800"/>
          <a:ext cx="6823075" cy="2443163"/>
        </p:xfrm>
        <a:graphic>
          <a:graphicData uri="http://schemas.openxmlformats.org/presentationml/2006/ole">
            <p:oleObj spid="_x0000_s3074" name="Worksheet" r:id="rId4" imgW="6822975" imgH="2443021" progId="Excel.Shee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smtClean="0">
                <a:solidFill>
                  <a:srgbClr val="7B9899"/>
                </a:solidFill>
              </a:rPr>
              <a:t>CONTOH</a:t>
            </a:r>
          </a:p>
        </p:txBody>
      </p:sp>
      <p:sp>
        <p:nvSpPr>
          <p:cNvPr id="20484" name="Rectangle 3"/>
          <p:cNvSpPr>
            <a:spLocks noGrp="1" noChangeArrowheads="1"/>
          </p:cNvSpPr>
          <p:nvPr>
            <p:ph sz="quarter" idx="1"/>
          </p:nvPr>
        </p:nvSpPr>
        <p:spPr>
          <a:xfrm>
            <a:off x="457200" y="2209800"/>
            <a:ext cx="8229600" cy="4114800"/>
          </a:xfrm>
        </p:spPr>
        <p:txBody>
          <a:bodyPr>
            <a:normAutofit fontScale="85000" lnSpcReduction="20000"/>
          </a:bodyPr>
          <a:lstStyle/>
          <a:p>
            <a:pPr marL="609600" indent="-609600" eaLnBrk="1" fontAlgn="auto" hangingPunct="1">
              <a:lnSpc>
                <a:spcPct val="90000"/>
              </a:lnSpc>
              <a:spcAft>
                <a:spcPts val="0"/>
              </a:spcAft>
              <a:buFont typeface="Wingdings 2"/>
              <a:buChar char=""/>
              <a:defRPr/>
            </a:pPr>
            <a:r>
              <a:rPr lang="id-ID" smtClean="0"/>
              <a:t>Harga faktur sesuai  harga eceran (Billing at retail sales price). </a:t>
            </a:r>
          </a:p>
          <a:p>
            <a:pPr marL="609600" indent="-609600" eaLnBrk="1" fontAlgn="auto" hangingPunct="1">
              <a:lnSpc>
                <a:spcPct val="90000"/>
              </a:lnSpc>
              <a:spcAft>
                <a:spcPts val="0"/>
              </a:spcAft>
              <a:buFont typeface="Wingdings 2"/>
              <a:buChar char=""/>
              <a:defRPr/>
            </a:pPr>
            <a:r>
              <a:rPr lang="id-ID" smtClean="0"/>
              <a:t>Pada akhir periode perkiraan unrealized intercompany inventory profit disesuaikan dengan realisasi barang yang sudah dijual oleh cabang secara proporsional</a:t>
            </a:r>
          </a:p>
          <a:p>
            <a:pPr marL="609600" indent="-609600" eaLnBrk="1" fontAlgn="auto" hangingPunct="1">
              <a:lnSpc>
                <a:spcPct val="90000"/>
              </a:lnSpc>
              <a:spcAft>
                <a:spcPts val="0"/>
              </a:spcAft>
              <a:buFont typeface="Wingdings 2"/>
              <a:buChar char=""/>
              <a:defRPr/>
            </a:pPr>
            <a:r>
              <a:rPr lang="id-ID" smtClean="0"/>
              <a:t>Contoh : Barang dengan harga pokok Rp 10.000,- difaktur ke cabang dengan harga Rp 12.000,- atau 20%  diatas harga pokok. Pada akhir bulan melaporkan laba sebesar Rp 5.000,- dan sisa persediaan yang berasal dari kantor pusat sebesar Rp 8.400,-. Jurnal yang dibutuhkan adalah sbb :</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87"/>
          <p:cNvSpPr>
            <a:spLocks noGrp="1" noChangeArrowheads="1"/>
          </p:cNvSpPr>
          <p:nvPr>
            <p:ph type="title"/>
          </p:nvPr>
        </p:nvSpPr>
        <p:spPr/>
        <p:txBody>
          <a:bodyPr/>
          <a:lstStyle/>
          <a:p>
            <a:pPr eaLnBrk="1" hangingPunct="1"/>
            <a:r>
              <a:rPr lang="en-US" b="1" smtClean="0">
                <a:solidFill>
                  <a:srgbClr val="7B9899"/>
                </a:solidFill>
              </a:rPr>
              <a:t>Home Office Vs Branch Books</a:t>
            </a:r>
          </a:p>
        </p:txBody>
      </p:sp>
      <p:graphicFrame>
        <p:nvGraphicFramePr>
          <p:cNvPr id="7170" name="Object 3"/>
          <p:cNvGraphicFramePr>
            <a:graphicFrameLocks noChangeAspect="1"/>
          </p:cNvGraphicFramePr>
          <p:nvPr>
            <p:ph sz="quarter" idx="1"/>
          </p:nvPr>
        </p:nvGraphicFramePr>
        <p:xfrm>
          <a:off x="1462088" y="2133600"/>
          <a:ext cx="6181725" cy="3357563"/>
        </p:xfrm>
        <a:graphic>
          <a:graphicData uri="http://schemas.openxmlformats.org/presentationml/2006/ole">
            <p:oleObj spid="_x0000_s4098" name="Worksheet" r:id="rId4" imgW="6181317" imgH="3357444" progId="Excel.Sheet.8">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4"/>
          <p:cNvSpPr>
            <a:spLocks noGrp="1" noChangeArrowheads="1"/>
          </p:cNvSpPr>
          <p:nvPr>
            <p:ph type="title"/>
          </p:nvPr>
        </p:nvSpPr>
        <p:spPr>
          <a:xfrm>
            <a:off x="457200" y="838200"/>
            <a:ext cx="8229600" cy="1006475"/>
          </a:xfrm>
        </p:spPr>
        <p:txBody>
          <a:bodyPr/>
          <a:lstStyle/>
          <a:p>
            <a:pPr eaLnBrk="1" hangingPunct="1"/>
            <a:r>
              <a:rPr lang="id-ID" sz="1800" b="1" smtClean="0">
                <a:solidFill>
                  <a:srgbClr val="7B9899"/>
                </a:solidFill>
              </a:rPr>
              <a:t>Note : Sebelum kertas kerja disusun, maka perkiraan-perkiraan reciprocal harus di rekonsiliasi.</a:t>
            </a:r>
            <a:r>
              <a:rPr lang="id-ID" sz="2800" smtClean="0">
                <a:solidFill>
                  <a:srgbClr val="7B9899"/>
                </a:solidFill>
              </a:rPr>
              <a:t> </a:t>
            </a:r>
            <a:endParaRPr lang="en-US" sz="2800" smtClean="0">
              <a:solidFill>
                <a:srgbClr val="7B9899"/>
              </a:solidFill>
            </a:endParaRPr>
          </a:p>
        </p:txBody>
      </p:sp>
      <p:graphicFrame>
        <p:nvGraphicFramePr>
          <p:cNvPr id="8194" name="Object 3"/>
          <p:cNvGraphicFramePr>
            <a:graphicFrameLocks noChangeAspect="1"/>
          </p:cNvGraphicFramePr>
          <p:nvPr>
            <p:ph sz="quarter" idx="1"/>
          </p:nvPr>
        </p:nvGraphicFramePr>
        <p:xfrm>
          <a:off x="1503363" y="1676400"/>
          <a:ext cx="5526087" cy="5181600"/>
        </p:xfrm>
        <a:graphic>
          <a:graphicData uri="http://schemas.openxmlformats.org/presentationml/2006/ole">
            <p:oleObj spid="_x0000_s5122" name="Worksheet" r:id="rId4" imgW="5230212" imgH="4905927" progId="Excel.Sheet.8">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990600"/>
            <a:ext cx="8229600" cy="1143000"/>
          </a:xfrm>
        </p:spPr>
        <p:txBody>
          <a:bodyPr>
            <a:normAutofit fontScale="90000"/>
          </a:bodyPr>
          <a:lstStyle/>
          <a:p>
            <a:pPr eaLnBrk="1" hangingPunct="1"/>
            <a:r>
              <a:rPr lang="id-ID" b="1" smtClean="0">
                <a:solidFill>
                  <a:srgbClr val="7B9899"/>
                </a:solidFill>
              </a:rPr>
              <a:t>BRANCH BILLING AT AMOUNTS OTHER THAN COST</a:t>
            </a:r>
            <a:endParaRPr lang="en-US" b="1" smtClean="0">
              <a:solidFill>
                <a:srgbClr val="7B9899"/>
              </a:solidFill>
            </a:endParaRPr>
          </a:p>
        </p:txBody>
      </p:sp>
      <p:sp>
        <p:nvSpPr>
          <p:cNvPr id="32771"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endParaRPr lang="en-US" smtClean="0"/>
          </a:p>
        </p:txBody>
      </p:sp>
      <p:sp>
        <p:nvSpPr>
          <p:cNvPr id="21508" name="Rectangle 3"/>
          <p:cNvSpPr>
            <a:spLocks noGrp="1" noChangeArrowheads="1"/>
          </p:cNvSpPr>
          <p:nvPr>
            <p:ph sz="quarter" idx="1"/>
          </p:nvPr>
        </p:nvSpPr>
        <p:spPr>
          <a:xfrm>
            <a:off x="457200" y="2133600"/>
            <a:ext cx="8229600" cy="4267200"/>
          </a:xfrm>
        </p:spPr>
        <p:txBody>
          <a:bodyPr>
            <a:normAutofit/>
          </a:bodyPr>
          <a:lstStyle/>
          <a:p>
            <a:pPr marL="274320" indent="-274320" eaLnBrk="1" fontAlgn="auto" hangingPunct="1">
              <a:lnSpc>
                <a:spcPct val="80000"/>
              </a:lnSpc>
              <a:spcAft>
                <a:spcPts val="0"/>
              </a:spcAft>
              <a:buFont typeface="Wingdings 2"/>
              <a:buChar char=""/>
              <a:defRPr/>
            </a:pPr>
            <a:r>
              <a:rPr lang="id-ID" sz="2000" smtClean="0"/>
              <a:t>Untuk membiayai pengeluaran operasional dan investasi kantor cabang, maka biasanya kantor pusat memfaktur barang yang dikirim ke cabang dengan harga diatas harga pokok. Ada 2 metode dalam memfaktur cabang dengan harga di</a:t>
            </a:r>
            <a:r>
              <a:rPr lang="en-US" sz="2000" smtClean="0"/>
              <a:t> </a:t>
            </a:r>
            <a:r>
              <a:rPr lang="id-ID" sz="2000" smtClean="0"/>
              <a:t>diatas harga pokok :</a:t>
            </a:r>
          </a:p>
          <a:p>
            <a:pPr marL="274320" indent="-274320" eaLnBrk="1" fontAlgn="auto" hangingPunct="1">
              <a:lnSpc>
                <a:spcPct val="80000"/>
              </a:lnSpc>
              <a:spcAft>
                <a:spcPts val="0"/>
              </a:spcAft>
              <a:buFont typeface="Wingdings 2"/>
              <a:buChar char=""/>
              <a:defRPr/>
            </a:pPr>
            <a:r>
              <a:rPr lang="id-ID" sz="2000" smtClean="0"/>
              <a:t>Harga Faktur dengan harga arbitrase (Billing at an arbitrary rate above cost). Dalam metode ini harga arbitrase biasanya ditentukan dengan menambah harga pokok dengan biaya yang dikeluarkan oleh cabang untuk memperoleh barang dari pusat sampai ke konsumen.</a:t>
            </a:r>
          </a:p>
          <a:p>
            <a:pPr marL="274320" indent="-274320" eaLnBrk="1" fontAlgn="auto" hangingPunct="1">
              <a:lnSpc>
                <a:spcPct val="80000"/>
              </a:lnSpc>
              <a:spcAft>
                <a:spcPts val="0"/>
              </a:spcAft>
              <a:buFont typeface="Wingdings 2"/>
              <a:buChar char=""/>
              <a:defRPr/>
            </a:pPr>
            <a:r>
              <a:rPr lang="id-ID" sz="2000" smtClean="0"/>
              <a:t>Harga faktur sesuai  harga eceran (Billing at retail sales price). </a:t>
            </a:r>
          </a:p>
          <a:p>
            <a:pPr marL="274320" indent="-274320" eaLnBrk="1" fontAlgn="auto" hangingPunct="1">
              <a:lnSpc>
                <a:spcPct val="80000"/>
              </a:lnSpc>
              <a:spcAft>
                <a:spcPts val="0"/>
              </a:spcAft>
              <a:buFont typeface="Wingdings 2"/>
              <a:buChar char=""/>
              <a:defRPr/>
            </a:pPr>
            <a:r>
              <a:rPr lang="id-ID" sz="2000" smtClean="0"/>
              <a:t>Pada akhir periode perkiraan unrealized intercompany inventory profit disesuaikan dengan realisasi barang yang sudah dijual oleh cabang secara proporsional</a:t>
            </a:r>
          </a:p>
          <a:p>
            <a:pPr marL="274320" indent="-274320" eaLnBrk="1" fontAlgn="auto" hangingPunct="1">
              <a:lnSpc>
                <a:spcPct val="80000"/>
              </a:lnSpc>
              <a:spcAft>
                <a:spcPts val="0"/>
              </a:spcAft>
              <a:buFont typeface="Wingdings 2"/>
              <a:buChar char=""/>
              <a:defRPr/>
            </a:pPr>
            <a:r>
              <a:rPr lang="id-ID" sz="2000" smtClean="0"/>
              <a:t>Contoh : Barang dengan harga pokok Rp 10.000,- difaktur ke cabang dengan harga Rp 12.000,- atau 20%  diatas harga pokok. Pada akhir bulan melaporkan laba sebesar Rp 5.000,- dan sisa persediaan yang berasal dari kantor pusat sebesar Rp 8.400,-. Jurnal yang dibutuhkan adalah sbb :</a:t>
            </a:r>
            <a:endParaRPr lang="en-US"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b="1" smtClean="0">
                <a:solidFill>
                  <a:srgbClr val="7B9899"/>
                </a:solidFill>
              </a:rPr>
              <a:t>Jurnal</a:t>
            </a:r>
          </a:p>
        </p:txBody>
      </p:sp>
      <p:sp>
        <p:nvSpPr>
          <p:cNvPr id="33795"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endParaRPr lang="en-US" smtClean="0"/>
          </a:p>
        </p:txBody>
      </p:sp>
      <p:sp>
        <p:nvSpPr>
          <p:cNvPr id="22532" name="Rectangle 3"/>
          <p:cNvSpPr>
            <a:spLocks noGrp="1" noChangeArrowheads="1"/>
          </p:cNvSpPr>
          <p:nvPr>
            <p:ph sz="quarter" idx="1"/>
          </p:nvPr>
        </p:nvSpPr>
        <p:spPr>
          <a:xfrm>
            <a:off x="381000" y="2514600"/>
            <a:ext cx="8229600" cy="3517900"/>
          </a:xfrm>
        </p:spPr>
        <p:txBody>
          <a:bodyPr>
            <a:normAutofit fontScale="85000" lnSpcReduction="20000"/>
          </a:bodyPr>
          <a:lstStyle/>
          <a:p>
            <a:pPr marL="274320" indent="-274320" eaLnBrk="1" fontAlgn="auto" hangingPunct="1">
              <a:lnSpc>
                <a:spcPct val="90000"/>
              </a:lnSpc>
              <a:spcAft>
                <a:spcPts val="0"/>
              </a:spcAft>
              <a:buFont typeface="Wingdings 2"/>
              <a:buChar char=""/>
              <a:defRPr/>
            </a:pPr>
            <a:r>
              <a:rPr lang="id-ID" smtClean="0"/>
              <a:t>Pada akhir periode , pada saat penyusunan kertas kerja / neraca lajur combined financial statements, maka selisih unrealized harus di eliminasi sbb : </a:t>
            </a:r>
          </a:p>
          <a:p>
            <a:pPr marL="274320" indent="-274320" eaLnBrk="1" fontAlgn="auto" hangingPunct="1">
              <a:lnSpc>
                <a:spcPct val="90000"/>
              </a:lnSpc>
              <a:spcAft>
                <a:spcPts val="0"/>
              </a:spcAft>
              <a:buFont typeface="Wingdings 2"/>
              <a:buChar char=""/>
              <a:defRPr/>
            </a:pPr>
            <a:r>
              <a:rPr lang="id-ID" smtClean="0"/>
              <a:t>Untuk persediaan cabang yang terlalu tinggi di-eliminasi dengan jurnal sbb :</a:t>
            </a:r>
          </a:p>
          <a:p>
            <a:pPr marL="274320" indent="-274320" eaLnBrk="1" fontAlgn="auto" hangingPunct="1">
              <a:lnSpc>
                <a:spcPct val="90000"/>
              </a:lnSpc>
              <a:spcAft>
                <a:spcPts val="0"/>
              </a:spcAft>
              <a:buFont typeface="Wingdings 2"/>
              <a:buChar char=""/>
              <a:defRPr/>
            </a:pPr>
            <a:r>
              <a:rPr lang="id-ID" smtClean="0"/>
              <a:t>Dr. Unrealized intercompany inventory profit  …  XXXXX</a:t>
            </a:r>
          </a:p>
          <a:p>
            <a:pPr marL="274320" indent="-274320" eaLnBrk="1" fontAlgn="auto" hangingPunct="1">
              <a:lnSpc>
                <a:spcPct val="90000"/>
              </a:lnSpc>
              <a:spcAft>
                <a:spcPts val="0"/>
              </a:spcAft>
              <a:buFont typeface="Wingdings 2"/>
              <a:buChar char=""/>
              <a:defRPr/>
            </a:pPr>
            <a:r>
              <a:rPr lang="id-ID" smtClean="0"/>
              <a:t>      Cr. Merchandise inventory – at beginning  ……….. XXXXX</a:t>
            </a:r>
          </a:p>
          <a:p>
            <a:pPr marL="274320" indent="-274320" eaLnBrk="1" fontAlgn="auto" hangingPunct="1">
              <a:lnSpc>
                <a:spcPct val="90000"/>
              </a:lnSpc>
              <a:spcAft>
                <a:spcPts val="0"/>
              </a:spcAft>
              <a:buFont typeface="Wingdings 2"/>
              <a:buChar char=""/>
              <a:defRPr/>
            </a:pPr>
            <a:r>
              <a:rPr lang="id-ID" smtClean="0"/>
              <a:t>Dr. Unrealized intercompany inventory profit ….  XXXXX</a:t>
            </a:r>
          </a:p>
          <a:p>
            <a:pPr marL="274320" indent="-274320" eaLnBrk="1" fontAlgn="auto" hangingPunct="1">
              <a:lnSpc>
                <a:spcPct val="90000"/>
              </a:lnSpc>
              <a:spcAft>
                <a:spcPts val="0"/>
              </a:spcAft>
              <a:buFont typeface="Wingdings 2"/>
              <a:buChar char=""/>
              <a:defRPr/>
            </a:pPr>
            <a:r>
              <a:rPr lang="id-ID" smtClean="0"/>
              <a:t>      Cr. Shipment from home office …………………..  XXXXX</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defRPr/>
            </a:pPr>
            <a:endParaRPr lang="en-US" smtClean="0"/>
          </a:p>
        </p:txBody>
      </p:sp>
      <p:sp>
        <p:nvSpPr>
          <p:cNvPr id="5" name="Footer Placeholder 4"/>
          <p:cNvSpPr>
            <a:spLocks noGrp="1"/>
          </p:cNvSpPr>
          <p:nvPr>
            <p:ph type="ftr" sz="quarter" idx="11"/>
          </p:nvPr>
        </p:nvSpPr>
        <p:spPr/>
        <p:txBody>
          <a:bodyPr/>
          <a:lstStyle/>
          <a:p>
            <a:pPr>
              <a:defRPr/>
            </a:pPr>
            <a:r>
              <a:rPr lang="en-US"/>
              <a:t>www.riyatnoke.wordpress.com</a:t>
            </a:r>
          </a:p>
        </p:txBody>
      </p:sp>
      <p:sp>
        <p:nvSpPr>
          <p:cNvPr id="6" name="Slide Number Placeholder 5"/>
          <p:cNvSpPr>
            <a:spLocks noGrp="1"/>
          </p:cNvSpPr>
          <p:nvPr>
            <p:ph type="sldNum" sz="quarter" idx="12"/>
          </p:nvPr>
        </p:nvSpPr>
        <p:spPr/>
        <p:txBody>
          <a:bodyPr/>
          <a:lstStyle/>
          <a:p>
            <a:pPr>
              <a:defRPr/>
            </a:pPr>
            <a:fld id="{FD76C668-1112-4008-966D-5297560F46E2}" type="slidenum">
              <a:rPr lang="en-US"/>
              <a:pPr>
                <a:defRPr/>
              </a:pPr>
              <a:t>2</a:t>
            </a:fld>
            <a:endParaRPr lang="en-US"/>
          </a:p>
        </p:txBody>
      </p:sp>
      <p:sp>
        <p:nvSpPr>
          <p:cNvPr id="3075" name="Rectangle 3"/>
          <p:cNvSpPr>
            <a:spLocks noGrp="1" noRot="1" noChangeArrowheads="1"/>
          </p:cNvSpPr>
          <p:nvPr>
            <p:ph sz="quarter" idx="1"/>
          </p:nvPr>
        </p:nvSpPr>
        <p:spPr/>
        <p:txBody>
          <a:bodyPr/>
          <a:lstStyle/>
          <a:p>
            <a:pPr eaLnBrk="1" hangingPunct="1">
              <a:defRPr/>
            </a:pPr>
            <a:r>
              <a:rPr lang="en-US" smtClean="0"/>
              <a:t>Hubungan Pusat-Cabang yaitu hubungan  antara  kantor pusat (utama) dengan kantor pengembangan/ perwakilan yang  skala usahanya lebih  kecil dan  merupakan bagian dari  kantor pusat tersebar di daerah-daerah lain</a:t>
            </a:r>
          </a:p>
          <a:p>
            <a:pPr eaLnBrk="1" hangingPunct="1">
              <a:defRPr/>
            </a:pPr>
            <a:r>
              <a:rPr lang="en-US" smtClean="0"/>
              <a:t>Terdapat perbedaan pengertian antara Cabang dan Agen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pPr>
              <a:defRPr/>
            </a:pPr>
            <a:r>
              <a:rPr lang="en-US"/>
              <a:t>www.riyatnoke.wordpress.com</a:t>
            </a:r>
          </a:p>
        </p:txBody>
      </p:sp>
      <p:sp>
        <p:nvSpPr>
          <p:cNvPr id="6" name="Slide Number Placeholder 6"/>
          <p:cNvSpPr>
            <a:spLocks noGrp="1"/>
          </p:cNvSpPr>
          <p:nvPr>
            <p:ph type="sldNum" sz="quarter" idx="12"/>
          </p:nvPr>
        </p:nvSpPr>
        <p:spPr/>
        <p:txBody>
          <a:bodyPr/>
          <a:lstStyle/>
          <a:p>
            <a:pPr>
              <a:defRPr/>
            </a:pPr>
            <a:fld id="{D09F2E0E-B361-4444-97A9-8270C0B8B402}" type="slidenum">
              <a:rPr lang="en-US"/>
              <a:pPr>
                <a:defRPr/>
              </a:pPr>
              <a:t>3</a:t>
            </a:fld>
            <a:endParaRPr lang="en-US"/>
          </a:p>
        </p:txBody>
      </p:sp>
      <p:sp>
        <p:nvSpPr>
          <p:cNvPr id="5125" name="Rectangle 5"/>
          <p:cNvSpPr>
            <a:spLocks noGrp="1" noRot="1" noChangeArrowheads="1"/>
          </p:cNvSpPr>
          <p:nvPr>
            <p:ph sz="half" idx="1"/>
          </p:nvPr>
        </p:nvSpPr>
        <p:spPr>
          <a:xfrm>
            <a:off x="457200" y="404813"/>
            <a:ext cx="4038600" cy="5976937"/>
          </a:xfrm>
        </p:spPr>
        <p:txBody>
          <a:bodyPr/>
          <a:lstStyle/>
          <a:p>
            <a:pPr eaLnBrk="1" hangingPunct="1">
              <a:lnSpc>
                <a:spcPct val="80000"/>
              </a:lnSpc>
              <a:buFont typeface="Wingdings" pitchFamily="2" charset="2"/>
              <a:buNone/>
              <a:defRPr/>
            </a:pPr>
            <a:r>
              <a:rPr lang="en-US" sz="2000" b="1" smtClean="0"/>
              <a:t>KANTOR CABANG</a:t>
            </a:r>
          </a:p>
          <a:p>
            <a:pPr eaLnBrk="1" hangingPunct="1">
              <a:lnSpc>
                <a:spcPct val="80000"/>
              </a:lnSpc>
              <a:buFont typeface="Wingdings" pitchFamily="2" charset="2"/>
              <a:buNone/>
              <a:defRPr/>
            </a:pPr>
            <a:endParaRPr lang="en-US" sz="2000" b="1" smtClean="0"/>
          </a:p>
          <a:p>
            <a:pPr eaLnBrk="1" hangingPunct="1">
              <a:lnSpc>
                <a:spcPct val="80000"/>
              </a:lnSpc>
              <a:defRPr/>
            </a:pPr>
            <a:r>
              <a:rPr lang="en-US" sz="2000" smtClean="0"/>
              <a:t>Struktur organisasi dan kegiatan tidak terlepas dari kantor pusat. Sehingga kantor  cabang bertanggungjawab penuh atas segala aktivitasnya ke manajemen kantor pusat. </a:t>
            </a:r>
          </a:p>
          <a:p>
            <a:pPr eaLnBrk="1" hangingPunct="1">
              <a:lnSpc>
                <a:spcPct val="80000"/>
              </a:lnSpc>
              <a:defRPr/>
            </a:pPr>
            <a:r>
              <a:rPr lang="en-US" sz="2000" smtClean="0"/>
              <a:t>Kegiatan  kantor cabang tidak terbatas pada usaha untuk memperoleh pesanan saja tetapi juga usaha untuk memenuhi pesanan yang dpt diambil dari persediaan sendiri maupun persediaan kantor pusat. </a:t>
            </a:r>
          </a:p>
          <a:p>
            <a:pPr eaLnBrk="1" hangingPunct="1">
              <a:lnSpc>
                <a:spcPct val="80000"/>
              </a:lnSpc>
              <a:defRPr/>
            </a:pPr>
            <a:r>
              <a:rPr lang="en-US" sz="2000" smtClean="0"/>
              <a:t>Investasi kantor pusat ke cabang tidak hanya sebatas modal kerja saja tetapi semua fasilitas yang dibutuhkan dalam mendirikan kantor cabang dan permulaan operasinya kantor cabang</a:t>
            </a:r>
          </a:p>
        </p:txBody>
      </p:sp>
      <p:sp>
        <p:nvSpPr>
          <p:cNvPr id="5126" name="Rectangle 6"/>
          <p:cNvSpPr>
            <a:spLocks noGrp="1" noRot="1" noChangeArrowheads="1"/>
          </p:cNvSpPr>
          <p:nvPr>
            <p:ph sz="half" idx="2"/>
          </p:nvPr>
        </p:nvSpPr>
        <p:spPr>
          <a:xfrm>
            <a:off x="4643438" y="404813"/>
            <a:ext cx="4038600" cy="5976937"/>
          </a:xfrm>
        </p:spPr>
        <p:txBody>
          <a:bodyPr/>
          <a:lstStyle/>
          <a:p>
            <a:pPr eaLnBrk="1" hangingPunct="1">
              <a:lnSpc>
                <a:spcPct val="80000"/>
              </a:lnSpc>
              <a:buFont typeface="Wingdings" pitchFamily="2" charset="2"/>
              <a:buNone/>
              <a:defRPr/>
            </a:pPr>
            <a:r>
              <a:rPr lang="en-US" sz="1800" b="1" smtClean="0"/>
              <a:t>AGEN</a:t>
            </a:r>
          </a:p>
          <a:p>
            <a:pPr eaLnBrk="1" hangingPunct="1">
              <a:lnSpc>
                <a:spcPct val="80000"/>
              </a:lnSpc>
              <a:buFont typeface="Wingdings" pitchFamily="2" charset="2"/>
              <a:buNone/>
              <a:defRPr/>
            </a:pPr>
            <a:endParaRPr lang="en-US" sz="1800" b="1" smtClean="0"/>
          </a:p>
          <a:p>
            <a:pPr eaLnBrk="1" hangingPunct="1">
              <a:lnSpc>
                <a:spcPct val="80000"/>
              </a:lnSpc>
              <a:defRPr/>
            </a:pPr>
            <a:r>
              <a:rPr lang="en-US" sz="2000" smtClean="0"/>
              <a:t>Struktur organisasi dan kegiatan terlepas dari kantor pusat atau berdiri sendiri.  Oleh karena itu satu kantor agen dapat mengageni beberapa perusahaan. Sehingga kantor agen tidak bertanggungjawab ke kantor pusat  tetapi bertanggungjawab pengelola agen. </a:t>
            </a:r>
          </a:p>
          <a:p>
            <a:pPr eaLnBrk="1" hangingPunct="1">
              <a:lnSpc>
                <a:spcPct val="80000"/>
              </a:lnSpc>
              <a:defRPr/>
            </a:pPr>
            <a:r>
              <a:rPr lang="en-US" sz="2000" smtClean="0"/>
              <a:t>Kegiatan  kantor agen tidak terbatas pada usaha untuk memperoleh pesanan dan calon pembeli saja. Dengan demikian agen hanya sebagai fungsi pemasarnya saja. </a:t>
            </a:r>
          </a:p>
          <a:p>
            <a:pPr eaLnBrk="1" hangingPunct="1">
              <a:lnSpc>
                <a:spcPct val="80000"/>
              </a:lnSpc>
              <a:defRPr/>
            </a:pPr>
            <a:r>
              <a:rPr lang="en-US" sz="2000" smtClean="0"/>
              <a:t>Investasi kantor pusat ke agen hanya sebatas modal kerja saja. </a:t>
            </a:r>
          </a:p>
          <a:p>
            <a:pPr eaLnBrk="1" hangingPunct="1">
              <a:lnSpc>
                <a:spcPct val="80000"/>
              </a:lnSpc>
              <a:defRPr/>
            </a:pPr>
            <a:endParaRPr lang="en-US" sz="20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p:txBody>
          <a:bodyPr/>
          <a:lstStyle/>
          <a:p>
            <a:pPr eaLnBrk="1" hangingPunct="1">
              <a:defRPr/>
            </a:pPr>
            <a:endParaRPr lang="en-US" smtClean="0"/>
          </a:p>
        </p:txBody>
      </p:sp>
      <p:sp>
        <p:nvSpPr>
          <p:cNvPr id="5" name="Footer Placeholder 4"/>
          <p:cNvSpPr>
            <a:spLocks noGrp="1"/>
          </p:cNvSpPr>
          <p:nvPr>
            <p:ph type="ftr" sz="quarter" idx="11"/>
          </p:nvPr>
        </p:nvSpPr>
        <p:spPr/>
        <p:txBody>
          <a:bodyPr/>
          <a:lstStyle/>
          <a:p>
            <a:pPr>
              <a:defRPr/>
            </a:pPr>
            <a:r>
              <a:rPr lang="en-US"/>
              <a:t>www.riyatnoke.wordpress.com</a:t>
            </a:r>
          </a:p>
        </p:txBody>
      </p:sp>
      <p:sp>
        <p:nvSpPr>
          <p:cNvPr id="6" name="Slide Number Placeholder 5"/>
          <p:cNvSpPr>
            <a:spLocks noGrp="1"/>
          </p:cNvSpPr>
          <p:nvPr>
            <p:ph type="sldNum" sz="quarter" idx="12"/>
          </p:nvPr>
        </p:nvSpPr>
        <p:spPr/>
        <p:txBody>
          <a:bodyPr/>
          <a:lstStyle/>
          <a:p>
            <a:pPr>
              <a:defRPr/>
            </a:pPr>
            <a:fld id="{4C5CDB82-8B29-4C9F-9A25-E09B8D079A4B}" type="slidenum">
              <a:rPr lang="en-US"/>
              <a:pPr>
                <a:defRPr/>
              </a:pPr>
              <a:t>4</a:t>
            </a:fld>
            <a:endParaRPr lang="en-US"/>
          </a:p>
        </p:txBody>
      </p:sp>
      <p:sp>
        <p:nvSpPr>
          <p:cNvPr id="7171" name="Rectangle 3"/>
          <p:cNvSpPr>
            <a:spLocks noGrp="1" noRot="1" noChangeArrowheads="1"/>
          </p:cNvSpPr>
          <p:nvPr>
            <p:ph sz="quarter" idx="1"/>
          </p:nvPr>
        </p:nvSpPr>
        <p:spPr/>
        <p:txBody>
          <a:bodyPr>
            <a:normAutofit/>
          </a:bodyPr>
          <a:lstStyle/>
          <a:p>
            <a:pPr marL="363538" indent="-363538" eaLnBrk="1" hangingPunct="1">
              <a:lnSpc>
                <a:spcPct val="80000"/>
              </a:lnSpc>
              <a:defRPr/>
            </a:pPr>
            <a:r>
              <a:rPr lang="en-US" sz="2800" smtClean="0"/>
              <a:t>Ada dua sistem yang digunakan dalam pencatatan sistem akuntansi hubungan cabang dengan  pusat, yaitu melalui sistem sentralisasi  dan sistem desentralisasi </a:t>
            </a:r>
          </a:p>
          <a:p>
            <a:pPr marL="363538" indent="-363538" eaLnBrk="1" hangingPunct="1">
              <a:lnSpc>
                <a:spcPct val="80000"/>
              </a:lnSpc>
              <a:defRPr/>
            </a:pPr>
            <a:r>
              <a:rPr lang="en-US" sz="2800" smtClean="0"/>
              <a:t>Dalam sistem sentralisasi, akuntansi kantor cabang diselenggarakan oleh kantor pusat, jadi hampir mirip dengan pencatatan kantor agen dimana rugi-laba kantor agen dipisahkan dari rugi-laba kantor pusat. </a:t>
            </a:r>
          </a:p>
          <a:p>
            <a:pPr marL="363538" indent="-363538" eaLnBrk="1" hangingPunct="1">
              <a:lnSpc>
                <a:spcPct val="80000"/>
              </a:lnSpc>
              <a:defRPr/>
            </a:pPr>
            <a:r>
              <a:rPr lang="en-US" sz="2800" smtClean="0"/>
              <a:t>Sistem ini cocok dipakai apabila kantor cabang letaknya dekat dengan kantor pusat  dan kegiatan kantor cabang masih terbatas/ kantor cabang masih relatif kecil.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defRPr/>
            </a:pPr>
            <a:endParaRPr lang="en-US" smtClean="0"/>
          </a:p>
        </p:txBody>
      </p:sp>
      <p:sp>
        <p:nvSpPr>
          <p:cNvPr id="5" name="Footer Placeholder 4"/>
          <p:cNvSpPr>
            <a:spLocks noGrp="1"/>
          </p:cNvSpPr>
          <p:nvPr>
            <p:ph type="ftr" sz="quarter" idx="11"/>
          </p:nvPr>
        </p:nvSpPr>
        <p:spPr/>
        <p:txBody>
          <a:bodyPr/>
          <a:lstStyle/>
          <a:p>
            <a:pPr>
              <a:defRPr/>
            </a:pPr>
            <a:r>
              <a:rPr lang="en-US"/>
              <a:t>www.riyatnoke.wordpress.com</a:t>
            </a:r>
          </a:p>
        </p:txBody>
      </p:sp>
      <p:sp>
        <p:nvSpPr>
          <p:cNvPr id="6" name="Slide Number Placeholder 5"/>
          <p:cNvSpPr>
            <a:spLocks noGrp="1"/>
          </p:cNvSpPr>
          <p:nvPr>
            <p:ph type="sldNum" sz="quarter" idx="12"/>
          </p:nvPr>
        </p:nvSpPr>
        <p:spPr/>
        <p:txBody>
          <a:bodyPr/>
          <a:lstStyle/>
          <a:p>
            <a:pPr>
              <a:defRPr/>
            </a:pPr>
            <a:fld id="{7D748DCF-9703-4EFC-B8FB-DE189C8B39E4}" type="slidenum">
              <a:rPr lang="en-US"/>
              <a:pPr>
                <a:defRPr/>
              </a:pPr>
              <a:t>5</a:t>
            </a:fld>
            <a:endParaRPr lang="en-US"/>
          </a:p>
        </p:txBody>
      </p:sp>
      <p:sp>
        <p:nvSpPr>
          <p:cNvPr id="23555" name="Rectangle 3"/>
          <p:cNvSpPr>
            <a:spLocks noGrp="1" noRot="1" noChangeArrowheads="1"/>
          </p:cNvSpPr>
          <p:nvPr>
            <p:ph sz="quarter" idx="1"/>
          </p:nvPr>
        </p:nvSpPr>
        <p:spPr/>
        <p:txBody>
          <a:bodyPr/>
          <a:lstStyle/>
          <a:p>
            <a:pPr eaLnBrk="1" hangingPunct="1">
              <a:lnSpc>
                <a:spcPct val="80000"/>
              </a:lnSpc>
              <a:defRPr/>
            </a:pPr>
            <a:r>
              <a:rPr lang="en-US" sz="2800" smtClean="0"/>
              <a:t>Dalam sistem desentralisasi, pencatatan transaksi di kantor cabang diselenggarakan oleh kantor cabang  sendiri. Namun bila dikehendaki  oleh kantor pusat maka terdapat pos-pos tertentu  yang pencatatannya dilakukan oleh kantor pusat.  </a:t>
            </a:r>
          </a:p>
          <a:p>
            <a:pPr eaLnBrk="1" hangingPunct="1">
              <a:lnSpc>
                <a:spcPct val="80000"/>
              </a:lnSpc>
              <a:defRPr/>
            </a:pPr>
            <a:r>
              <a:rPr lang="en-US" sz="2800" smtClean="0"/>
              <a:t>Hal   yang   penting mengenai   akuntansi dan pencatatan sistem desentralisasi  terhadap transaksi yang  menghubungkan  antara  Pusat  dengan  cabang  adalah  Rekening  Koran  Timbal  Balik (R/K).  Sehingga  pencatatan  setiap  transaksi  dalam  jurnalnya  juga sedikit  berbeda  dengan  jurnal  biasa. </a:t>
            </a:r>
          </a:p>
          <a:p>
            <a:pPr eaLnBrk="1" hangingPunct="1">
              <a:lnSpc>
                <a:spcPct val="80000"/>
              </a:lnSpc>
              <a:defRPr/>
            </a:pP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smtClean="0"/>
              <a:t>Sistem Sentralisasi</a:t>
            </a:r>
          </a:p>
        </p:txBody>
      </p:sp>
      <p:sp>
        <p:nvSpPr>
          <p:cNvPr id="5" name="Footer Placeholder 4"/>
          <p:cNvSpPr>
            <a:spLocks noGrp="1"/>
          </p:cNvSpPr>
          <p:nvPr>
            <p:ph type="ftr" sz="quarter" idx="11"/>
          </p:nvPr>
        </p:nvSpPr>
        <p:spPr/>
        <p:txBody>
          <a:bodyPr/>
          <a:lstStyle/>
          <a:p>
            <a:pPr>
              <a:defRPr/>
            </a:pPr>
            <a:r>
              <a:rPr lang="en-US"/>
              <a:t>www.riyatnoke.wordpress.com</a:t>
            </a:r>
          </a:p>
        </p:txBody>
      </p:sp>
      <p:sp>
        <p:nvSpPr>
          <p:cNvPr id="6" name="Slide Number Placeholder 5"/>
          <p:cNvSpPr>
            <a:spLocks noGrp="1"/>
          </p:cNvSpPr>
          <p:nvPr>
            <p:ph type="sldNum" sz="quarter" idx="12"/>
          </p:nvPr>
        </p:nvSpPr>
        <p:spPr/>
        <p:txBody>
          <a:bodyPr/>
          <a:lstStyle/>
          <a:p>
            <a:pPr>
              <a:defRPr/>
            </a:pPr>
            <a:fld id="{3F325DD7-630B-4817-81B0-F20A862C77C5}" type="slidenum">
              <a:rPr lang="en-US"/>
              <a:pPr>
                <a:defRPr/>
              </a:pPr>
              <a:t>6</a:t>
            </a:fld>
            <a:endParaRPr lang="en-US"/>
          </a:p>
        </p:txBody>
      </p:sp>
      <p:sp>
        <p:nvSpPr>
          <p:cNvPr id="8195" name="Rectangle 3"/>
          <p:cNvSpPr>
            <a:spLocks noGrp="1" noRot="1" noChangeArrowheads="1"/>
          </p:cNvSpPr>
          <p:nvPr>
            <p:ph sz="quarter" idx="1"/>
          </p:nvPr>
        </p:nvSpPr>
        <p:spPr/>
        <p:txBody>
          <a:bodyPr/>
          <a:lstStyle/>
          <a:p>
            <a:pPr eaLnBrk="1" hangingPunct="1">
              <a:lnSpc>
                <a:spcPct val="80000"/>
              </a:lnSpc>
              <a:defRPr/>
            </a:pPr>
            <a:r>
              <a:rPr lang="en-US" sz="2000" smtClean="0"/>
              <a:t>Kantor  pusat mengirim kas sebesar Rp. 200.000 untuk pembukaan kantor cabang.</a:t>
            </a:r>
            <a:r>
              <a:rPr lang="en-US" sz="1800" smtClean="0"/>
              <a:t> </a:t>
            </a:r>
          </a:p>
          <a:p>
            <a:pPr eaLnBrk="1" hangingPunct="1">
              <a:lnSpc>
                <a:spcPct val="80000"/>
              </a:lnSpc>
              <a:buFont typeface="Wingdings" pitchFamily="2" charset="2"/>
              <a:buNone/>
              <a:defRPr/>
            </a:pPr>
            <a:r>
              <a:rPr lang="sv-SE" sz="1400" smtClean="0"/>
              <a:t>		</a:t>
            </a:r>
            <a:r>
              <a:rPr lang="sv-SE" sz="1400" smtClean="0">
                <a:solidFill>
                  <a:schemeClr val="hlink"/>
                </a:solidFill>
              </a:rPr>
              <a:t>Kas - Ktr Cabang    		200.000 </a:t>
            </a:r>
          </a:p>
          <a:p>
            <a:pPr eaLnBrk="1" hangingPunct="1">
              <a:lnSpc>
                <a:spcPct val="80000"/>
              </a:lnSpc>
              <a:buFont typeface="Wingdings" pitchFamily="2" charset="2"/>
              <a:buNone/>
              <a:defRPr/>
            </a:pPr>
            <a:r>
              <a:rPr lang="sv-SE" sz="1400" smtClean="0">
                <a:solidFill>
                  <a:schemeClr val="hlink"/>
                </a:solidFill>
              </a:rPr>
              <a:t>        		Kas  (aktiva)                 		200.000</a:t>
            </a:r>
            <a:r>
              <a:rPr lang="sv-SE" sz="1400" smtClean="0"/>
              <a:t> </a:t>
            </a:r>
            <a:endParaRPr lang="en-US" sz="1800" smtClean="0"/>
          </a:p>
          <a:p>
            <a:pPr eaLnBrk="1" hangingPunct="1">
              <a:lnSpc>
                <a:spcPct val="80000"/>
              </a:lnSpc>
              <a:defRPr/>
            </a:pPr>
            <a:r>
              <a:rPr lang="en-US" sz="2000" smtClean="0"/>
              <a:t>Kantor cabang membeli aktiva tetap senilai  Rp. 150.000 secara kredit.</a:t>
            </a:r>
            <a:r>
              <a:rPr lang="en-US" sz="1800" smtClean="0"/>
              <a:t> </a:t>
            </a:r>
          </a:p>
          <a:p>
            <a:pPr eaLnBrk="1" hangingPunct="1">
              <a:lnSpc>
                <a:spcPct val="80000"/>
              </a:lnSpc>
              <a:buFont typeface="Wingdings" pitchFamily="2" charset="2"/>
              <a:buNone/>
              <a:defRPr/>
            </a:pPr>
            <a:r>
              <a:rPr lang="en-US" sz="1400" smtClean="0"/>
              <a:t>		</a:t>
            </a:r>
            <a:r>
              <a:rPr lang="en-US" sz="1400" smtClean="0">
                <a:solidFill>
                  <a:schemeClr val="hlink"/>
                </a:solidFill>
              </a:rPr>
              <a:t>Aktiva tetap - Ktr Cabang     	150.000      	</a:t>
            </a:r>
          </a:p>
          <a:p>
            <a:pPr eaLnBrk="1" hangingPunct="1">
              <a:lnSpc>
                <a:spcPct val="80000"/>
              </a:lnSpc>
              <a:buFont typeface="Wingdings" pitchFamily="2" charset="2"/>
              <a:buNone/>
              <a:defRPr/>
            </a:pPr>
            <a:r>
              <a:rPr lang="en-US" sz="1400" smtClean="0">
                <a:solidFill>
                  <a:schemeClr val="hlink"/>
                </a:solidFill>
              </a:rPr>
              <a:t>	  		 Kas  Ktr.Cabang              	150.000</a:t>
            </a:r>
          </a:p>
          <a:p>
            <a:pPr eaLnBrk="1" hangingPunct="1">
              <a:lnSpc>
                <a:spcPct val="80000"/>
              </a:lnSpc>
              <a:defRPr/>
            </a:pPr>
            <a:r>
              <a:rPr lang="en-US" sz="2000" smtClean="0"/>
              <a:t>Pembelian barang dagangan semuanya secara kredit:   Kantor Pusat  Rp.1200.000,  kantor  cabang  Rp. 800.000</a:t>
            </a:r>
            <a:r>
              <a:rPr lang="en-US" sz="1800" smtClean="0"/>
              <a:t> </a:t>
            </a:r>
          </a:p>
          <a:p>
            <a:pPr eaLnBrk="1" hangingPunct="1">
              <a:lnSpc>
                <a:spcPct val="80000"/>
              </a:lnSpc>
              <a:buFont typeface="Wingdings" pitchFamily="2" charset="2"/>
              <a:buNone/>
              <a:defRPr/>
            </a:pPr>
            <a:r>
              <a:rPr lang="en-US" sz="1400" smtClean="0"/>
              <a:t>		</a:t>
            </a:r>
            <a:r>
              <a:rPr lang="en-US" sz="1400" smtClean="0">
                <a:solidFill>
                  <a:schemeClr val="hlink"/>
                </a:solidFill>
              </a:rPr>
              <a:t>Persediaan          	         	1.200.000 </a:t>
            </a:r>
          </a:p>
          <a:p>
            <a:pPr eaLnBrk="1" hangingPunct="1">
              <a:lnSpc>
                <a:spcPct val="80000"/>
              </a:lnSpc>
              <a:buFont typeface="Wingdings" pitchFamily="2" charset="2"/>
              <a:buNone/>
              <a:defRPr/>
            </a:pPr>
            <a:r>
              <a:rPr lang="en-US" sz="1400" smtClean="0">
                <a:solidFill>
                  <a:schemeClr val="hlink"/>
                </a:solidFill>
              </a:rPr>
              <a:t>			Utang  Dagang          		1.200.000 </a:t>
            </a:r>
          </a:p>
          <a:p>
            <a:pPr eaLnBrk="1" hangingPunct="1">
              <a:lnSpc>
                <a:spcPct val="80000"/>
              </a:lnSpc>
              <a:buFont typeface="Wingdings" pitchFamily="2" charset="2"/>
              <a:buNone/>
              <a:defRPr/>
            </a:pPr>
            <a:r>
              <a:rPr lang="en-US" sz="1400" smtClean="0">
                <a:solidFill>
                  <a:schemeClr val="hlink"/>
                </a:solidFill>
              </a:rPr>
              <a:t>		Persed. ktr cabang    		800.000 </a:t>
            </a:r>
          </a:p>
          <a:p>
            <a:pPr eaLnBrk="1" hangingPunct="1">
              <a:lnSpc>
                <a:spcPct val="80000"/>
              </a:lnSpc>
              <a:buFont typeface="Wingdings" pitchFamily="2" charset="2"/>
              <a:buNone/>
              <a:defRPr/>
            </a:pPr>
            <a:r>
              <a:rPr lang="en-US" sz="1400" smtClean="0">
                <a:solidFill>
                  <a:schemeClr val="hlink"/>
                </a:solidFill>
              </a:rPr>
              <a:t>			 Utang  Dagang               	 800.000</a:t>
            </a:r>
          </a:p>
          <a:p>
            <a:pPr eaLnBrk="1" hangingPunct="1">
              <a:lnSpc>
                <a:spcPct val="80000"/>
              </a:lnSpc>
              <a:defRPr/>
            </a:pPr>
            <a:r>
              <a:rPr lang="en-US" sz="2000" smtClean="0"/>
              <a:t>Pengiriman barang dagangan dari  kantor pusat  ke kantor  cabang  Rp. 275.000.</a:t>
            </a:r>
            <a:r>
              <a:rPr lang="en-US" sz="1800" smtClean="0"/>
              <a:t> </a:t>
            </a:r>
          </a:p>
          <a:p>
            <a:pPr eaLnBrk="1" hangingPunct="1">
              <a:lnSpc>
                <a:spcPct val="80000"/>
              </a:lnSpc>
              <a:buFont typeface="Wingdings" pitchFamily="2" charset="2"/>
              <a:buNone/>
              <a:defRPr/>
            </a:pPr>
            <a:r>
              <a:rPr lang="en-US" sz="1400" smtClean="0"/>
              <a:t>		</a:t>
            </a:r>
            <a:r>
              <a:rPr lang="en-US" sz="1400" smtClean="0">
                <a:solidFill>
                  <a:schemeClr val="hlink"/>
                </a:solidFill>
              </a:rPr>
              <a:t>Persediaan-Ktr Cabang    		275.000               </a:t>
            </a:r>
          </a:p>
          <a:p>
            <a:pPr eaLnBrk="1" hangingPunct="1">
              <a:lnSpc>
                <a:spcPct val="80000"/>
              </a:lnSpc>
              <a:buFont typeface="Wingdings" pitchFamily="2" charset="2"/>
              <a:buNone/>
              <a:defRPr/>
            </a:pPr>
            <a:r>
              <a:rPr lang="en-US" sz="1400" smtClean="0">
                <a:solidFill>
                  <a:schemeClr val="hlink"/>
                </a:solidFill>
              </a:rPr>
              <a:t>			 Persediaan                           	 275.000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defRPr/>
            </a:pPr>
            <a:endParaRPr lang="en-US" smtClean="0"/>
          </a:p>
        </p:txBody>
      </p:sp>
      <p:sp>
        <p:nvSpPr>
          <p:cNvPr id="5" name="Footer Placeholder 4"/>
          <p:cNvSpPr>
            <a:spLocks noGrp="1"/>
          </p:cNvSpPr>
          <p:nvPr>
            <p:ph type="ftr" sz="quarter" idx="11"/>
          </p:nvPr>
        </p:nvSpPr>
        <p:spPr/>
        <p:txBody>
          <a:bodyPr/>
          <a:lstStyle/>
          <a:p>
            <a:pPr>
              <a:defRPr/>
            </a:pPr>
            <a:r>
              <a:rPr lang="en-US"/>
              <a:t>www.riyatnoke.wordpress.com</a:t>
            </a:r>
          </a:p>
        </p:txBody>
      </p:sp>
      <p:sp>
        <p:nvSpPr>
          <p:cNvPr id="6" name="Slide Number Placeholder 5"/>
          <p:cNvSpPr>
            <a:spLocks noGrp="1"/>
          </p:cNvSpPr>
          <p:nvPr>
            <p:ph type="sldNum" sz="quarter" idx="12"/>
          </p:nvPr>
        </p:nvSpPr>
        <p:spPr/>
        <p:txBody>
          <a:bodyPr/>
          <a:lstStyle/>
          <a:p>
            <a:pPr>
              <a:defRPr/>
            </a:pPr>
            <a:fld id="{5B490BBA-FF0C-4112-9D29-A97462E52F7A}" type="slidenum">
              <a:rPr lang="en-US"/>
              <a:pPr>
                <a:defRPr/>
              </a:pPr>
              <a:t>7</a:t>
            </a:fld>
            <a:endParaRPr lang="en-US"/>
          </a:p>
        </p:txBody>
      </p:sp>
      <p:sp>
        <p:nvSpPr>
          <p:cNvPr id="12291" name="Rectangle 3"/>
          <p:cNvSpPr>
            <a:spLocks noGrp="1" noRot="1" noChangeArrowheads="1"/>
          </p:cNvSpPr>
          <p:nvPr>
            <p:ph sz="quarter" idx="1"/>
          </p:nvPr>
        </p:nvSpPr>
        <p:spPr/>
        <p:txBody>
          <a:bodyPr/>
          <a:lstStyle/>
          <a:p>
            <a:pPr eaLnBrk="1" hangingPunct="1">
              <a:lnSpc>
                <a:spcPct val="80000"/>
              </a:lnSpc>
              <a:defRPr/>
            </a:pPr>
            <a:r>
              <a:rPr lang="en-US" sz="2000" smtClean="0"/>
              <a:t>Penjualan barang semuanya dilakukan secara  kredit:   Kantor Pusat  Rp.1500.000,  kantor cabang  Rp.  700.000.   Harga pokok atas barang dagangan yang dijual tersebut masing-masing Rp.  1000.000 dan Rp.  400.000. </a:t>
            </a:r>
          </a:p>
          <a:p>
            <a:pPr eaLnBrk="1" hangingPunct="1">
              <a:lnSpc>
                <a:spcPct val="80000"/>
              </a:lnSpc>
              <a:buFont typeface="Wingdings" pitchFamily="2" charset="2"/>
              <a:buNone/>
              <a:defRPr/>
            </a:pPr>
            <a:r>
              <a:rPr lang="en-US" sz="1400" smtClean="0"/>
              <a:t>		</a:t>
            </a:r>
            <a:r>
              <a:rPr lang="en-US" sz="1400" smtClean="0">
                <a:solidFill>
                  <a:schemeClr val="hlink"/>
                </a:solidFill>
              </a:rPr>
              <a:t>Piutang dagang         1.500.000 </a:t>
            </a:r>
          </a:p>
          <a:p>
            <a:pPr eaLnBrk="1" hangingPunct="1">
              <a:lnSpc>
                <a:spcPct val="80000"/>
              </a:lnSpc>
              <a:buFont typeface="Wingdings" pitchFamily="2" charset="2"/>
              <a:buNone/>
              <a:defRPr/>
            </a:pPr>
            <a:r>
              <a:rPr lang="en-US" sz="1400" smtClean="0">
                <a:solidFill>
                  <a:schemeClr val="hlink"/>
                </a:solidFill>
              </a:rPr>
              <a:t>			Penjualan                           1.500.000 </a:t>
            </a:r>
          </a:p>
          <a:p>
            <a:pPr eaLnBrk="1" hangingPunct="1">
              <a:lnSpc>
                <a:spcPct val="80000"/>
              </a:lnSpc>
              <a:buFont typeface="Wingdings" pitchFamily="2" charset="2"/>
              <a:buNone/>
              <a:defRPr/>
            </a:pPr>
            <a:r>
              <a:rPr lang="en-US" sz="1400" smtClean="0">
                <a:solidFill>
                  <a:schemeClr val="hlink"/>
                </a:solidFill>
              </a:rPr>
              <a:t>		HPP                          1.000.000 </a:t>
            </a:r>
          </a:p>
          <a:p>
            <a:pPr eaLnBrk="1" hangingPunct="1">
              <a:lnSpc>
                <a:spcPct val="80000"/>
              </a:lnSpc>
              <a:buFont typeface="Wingdings" pitchFamily="2" charset="2"/>
              <a:buNone/>
              <a:defRPr/>
            </a:pPr>
            <a:r>
              <a:rPr lang="en-US" sz="1400" smtClean="0">
                <a:solidFill>
                  <a:schemeClr val="hlink"/>
                </a:solidFill>
              </a:rPr>
              <a:t>			Persediaan                        1.000.000 </a:t>
            </a:r>
          </a:p>
          <a:p>
            <a:pPr eaLnBrk="1" hangingPunct="1">
              <a:lnSpc>
                <a:spcPct val="80000"/>
              </a:lnSpc>
              <a:buFont typeface="Wingdings" pitchFamily="2" charset="2"/>
              <a:buNone/>
              <a:defRPr/>
            </a:pPr>
            <a:r>
              <a:rPr lang="en-US" sz="1400" smtClean="0">
                <a:solidFill>
                  <a:schemeClr val="hlink"/>
                </a:solidFill>
              </a:rPr>
              <a:t>		Piutang dagang         700.000 </a:t>
            </a:r>
          </a:p>
          <a:p>
            <a:pPr eaLnBrk="1" hangingPunct="1">
              <a:lnSpc>
                <a:spcPct val="80000"/>
              </a:lnSpc>
              <a:buFont typeface="Wingdings" pitchFamily="2" charset="2"/>
              <a:buNone/>
              <a:defRPr/>
            </a:pPr>
            <a:r>
              <a:rPr lang="en-US" sz="1400" smtClean="0">
                <a:solidFill>
                  <a:schemeClr val="hlink"/>
                </a:solidFill>
              </a:rPr>
              <a:t>			Penjualan                           700.000 </a:t>
            </a:r>
          </a:p>
          <a:p>
            <a:pPr eaLnBrk="1" hangingPunct="1">
              <a:lnSpc>
                <a:spcPct val="80000"/>
              </a:lnSpc>
              <a:buFont typeface="Wingdings" pitchFamily="2" charset="2"/>
              <a:buNone/>
              <a:defRPr/>
            </a:pPr>
            <a:r>
              <a:rPr lang="en-US" sz="1400" smtClean="0">
                <a:solidFill>
                  <a:schemeClr val="hlink"/>
                </a:solidFill>
              </a:rPr>
              <a:t>		HPP                          400.000 </a:t>
            </a:r>
          </a:p>
          <a:p>
            <a:pPr eaLnBrk="1" hangingPunct="1">
              <a:lnSpc>
                <a:spcPct val="80000"/>
              </a:lnSpc>
              <a:buFont typeface="Wingdings" pitchFamily="2" charset="2"/>
              <a:buNone/>
              <a:defRPr/>
            </a:pPr>
            <a:r>
              <a:rPr lang="en-US" sz="1400" smtClean="0">
                <a:solidFill>
                  <a:schemeClr val="hlink"/>
                </a:solidFill>
              </a:rPr>
              <a:t>			Persediaan                         400.000</a:t>
            </a:r>
            <a:r>
              <a:rPr lang="en-US" sz="1400" smtClean="0"/>
              <a:t> </a:t>
            </a:r>
          </a:p>
          <a:p>
            <a:pPr eaLnBrk="1" hangingPunct="1">
              <a:lnSpc>
                <a:spcPct val="80000"/>
              </a:lnSpc>
              <a:defRPr/>
            </a:pPr>
            <a:r>
              <a:rPr lang="en-US" sz="2000" smtClean="0"/>
              <a:t>Penagihan  piutang dagang:  Kantor Pusat  Rp.  1300.000,   Kantor Cabang  Rp.  500.000. </a:t>
            </a:r>
          </a:p>
          <a:p>
            <a:pPr eaLnBrk="1" hangingPunct="1">
              <a:lnSpc>
                <a:spcPct val="80000"/>
              </a:lnSpc>
              <a:buFont typeface="Wingdings" pitchFamily="2" charset="2"/>
              <a:buNone/>
              <a:defRPr/>
            </a:pPr>
            <a:r>
              <a:rPr lang="sv-SE" sz="1400" smtClean="0"/>
              <a:t>		</a:t>
            </a:r>
            <a:r>
              <a:rPr lang="sv-SE" sz="1400" smtClean="0">
                <a:solidFill>
                  <a:schemeClr val="hlink"/>
                </a:solidFill>
              </a:rPr>
              <a:t>Kas                            1.300.000 </a:t>
            </a:r>
          </a:p>
          <a:p>
            <a:pPr eaLnBrk="1" hangingPunct="1">
              <a:lnSpc>
                <a:spcPct val="80000"/>
              </a:lnSpc>
              <a:buFont typeface="Wingdings" pitchFamily="2" charset="2"/>
              <a:buNone/>
              <a:defRPr/>
            </a:pPr>
            <a:r>
              <a:rPr lang="sv-SE" sz="1400" smtClean="0">
                <a:solidFill>
                  <a:schemeClr val="hlink"/>
                </a:solidFill>
              </a:rPr>
              <a:t>			 Piutang Dagang                   1.300.000 </a:t>
            </a:r>
          </a:p>
          <a:p>
            <a:pPr eaLnBrk="1" hangingPunct="1">
              <a:lnSpc>
                <a:spcPct val="80000"/>
              </a:lnSpc>
              <a:buFont typeface="Wingdings" pitchFamily="2" charset="2"/>
              <a:buNone/>
              <a:defRPr/>
            </a:pPr>
            <a:r>
              <a:rPr lang="sv-SE" sz="1400" smtClean="0">
                <a:solidFill>
                  <a:schemeClr val="hlink"/>
                </a:solidFill>
              </a:rPr>
              <a:t>		Kas                            5.00.000 </a:t>
            </a:r>
          </a:p>
          <a:p>
            <a:pPr eaLnBrk="1" hangingPunct="1">
              <a:lnSpc>
                <a:spcPct val="80000"/>
              </a:lnSpc>
              <a:buFont typeface="Wingdings" pitchFamily="2" charset="2"/>
              <a:buNone/>
              <a:defRPr/>
            </a:pPr>
            <a:r>
              <a:rPr lang="sv-SE" sz="1400" smtClean="0">
                <a:solidFill>
                  <a:schemeClr val="hlink"/>
                </a:solidFill>
              </a:rPr>
              <a:t>			Piutang Dagang                  500.000 </a:t>
            </a:r>
            <a:endParaRPr lang="en-US" sz="1400" smtClean="0">
              <a:solidFill>
                <a:schemeClr val="hlink"/>
              </a:solidFill>
            </a:endParaRPr>
          </a:p>
          <a:p>
            <a:pPr eaLnBrk="1" hangingPunct="1">
              <a:lnSpc>
                <a:spcPct val="80000"/>
              </a:lnSpc>
              <a:defRPr/>
            </a:pPr>
            <a:endParaRPr lang="en-US" sz="1400" smtClean="0">
              <a:solidFill>
                <a:schemeClr val="hlink"/>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defRPr/>
            </a:pPr>
            <a:r>
              <a:rPr lang="en-US" smtClean="0"/>
              <a:t>Sistem Desentralisasi</a:t>
            </a:r>
          </a:p>
        </p:txBody>
      </p:sp>
      <p:sp>
        <p:nvSpPr>
          <p:cNvPr id="5" name="Footer Placeholder 4"/>
          <p:cNvSpPr>
            <a:spLocks noGrp="1"/>
          </p:cNvSpPr>
          <p:nvPr>
            <p:ph type="ftr" sz="quarter" idx="11"/>
          </p:nvPr>
        </p:nvSpPr>
        <p:spPr/>
        <p:txBody>
          <a:bodyPr/>
          <a:lstStyle/>
          <a:p>
            <a:pPr>
              <a:defRPr/>
            </a:pPr>
            <a:r>
              <a:rPr lang="en-US"/>
              <a:t>www.riyatnoke.wordpress.com</a:t>
            </a:r>
          </a:p>
        </p:txBody>
      </p:sp>
      <p:sp>
        <p:nvSpPr>
          <p:cNvPr id="6" name="Slide Number Placeholder 5"/>
          <p:cNvSpPr>
            <a:spLocks noGrp="1"/>
          </p:cNvSpPr>
          <p:nvPr>
            <p:ph type="sldNum" sz="quarter" idx="12"/>
          </p:nvPr>
        </p:nvSpPr>
        <p:spPr/>
        <p:txBody>
          <a:bodyPr/>
          <a:lstStyle/>
          <a:p>
            <a:pPr>
              <a:defRPr/>
            </a:pPr>
            <a:fld id="{391681BD-B4D4-40F9-B1A1-7B2FCF74C84C}" type="slidenum">
              <a:rPr lang="en-US"/>
              <a:pPr>
                <a:defRPr/>
              </a:pPr>
              <a:t>8</a:t>
            </a:fld>
            <a:endParaRPr lang="en-US"/>
          </a:p>
        </p:txBody>
      </p:sp>
      <p:sp>
        <p:nvSpPr>
          <p:cNvPr id="13315" name="Rectangle 3"/>
          <p:cNvSpPr>
            <a:spLocks noGrp="1" noRot="1" noChangeArrowheads="1"/>
          </p:cNvSpPr>
          <p:nvPr>
            <p:ph sz="quarter" idx="1"/>
          </p:nvPr>
        </p:nvSpPr>
        <p:spPr/>
        <p:txBody>
          <a:bodyPr/>
          <a:lstStyle/>
          <a:p>
            <a:pPr marL="457200" indent="-457200" eaLnBrk="1" hangingPunct="1">
              <a:lnSpc>
                <a:spcPct val="90000"/>
              </a:lnSpc>
              <a:defRPr/>
            </a:pPr>
            <a:r>
              <a:rPr lang="en-US" sz="2600" smtClean="0"/>
              <a:t>Transaksi  keuangan  kantor cabang  di dalam  sistem desentralisasi dikelompokkan menjadi 2 transaksi, yaitu: </a:t>
            </a:r>
          </a:p>
          <a:p>
            <a:pPr marL="457200" indent="-457200" eaLnBrk="1" hangingPunct="1">
              <a:lnSpc>
                <a:spcPct val="90000"/>
              </a:lnSpc>
              <a:buFontTx/>
              <a:buAutoNum type="arabicParenR"/>
              <a:defRPr/>
            </a:pPr>
            <a:r>
              <a:rPr lang="en-US" sz="2600" smtClean="0"/>
              <a:t>Transaksi antara kantor cabang dengan  kantor pusat.  Transaksi  ini akan mempengaruhi hubungan kantor cabang dengan kantor pusat sehingga transaksi ini dicatat baik oleh   kantor cabang maupun kantor pusat.</a:t>
            </a:r>
          </a:p>
          <a:p>
            <a:pPr marL="457200" indent="-457200" eaLnBrk="1" hangingPunct="1">
              <a:lnSpc>
                <a:spcPct val="90000"/>
              </a:lnSpc>
              <a:buFontTx/>
              <a:buAutoNum type="arabicParenR"/>
              <a:defRPr/>
            </a:pPr>
            <a:r>
              <a:rPr lang="en-US" sz="2600" smtClean="0"/>
              <a:t>Transaksi antara kantor cabang dengan pihak ketiga. Transaksi  ini tidak mempengaruhi hubungan kantor cabang dengan kantor pusat sehingga transaksi ini tidak  dicatat oleh   kantor pusat.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smtClean="0">
                <a:solidFill>
                  <a:srgbClr val="7B9899"/>
                </a:solidFill>
              </a:rPr>
              <a:t>CONTOH</a:t>
            </a:r>
          </a:p>
        </p:txBody>
      </p:sp>
      <p:sp>
        <p:nvSpPr>
          <p:cNvPr id="30723" name="Date Placeholder 3"/>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r>
              <a:rPr lang="en-US" smtClean="0"/>
              <a:t>Bina Nusantara</a:t>
            </a:r>
          </a:p>
        </p:txBody>
      </p:sp>
      <p:sp>
        <p:nvSpPr>
          <p:cNvPr id="19460" name="Rectangle 3"/>
          <p:cNvSpPr>
            <a:spLocks noGrp="1" noChangeArrowheads="1"/>
          </p:cNvSpPr>
          <p:nvPr>
            <p:ph sz="quarter" idx="1"/>
          </p:nvPr>
        </p:nvSpPr>
        <p:spPr>
          <a:xfrm>
            <a:off x="457200" y="1905000"/>
            <a:ext cx="8229600" cy="4419600"/>
          </a:xfrm>
        </p:spPr>
        <p:txBody>
          <a:bodyPr>
            <a:normAutofit fontScale="85000" lnSpcReduction="10000"/>
          </a:bodyPr>
          <a:lstStyle/>
          <a:p>
            <a:pPr marL="274320" indent="-274320" eaLnBrk="1" fontAlgn="auto" hangingPunct="1">
              <a:lnSpc>
                <a:spcPct val="80000"/>
              </a:lnSpc>
              <a:spcAft>
                <a:spcPts val="0"/>
              </a:spcAft>
              <a:buFont typeface="Wingdings 2"/>
              <a:buChar char=""/>
              <a:defRPr/>
            </a:pPr>
            <a:r>
              <a:rPr lang="id-ID" smtClean="0"/>
              <a:t>Pada akhir periode kantor cabang menyusun laporan keuangan (financial statements) dan disampaikan kepada kantor pusat, kemudian kantor pusat menyusun laporan gabungan (combined financial statements) dengan meng-eliminasi perkiraan silang pada laporan kertas kerja (working papers/work sheets).</a:t>
            </a:r>
          </a:p>
          <a:p>
            <a:pPr marL="274320" indent="-274320" eaLnBrk="1" fontAlgn="auto" hangingPunct="1">
              <a:lnSpc>
                <a:spcPct val="80000"/>
              </a:lnSpc>
              <a:spcAft>
                <a:spcPts val="0"/>
              </a:spcAft>
              <a:buFont typeface="Wingdings 2"/>
              <a:buChar char=""/>
              <a:defRPr/>
            </a:pPr>
            <a:r>
              <a:rPr lang="id-ID" smtClean="0"/>
              <a:t>Contoh : Dalam rangka pengembangan daerah pemasaran di Jawa- Tengah pada tanggal 1 Oktober PT. Sejahtera di Jakarta membentuk kantor cabang di kota Solo. Kantor pusat membebani cabang Solo bunga atas investasi awal sebesar 6%. Pencatatan aktiva tetap untuk Furniture &amp; Fixture diselenggarakan di kantor pusat. Pembukuan ditutup setiap akhir bulan. Berikut transaksi selam</a:t>
            </a:r>
            <a:r>
              <a:rPr lang="en-US" smtClean="0"/>
              <a:t>a</a:t>
            </a:r>
            <a:r>
              <a:rPr lang="id-ID" smtClean="0"/>
              <a:t> bulan Oktober 2002 :</a:t>
            </a:r>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962</Words>
  <Application>Microsoft Office PowerPoint</Application>
  <PresentationFormat>On-screen Show (4:3)</PresentationFormat>
  <Paragraphs>110</Paragraphs>
  <Slides>17</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Microsoft Excel Worksheet</vt:lpstr>
      <vt:lpstr>AKUNTANSI HUBUNGAN KANTOR PUSAT DAN CABANG</vt:lpstr>
      <vt:lpstr>Slide 2</vt:lpstr>
      <vt:lpstr>Slide 3</vt:lpstr>
      <vt:lpstr>Slide 4</vt:lpstr>
      <vt:lpstr>Slide 5</vt:lpstr>
      <vt:lpstr>Sistem Sentralisasi</vt:lpstr>
      <vt:lpstr>Slide 7</vt:lpstr>
      <vt:lpstr>Sistem Desentralisasi</vt:lpstr>
      <vt:lpstr>CONTOH</vt:lpstr>
      <vt:lpstr>Slide 10</vt:lpstr>
      <vt:lpstr>Penyusunan laporan keuangan gabungan (combined financial statements) PT. Sejahtera adalah sbb :</vt:lpstr>
      <vt:lpstr>Balanced Sheet</vt:lpstr>
      <vt:lpstr>CONTOH</vt:lpstr>
      <vt:lpstr>Home Office Vs Branch Books</vt:lpstr>
      <vt:lpstr>Note : Sebelum kertas kerja disusun, maka perkiraan-perkiraan reciprocal harus di rekonsiliasi. </vt:lpstr>
      <vt:lpstr>BRANCH BILLING AT AMOUNTS OTHER THAN COST</vt:lpstr>
      <vt:lpstr>Jurnal</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HUBUNGAN KANTOR PUSAT DAN CABANG</dc:title>
  <dc:creator>FAFA</dc:creator>
  <cp:lastModifiedBy>FAFA</cp:lastModifiedBy>
  <cp:revision>1</cp:revision>
  <dcterms:created xsi:type="dcterms:W3CDTF">2010-03-13T01:51:11Z</dcterms:created>
  <dcterms:modified xsi:type="dcterms:W3CDTF">2010-03-13T01:58:44Z</dcterms:modified>
</cp:coreProperties>
</file>