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6FDC-EB77-4EA5-9ECA-FE3887E1A9EC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A40E-E1C3-4CDC-98F6-CCC70F1F26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6FDC-EB77-4EA5-9ECA-FE3887E1A9EC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A40E-E1C3-4CDC-98F6-CCC70F1F26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6FDC-EB77-4EA5-9ECA-FE3887E1A9EC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A40E-E1C3-4CDC-98F6-CCC70F1F26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6FDC-EB77-4EA5-9ECA-FE3887E1A9EC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A40E-E1C3-4CDC-98F6-CCC70F1F26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6FDC-EB77-4EA5-9ECA-FE3887E1A9EC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A40E-E1C3-4CDC-98F6-CCC70F1F26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6FDC-EB77-4EA5-9ECA-FE3887E1A9EC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A40E-E1C3-4CDC-98F6-CCC70F1F26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6FDC-EB77-4EA5-9ECA-FE3887E1A9EC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A40E-E1C3-4CDC-98F6-CCC70F1F26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6FDC-EB77-4EA5-9ECA-FE3887E1A9EC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A40E-E1C3-4CDC-98F6-CCC70F1F26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6FDC-EB77-4EA5-9ECA-FE3887E1A9EC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A40E-E1C3-4CDC-98F6-CCC70F1F26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6FDC-EB77-4EA5-9ECA-FE3887E1A9EC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A40E-E1C3-4CDC-98F6-CCC70F1F26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6FDC-EB77-4EA5-9ECA-FE3887E1A9EC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A40E-E1C3-4CDC-98F6-CCC70F1F26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D6FDC-EB77-4EA5-9ECA-FE3887E1A9EC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BA40E-E1C3-4CDC-98F6-CCC70F1F26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d.wikipedia.org/wiki/Berkas:Frederick_Winslow_Taylor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1911" TargetMode="External"/><Relationship Id="rId2" Type="http://schemas.openxmlformats.org/officeDocument/2006/relationships/hyperlink" Target="http://id.wikipedia.org/wiki/Frederick_Winslow_Taylo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/index.php?title=Mikronometer&amp;action=edit&amp;redlink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827215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Tiga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Kelompok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Pemikiran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Terdahulu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Ilmu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2285992"/>
            <a:ext cx="7858180" cy="4143404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80000"/>
              </a:lnSpc>
              <a:buSzPct val="85000"/>
            </a:pPr>
            <a:r>
              <a:rPr lang="en-US" sz="3000" dirty="0" err="1" smtClean="0">
                <a:solidFill>
                  <a:srgbClr val="FF0000"/>
                </a:solidFill>
              </a:rPr>
              <a:t>Perspektif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Manajemen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Klasik</a:t>
            </a:r>
            <a:endParaRPr lang="en-US" sz="3000" dirty="0" smtClean="0">
              <a:solidFill>
                <a:srgbClr val="FF0000"/>
              </a:solidFill>
            </a:endParaRPr>
          </a:p>
          <a:p>
            <a:pPr lvl="1" algn="l">
              <a:lnSpc>
                <a:spcPct val="80000"/>
              </a:lnSpc>
            </a:pPr>
            <a:r>
              <a:rPr lang="en-US" sz="3000" b="1" dirty="0" err="1" smtClean="0">
                <a:solidFill>
                  <a:srgbClr val="FF0000"/>
                </a:solidFill>
              </a:rPr>
              <a:t>Kelompok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Manajemen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Ilmiah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atau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Saintifik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pPr lvl="2" algn="l">
              <a:lnSpc>
                <a:spcPct val="80000"/>
              </a:lnSpc>
            </a:pPr>
            <a:r>
              <a:rPr lang="en-US" sz="3000" b="1" dirty="0" smtClean="0">
                <a:solidFill>
                  <a:srgbClr val="FF0000"/>
                </a:solidFill>
              </a:rPr>
              <a:t>Perusahaan </a:t>
            </a:r>
            <a:r>
              <a:rPr lang="en-US" sz="3000" b="1" dirty="0" err="1" smtClean="0">
                <a:solidFill>
                  <a:srgbClr val="FF0000"/>
                </a:solidFill>
              </a:rPr>
              <a:t>manufaktur</a:t>
            </a:r>
            <a:r>
              <a:rPr lang="en-US" sz="3000" b="1" dirty="0" smtClean="0">
                <a:solidFill>
                  <a:srgbClr val="FF0000"/>
                </a:solidFill>
              </a:rPr>
              <a:t>, Bank </a:t>
            </a:r>
            <a:r>
              <a:rPr lang="en-US" sz="3000" b="1" dirty="0" err="1" smtClean="0">
                <a:solidFill>
                  <a:srgbClr val="FF0000"/>
                </a:solidFill>
              </a:rPr>
              <a:t>Umum</a:t>
            </a:r>
            <a:r>
              <a:rPr lang="en-US" sz="3000" b="1" dirty="0" smtClean="0">
                <a:solidFill>
                  <a:srgbClr val="FF0000"/>
                </a:solidFill>
              </a:rPr>
              <a:t>, Perusahaan </a:t>
            </a:r>
            <a:r>
              <a:rPr lang="en-US" sz="3000" b="1" dirty="0" err="1" smtClean="0">
                <a:solidFill>
                  <a:srgbClr val="FF0000"/>
                </a:solidFill>
              </a:rPr>
              <a:t>Asuransi</a:t>
            </a:r>
            <a:r>
              <a:rPr lang="en-US" sz="3000" b="1" dirty="0" smtClean="0">
                <a:solidFill>
                  <a:srgbClr val="FF0000"/>
                </a:solidFill>
              </a:rPr>
              <a:t>, Perusahaan </a:t>
            </a:r>
            <a:r>
              <a:rPr lang="en-US" sz="3000" b="1" dirty="0" err="1" smtClean="0">
                <a:solidFill>
                  <a:srgbClr val="FF0000"/>
                </a:solidFill>
              </a:rPr>
              <a:t>Ritel</a:t>
            </a:r>
            <a:r>
              <a:rPr lang="en-US" sz="3000" b="1" dirty="0" smtClean="0">
                <a:solidFill>
                  <a:srgbClr val="FF0000"/>
                </a:solidFill>
              </a:rPr>
              <a:t>, </a:t>
            </a:r>
            <a:r>
              <a:rPr lang="en-US" sz="3000" b="1" dirty="0" err="1" smtClean="0">
                <a:solidFill>
                  <a:srgbClr val="FF0000"/>
                </a:solidFill>
              </a:rPr>
              <a:t>dll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pPr lvl="1" algn="l">
              <a:lnSpc>
                <a:spcPct val="80000"/>
              </a:lnSpc>
            </a:pPr>
            <a:r>
              <a:rPr lang="en-US" sz="3000" b="1" dirty="0" err="1" smtClean="0">
                <a:solidFill>
                  <a:srgbClr val="FF0000"/>
                </a:solidFill>
              </a:rPr>
              <a:t>Kelompok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Manajemen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Administrasi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pPr algn="l">
              <a:lnSpc>
                <a:spcPct val="80000"/>
              </a:lnSpc>
              <a:buSzPct val="85000"/>
            </a:pPr>
            <a:r>
              <a:rPr lang="en-US" sz="3000" dirty="0" err="1" smtClean="0">
                <a:solidFill>
                  <a:srgbClr val="FF0000"/>
                </a:solidFill>
              </a:rPr>
              <a:t>Perspektif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Manajemen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Perilaku</a:t>
            </a:r>
            <a:endParaRPr lang="en-US" sz="3000" dirty="0" smtClean="0">
              <a:solidFill>
                <a:srgbClr val="FF0000"/>
              </a:solidFill>
            </a:endParaRPr>
          </a:p>
          <a:p>
            <a:pPr lvl="1" algn="l">
              <a:lnSpc>
                <a:spcPct val="80000"/>
              </a:lnSpc>
            </a:pPr>
            <a:r>
              <a:rPr lang="en-US" sz="3000" b="1" dirty="0" err="1" smtClean="0">
                <a:solidFill>
                  <a:srgbClr val="FF0000"/>
                </a:solidFill>
              </a:rPr>
              <a:t>Studi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Howthorne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pPr lvl="1" algn="l">
              <a:lnSpc>
                <a:spcPct val="80000"/>
              </a:lnSpc>
            </a:pPr>
            <a:r>
              <a:rPr lang="en-US" sz="3000" b="1" dirty="0" err="1" smtClean="0">
                <a:solidFill>
                  <a:srgbClr val="FF0000"/>
                </a:solidFill>
              </a:rPr>
              <a:t>Teori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Relasi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Manusia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pPr lvl="1" algn="l">
              <a:lnSpc>
                <a:spcPct val="80000"/>
              </a:lnSpc>
            </a:pPr>
            <a:r>
              <a:rPr lang="en-US" sz="3000" b="1" dirty="0" err="1" smtClean="0">
                <a:solidFill>
                  <a:srgbClr val="FF0000"/>
                </a:solidFill>
              </a:rPr>
              <a:t>Teori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Perilaku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Kontemporer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pPr algn="l">
              <a:lnSpc>
                <a:spcPct val="80000"/>
              </a:lnSpc>
              <a:buSzPct val="85000"/>
            </a:pPr>
            <a:r>
              <a:rPr lang="en-US" sz="3000" dirty="0" err="1" smtClean="0">
                <a:solidFill>
                  <a:srgbClr val="FF0000"/>
                </a:solidFill>
              </a:rPr>
              <a:t>Perspektif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Manajemen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Kuantitatif</a:t>
            </a:r>
            <a:endParaRPr lang="en-US" sz="3000" dirty="0" smtClean="0">
              <a:solidFill>
                <a:srgbClr val="FF0000"/>
              </a:solidFill>
            </a:endParaRPr>
          </a:p>
          <a:p>
            <a:pPr lvl="1" algn="l">
              <a:lnSpc>
                <a:spcPct val="80000"/>
              </a:lnSpc>
            </a:pPr>
            <a:r>
              <a:rPr lang="en-US" sz="3000" b="1" dirty="0" err="1" smtClean="0">
                <a:solidFill>
                  <a:srgbClr val="FF0000"/>
                </a:solidFill>
              </a:rPr>
              <a:t>Kelompok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Manajemen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Sains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pPr lvl="1" algn="l">
              <a:lnSpc>
                <a:spcPct val="80000"/>
              </a:lnSpc>
            </a:pPr>
            <a:r>
              <a:rPr lang="en-US" sz="3000" b="1" dirty="0" err="1" smtClean="0">
                <a:solidFill>
                  <a:srgbClr val="FF0000"/>
                </a:solidFill>
              </a:rPr>
              <a:t>Kelompok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Manajemen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Operasi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</a:pPr>
            <a:endParaRPr lang="en-US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Perspektif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Klasik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SzPct val="85000"/>
            </a:pP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Ilmiah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Saintifik</a:t>
            </a:r>
            <a:endParaRPr lang="en-US" sz="2800" dirty="0" smtClean="0"/>
          </a:p>
          <a:p>
            <a:pPr lvl="1"/>
            <a:r>
              <a:rPr lang="en-US" sz="2400" b="1" dirty="0" err="1" smtClean="0"/>
              <a:t>Frederich</a:t>
            </a:r>
            <a:r>
              <a:rPr lang="en-US" sz="2400" b="1" dirty="0" smtClean="0"/>
              <a:t> W Taylor (1856-1915</a:t>
            </a:r>
            <a:r>
              <a:rPr lang="en-US" sz="2000" b="1" dirty="0" smtClean="0"/>
              <a:t>),</a:t>
            </a:r>
            <a:r>
              <a:rPr lang="en-US" sz="2000" b="1" dirty="0" err="1" smtClean="0"/>
              <a:t>melakukan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penelitian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bernama</a:t>
            </a:r>
            <a:r>
              <a:rPr lang="en-US" sz="2000" b="1" dirty="0" smtClean="0"/>
              <a:t> TIME AND MOTION STUDI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smtClean="0"/>
              <a:t>PIECEWORK</a:t>
            </a:r>
            <a:r>
              <a:rPr lang="en-US" sz="2000" b="1" dirty="0" smtClean="0">
                <a:solidFill>
                  <a:schemeClr val="tx1"/>
                </a:solidFill>
              </a:rPr>
              <a:t> PAY SYSTEM </a:t>
            </a:r>
            <a:endParaRPr lang="en-US" sz="2000" b="1" dirty="0" smtClean="0"/>
          </a:p>
          <a:p>
            <a:pPr lvl="2">
              <a:buNone/>
            </a:pPr>
            <a:endParaRPr lang="en-US" sz="2000" b="1" dirty="0" smtClean="0"/>
          </a:p>
        </p:txBody>
      </p:sp>
      <p:pic>
        <p:nvPicPr>
          <p:cNvPr id="4" name="Picture 3" descr="http://upload.wikimedia.org/wikipedia/commons/thumb/b/b7/Frederick_Winslow_Taylor.JPG/200px-Frederick_Winslow_Taylor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2714620"/>
            <a:ext cx="2786082" cy="371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i="1" dirty="0"/>
              <a:t>scientific management</a:t>
            </a:r>
            <a:r>
              <a:rPr lang="en-US" dirty="0"/>
              <a:t>,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dipopulerkan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>
                <a:hlinkClick r:id="rId2" tooltip="Frederick Winslow Taylor"/>
              </a:rPr>
              <a:t>Frederick Winslow Taylor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bukunya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berjudul</a:t>
            </a:r>
            <a:r>
              <a:rPr lang="en-US" dirty="0"/>
              <a:t> </a:t>
            </a:r>
            <a:r>
              <a:rPr lang="en-US" i="1" dirty="0"/>
              <a:t>Principles of Scientific Management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>
                <a:hlinkClick r:id="rId3" tooltip="1911"/>
              </a:rPr>
              <a:t>1911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bukunya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Taylor </a:t>
            </a:r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"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n-US" sz="3200" b="1" dirty="0" err="1" smtClean="0"/>
              <a:t>Empat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Prinsip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dasar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Manajemen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Ilmiah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Kembangkanlah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tiap-tiap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,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menggantikan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lama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untung-untungan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, </a:t>
            </a:r>
            <a:r>
              <a:rPr lang="en-US" dirty="0" err="1"/>
              <a:t>pilihlah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latihlah</a:t>
            </a:r>
            <a:r>
              <a:rPr lang="en-US" dirty="0"/>
              <a:t>, </a:t>
            </a:r>
            <a:r>
              <a:rPr lang="en-US" dirty="0" err="1"/>
              <a:t>ajarilah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kembangkanlah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samalah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sungguh-sungguh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Bagilah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merata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.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alih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baginya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Ilustrasi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Time Motion Studies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Piecework Pay System </a:t>
            </a:r>
            <a:r>
              <a:rPr lang="en-US" sz="2800" dirty="0" err="1" smtClean="0">
                <a:solidFill>
                  <a:schemeClr val="tx1"/>
                </a:solidFill>
              </a:rPr>
              <a:t>dari</a:t>
            </a:r>
            <a:r>
              <a:rPr lang="en-US" sz="2800" dirty="0" smtClean="0">
                <a:solidFill>
                  <a:schemeClr val="tx1"/>
                </a:solidFill>
              </a:rPr>
              <a:t> Taylor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6615"/>
        </p:xfrm>
        <a:graphic>
          <a:graphicData uri="http://schemas.openxmlformats.org/drawingml/2006/table">
            <a:tbl>
              <a:tblPr/>
              <a:tblGrid>
                <a:gridCol w="1639888"/>
                <a:gridCol w="6589712"/>
              </a:tblGrid>
              <a:tr h="736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Kemampuan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Pengerjaan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dan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Jumlah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Upah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yang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diterima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2477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Karena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mampu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mengerjakan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25 Unit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atau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diatas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standar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maka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upah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yang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diterima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adalah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25 unit x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Rp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. 2.000 =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Rp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.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77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Karena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pengerjaannya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hanya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20 unit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atau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dibawah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standar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,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maka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upah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yang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diterima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adalah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20 unit x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Rp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. 1.750 =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Rp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. 35.000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Karena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pengerjaannya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sebanyak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24 Unit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atau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sesuai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dengan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standar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maka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upah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yang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diterima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adalah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 24 unit x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Rp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. 2.000 =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Rp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. 48.000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txBody>
          <a:bodyPr>
            <a:noAutofit/>
          </a:bodyPr>
          <a:lstStyle/>
          <a:p>
            <a:pPr lvl="1"/>
            <a:r>
              <a:rPr lang="en-US" sz="2800" b="1" dirty="0" smtClean="0"/>
              <a:t>Frank </a:t>
            </a:r>
            <a:r>
              <a:rPr lang="en-US" sz="2800" b="1" dirty="0" err="1" smtClean="0"/>
              <a:t>Gilberth</a:t>
            </a:r>
            <a:r>
              <a:rPr lang="en-US" sz="2800" b="1" dirty="0" smtClean="0"/>
              <a:t> (1868-1924)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Lilian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Gilberth</a:t>
            </a:r>
            <a:r>
              <a:rPr lang="en-US" sz="2800" b="1" dirty="0" smtClean="0"/>
              <a:t> (1878-1972)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Autofit/>
          </a:bodyPr>
          <a:lstStyle/>
          <a:p>
            <a:pPr lvl="1"/>
            <a:r>
              <a:rPr lang="en-US" sz="2800" b="1" dirty="0" err="1" smtClean="0"/>
              <a:t>Efisiensi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Produksi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Psikologi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Industri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Manajemen</a:t>
            </a:r>
            <a:r>
              <a:rPr lang="en-US" sz="2800" b="1" dirty="0" smtClean="0"/>
              <a:t> SDM</a:t>
            </a:r>
          </a:p>
          <a:p>
            <a:pPr lvl="1"/>
            <a:endParaRPr lang="en-US" sz="2800" b="1" dirty="0" smtClean="0"/>
          </a:p>
          <a:p>
            <a:pPr lvl="1"/>
            <a:r>
              <a:rPr lang="en-US" b="1" dirty="0" err="1"/>
              <a:t>Keluarga</a:t>
            </a:r>
            <a:r>
              <a:rPr lang="en-US" b="1" dirty="0"/>
              <a:t> </a:t>
            </a:r>
            <a:r>
              <a:rPr lang="en-US" b="1" dirty="0" err="1" smtClean="0"/>
              <a:t>Gilberth</a:t>
            </a:r>
            <a:r>
              <a:rPr lang="en-US" b="1" dirty="0" smtClean="0"/>
              <a:t> </a:t>
            </a:r>
            <a:r>
              <a:rPr lang="en-US" b="1" dirty="0" err="1"/>
              <a:t>berhasil</a:t>
            </a:r>
            <a:r>
              <a:rPr lang="en-US" b="1" dirty="0"/>
              <a:t> </a:t>
            </a:r>
            <a:r>
              <a:rPr lang="en-US" b="1" dirty="0" err="1"/>
              <a:t>menciptakan</a:t>
            </a:r>
            <a:r>
              <a:rPr lang="en-US" b="1" dirty="0"/>
              <a:t> </a:t>
            </a:r>
            <a:r>
              <a:rPr lang="en-US" b="1" dirty="0" err="1">
                <a:hlinkClick r:id="rId2" tooltip="Mikronometer (halaman belum tersedia)"/>
              </a:rPr>
              <a:t>mikronometer</a:t>
            </a:r>
            <a:r>
              <a:rPr lang="en-US" b="1" dirty="0"/>
              <a:t> yang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mencatat</a:t>
            </a:r>
            <a:r>
              <a:rPr lang="en-US" b="1" dirty="0"/>
              <a:t> </a:t>
            </a:r>
            <a:r>
              <a:rPr lang="en-US" b="1" dirty="0" err="1"/>
              <a:t>setiap</a:t>
            </a:r>
            <a:r>
              <a:rPr lang="en-US" b="1" dirty="0"/>
              <a:t> </a:t>
            </a:r>
            <a:r>
              <a:rPr lang="en-US" b="1" dirty="0" err="1"/>
              <a:t>gerakan</a:t>
            </a:r>
            <a:r>
              <a:rPr lang="en-US" b="1" dirty="0"/>
              <a:t> yang </a:t>
            </a:r>
            <a:r>
              <a:rPr lang="en-US" b="1" dirty="0" err="1"/>
              <a:t>dilakukan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pekerja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lamanya</a:t>
            </a:r>
            <a:r>
              <a:rPr lang="en-US" b="1" dirty="0"/>
              <a:t> </a:t>
            </a:r>
            <a:r>
              <a:rPr lang="en-US" b="1" dirty="0" err="1"/>
              <a:t>waktu</a:t>
            </a:r>
            <a:r>
              <a:rPr lang="en-US" b="1" dirty="0"/>
              <a:t> yang </a:t>
            </a:r>
            <a:r>
              <a:rPr lang="en-US" b="1" dirty="0" err="1"/>
              <a:t>dihabiskan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setiap</a:t>
            </a:r>
            <a:r>
              <a:rPr lang="en-US" b="1" dirty="0"/>
              <a:t> </a:t>
            </a:r>
            <a:r>
              <a:rPr lang="en-US" b="1" dirty="0" err="1"/>
              <a:t>gerakan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endParaRPr 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en-US" sz="3600" dirty="0" err="1"/>
              <a:t>Keluarga</a:t>
            </a:r>
            <a:r>
              <a:rPr lang="en-US" sz="3600" dirty="0"/>
              <a:t> </a:t>
            </a:r>
            <a:r>
              <a:rPr lang="en-US" sz="3600" dirty="0" err="1"/>
              <a:t>Gilbreth</a:t>
            </a:r>
            <a:r>
              <a:rPr lang="en-US" sz="3600" dirty="0"/>
              <a:t> </a:t>
            </a:r>
            <a:r>
              <a:rPr lang="en-US" sz="3600" dirty="0" err="1"/>
              <a:t>juga</a:t>
            </a:r>
            <a:r>
              <a:rPr lang="en-US" sz="3600" dirty="0"/>
              <a:t> </a:t>
            </a:r>
            <a:r>
              <a:rPr lang="en-US" sz="3600" dirty="0" err="1"/>
              <a:t>menyusun</a:t>
            </a:r>
            <a:r>
              <a:rPr lang="en-US" sz="3600" dirty="0"/>
              <a:t> </a:t>
            </a:r>
            <a:r>
              <a:rPr lang="en-US" sz="3600" dirty="0" err="1"/>
              <a:t>skema</a:t>
            </a:r>
            <a:r>
              <a:rPr lang="en-US" sz="3600" dirty="0"/>
              <a:t> </a:t>
            </a:r>
            <a:r>
              <a:rPr lang="en-US" sz="3600" dirty="0" err="1"/>
              <a:t>klasifikasi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memberi</a:t>
            </a:r>
            <a:r>
              <a:rPr lang="en-US" sz="3600" dirty="0"/>
              <a:t> </a:t>
            </a:r>
            <a:r>
              <a:rPr lang="en-US" sz="3600" dirty="0" err="1"/>
              <a:t>nama</a:t>
            </a:r>
            <a:r>
              <a:rPr lang="en-US" sz="3600" dirty="0"/>
              <a:t> </a:t>
            </a:r>
            <a:r>
              <a:rPr lang="en-US" sz="3600" dirty="0" err="1"/>
              <a:t>tujuh</a:t>
            </a:r>
            <a:r>
              <a:rPr lang="en-US" sz="3600" dirty="0"/>
              <a:t> </a:t>
            </a:r>
            <a:r>
              <a:rPr lang="en-US" sz="3600" dirty="0" err="1"/>
              <a:t>belas</a:t>
            </a:r>
            <a:r>
              <a:rPr lang="en-US" sz="3600" dirty="0"/>
              <a:t> </a:t>
            </a:r>
            <a:r>
              <a:rPr lang="en-US" sz="3600" dirty="0" err="1"/>
              <a:t>gerakan</a:t>
            </a:r>
            <a:r>
              <a:rPr lang="en-US" sz="3600" dirty="0"/>
              <a:t> </a:t>
            </a:r>
            <a:r>
              <a:rPr lang="en-US" sz="3600" dirty="0" err="1"/>
              <a:t>tangan</a:t>
            </a:r>
            <a:r>
              <a:rPr lang="en-US" sz="3600" dirty="0"/>
              <a:t> </a:t>
            </a:r>
            <a:r>
              <a:rPr lang="en-US" sz="3600" dirty="0" err="1"/>
              <a:t>dasar</a:t>
            </a:r>
            <a:r>
              <a:rPr lang="en-US" sz="3600" dirty="0"/>
              <a:t> (</a:t>
            </a:r>
            <a:r>
              <a:rPr lang="en-US" sz="3600" dirty="0" err="1"/>
              <a:t>seperti</a:t>
            </a:r>
            <a:r>
              <a:rPr lang="en-US" sz="3600" dirty="0"/>
              <a:t> </a:t>
            </a:r>
            <a:r>
              <a:rPr lang="en-US" sz="3600" dirty="0" err="1"/>
              <a:t>mencari</a:t>
            </a:r>
            <a:r>
              <a:rPr lang="en-US" sz="3600" dirty="0"/>
              <a:t>, </a:t>
            </a:r>
            <a:r>
              <a:rPr lang="en-US" sz="3600" dirty="0" err="1"/>
              <a:t>menggenggam</a:t>
            </a:r>
            <a:r>
              <a:rPr lang="en-US" sz="3600" dirty="0"/>
              <a:t>, </a:t>
            </a:r>
            <a:r>
              <a:rPr lang="en-US" sz="3600" dirty="0" err="1"/>
              <a:t>memegang</a:t>
            </a:r>
            <a:r>
              <a:rPr lang="en-US" sz="3600" dirty="0"/>
              <a:t>) yang </a:t>
            </a:r>
            <a:r>
              <a:rPr lang="en-US" sz="3600" dirty="0" err="1"/>
              <a:t>mereka</a:t>
            </a:r>
            <a:r>
              <a:rPr lang="en-US" sz="3600" dirty="0"/>
              <a:t> </a:t>
            </a:r>
            <a:r>
              <a:rPr lang="en-US" sz="3600" dirty="0" err="1"/>
              <a:t>sebut</a:t>
            </a:r>
            <a:r>
              <a:rPr lang="en-US" sz="3600" dirty="0"/>
              <a:t> </a:t>
            </a:r>
            <a:r>
              <a:rPr lang="en-US" sz="3600" b="1" dirty="0" err="1"/>
              <a:t>Therbligs</a:t>
            </a:r>
            <a:r>
              <a:rPr lang="en-US" sz="3600" dirty="0"/>
              <a:t> </a:t>
            </a:r>
            <a:endParaRPr lang="en-US" sz="3600" dirty="0" smtClean="0"/>
          </a:p>
          <a:p>
            <a:r>
              <a:rPr lang="en-US" sz="3600" dirty="0" err="1" smtClean="0"/>
              <a:t>Menghilangkan</a:t>
            </a:r>
            <a:r>
              <a:rPr lang="en-US" sz="3600" dirty="0" smtClean="0"/>
              <a:t> gerakan2 yang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perlu</a:t>
            </a:r>
            <a:r>
              <a:rPr lang="en-US" sz="3600" dirty="0" smtClean="0"/>
              <a:t> agar </a:t>
            </a:r>
            <a:r>
              <a:rPr lang="en-US" sz="3600" dirty="0" err="1" smtClean="0"/>
              <a:t>penggunaan</a:t>
            </a:r>
            <a:r>
              <a:rPr lang="en-US" sz="3600" dirty="0" smtClean="0"/>
              <a:t> </a:t>
            </a:r>
            <a:r>
              <a:rPr lang="en-US" sz="3600" dirty="0" err="1" smtClean="0"/>
              <a:t>waktu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tenaga</a:t>
            </a:r>
            <a:r>
              <a:rPr lang="en-US" sz="3600" dirty="0" smtClean="0"/>
              <a:t> </a:t>
            </a:r>
            <a:r>
              <a:rPr lang="en-US" sz="3600" dirty="0" err="1" smtClean="0"/>
              <a:t>lebih</a:t>
            </a:r>
            <a:r>
              <a:rPr lang="en-US" sz="3600" dirty="0" smtClean="0"/>
              <a:t>  </a:t>
            </a:r>
            <a:r>
              <a:rPr lang="en-US" sz="3600" dirty="0" err="1" smtClean="0"/>
              <a:t>efektif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efisien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r>
              <a:rPr lang="en-US" sz="6000" b="1" dirty="0" err="1"/>
              <a:t>Teori</a:t>
            </a:r>
            <a:r>
              <a:rPr lang="en-US" sz="6000" b="1" dirty="0"/>
              <a:t> </a:t>
            </a:r>
            <a:r>
              <a:rPr lang="en-US" sz="6000" b="1" dirty="0" err="1"/>
              <a:t>administrasi</a:t>
            </a:r>
            <a:r>
              <a:rPr lang="en-US" sz="6000" b="1" dirty="0"/>
              <a:t> </a:t>
            </a:r>
            <a:r>
              <a:rPr lang="en-US" sz="6000" b="1" dirty="0" err="1"/>
              <a:t>umum</a:t>
            </a:r>
            <a:r>
              <a:rPr lang="en-US" sz="4900" dirty="0"/>
              <a:t/>
            </a:r>
            <a:br>
              <a:rPr lang="en-US" sz="4900" dirty="0"/>
            </a:b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/>
              <a:t>Teori</a:t>
            </a:r>
            <a:r>
              <a:rPr lang="en-US" sz="4000" dirty="0"/>
              <a:t> </a:t>
            </a:r>
            <a:r>
              <a:rPr lang="en-US" sz="4000" dirty="0" err="1"/>
              <a:t>administrasi</a:t>
            </a:r>
            <a:r>
              <a:rPr lang="en-US" sz="4000" dirty="0"/>
              <a:t> </a:t>
            </a:r>
            <a:r>
              <a:rPr lang="en-US" sz="4000" dirty="0" err="1"/>
              <a:t>umum</a:t>
            </a:r>
            <a:r>
              <a:rPr lang="en-US" sz="4000" dirty="0"/>
              <a:t> </a:t>
            </a:r>
            <a:r>
              <a:rPr lang="en-US" sz="4000" dirty="0" err="1"/>
              <a:t>atau</a:t>
            </a:r>
            <a:r>
              <a:rPr lang="en-US" sz="4000" dirty="0"/>
              <a:t>,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bahasa</a:t>
            </a:r>
            <a:r>
              <a:rPr lang="en-US" sz="4000" dirty="0"/>
              <a:t> </a:t>
            </a:r>
            <a:r>
              <a:rPr lang="en-US" sz="4000" dirty="0" err="1"/>
              <a:t>Inggris</a:t>
            </a:r>
            <a:r>
              <a:rPr lang="en-US" sz="4000" dirty="0"/>
              <a:t>, </a:t>
            </a:r>
            <a:r>
              <a:rPr lang="en-US" sz="4000" i="1" dirty="0"/>
              <a:t>general theory of administration</a:t>
            </a:r>
            <a:r>
              <a:rPr lang="en-US" sz="4000" dirty="0" smtClean="0"/>
              <a:t>, </a:t>
            </a:r>
            <a:r>
              <a:rPr lang="en-US" sz="4000" dirty="0" err="1" smtClean="0"/>
              <a:t>yaitu</a:t>
            </a:r>
            <a:r>
              <a:rPr lang="en-US" sz="4000" dirty="0" smtClean="0"/>
              <a:t> </a:t>
            </a:r>
          </a:p>
          <a:p>
            <a:pPr>
              <a:buNone/>
            </a:pPr>
            <a:r>
              <a:rPr lang="en-US" sz="4000" dirty="0" smtClean="0"/>
              <a:t>    </a:t>
            </a:r>
            <a:r>
              <a:rPr lang="en-US" sz="4000" dirty="0" err="1" smtClean="0"/>
              <a:t>teori</a:t>
            </a:r>
            <a:r>
              <a:rPr lang="en-US" sz="4000" dirty="0" smtClean="0"/>
              <a:t> </a:t>
            </a:r>
            <a:r>
              <a:rPr lang="en-US" sz="4000" dirty="0" err="1"/>
              <a:t>umum</a:t>
            </a:r>
            <a:r>
              <a:rPr lang="en-US" sz="4000" dirty="0"/>
              <a:t> </a:t>
            </a:r>
            <a:r>
              <a:rPr lang="en-US" sz="4000" dirty="0" err="1"/>
              <a:t>mengenai</a:t>
            </a:r>
            <a:r>
              <a:rPr lang="en-US" sz="4000" dirty="0"/>
              <a:t> </a:t>
            </a:r>
            <a:r>
              <a:rPr lang="en-US" sz="4000" dirty="0" err="1"/>
              <a:t>apa</a:t>
            </a:r>
            <a:r>
              <a:rPr lang="en-US" sz="4000" dirty="0"/>
              <a:t> yang </a:t>
            </a:r>
            <a:r>
              <a:rPr lang="en-US" sz="4000" dirty="0" err="1"/>
              <a:t>dilakukan</a:t>
            </a:r>
            <a:r>
              <a:rPr lang="en-US" sz="4000" dirty="0"/>
              <a:t> </a:t>
            </a:r>
            <a:r>
              <a:rPr lang="en-US" sz="4000" dirty="0" err="1"/>
              <a:t>oleh</a:t>
            </a:r>
            <a:r>
              <a:rPr lang="en-US" sz="4000" dirty="0"/>
              <a:t> </a:t>
            </a:r>
            <a:r>
              <a:rPr lang="en-US" sz="4000" dirty="0" err="1"/>
              <a:t>para</a:t>
            </a:r>
            <a:r>
              <a:rPr lang="en-US" sz="4000" dirty="0"/>
              <a:t> </a:t>
            </a:r>
            <a:r>
              <a:rPr lang="en-US" sz="4000" dirty="0" err="1"/>
              <a:t>manajer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bagaimana</a:t>
            </a:r>
            <a:r>
              <a:rPr lang="en-US" sz="4000" dirty="0"/>
              <a:t> </a:t>
            </a:r>
            <a:r>
              <a:rPr lang="en-US" sz="4000" dirty="0" err="1"/>
              <a:t>cara</a:t>
            </a:r>
            <a:r>
              <a:rPr lang="en-US" sz="4000" dirty="0"/>
              <a:t> </a:t>
            </a:r>
            <a:r>
              <a:rPr lang="en-US" sz="4000" dirty="0" err="1"/>
              <a:t>membentuk</a:t>
            </a:r>
            <a:r>
              <a:rPr lang="en-US" sz="4000" dirty="0"/>
              <a:t> </a:t>
            </a:r>
            <a:r>
              <a:rPr lang="en-US" sz="4000" dirty="0" err="1"/>
              <a:t>praktik</a:t>
            </a:r>
            <a:r>
              <a:rPr lang="en-US" sz="4000" dirty="0"/>
              <a:t> </a:t>
            </a:r>
            <a:r>
              <a:rPr lang="en-US" sz="4000" dirty="0" err="1"/>
              <a:t>manajemen</a:t>
            </a:r>
            <a:r>
              <a:rPr lang="en-US" sz="4000" dirty="0"/>
              <a:t> yang </a:t>
            </a:r>
            <a:r>
              <a:rPr lang="en-US" sz="4000" dirty="0" err="1"/>
              <a:t>baik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lvl="1"/>
            <a:r>
              <a:rPr lang="en-US" dirty="0" err="1" smtClean="0"/>
              <a:t>Pelopornya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smtClean="0"/>
              <a:t>HENRY FAYOL BERKEBANGSAAN PERANCIS</a:t>
            </a:r>
            <a:r>
              <a:rPr lang="en-US" dirty="0" smtClean="0"/>
              <a:t>,</a:t>
            </a:r>
            <a:r>
              <a:rPr lang="en-US" sz="2400" b="1" dirty="0" smtClean="0"/>
              <a:t> </a:t>
            </a:r>
            <a:r>
              <a:rPr lang="en-US" sz="3200" b="1" dirty="0" smtClean="0"/>
              <a:t>(</a:t>
            </a:r>
            <a:r>
              <a:rPr lang="en-US" sz="3600" b="1" dirty="0" smtClean="0"/>
              <a:t>1841-1925)</a:t>
            </a:r>
          </a:p>
          <a:p>
            <a:pPr lvl="2"/>
            <a:r>
              <a:rPr lang="en-US" sz="3200" b="1" dirty="0" smtClean="0"/>
              <a:t>MENYUMBANGKAN 14 </a:t>
            </a:r>
            <a:r>
              <a:rPr lang="en-US" sz="3200" b="1" dirty="0" err="1" smtClean="0"/>
              <a:t>Prinsip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Fayol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Manajemen</a:t>
            </a:r>
            <a:r>
              <a:rPr lang="en-US" sz="3200" b="1" smtClean="0"/>
              <a:t> :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439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Tiga Kelompok Pemikiran Terdahulu  dalam Ilmu Manajemen</vt:lpstr>
      <vt:lpstr>Perspektif Manajemen Klasik</vt:lpstr>
      <vt:lpstr>Slide 3</vt:lpstr>
      <vt:lpstr>Empat Prinsip dasar Manajemen Ilmiah </vt:lpstr>
      <vt:lpstr>Ilustrasi  Time Motion Studies dan Piecework Pay System dari Taylor</vt:lpstr>
      <vt:lpstr>Frank Gilberth (1868-1924) dan Lilian Gilberth (1878-1972) </vt:lpstr>
      <vt:lpstr>Slide 7</vt:lpstr>
      <vt:lpstr> Teori administrasi umum </vt:lpstr>
      <vt:lpstr>Slide 9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Tiga Kelompok Pemikiran Terdahulu  dalam Ilmu Manajemen</dc:title>
  <dc:creator>Valued Acer Customer</dc:creator>
  <cp:lastModifiedBy>Valued Acer Customer</cp:lastModifiedBy>
  <cp:revision>13</cp:revision>
  <dcterms:created xsi:type="dcterms:W3CDTF">2010-03-03T21:42:45Z</dcterms:created>
  <dcterms:modified xsi:type="dcterms:W3CDTF">2010-03-03T22:17:58Z</dcterms:modified>
</cp:coreProperties>
</file>