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sldIdLst>
    <p:sldId id="256" r:id="rId2"/>
    <p:sldId id="309" r:id="rId3"/>
    <p:sldId id="272" r:id="rId4"/>
    <p:sldId id="310" r:id="rId5"/>
    <p:sldId id="311" r:id="rId6"/>
    <p:sldId id="273" r:id="rId7"/>
    <p:sldId id="312" r:id="rId8"/>
    <p:sldId id="313" r:id="rId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94667" autoAdjust="0"/>
  </p:normalViewPr>
  <p:slideViewPr>
    <p:cSldViewPr>
      <p:cViewPr varScale="1">
        <p:scale>
          <a:sx n="71" d="100"/>
          <a:sy n="71" d="100"/>
        </p:scale>
        <p:origin x="-105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73157"/>
            <a:ext cx="7772400" cy="1470025"/>
          </a:xfrm>
        </p:spPr>
        <p:txBody>
          <a:bodyPr anchor="b"/>
          <a:lstStyle>
            <a:lvl1pPr algn="l">
              <a:defRPr sz="4800"/>
            </a:lvl1pPr>
          </a:lstStyle>
          <a:p>
            <a:r>
              <a:rPr kumimoji="0" lang="en-US" smtClean="0"/>
              <a:t>Click to edit Master title style</a:t>
            </a:r>
            <a:endParaRPr kumimoji="0" lang="en-US"/>
          </a:p>
        </p:txBody>
      </p:sp>
      <p:sp>
        <p:nvSpPr>
          <p:cNvPr id="3" name="Subtitle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68" y="274639"/>
            <a:ext cx="1543032"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61513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924181"/>
            <a:ext cx="7772400" cy="1362075"/>
          </a:xfrm>
        </p:spPr>
        <p:txBody>
          <a:bodyPr anchor="t"/>
          <a:lstStyle>
            <a:lvl1pPr algn="l">
              <a:defRPr sz="4400" b="0"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5591D76-7F0E-49BC-A4FD-BD33A46DF2AE}" type="slidenum">
              <a:rPr lang="id-ID" smtClean="0"/>
              <a:pPr/>
              <a:t>‹#›</a:t>
            </a:fld>
            <a:endParaRPr lang="id-ID"/>
          </a:p>
        </p:txBody>
      </p:sp>
      <p:sp>
        <p:nvSpPr>
          <p:cNvPr id="2" name="Title 1"/>
          <p:cNvSpPr>
            <a:spLocks noGrp="1"/>
          </p:cNvSpPr>
          <p:nvPr>
            <p:ph type="title"/>
          </p:nvPr>
        </p:nvSpPr>
        <p:spPr>
          <a:xfrm>
            <a:off x="457205" y="285728"/>
            <a:ext cx="8230993" cy="696626"/>
          </a:xfrm>
        </p:spPr>
        <p:txBody>
          <a:bodyPr anchor="ctr"/>
          <a:lstStyle>
            <a:lvl1pPr algn="ctr">
              <a:defRPr sz="3600" b="0"/>
            </a:lvl1pPr>
          </a:lstStyle>
          <a:p>
            <a:r>
              <a:rPr kumimoji="0" lang="en-US" smtClean="0"/>
              <a:t>Click to edit Master title style</a:t>
            </a:r>
            <a:endParaRPr kumimoji="0" lang="en-US"/>
          </a:p>
        </p:txBody>
      </p:sp>
    </p:spTree>
  </p:cSld>
  <p:clrMapOvr>
    <a:masterClrMapping/>
  </p:clrMapOvr>
  <p:transition spd="med">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01024" y="642918"/>
            <a:ext cx="785818" cy="4572032"/>
          </a:xfrm>
        </p:spPr>
        <p:txBody>
          <a:bodyPr vert="eaVert" anchor="ctr"/>
          <a:lstStyle>
            <a:lvl1pPr algn="l">
              <a:defRPr sz="24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C157C8-6E59-4FF1-B111-11D1CF543097}" type="datetimeFigureOut">
              <a:rPr lang="id-ID" smtClean="0"/>
              <a:pPr/>
              <a:t>31/12/2009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13" cstate="print">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Rectangle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Rectangle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Picture 8"/>
          <p:cNvPicPr>
            <a:picLocks noChangeAspect="1"/>
          </p:cNvPicPr>
          <p:nvPr/>
        </p:nvPicPr>
        <p:blipFill>
          <a:blip r:embed="rId14" cstate="print">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E2C157C8-6E59-4FF1-B111-11D1CF543097}" type="datetimeFigureOut">
              <a:rPr lang="id-ID" smtClean="0"/>
              <a:pPr/>
              <a:t>31/12/2009</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15591D76-7F0E-49BC-A4FD-BD33A46DF2A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ransition spd="med">
    <p:fade thruBlk="1"/>
  </p:transition>
  <p:timing>
    <p:tnLst>
      <p:par>
        <p:cTn id="1" dur="indefinite" restart="never" nodeType="tmRoot"/>
      </p:par>
    </p:tnLst>
  </p:timing>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1481"/>
            <a:ext cx="7772400" cy="2071702"/>
          </a:xfrm>
        </p:spPr>
        <p:txBody>
          <a:bodyPr>
            <a:normAutofit/>
          </a:bodyPr>
          <a:lstStyle/>
          <a:p>
            <a:r>
              <a:rPr lang="id-ID" sz="3200" dirty="0" smtClean="0"/>
              <a:t>Pertemuan 2</a:t>
            </a:r>
            <a:r>
              <a:rPr lang="id-ID" sz="4000" dirty="0" smtClean="0"/>
              <a:t/>
            </a:r>
            <a:br>
              <a:rPr lang="id-ID" sz="4000" dirty="0" smtClean="0"/>
            </a:br>
            <a:r>
              <a:rPr lang="id-ID" sz="4400" dirty="0" smtClean="0"/>
              <a:t>Model Proses + Metodologi</a:t>
            </a:r>
            <a:r>
              <a:rPr lang="id-ID" sz="4000" dirty="0" smtClean="0"/>
              <a:t/>
            </a:r>
            <a:br>
              <a:rPr lang="id-ID" sz="4000" dirty="0" smtClean="0"/>
            </a:br>
            <a:endParaRPr lang="id-ID" sz="4000" dirty="0"/>
          </a:p>
        </p:txBody>
      </p:sp>
      <p:sp>
        <p:nvSpPr>
          <p:cNvPr id="3" name="Subtitle 2"/>
          <p:cNvSpPr>
            <a:spLocks noGrp="1"/>
          </p:cNvSpPr>
          <p:nvPr>
            <p:ph type="subTitle" idx="1"/>
          </p:nvPr>
        </p:nvSpPr>
        <p:spPr>
          <a:xfrm>
            <a:off x="785786" y="3071810"/>
            <a:ext cx="6670366" cy="1752600"/>
          </a:xfrm>
        </p:spPr>
        <p:txBody>
          <a:bodyPr>
            <a:normAutofit lnSpcReduction="10000"/>
          </a:bodyPr>
          <a:lstStyle/>
          <a:p>
            <a:r>
              <a:rPr lang="id-ID" dirty="0" smtClean="0"/>
              <a:t>ANALISIS DAN PERANCANGAN BERORIENTASI OBJEK</a:t>
            </a:r>
          </a:p>
          <a:p>
            <a:endParaRPr lang="id-ID" dirty="0" smtClean="0"/>
          </a:p>
          <a:p>
            <a:r>
              <a:rPr lang="id-ID" sz="2400" dirty="0" smtClean="0"/>
              <a:t>Citra Noviyasari, S.Si, MT</a:t>
            </a:r>
          </a:p>
          <a:p>
            <a:endParaRPr lang="id-ID" dirty="0"/>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MODEL PROSES</a:t>
            </a:r>
            <a:endParaRPr lang="id-ID" dirty="0"/>
          </a:p>
        </p:txBody>
      </p:sp>
      <p:sp>
        <p:nvSpPr>
          <p:cNvPr id="3" name="Content Placeholder 2"/>
          <p:cNvSpPr>
            <a:spLocks noGrp="1"/>
          </p:cNvSpPr>
          <p:nvPr>
            <p:ph idx="1"/>
          </p:nvPr>
        </p:nvSpPr>
        <p:spPr/>
        <p:txBody>
          <a:bodyPr>
            <a:normAutofit fontScale="77500" lnSpcReduction="20000"/>
          </a:bodyPr>
          <a:lstStyle/>
          <a:p>
            <a:pPr algn="just"/>
            <a:r>
              <a:rPr lang="id-ID" dirty="0" smtClean="0"/>
              <a:t>Model proses merupakan suatu paradigma yang digunakan untuk menggambarkan model dari urutan suatu kejadian di dalam sistem pada saat membangun ataupun mengembangkan suatu perangkat lunak. </a:t>
            </a:r>
          </a:p>
          <a:p>
            <a:pPr algn="just"/>
            <a:r>
              <a:rPr lang="id-ID" dirty="0" smtClean="0"/>
              <a:t>Model proses yang sering digunakan adalah Model Prescriptive, yaitu menggambarkan suatu set dari elemen sistem, dapat berupa kegiatan, aksi, tugas, proses produksi  maupun proses untuk jaminan kualitas dalam setiap proyek perangkat lunak. </a:t>
            </a:r>
          </a:p>
          <a:p>
            <a:pPr algn="just"/>
            <a:r>
              <a:rPr lang="id-ID" dirty="0" smtClean="0"/>
              <a:t>Pada tiap proses digambarkan aliran kerja yang akan digunakan dalam pekerjaan rekayasa perangkat lunak, dan digunakan oleh tim pengembang sebagai acuan membuat perangkat lunak.</a:t>
            </a:r>
          </a:p>
          <a:p>
            <a:pPr algn="just"/>
            <a:endParaRPr lang="id-ID" dirty="0"/>
          </a:p>
        </p:txBody>
      </p:sp>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MODEL PROSES</a:t>
            </a:r>
            <a:br>
              <a:rPr lang="id-ID" dirty="0" smtClean="0"/>
            </a:br>
            <a:r>
              <a:rPr lang="id-ID" dirty="0" smtClean="0"/>
              <a:t>Inkremental</a:t>
            </a:r>
            <a:endParaRPr lang="id-ID" dirty="0"/>
          </a:p>
        </p:txBody>
      </p:sp>
      <p:pic>
        <p:nvPicPr>
          <p:cNvPr id="4" name="Content Placeholder 3"/>
          <p:cNvPicPr>
            <a:picLocks noGrp="1"/>
          </p:cNvPicPr>
          <p:nvPr>
            <p:ph idx="1"/>
          </p:nvPr>
        </p:nvPicPr>
        <p:blipFill>
          <a:blip r:embed="rId2" cstate="print"/>
          <a:srcRect/>
          <a:stretch>
            <a:fillRect/>
          </a:stretch>
        </p:blipFill>
        <p:spPr bwMode="auto">
          <a:xfrm>
            <a:off x="1876761" y="2096514"/>
            <a:ext cx="5390477" cy="3533334"/>
          </a:xfrm>
          <a:prstGeom prst="rect">
            <a:avLst/>
          </a:prstGeom>
          <a:noFill/>
          <a:ln w="9525">
            <a:noFill/>
            <a:miter lim="800000"/>
            <a:headEnd/>
            <a:tailEnd/>
          </a:ln>
          <a:effectLst/>
        </p:spPr>
      </p:pic>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2432745" y="1600200"/>
            <a:ext cx="4278510" cy="4525963"/>
          </a:xfrm>
          <a:prstGeom prst="rect">
            <a:avLst/>
          </a:prstGeom>
          <a:noFill/>
          <a:ln w="9525">
            <a:noFill/>
            <a:miter lim="800000"/>
            <a:headEnd/>
            <a:tailEnd/>
          </a:ln>
          <a:effectLst/>
        </p:spPr>
      </p:pic>
      <p:sp>
        <p:nvSpPr>
          <p:cNvPr id="5" name="Title 1"/>
          <p:cNvSpPr>
            <a:spLocks noGrp="1"/>
          </p:cNvSpPr>
          <p:nvPr>
            <p:ph type="title"/>
          </p:nvPr>
        </p:nvSpPr>
        <p:spPr/>
        <p:txBody>
          <a:bodyPr>
            <a:normAutofit fontScale="90000"/>
          </a:bodyPr>
          <a:lstStyle/>
          <a:p>
            <a:pPr algn="l"/>
            <a:r>
              <a:rPr lang="id-ID" dirty="0" smtClean="0"/>
              <a:t>MODEL PROSES</a:t>
            </a:r>
            <a:br>
              <a:rPr lang="id-ID" dirty="0" smtClean="0"/>
            </a:br>
            <a:r>
              <a:rPr lang="id-ID" dirty="0" smtClean="0"/>
              <a:t>Rapid Application Development</a:t>
            </a:r>
            <a:endParaRPr lang="id-ID" dirty="0"/>
          </a:p>
        </p:txBody>
      </p:sp>
    </p:spTree>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pPr algn="l"/>
            <a:r>
              <a:rPr lang="id-ID" dirty="0" smtClean="0"/>
              <a:t>MODEL PROSES</a:t>
            </a:r>
            <a:br>
              <a:rPr lang="id-ID" dirty="0" smtClean="0"/>
            </a:br>
            <a:r>
              <a:rPr lang="id-ID" dirty="0" smtClean="0"/>
              <a:t>Prototype</a:t>
            </a:r>
            <a:endParaRPr lang="id-ID" dirty="0"/>
          </a:p>
        </p:txBody>
      </p:sp>
      <p:pic>
        <p:nvPicPr>
          <p:cNvPr id="5" name="Content Placeholder 4"/>
          <p:cNvPicPr>
            <a:picLocks noGrp="1"/>
          </p:cNvPicPr>
          <p:nvPr>
            <p:ph idx="1"/>
          </p:nvPr>
        </p:nvPicPr>
        <p:blipFill>
          <a:blip r:embed="rId2" cstate="print"/>
          <a:srcRect/>
          <a:stretch>
            <a:fillRect/>
          </a:stretch>
        </p:blipFill>
        <p:spPr bwMode="auto">
          <a:xfrm>
            <a:off x="1643042" y="1928802"/>
            <a:ext cx="5643602" cy="4000528"/>
          </a:xfrm>
          <a:prstGeom prst="rect">
            <a:avLst/>
          </a:prstGeom>
          <a:noFill/>
          <a:ln w="9525">
            <a:noFill/>
            <a:miter lim="800000"/>
            <a:headEnd/>
            <a:tailEnd/>
          </a:ln>
        </p:spPr>
      </p:pic>
    </p:spTree>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METODOLOGI</a:t>
            </a:r>
            <a:endParaRPr lang="id-ID" dirty="0"/>
          </a:p>
        </p:txBody>
      </p:sp>
      <p:sp>
        <p:nvSpPr>
          <p:cNvPr id="3" name="Content Placeholder 2"/>
          <p:cNvSpPr>
            <a:spLocks noGrp="1"/>
          </p:cNvSpPr>
          <p:nvPr>
            <p:ph idx="1"/>
          </p:nvPr>
        </p:nvSpPr>
        <p:spPr/>
        <p:txBody>
          <a:bodyPr>
            <a:normAutofit fontScale="92500" lnSpcReduction="20000"/>
          </a:bodyPr>
          <a:lstStyle/>
          <a:p>
            <a:pPr algn="just"/>
            <a:r>
              <a:rPr lang="id-ID" dirty="0" smtClean="0"/>
              <a:t>Metodology adalah cara sistematis untuk mengerjakan analisis dan desain. Penggunaan metodologi memudahkan tim pengembang untuk merencanakan dan mengembangkan sistem, menghilangkan perbedaan notasi untuk hal yang sama. </a:t>
            </a:r>
          </a:p>
          <a:p>
            <a:pPr algn="just"/>
            <a:r>
              <a:rPr lang="id-ID" dirty="0" smtClean="0"/>
              <a:t>Metodologi :</a:t>
            </a:r>
          </a:p>
          <a:p>
            <a:pPr lvl="1" algn="just"/>
            <a:r>
              <a:rPr lang="id-ID" sz="2600" dirty="0" smtClean="0"/>
              <a:t>Coad Yourdon -OOAD- (Peter Coad dan Edward Yourdon) </a:t>
            </a:r>
          </a:p>
          <a:p>
            <a:pPr lvl="1" algn="just"/>
            <a:r>
              <a:rPr lang="id-ID" sz="2600" dirty="0" smtClean="0"/>
              <a:t>Object Modeling Technique -OMT- (James Rumbaugh)</a:t>
            </a:r>
          </a:p>
          <a:p>
            <a:pPr lvl="1" algn="just"/>
            <a:r>
              <a:rPr lang="id-ID" sz="2600" dirty="0" smtClean="0"/>
              <a:t>Object Oriented Software Engineering –OOSE- (Ivar Jacobson)</a:t>
            </a:r>
          </a:p>
          <a:p>
            <a:pPr algn="just"/>
            <a:endParaRPr lang="id-ID" dirty="0" smtClean="0"/>
          </a:p>
          <a:p>
            <a:endParaRPr lang="id-ID" dirty="0"/>
          </a:p>
        </p:txBody>
      </p:sp>
    </p:spTree>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u="sng" dirty="0" smtClean="0"/>
              <a:t>OOAD</a:t>
            </a:r>
            <a:br>
              <a:rPr lang="id-ID" u="sng" dirty="0" smtClean="0"/>
            </a:br>
            <a:r>
              <a:rPr lang="id-ID" dirty="0" smtClean="0"/>
              <a:t>7 keuntungan menggunakan objek</a:t>
            </a:r>
            <a:endParaRPr lang="id-ID" u="sng" dirty="0"/>
          </a:p>
        </p:txBody>
      </p:sp>
      <p:sp>
        <p:nvSpPr>
          <p:cNvPr id="3" name="Content Placeholder 2"/>
          <p:cNvSpPr>
            <a:spLocks noGrp="1"/>
          </p:cNvSpPr>
          <p:nvPr>
            <p:ph idx="1"/>
          </p:nvPr>
        </p:nvSpPr>
        <p:spPr/>
        <p:txBody>
          <a:bodyPr>
            <a:normAutofit fontScale="85000" lnSpcReduction="20000"/>
          </a:bodyPr>
          <a:lstStyle/>
          <a:p>
            <a:pPr lvl="0" algn="just"/>
            <a:r>
              <a:rPr lang="en-US" dirty="0" err="1" smtClean="0"/>
              <a:t>Menangani</a:t>
            </a:r>
            <a:r>
              <a:rPr lang="en-US" dirty="0" smtClean="0"/>
              <a:t> domain </a:t>
            </a:r>
            <a:r>
              <a:rPr lang="en-US" dirty="0" err="1" smtClean="0"/>
              <a:t>persoalan</a:t>
            </a:r>
            <a:r>
              <a:rPr lang="en-US" dirty="0" smtClean="0"/>
              <a:t> yang </a:t>
            </a:r>
            <a:r>
              <a:rPr lang="en-US" dirty="0" err="1" smtClean="0"/>
              <a:t>makin</a:t>
            </a:r>
            <a:r>
              <a:rPr lang="en-US" dirty="0" smtClean="0"/>
              <a:t> </a:t>
            </a:r>
            <a:r>
              <a:rPr lang="en-US" dirty="0" err="1" smtClean="0"/>
              <a:t>kompleks</a:t>
            </a:r>
            <a:endParaRPr lang="id-ID" dirty="0" smtClean="0"/>
          </a:p>
          <a:p>
            <a:pPr lvl="0" algn="just"/>
            <a:r>
              <a:rPr lang="en-US" dirty="0" err="1" smtClean="0"/>
              <a:t>Meningkatkan</a:t>
            </a:r>
            <a:r>
              <a:rPr lang="en-US" dirty="0" smtClean="0"/>
              <a:t> </a:t>
            </a:r>
            <a:r>
              <a:rPr lang="en-US" dirty="0" err="1" smtClean="0"/>
              <a:t>interaksi</a:t>
            </a:r>
            <a:r>
              <a:rPr lang="en-US" dirty="0" smtClean="0"/>
              <a:t> </a:t>
            </a:r>
            <a:r>
              <a:rPr lang="en-US" dirty="0" err="1" smtClean="0"/>
              <a:t>antara</a:t>
            </a:r>
            <a:r>
              <a:rPr lang="en-US" dirty="0" smtClean="0"/>
              <a:t> </a:t>
            </a:r>
            <a:r>
              <a:rPr lang="en-US" dirty="0" err="1" smtClean="0"/>
              <a:t>analis</a:t>
            </a:r>
            <a:r>
              <a:rPr lang="en-US" dirty="0" smtClean="0"/>
              <a:t> </a:t>
            </a:r>
            <a:r>
              <a:rPr lang="en-US" dirty="0" err="1" smtClean="0"/>
              <a:t>dan</a:t>
            </a:r>
            <a:r>
              <a:rPr lang="en-US" dirty="0" smtClean="0"/>
              <a:t> </a:t>
            </a:r>
            <a:r>
              <a:rPr lang="en-US" dirty="0" err="1" smtClean="0"/>
              <a:t>ahli</a:t>
            </a:r>
            <a:r>
              <a:rPr lang="en-US" dirty="0" smtClean="0"/>
              <a:t> </a:t>
            </a:r>
            <a:r>
              <a:rPr lang="en-US" dirty="0" err="1" smtClean="0"/>
              <a:t>pada</a:t>
            </a:r>
            <a:r>
              <a:rPr lang="en-US" dirty="0" smtClean="0"/>
              <a:t> domain </a:t>
            </a:r>
            <a:r>
              <a:rPr lang="en-US" dirty="0" err="1" smtClean="0"/>
              <a:t>permasalahan</a:t>
            </a:r>
            <a:endParaRPr lang="id-ID" dirty="0" smtClean="0"/>
          </a:p>
          <a:p>
            <a:pPr lvl="0" algn="just"/>
            <a:r>
              <a:rPr lang="de-DE" dirty="0" smtClean="0"/>
              <a:t>Meningkatkan konsistensi internal antara analisis, perancangan dan pemrograman</a:t>
            </a:r>
            <a:endParaRPr lang="id-ID" dirty="0" smtClean="0"/>
          </a:p>
          <a:p>
            <a:pPr lvl="0" algn="just"/>
            <a:r>
              <a:rPr lang="en-US" dirty="0" err="1" smtClean="0"/>
              <a:t>Secara</a:t>
            </a:r>
            <a:r>
              <a:rPr lang="en-US" dirty="0" smtClean="0"/>
              <a:t> </a:t>
            </a:r>
            <a:r>
              <a:rPr lang="en-US" dirty="0" err="1" smtClean="0"/>
              <a:t>eksplisit</a:t>
            </a:r>
            <a:r>
              <a:rPr lang="en-US" dirty="0" smtClean="0"/>
              <a:t> </a:t>
            </a:r>
            <a:r>
              <a:rPr lang="en-US" dirty="0" err="1" smtClean="0"/>
              <a:t>menyatakan</a:t>
            </a:r>
            <a:r>
              <a:rPr lang="en-US" dirty="0" smtClean="0"/>
              <a:t> </a:t>
            </a:r>
            <a:r>
              <a:rPr lang="en-US" dirty="0" err="1" smtClean="0"/>
              <a:t>antara</a:t>
            </a:r>
            <a:r>
              <a:rPr lang="en-US" dirty="0" smtClean="0"/>
              <a:t> </a:t>
            </a:r>
            <a:r>
              <a:rPr lang="en-US" dirty="0" err="1" smtClean="0"/>
              <a:t>kelas</a:t>
            </a:r>
            <a:r>
              <a:rPr lang="en-US" dirty="0" smtClean="0"/>
              <a:t> </a:t>
            </a:r>
            <a:r>
              <a:rPr lang="en-US" dirty="0" err="1" smtClean="0"/>
              <a:t>dan</a:t>
            </a:r>
            <a:r>
              <a:rPr lang="en-US" dirty="0" smtClean="0"/>
              <a:t> </a:t>
            </a:r>
            <a:r>
              <a:rPr lang="en-US" dirty="0" err="1" smtClean="0"/>
              <a:t>objek</a:t>
            </a:r>
            <a:endParaRPr lang="id-ID" dirty="0" smtClean="0"/>
          </a:p>
          <a:p>
            <a:pPr lvl="0" algn="just"/>
            <a:r>
              <a:rPr lang="en-US" dirty="0" err="1" smtClean="0"/>
              <a:t>Membuat</a:t>
            </a:r>
            <a:r>
              <a:rPr lang="en-US" dirty="0" smtClean="0"/>
              <a:t> </a:t>
            </a:r>
            <a:r>
              <a:rPr lang="en-US" dirty="0" err="1" smtClean="0"/>
              <a:t>spesifikasi</a:t>
            </a:r>
            <a:r>
              <a:rPr lang="en-US" dirty="0" smtClean="0"/>
              <a:t> yang </a:t>
            </a:r>
            <a:r>
              <a:rPr lang="en-US" dirty="0" err="1" smtClean="0"/>
              <a:t>lebih</a:t>
            </a:r>
            <a:r>
              <a:rPr lang="en-US" dirty="0" smtClean="0"/>
              <a:t> </a:t>
            </a:r>
            <a:r>
              <a:rPr lang="en-US" dirty="0" err="1" smtClean="0"/>
              <a:t>tangguh</a:t>
            </a:r>
            <a:r>
              <a:rPr lang="en-US" dirty="0" smtClean="0"/>
              <a:t> </a:t>
            </a:r>
            <a:r>
              <a:rPr lang="en-US" dirty="0" err="1" smtClean="0"/>
              <a:t>terhadap</a:t>
            </a:r>
            <a:r>
              <a:rPr lang="en-US" dirty="0" smtClean="0"/>
              <a:t> </a:t>
            </a:r>
            <a:r>
              <a:rPr lang="en-US" dirty="0" err="1" smtClean="0"/>
              <a:t>perubahan</a:t>
            </a:r>
            <a:endParaRPr lang="id-ID" dirty="0" smtClean="0"/>
          </a:p>
          <a:p>
            <a:pPr lvl="0" algn="just"/>
            <a:r>
              <a:rPr lang="en-US" dirty="0" err="1" smtClean="0"/>
              <a:t>Mengguna-ulang</a:t>
            </a:r>
            <a:r>
              <a:rPr lang="en-US" dirty="0" smtClean="0"/>
              <a:t> </a:t>
            </a:r>
            <a:r>
              <a:rPr lang="en-US" dirty="0" err="1" smtClean="0"/>
              <a:t>hasil</a:t>
            </a:r>
            <a:r>
              <a:rPr lang="en-US" dirty="0" smtClean="0"/>
              <a:t> OOA, OOD, </a:t>
            </a:r>
            <a:r>
              <a:rPr lang="en-US" dirty="0" err="1" smtClean="0"/>
              <a:t>dan</a:t>
            </a:r>
            <a:r>
              <a:rPr lang="en-US" dirty="0" smtClean="0"/>
              <a:t> OOP</a:t>
            </a:r>
            <a:endParaRPr lang="id-ID" dirty="0" smtClean="0"/>
          </a:p>
          <a:p>
            <a:pPr lvl="0" algn="just"/>
            <a:r>
              <a:rPr lang="de-DE" dirty="0" smtClean="0"/>
              <a:t>Menyediakan representasi yang konsisten antara analisis, perancangan dan pemrograman.</a:t>
            </a:r>
            <a:endParaRPr lang="id-ID" dirty="0" smtClean="0"/>
          </a:p>
          <a:p>
            <a:endParaRPr lang="id-ID" dirty="0"/>
          </a:p>
        </p:txBody>
      </p:sp>
    </p:spTree>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lvl="0"/>
            <a:r>
              <a:rPr lang="id-ID" dirty="0" smtClean="0"/>
              <a:t>Tidak ada perbedaan besar antara notasi analisis dan perancangan</a:t>
            </a:r>
          </a:p>
          <a:p>
            <a:pPr lvl="0"/>
            <a:r>
              <a:rPr lang="id-ID" dirty="0" smtClean="0"/>
              <a:t>Tidak ada transisi dari tahapan analisis ke tahapan perancangan</a:t>
            </a:r>
          </a:p>
          <a:p>
            <a:pPr lvl="0"/>
            <a:r>
              <a:rPr lang="id-ID" dirty="0" smtClean="0"/>
              <a:t>Tidak ada model waterfall yang harus diikuti, dalam hal ini dapat menggunakan model spiral dan incremental, walaupun penggunaan tersering adalah model prototyping.</a:t>
            </a:r>
          </a:p>
          <a:p>
            <a:pPr lvl="0"/>
            <a:r>
              <a:rPr lang="id-ID" dirty="0" smtClean="0"/>
              <a:t>Terdapat </a:t>
            </a:r>
            <a:r>
              <a:rPr lang="de-DE" dirty="0" smtClean="0"/>
              <a:t>sejumlah keahlian dan strategi </a:t>
            </a:r>
            <a:r>
              <a:rPr lang="id-ID" dirty="0" smtClean="0"/>
              <a:t>khusus </a:t>
            </a:r>
            <a:r>
              <a:rPr lang="de-DE" dirty="0" smtClean="0"/>
              <a:t>yang diperlukan oleh analis dan perancang</a:t>
            </a:r>
            <a:endParaRPr lang="id-ID" dirty="0" smtClean="0"/>
          </a:p>
          <a:p>
            <a:pPr lvl="0"/>
            <a:r>
              <a:rPr lang="id-ID" dirty="0" smtClean="0"/>
              <a:t>Terdapat  keseragaman representasi dari OOA, OOD ke OOP.</a:t>
            </a:r>
          </a:p>
          <a:p>
            <a:endParaRPr lang="id-ID" dirty="0"/>
          </a:p>
        </p:txBody>
      </p:sp>
      <p:sp>
        <p:nvSpPr>
          <p:cNvPr id="4" name="Title 1"/>
          <p:cNvSpPr>
            <a:spLocks noGrp="1"/>
          </p:cNvSpPr>
          <p:nvPr>
            <p:ph type="title"/>
          </p:nvPr>
        </p:nvSpPr>
        <p:spPr/>
        <p:txBody>
          <a:bodyPr>
            <a:normAutofit fontScale="90000"/>
          </a:bodyPr>
          <a:lstStyle/>
          <a:p>
            <a:pPr algn="l"/>
            <a:r>
              <a:rPr lang="id-ID" u="sng" dirty="0" smtClean="0"/>
              <a:t>OOAD</a:t>
            </a:r>
            <a:br>
              <a:rPr lang="id-ID" u="sng" dirty="0" smtClean="0"/>
            </a:br>
            <a:r>
              <a:rPr lang="id-ID" dirty="0" smtClean="0"/>
              <a:t>Catatan</a:t>
            </a:r>
            <a:endParaRPr lang="id-ID" dirty="0"/>
          </a:p>
        </p:txBody>
      </p:sp>
    </p:spTree>
  </p:cSld>
  <p:clrMapOvr>
    <a:masterClrMapping/>
  </p:clrMapOvr>
  <p:transition spd="med">
    <p:fade thruBlk="1"/>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rago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ragon">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ragon">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Dragon</Template>
  <TotalTime>718</TotalTime>
  <Words>297</Words>
  <Application>Microsoft Office PowerPoint</Application>
  <PresentationFormat>On-screen Show (4:3)</PresentationFormat>
  <Paragraphs>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Dragon</vt:lpstr>
      <vt:lpstr>Pertemuan 2 Model Proses + Metodologi </vt:lpstr>
      <vt:lpstr>MODEL PROSES</vt:lpstr>
      <vt:lpstr>MODEL PROSES Inkremental</vt:lpstr>
      <vt:lpstr>MODEL PROSES Rapid Application Development</vt:lpstr>
      <vt:lpstr>MODEL PROSES Prototype</vt:lpstr>
      <vt:lpstr>METODOLOGI</vt:lpstr>
      <vt:lpstr>OOAD 7 keuntungan menggunakan objek</vt:lpstr>
      <vt:lpstr>OOAD Catatan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DAN PERANCANGAN BERORIENTASI OBJEK</dc:title>
  <dc:creator>Citra</dc:creator>
  <cp:lastModifiedBy>Citra</cp:lastModifiedBy>
  <cp:revision>82</cp:revision>
  <dcterms:created xsi:type="dcterms:W3CDTF">2009-09-01T03:05:05Z</dcterms:created>
  <dcterms:modified xsi:type="dcterms:W3CDTF">2009-12-31T03:37:05Z</dcterms:modified>
</cp:coreProperties>
</file>