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2304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CC0-398E-4EE5-9A4D-F87821C91E8D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B44F7-99E1-40F9-92B9-1926757E0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FB29-37EC-4F48-B908-15D23D14679D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55638"/>
            <a:ext cx="5815013" cy="4362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5096235"/>
            <a:ext cx="5388610" cy="4033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59BDF-0F54-4614-B633-E04B90A52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File System</a:t>
            </a:r>
            <a:r>
              <a:rPr lang="en-US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Oracle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File System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database.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database.</a:t>
            </a:r>
          </a:p>
          <a:p>
            <a:endParaRPr lang="en-US" dirty="0" smtClean="0"/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Use Database File Location from Template</a:t>
            </a:r>
          </a:p>
          <a:p>
            <a:pPr marL="228600" lvl="1"/>
            <a:r>
              <a:rPr lang="en-US" dirty="0" smtClean="0"/>
              <a:t>File database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template database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dibolehkan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file </a:t>
            </a:r>
            <a:r>
              <a:rPr lang="en-US" dirty="0" err="1" smtClean="0"/>
              <a:t>setelah</a:t>
            </a:r>
            <a:r>
              <a:rPr lang="en-US" dirty="0" smtClean="0"/>
              <a:t> database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Use Common Location for All Database Files</a:t>
            </a:r>
          </a:p>
          <a:p>
            <a:pPr marL="228600" lvl="1"/>
            <a:r>
              <a:rPr lang="sv-SE" dirty="0" smtClean="0"/>
              <a:t>File database disimpan di sebuah folder yang kita tentukan. Klik tombol Browse untuk mencari lokasi folder.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b="1" dirty="0" smtClean="0"/>
              <a:t>Use Oracle-Managed Files</a:t>
            </a:r>
          </a:p>
          <a:p>
            <a:pPr marL="228600" lvl="1"/>
            <a:r>
              <a:rPr lang="en-US" dirty="0" err="1" smtClean="0"/>
              <a:t>Manajemen</a:t>
            </a:r>
            <a:r>
              <a:rPr lang="en-US" dirty="0" smtClean="0"/>
              <a:t> file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Oracle.</a:t>
            </a:r>
          </a:p>
          <a:p>
            <a:pPr marL="228600" lvl="1"/>
            <a:endParaRPr lang="en-US" dirty="0" smtClean="0"/>
          </a:p>
          <a:p>
            <a:pPr marL="0" lvl="1"/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Use Database File Location from Template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</a:p>
          <a:p>
            <a:pPr marL="0"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DBCA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schema </a:t>
            </a:r>
            <a:r>
              <a:rPr lang="en-US" dirty="0" err="1" smtClean="0"/>
              <a:t>atau</a:t>
            </a:r>
            <a:r>
              <a:rPr lang="en-US" dirty="0" smtClean="0"/>
              <a:t> user account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tutorial. </a:t>
            </a:r>
            <a:r>
              <a:rPr lang="en-US" dirty="0" err="1" smtClean="0"/>
              <a:t>Nama</a:t>
            </a:r>
            <a:r>
              <a:rPr lang="en-US" dirty="0" smtClean="0"/>
              <a:t> schema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Kepegawaian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tabel-tabel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schema </a:t>
            </a:r>
            <a:r>
              <a:rPr lang="en-US" dirty="0" err="1" smtClean="0"/>
              <a:t>atau</a:t>
            </a:r>
            <a:r>
              <a:rPr lang="en-US" dirty="0" smtClean="0"/>
              <a:t> user HR (Human Resources)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tutorialnya</a:t>
            </a:r>
            <a:r>
              <a:rPr lang="en-US" dirty="0" smtClean="0"/>
              <a:t>. Schema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 smtClean="0"/>
              <a:t>HR (human resources)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 smtClean="0"/>
              <a:t>OE (Order Entry)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 smtClean="0"/>
              <a:t>PM (Product Media)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 smtClean="0"/>
              <a:t>SH (Sales History)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 smtClean="0"/>
              <a:t>QS (Queued Shipping)</a:t>
            </a:r>
          </a:p>
          <a:p>
            <a:pPr marL="171450" indent="-171450" algn="just"/>
            <a:endParaRPr lang="en-US" dirty="0" smtClean="0"/>
          </a:p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database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dirty="0" smtClean="0"/>
              <a:t>Sample Schemas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database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database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usah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Klik</a:t>
            </a:r>
            <a:r>
              <a:rPr lang="en-US" dirty="0" smtClean="0"/>
              <a:t> tab </a:t>
            </a:r>
            <a:r>
              <a:rPr lang="en-US" b="1" dirty="0" smtClean="0"/>
              <a:t>Customs Scripts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menyisipkan</a:t>
            </a:r>
            <a:r>
              <a:rPr lang="en-US" dirty="0" smtClean="0"/>
              <a:t> script-script SQL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database.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usah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Customs Scripts.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Parameter </a:t>
            </a:r>
            <a:r>
              <a:rPr lang="en-US" dirty="0" err="1" smtClean="0"/>
              <a:t>Inisialisasi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228600" indent="-228600">
              <a:buAutoNum type="arabicPeriod"/>
            </a:pPr>
            <a:r>
              <a:rPr lang="en-US" dirty="0" smtClean="0"/>
              <a:t>Memory</a:t>
            </a:r>
          </a:p>
          <a:p>
            <a:pPr marL="228600" indent="-228600">
              <a:buAutoNum type="arabicPeriod"/>
            </a:pPr>
            <a:r>
              <a:rPr lang="en-US" dirty="0" smtClean="0"/>
              <a:t>Sizing</a:t>
            </a:r>
          </a:p>
          <a:p>
            <a:pPr marL="228600" indent="-228600">
              <a:buAutoNum type="arabicPeriod"/>
            </a:pPr>
            <a:r>
              <a:rPr lang="en-US" dirty="0" smtClean="0"/>
              <a:t>Character Sets</a:t>
            </a:r>
          </a:p>
          <a:p>
            <a:pPr marL="228600" indent="-228600">
              <a:buAutoNum type="arabicPeriod"/>
            </a:pPr>
            <a:r>
              <a:rPr lang="en-US" dirty="0" smtClean="0"/>
              <a:t>Connection Mode</a:t>
            </a:r>
          </a:p>
          <a:p>
            <a:pPr marL="228600" indent="-228600"/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Memory,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database Oracle. 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Typical</a:t>
            </a:r>
            <a:r>
              <a:rPr lang="en-US" dirty="0" smtClean="0"/>
              <a:t>.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Defaultnya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40% </a:t>
            </a:r>
            <a:r>
              <a:rPr lang="en-US" dirty="0" err="1" smtClean="0"/>
              <a:t>dari</a:t>
            </a:r>
            <a:r>
              <a:rPr lang="en-US" dirty="0" smtClean="0"/>
              <a:t> total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Custom</a:t>
            </a:r>
            <a:r>
              <a:rPr lang="en-US" dirty="0" smtClean="0"/>
              <a:t>.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manual.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b="1" dirty="0" smtClean="0"/>
              <a:t>Typical</a:t>
            </a:r>
            <a:r>
              <a:rPr lang="en-US" dirty="0" smtClean="0"/>
              <a:t>.</a:t>
            </a:r>
          </a:p>
          <a:p>
            <a:pPr marL="228600" indent="-2286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database.</a:t>
            </a:r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user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terkoneksi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. </a:t>
            </a:r>
            <a:r>
              <a:rPr lang="en-US" dirty="0" err="1" smtClean="0"/>
              <a:t>Banyaknya</a:t>
            </a:r>
            <a:r>
              <a:rPr lang="en-US" dirty="0" smtClean="0"/>
              <a:t> user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6 </a:t>
            </a:r>
            <a:r>
              <a:rPr lang="en-US" dirty="0" err="1" smtClean="0"/>
              <a:t>karena</a:t>
            </a:r>
            <a:r>
              <a:rPr lang="en-US" dirty="0" smtClean="0"/>
              <a:t> oracle </a:t>
            </a:r>
            <a:r>
              <a:rPr lang="en-US" dirty="0" err="1" smtClean="0"/>
              <a:t>membutuhkan</a:t>
            </a:r>
            <a:r>
              <a:rPr lang="en-US" dirty="0" smtClean="0"/>
              <a:t> 5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background </a:t>
            </a:r>
            <a:r>
              <a:rPr lang="en-US" dirty="0" err="1" smtClean="0"/>
              <a:t>dan</a:t>
            </a:r>
            <a:r>
              <a:rPr lang="en-US" dirty="0" smtClean="0"/>
              <a:t> 1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prosese</a:t>
            </a:r>
            <a:r>
              <a:rPr lang="en-US" dirty="0" smtClean="0"/>
              <a:t> user.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 Character Set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konfiurasi</a:t>
            </a:r>
            <a:r>
              <a:rPr lang="en-US" dirty="0" smtClean="0"/>
              <a:t> character set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database. </a:t>
            </a:r>
            <a:r>
              <a:rPr lang="en-US" dirty="0" err="1" smtClean="0"/>
              <a:t>Pada</a:t>
            </a:r>
            <a:r>
              <a:rPr lang="en-US" dirty="0" smtClean="0"/>
              <a:t> tab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database character set, national character set,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format </a:t>
            </a:r>
            <a:r>
              <a:rPr lang="en-US" dirty="0" err="1" smtClean="0"/>
              <a:t>tanggal</a:t>
            </a:r>
            <a:r>
              <a:rPr lang="en-US" dirty="0" smtClean="0"/>
              <a:t>. Character sets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format </a:t>
            </a:r>
            <a:r>
              <a:rPr lang="en-US" dirty="0" err="1" smtClean="0"/>
              <a:t>penyimpanan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data </a:t>
            </a:r>
            <a:r>
              <a:rPr lang="en-US" dirty="0" err="1" smtClean="0"/>
              <a:t>ditampilkan</a:t>
            </a:r>
            <a:r>
              <a:rPr lang="en-US" dirty="0" smtClean="0"/>
              <a:t>. </a:t>
            </a:r>
            <a:r>
              <a:rPr lang="en-US" dirty="0" err="1" smtClean="0"/>
              <a:t>Secara</a:t>
            </a:r>
            <a:r>
              <a:rPr lang="en-US" dirty="0" smtClean="0"/>
              <a:t> default character set </a:t>
            </a:r>
            <a:r>
              <a:rPr lang="en-US" dirty="0" err="1" smtClean="0"/>
              <a:t>mengikuti</a:t>
            </a:r>
            <a:r>
              <a:rPr lang="en-US" dirty="0" smtClean="0"/>
              <a:t> setting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. Default Language </a:t>
            </a:r>
            <a:r>
              <a:rPr lang="en-US" dirty="0" err="1" smtClean="0"/>
              <a:t>adalah</a:t>
            </a:r>
            <a:r>
              <a:rPr lang="en-US" dirty="0" smtClean="0"/>
              <a:t> American </a:t>
            </a:r>
            <a:r>
              <a:rPr lang="en-US" dirty="0" err="1" smtClean="0"/>
              <a:t>dan</a:t>
            </a:r>
            <a:r>
              <a:rPr lang="en-US" dirty="0" smtClean="0"/>
              <a:t> Date Format </a:t>
            </a:r>
            <a:r>
              <a:rPr lang="en-US" dirty="0" err="1" smtClean="0"/>
              <a:t>adalah</a:t>
            </a:r>
            <a:r>
              <a:rPr lang="en-US" dirty="0" smtClean="0"/>
              <a:t> United States </a:t>
            </a:r>
            <a:r>
              <a:rPr lang="en-US" dirty="0" err="1" smtClean="0"/>
              <a:t>atau</a:t>
            </a:r>
            <a:r>
              <a:rPr lang="en-US" dirty="0" smtClean="0"/>
              <a:t> DD-MON-YYYY.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Use the default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client </a:t>
            </a:r>
            <a:r>
              <a:rPr lang="en-US" dirty="0" err="1" smtClean="0"/>
              <a:t>ke</a:t>
            </a:r>
            <a:r>
              <a:rPr lang="en-US" dirty="0" smtClean="0"/>
              <a:t> database server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 smtClean="0"/>
              <a:t>Dedicated Server Mode</a:t>
            </a:r>
            <a:r>
              <a:rPr lang="en-US" dirty="0" smtClean="0"/>
              <a:t> </a:t>
            </a:r>
            <a:r>
              <a:rPr lang="da-DK" dirty="0" smtClean="0"/>
              <a:t>dan </a:t>
            </a:r>
            <a:r>
              <a:rPr lang="da-DK" b="1" dirty="0" smtClean="0"/>
              <a:t>Shared Server Mode</a:t>
            </a:r>
            <a:r>
              <a:rPr lang="da-DK" dirty="0" smtClean="0"/>
              <a:t>. </a:t>
            </a:r>
          </a:p>
          <a:p>
            <a:endParaRPr lang="da-DK" dirty="0" smtClean="0"/>
          </a:p>
          <a:p>
            <a:r>
              <a:rPr lang="da-DK" dirty="0" smtClean="0"/>
              <a:t>Koneksi Dedicated Server Mode berarti satu user koneksi atau session akan </a:t>
            </a:r>
            <a:r>
              <a:rPr lang="en-US" dirty="0" err="1" smtClean="0"/>
              <a:t>dilayani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server process.</a:t>
            </a:r>
          </a:p>
          <a:p>
            <a:endParaRPr lang="en-US" dirty="0" smtClean="0"/>
          </a:p>
          <a:p>
            <a:r>
              <a:rPr lang="en-US" dirty="0" err="1" smtClean="0"/>
              <a:t>Koneksi</a:t>
            </a:r>
            <a:r>
              <a:rPr lang="en-US" dirty="0" smtClean="0"/>
              <a:t> Shared Server Mode </a:t>
            </a:r>
            <a:r>
              <a:rPr lang="en-US" dirty="0" err="1" smtClean="0"/>
              <a:t>berarti</a:t>
            </a:r>
            <a:r>
              <a:rPr lang="en-US" dirty="0" smtClean="0"/>
              <a:t>  </a:t>
            </a:r>
            <a:r>
              <a:rPr lang="en-US" dirty="0" err="1" smtClean="0"/>
              <a:t>satu</a:t>
            </a:r>
            <a:r>
              <a:rPr lang="en-US" dirty="0" smtClean="0"/>
              <a:t> server process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user.</a:t>
            </a:r>
          </a:p>
          <a:p>
            <a:endParaRPr lang="en-US" dirty="0" smtClean="0"/>
          </a:p>
          <a:p>
            <a:r>
              <a:rPr lang="en-US" dirty="0" err="1" smtClean="0"/>
              <a:t>Secara</a:t>
            </a:r>
            <a:r>
              <a:rPr lang="en-US" dirty="0" smtClean="0"/>
              <a:t> default </a:t>
            </a:r>
            <a:r>
              <a:rPr lang="en-US" dirty="0" err="1" smtClean="0"/>
              <a:t>Connecton</a:t>
            </a:r>
            <a:r>
              <a:rPr lang="en-US" dirty="0" smtClean="0"/>
              <a:t> mode </a:t>
            </a:r>
            <a:r>
              <a:rPr lang="en-US" dirty="0" err="1" smtClean="0"/>
              <a:t>adalah</a:t>
            </a:r>
            <a:r>
              <a:rPr lang="en-US" dirty="0" smtClean="0"/>
              <a:t> Dedicated Server Mode.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Dedicated Server Mode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file-file database </a:t>
            </a:r>
            <a:r>
              <a:rPr lang="en-US" dirty="0" err="1" smtClean="0"/>
              <a:t>yaitu</a:t>
            </a:r>
            <a:r>
              <a:rPr lang="en-US" dirty="0" smtClean="0"/>
              <a:t> control file, </a:t>
            </a:r>
            <a:r>
              <a:rPr lang="en-US" dirty="0" err="1" smtClean="0"/>
              <a:t>datafile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redo log file </a:t>
            </a:r>
            <a:r>
              <a:rPr lang="en-US" dirty="0" err="1" smtClean="0"/>
              <a:t>dari</a:t>
            </a:r>
            <a:r>
              <a:rPr lang="en-US" dirty="0" smtClean="0"/>
              <a:t> database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file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lokasinya</a:t>
            </a:r>
            <a:r>
              <a:rPr lang="en-US" dirty="0" smtClean="0"/>
              <a:t>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sub menu </a:t>
            </a:r>
            <a:r>
              <a:rPr lang="en-US" dirty="0" err="1" smtClean="0"/>
              <a:t>pada</a:t>
            </a:r>
            <a:r>
              <a:rPr lang="en-US" dirty="0" smtClean="0"/>
              <a:t> storage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database.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database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 </a:t>
            </a:r>
            <a:r>
              <a:rPr lang="en-US" dirty="0" err="1" smtClean="0"/>
              <a:t>Ada</a:t>
            </a:r>
            <a:r>
              <a:rPr lang="en-US" dirty="0" smtClean="0"/>
              <a:t> 3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Create Database</a:t>
            </a:r>
          </a:p>
          <a:p>
            <a:pPr marL="228600"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database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Save as a Database Template</a:t>
            </a:r>
          </a:p>
          <a:p>
            <a:pPr marL="228600"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database template.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Generate Database Creation Scripts</a:t>
            </a:r>
          </a:p>
          <a:p>
            <a:pPr marL="228600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file script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perintah-perintah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database.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folder </a:t>
            </a:r>
            <a:r>
              <a:rPr lang="en-US" dirty="0" err="1" smtClean="0"/>
              <a:t>penyimpanan</a:t>
            </a:r>
            <a:r>
              <a:rPr lang="en-US" dirty="0" smtClean="0"/>
              <a:t> file script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228600"/>
            <a:endParaRPr lang="en-US" dirty="0" smtClean="0"/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Create Database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Finish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database.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database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Pengaksesan</a:t>
            </a:r>
            <a:r>
              <a:rPr lang="en-US" dirty="0" smtClean="0"/>
              <a:t> database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user account.</a:t>
            </a:r>
          </a:p>
          <a:p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Oracle </a:t>
            </a:r>
            <a:r>
              <a:rPr lang="en-US" dirty="0" err="1" smtClean="0"/>
              <a:t>ada</a:t>
            </a:r>
            <a:r>
              <a:rPr lang="en-US" dirty="0" smtClean="0"/>
              <a:t> 2 user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user account,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 smtClean="0"/>
              <a:t>SYS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SYSTEM</a:t>
            </a:r>
            <a:r>
              <a:rPr lang="en-US" dirty="0" smtClean="0"/>
              <a:t>. User-user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disetiap</a:t>
            </a:r>
            <a:r>
              <a:rPr lang="en-US" dirty="0" smtClean="0"/>
              <a:t> database Oracle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database </a:t>
            </a:r>
            <a:r>
              <a:rPr lang="en-US" dirty="0" err="1" smtClean="0"/>
              <a:t>dibuat</a:t>
            </a:r>
            <a:r>
              <a:rPr lang="en-US" dirty="0" smtClean="0"/>
              <a:t>. User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database.</a:t>
            </a:r>
          </a:p>
          <a:p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Oracle, </a:t>
            </a:r>
            <a:r>
              <a:rPr lang="en-US" dirty="0" err="1" smtClean="0"/>
              <a:t>setiap</a:t>
            </a:r>
            <a:r>
              <a:rPr lang="en-US" dirty="0" smtClean="0"/>
              <a:t> user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database (view, table, stored procedure, </a:t>
            </a:r>
            <a:r>
              <a:rPr lang="en-US" dirty="0" err="1" smtClean="0"/>
              <a:t>triger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 </a:t>
            </a:r>
            <a:r>
              <a:rPr lang="en-US" dirty="0" err="1" smtClean="0"/>
              <a:t>masing-masing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 user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objeknya</a:t>
            </a:r>
            <a:r>
              <a:rPr lang="en-US" dirty="0" smtClean="0"/>
              <a:t> </a:t>
            </a:r>
            <a:r>
              <a:rPr lang="en-US" dirty="0" err="1" smtClean="0"/>
              <a:t>bersaa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database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Schema. </a:t>
            </a:r>
            <a:r>
              <a:rPr lang="en-US" b="1" dirty="0" smtClean="0"/>
              <a:t>Schema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logik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 </a:t>
            </a:r>
            <a:r>
              <a:rPr lang="en-US" dirty="0" err="1" smtClean="0"/>
              <a:t>berdasarkan</a:t>
            </a:r>
            <a:r>
              <a:rPr lang="en-US" dirty="0" smtClean="0"/>
              <a:t> user </a:t>
            </a:r>
            <a:r>
              <a:rPr lang="en-US" dirty="0" err="1" smtClean="0"/>
              <a:t>pemiliknya</a:t>
            </a:r>
            <a:r>
              <a:rPr lang="en-US" dirty="0" smtClean="0"/>
              <a:t>.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DMBS lain yang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database </a:t>
            </a:r>
            <a:r>
              <a:rPr lang="en-US" dirty="0" err="1" smtClean="0"/>
              <a:t>dengan</a:t>
            </a:r>
            <a:r>
              <a:rPr lang="en-US" dirty="0" smtClean="0"/>
              <a:t> user.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perbedaannya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server yang </a:t>
            </a:r>
            <a:r>
              <a:rPr lang="en-US" dirty="0" err="1" smtClean="0"/>
              <a:t>menggunakan</a:t>
            </a:r>
            <a:r>
              <a:rPr lang="en-US" dirty="0" smtClean="0"/>
              <a:t> Oracle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database,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memperbolehkan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user </a:t>
            </a:r>
            <a:r>
              <a:rPr lang="en-US" dirty="0" err="1" smtClean="0"/>
              <a:t>atau</a:t>
            </a:r>
            <a:r>
              <a:rPr lang="en-US" dirty="0" smtClean="0"/>
              <a:t> schema.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server yang </a:t>
            </a:r>
            <a:r>
              <a:rPr lang="en-US" dirty="0" err="1" smtClean="0"/>
              <a:t>menggunakan</a:t>
            </a:r>
            <a:r>
              <a:rPr lang="en-US" dirty="0" smtClean="0"/>
              <a:t> DBMS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SQL Server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database yang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(100%).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654050"/>
            <a:ext cx="5818188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install </a:t>
            </a:r>
            <a:r>
              <a:rPr lang="en-US" dirty="0" err="1" smtClean="0"/>
              <a:t>selesai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database,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URL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pengendalan</a:t>
            </a:r>
            <a:r>
              <a:rPr lang="en-US" dirty="0" smtClean="0"/>
              <a:t> database. </a:t>
            </a:r>
          </a:p>
          <a:p>
            <a:endParaRPr lang="en-US" dirty="0" smtClean="0"/>
          </a:p>
          <a:p>
            <a:r>
              <a:rPr lang="en-US" dirty="0" err="1" smtClean="0"/>
              <a:t>Adapula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user account </a:t>
            </a:r>
            <a:r>
              <a:rPr lang="en-US" dirty="0" err="1" smtClean="0"/>
              <a:t>kecuali</a:t>
            </a:r>
            <a:r>
              <a:rPr lang="en-US" dirty="0" smtClean="0"/>
              <a:t> SYS, SYSTEM, DBSNMP, </a:t>
            </a:r>
            <a:r>
              <a:rPr lang="en-US" dirty="0" err="1" smtClean="0"/>
              <a:t>dan</a:t>
            </a:r>
            <a:r>
              <a:rPr lang="en-US" dirty="0" smtClean="0"/>
              <a:t> SYSMAN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dilock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atur</a:t>
            </a:r>
            <a:r>
              <a:rPr lang="en-US" dirty="0" smtClean="0"/>
              <a:t> user </a:t>
            </a:r>
            <a:r>
              <a:rPr lang="en-US" b="1" dirty="0" err="1" smtClean="0"/>
              <a:t>scott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mengeset</a:t>
            </a:r>
            <a:r>
              <a:rPr lang="en-US" dirty="0" smtClean="0"/>
              <a:t> </a:t>
            </a:r>
            <a:r>
              <a:rPr lang="en-US" b="1" dirty="0" smtClean="0"/>
              <a:t>tiger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passwordnya</a:t>
            </a:r>
            <a:r>
              <a:rPr lang="en-US" dirty="0" smtClean="0"/>
              <a:t>. User </a:t>
            </a:r>
            <a:r>
              <a:rPr lang="en-US" dirty="0" err="1" smtClean="0"/>
              <a:t>scott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password tiger </a:t>
            </a:r>
            <a:r>
              <a:rPr lang="en-US" dirty="0" err="1" smtClean="0"/>
              <a:t>adalah</a:t>
            </a:r>
            <a:r>
              <a:rPr lang="en-US" dirty="0" smtClean="0"/>
              <a:t> user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test.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Password Management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Hilangkan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check </a:t>
            </a:r>
            <a:r>
              <a:rPr lang="en-US" dirty="0" err="1" smtClean="0"/>
              <a:t>pada</a:t>
            </a:r>
            <a:r>
              <a:rPr lang="en-US" dirty="0" smtClean="0"/>
              <a:t> user </a:t>
            </a:r>
            <a:r>
              <a:rPr lang="en-US" b="1" dirty="0" err="1" smtClean="0"/>
              <a:t>scott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dilock</a:t>
            </a:r>
            <a:r>
              <a:rPr lang="en-US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Isi</a:t>
            </a:r>
            <a:r>
              <a:rPr lang="en-US" dirty="0" smtClean="0"/>
              <a:t> password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konfirmasinya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tiger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en-US" dirty="0" err="1" smtClean="0"/>
              <a:t>Untuk</a:t>
            </a:r>
            <a:r>
              <a:rPr lang="en-US" dirty="0" smtClean="0"/>
              <a:t> user-user lain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</a:t>
            </a:r>
            <a:r>
              <a:rPr lang="en-US" dirty="0" err="1" smtClean="0"/>
              <a:t>pada</a:t>
            </a:r>
            <a:r>
              <a:rPr lang="en-US" dirty="0" smtClean="0"/>
              <a:t> slide-slide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Exit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database </a:t>
            </a:r>
            <a:r>
              <a:rPr lang="en-US" dirty="0" err="1" smtClean="0"/>
              <a:t>terinstall</a:t>
            </a:r>
            <a:r>
              <a:rPr lang="en-US" dirty="0" smtClean="0"/>
              <a:t>, </a:t>
            </a:r>
            <a:r>
              <a:rPr lang="en-US" dirty="0" err="1" smtClean="0"/>
              <a:t>sekarang</a:t>
            </a:r>
            <a:r>
              <a:rPr lang="en-US" dirty="0" smtClean="0"/>
              <a:t> test database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database,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SQL*Plus</a:t>
            </a:r>
            <a:r>
              <a:rPr lang="en-US" dirty="0" smtClean="0"/>
              <a:t> GUI</a:t>
            </a:r>
          </a:p>
          <a:p>
            <a:pPr marL="228600" lvl="1"/>
            <a:r>
              <a:rPr lang="en-US" dirty="0" err="1" smtClean="0"/>
              <a:t>Klik</a:t>
            </a:r>
            <a:r>
              <a:rPr lang="en-US" dirty="0" smtClean="0"/>
              <a:t> Start </a:t>
            </a:r>
            <a:r>
              <a:rPr lang="en-US" dirty="0" smtClean="0">
                <a:sym typeface="Wingdings" pitchFamily="2" charset="2"/>
              </a:rPr>
              <a:t> Oracle - OraDb10g_homeX  Application Development  SQL Plus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SQL*Plus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Command Prompt.</a:t>
            </a:r>
          </a:p>
          <a:p>
            <a:pPr marL="228600" lvl="1"/>
            <a:r>
              <a:rPr lang="en-US" dirty="0" err="1" smtClean="0"/>
              <a:t>Klik</a:t>
            </a:r>
            <a:r>
              <a:rPr lang="en-US" dirty="0" smtClean="0"/>
              <a:t> Start </a:t>
            </a:r>
            <a:r>
              <a:rPr lang="en-US" dirty="0" smtClean="0">
                <a:sym typeface="Wingdings" pitchFamily="2" charset="2"/>
              </a:rPr>
              <a:t> Run  </a:t>
            </a:r>
            <a:r>
              <a:rPr lang="en-US" dirty="0" err="1" smtClean="0">
                <a:sym typeface="Wingdings" pitchFamily="2" charset="2"/>
              </a:rPr>
              <a:t>tulis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cmd</a:t>
            </a:r>
            <a:r>
              <a:rPr lang="en-US" dirty="0" smtClean="0">
                <a:sym typeface="Wingdings" pitchFamily="2" charset="2"/>
              </a:rPr>
              <a:t>  OK</a:t>
            </a:r>
          </a:p>
          <a:p>
            <a:pPr marL="228600" lvl="1"/>
            <a:endParaRPr lang="en-US" dirty="0" smtClean="0">
              <a:sym typeface="Wingdings" pitchFamily="2" charset="2"/>
            </a:endParaRPr>
          </a:p>
          <a:p>
            <a:pPr marL="0" lvl="1"/>
            <a:r>
              <a:rPr lang="en-US" dirty="0" err="1" smtClean="0"/>
              <a:t>Isi</a:t>
            </a:r>
            <a:r>
              <a:rPr lang="en-US" dirty="0" smtClean="0"/>
              <a:t> user name </a:t>
            </a:r>
            <a:r>
              <a:rPr lang="en-US" dirty="0" err="1" smtClean="0"/>
              <a:t>dengan</a:t>
            </a:r>
            <a:r>
              <a:rPr lang="en-US" dirty="0" smtClean="0"/>
              <a:t> : </a:t>
            </a:r>
            <a:r>
              <a:rPr lang="en-US" b="1" dirty="0" err="1" smtClean="0"/>
              <a:t>scott</a:t>
            </a:r>
            <a:endParaRPr lang="en-US" b="1" dirty="0" smtClean="0"/>
          </a:p>
          <a:p>
            <a:pPr marL="0" lvl="1"/>
            <a:r>
              <a:rPr lang="en-US" dirty="0" err="1" smtClean="0"/>
              <a:t>Isi</a:t>
            </a:r>
            <a:r>
              <a:rPr lang="en-US" dirty="0" smtClean="0"/>
              <a:t> password </a:t>
            </a:r>
            <a:r>
              <a:rPr lang="en-US" dirty="0" err="1" smtClean="0"/>
              <a:t>dengan</a:t>
            </a:r>
            <a:r>
              <a:rPr lang="en-US" dirty="0" smtClean="0"/>
              <a:t> : </a:t>
            </a:r>
            <a:r>
              <a:rPr lang="en-US" b="1" dirty="0" smtClean="0"/>
              <a:t>tiger</a:t>
            </a:r>
          </a:p>
          <a:p>
            <a:pPr marL="0" lvl="1"/>
            <a:endParaRPr lang="en-US" dirty="0" smtClean="0"/>
          </a:p>
          <a:p>
            <a:pPr marL="0" lvl="1"/>
            <a:r>
              <a:rPr lang="en-US" dirty="0" err="1" smtClean="0"/>
              <a:t>Dengan</a:t>
            </a:r>
            <a:r>
              <a:rPr lang="en-US" dirty="0" smtClean="0"/>
              <a:t> user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harusnya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database.</a:t>
            </a:r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Coba</a:t>
            </a:r>
            <a:r>
              <a:rPr lang="en-US" dirty="0" smtClean="0"/>
              <a:t> test SQL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marL="228600" indent="-228600" algn="just"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table_name,tablespace_name</a:t>
            </a:r>
            <a:r>
              <a:rPr lang="en-US" dirty="0" smtClean="0"/>
              <a:t> FROM </a:t>
            </a:r>
            <a:r>
              <a:rPr lang="en-US" dirty="0" err="1" smtClean="0"/>
              <a:t>user_tables</a:t>
            </a:r>
            <a:r>
              <a:rPr lang="en-US" dirty="0" smtClean="0"/>
              <a:t>;</a:t>
            </a:r>
          </a:p>
          <a:p>
            <a:pPr marL="228600" lvl="1" algn="just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nama_tabel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tablespace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.</a:t>
            </a:r>
          </a:p>
          <a:p>
            <a:pPr marL="228600" indent="-228600" algn="just">
              <a:buAutoNum type="arabicPeriod"/>
            </a:pPr>
            <a:r>
              <a:rPr lang="en-US" dirty="0" smtClean="0"/>
              <a:t>SELECT * FROM dept;</a:t>
            </a:r>
          </a:p>
          <a:p>
            <a:pPr marL="228600" lvl="1" algn="just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table DEPT.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SQL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database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terinstall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database </a:t>
            </a:r>
            <a:r>
              <a:rPr lang="en-US" dirty="0" err="1" smtClean="0"/>
              <a:t>terinstall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service windows (Start </a:t>
            </a:r>
            <a:r>
              <a:rPr lang="en-US" dirty="0" smtClean="0">
                <a:sym typeface="Wingdings" pitchFamily="2" charset="2"/>
              </a:rPr>
              <a:t> Control Panel  </a:t>
            </a:r>
            <a:r>
              <a:rPr lang="en-US" dirty="0" err="1" smtClean="0">
                <a:sym typeface="Wingdings" pitchFamily="2" charset="2"/>
              </a:rPr>
              <a:t>Admininstrative</a:t>
            </a:r>
            <a:r>
              <a:rPr lang="en-US" dirty="0" smtClean="0">
                <a:sym typeface="Wingdings" pitchFamily="2" charset="2"/>
              </a:rPr>
              <a:t> Tools  Services)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muncul</a:t>
            </a:r>
            <a:r>
              <a:rPr lang="en-US" dirty="0" smtClean="0">
                <a:sym typeface="Wingdings" pitchFamily="2" charset="2"/>
              </a:rPr>
              <a:t> 3 service </a:t>
            </a:r>
            <a:r>
              <a:rPr lang="en-US" dirty="0" err="1" smtClean="0">
                <a:sym typeface="Wingdings" pitchFamily="2" charset="2"/>
              </a:rPr>
              <a:t>yaitu</a:t>
            </a:r>
            <a:r>
              <a:rPr lang="en-US" dirty="0" smtClean="0">
                <a:sym typeface="Wingdings" pitchFamily="2" charset="2"/>
              </a:rPr>
              <a:t> :</a:t>
            </a:r>
          </a:p>
          <a:p>
            <a:pPr marL="228600" indent="-228600">
              <a:buAutoNum type="arabicPeriod"/>
            </a:pPr>
            <a:r>
              <a:rPr lang="en-US" dirty="0" err="1" smtClean="0">
                <a:sym typeface="Wingdings" pitchFamily="2" charset="2"/>
              </a:rPr>
              <a:t>OracleDBConsoleSID</a:t>
            </a:r>
            <a:endParaRPr lang="en-US" dirty="0" smtClean="0">
              <a:sym typeface="Wingdings" pitchFamily="2" charset="2"/>
            </a:endParaRPr>
          </a:p>
          <a:p>
            <a:pPr marL="228600" indent="-228600">
              <a:buAutoNum type="arabicPeriod"/>
            </a:pPr>
            <a:r>
              <a:rPr lang="en-US" dirty="0" err="1" smtClean="0">
                <a:sym typeface="Wingdings" pitchFamily="2" charset="2"/>
              </a:rPr>
              <a:t>OracleJobSchedulerSID</a:t>
            </a:r>
            <a:endParaRPr lang="en-US" dirty="0" smtClean="0">
              <a:sym typeface="Wingdings" pitchFamily="2" charset="2"/>
            </a:endParaRPr>
          </a:p>
          <a:p>
            <a:pPr marL="228600" indent="-228600">
              <a:buAutoNum type="arabicPeriod"/>
            </a:pPr>
            <a:r>
              <a:rPr lang="en-US" dirty="0" err="1" smtClean="0">
                <a:sym typeface="Wingdings" pitchFamily="2" charset="2"/>
              </a:rPr>
              <a:t>OracleServiceSID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SID </a:t>
            </a:r>
            <a:r>
              <a:rPr lang="en-US" dirty="0" err="1" smtClean="0">
                <a:sym typeface="Wingdings" pitchFamily="2" charset="2"/>
              </a:rPr>
              <a:t>anda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DBTEST </a:t>
            </a:r>
            <a:r>
              <a:rPr lang="en-US" dirty="0" err="1" smtClean="0">
                <a:sym typeface="Wingdings" pitchFamily="2" charset="2"/>
              </a:rPr>
              <a:t>maka</a:t>
            </a:r>
            <a:r>
              <a:rPr lang="en-US" dirty="0" smtClean="0">
                <a:sym typeface="Wingdings" pitchFamily="2" charset="2"/>
              </a:rPr>
              <a:t> service yang </a:t>
            </a:r>
            <a:r>
              <a:rPr lang="en-US" dirty="0" err="1" smtClean="0">
                <a:sym typeface="Wingdings" pitchFamily="2" charset="2"/>
              </a:rPr>
              <a:t>muncul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:</a:t>
            </a:r>
          </a:p>
          <a:p>
            <a:pPr marL="228600" indent="-228600">
              <a:buAutoNum type="arabicPeriod"/>
            </a:pPr>
            <a:r>
              <a:rPr lang="en-US" dirty="0" err="1" smtClean="0">
                <a:sym typeface="Wingdings" pitchFamily="2" charset="2"/>
              </a:rPr>
              <a:t>OracleDBConsoledbtest</a:t>
            </a:r>
            <a:endParaRPr lang="en-US" dirty="0" smtClean="0">
              <a:sym typeface="Wingdings" pitchFamily="2" charset="2"/>
            </a:endParaRPr>
          </a:p>
          <a:p>
            <a:pPr marL="228600" indent="-228600">
              <a:buAutoNum type="arabicPeriod"/>
            </a:pPr>
            <a:r>
              <a:rPr lang="en-US" dirty="0" err="1" smtClean="0">
                <a:sym typeface="Wingdings" pitchFamily="2" charset="2"/>
              </a:rPr>
              <a:t>OracleJobSchedulerDBTEST</a:t>
            </a:r>
            <a:endParaRPr lang="en-US" dirty="0" smtClean="0">
              <a:sym typeface="Wingdings" pitchFamily="2" charset="2"/>
            </a:endParaRPr>
          </a:p>
          <a:p>
            <a:pPr marL="228600" indent="-228600">
              <a:buAutoNum type="arabicPeriod"/>
            </a:pPr>
            <a:r>
              <a:rPr lang="en-US" dirty="0" err="1" smtClean="0">
                <a:sym typeface="Wingdings" pitchFamily="2" charset="2"/>
              </a:rPr>
              <a:t>OracleServiceDBTEST</a:t>
            </a:r>
            <a:endParaRPr lang="en-US" dirty="0" smtClean="0">
              <a:sym typeface="Wingdings" pitchFamily="2" charset="2"/>
            </a:endParaRPr>
          </a:p>
          <a:p>
            <a:pPr marL="228600" indent="-228600"/>
            <a:endParaRPr lang="en-US" dirty="0" smtClean="0">
              <a:sym typeface="Wingdings" pitchFamily="2" charset="2"/>
            </a:endParaRPr>
          </a:p>
          <a:p>
            <a:pPr marL="228600" indent="-228600"/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service-service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berjalan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maka</a:t>
            </a:r>
            <a:r>
              <a:rPr lang="en-US" dirty="0" smtClean="0">
                <a:sym typeface="Wingdings" pitchFamily="2" charset="2"/>
              </a:rPr>
              <a:t> database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diakses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228600" indent="-2286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b="1" dirty="0" smtClean="0"/>
              <a:t>Database Configuration Assistant </a:t>
            </a:r>
            <a:r>
              <a:rPr lang="en-US" dirty="0" smtClean="0"/>
              <a:t>(</a:t>
            </a:r>
            <a:r>
              <a:rPr lang="en-US" b="1" dirty="0" smtClean="0"/>
              <a:t>DBCA</a:t>
            </a:r>
            <a:r>
              <a:rPr lang="en-US" dirty="0" smtClean="0"/>
              <a:t>) yang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Start </a:t>
            </a:r>
            <a:r>
              <a:rPr lang="en-US" dirty="0" smtClean="0">
                <a:sym typeface="Wingdings" pitchFamily="2" charset="2"/>
              </a:rPr>
              <a:t> Oracle - OraDb10g_homeX Configuration and Migration Tools  Database Configuration Assistant.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tombol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Next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Delete a Database</a:t>
            </a:r>
          </a:p>
          <a:p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Pilih</a:t>
            </a:r>
            <a:r>
              <a:rPr lang="en-US" dirty="0" smtClean="0"/>
              <a:t> database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b="1" dirty="0" smtClean="0"/>
              <a:t>DBTEST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Finish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Yes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Setelah</a:t>
            </a:r>
            <a:r>
              <a:rPr lang="en-US" dirty="0" smtClean="0"/>
              <a:t> 100%,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lain?.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Database Configuration Assistant </a:t>
            </a:r>
            <a:r>
              <a:rPr lang="en-US" dirty="0" smtClean="0"/>
              <a:t>(</a:t>
            </a:r>
            <a:r>
              <a:rPr lang="en-US" b="1" dirty="0" smtClean="0"/>
              <a:t>DBCA</a:t>
            </a:r>
            <a:r>
              <a:rPr lang="en-US" dirty="0" smtClean="0"/>
              <a:t>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Start </a:t>
            </a:r>
            <a:r>
              <a:rPr lang="en-US" dirty="0" smtClean="0">
                <a:sym typeface="Wingdings" pitchFamily="2" charset="2"/>
              </a:rPr>
              <a:t> Oracle - OraDb10g_homeX Configuration and Migration Tools  Database Configuration Assistant.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tombol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Next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Create a Database</a:t>
            </a:r>
          </a:p>
          <a:p>
            <a:pPr marL="228600" lvl="1"/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database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Configure Database Options</a:t>
            </a:r>
          </a:p>
          <a:p>
            <a:pPr marL="228600" lvl="1"/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database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Delete a Database</a:t>
            </a:r>
          </a:p>
          <a:p>
            <a:pPr marL="228600" lvl="1"/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database.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Manage Templates</a:t>
            </a:r>
          </a:p>
          <a:p>
            <a:pPr marL="228600" lvl="1"/>
            <a:r>
              <a:rPr lang="en-US" dirty="0" err="1" smtClean="0"/>
              <a:t>Mengatur</a:t>
            </a:r>
            <a:r>
              <a:rPr lang="en-US" dirty="0" smtClean="0"/>
              <a:t> template database. Template database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database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Configure Automatic Storage Management</a:t>
            </a:r>
          </a:p>
          <a:p>
            <a:pPr marL="228600"/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database Automatic Storage Management (ASM) </a:t>
            </a:r>
            <a:r>
              <a:rPr lang="en-US" dirty="0" err="1" smtClean="0"/>
              <a:t>yaitu</a:t>
            </a:r>
            <a:r>
              <a:rPr lang="en-US" dirty="0" smtClean="0"/>
              <a:t> database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ekslusif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Oracle.</a:t>
            </a:r>
          </a:p>
          <a:p>
            <a:pPr marL="228600"/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Create a Database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</a:p>
          <a:p>
            <a:pPr marL="228600" indent="-2286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template </a:t>
            </a:r>
            <a:r>
              <a:rPr lang="en-US" dirty="0" err="1" smtClean="0"/>
              <a:t>mana</a:t>
            </a:r>
            <a:r>
              <a:rPr lang="en-US" dirty="0" smtClean="0"/>
              <a:t> database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Custom Database, Data Warehouse, General Purpose, </a:t>
            </a:r>
            <a:r>
              <a:rPr lang="en-US" dirty="0" err="1" smtClean="0"/>
              <a:t>dan</a:t>
            </a:r>
            <a:r>
              <a:rPr lang="en-US" dirty="0" smtClean="0"/>
              <a:t> Transactional Processing. </a:t>
            </a:r>
          </a:p>
          <a:p>
            <a:endParaRPr lang="en-US" dirty="0" smtClean="0"/>
          </a:p>
          <a:p>
            <a:r>
              <a:rPr lang="en-US" dirty="0" smtClean="0"/>
              <a:t>Template database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dioptimalisasi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Data Warehouse, Transaction Processing </a:t>
            </a:r>
            <a:r>
              <a:rPr lang="en-US" dirty="0" err="1" smtClean="0"/>
              <a:t>dan</a:t>
            </a:r>
            <a:r>
              <a:rPr lang="en-US" dirty="0" smtClean="0"/>
              <a:t> General Purpose. 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option-option </a:t>
            </a:r>
            <a:r>
              <a:rPr lang="en-US" dirty="0" err="1" smtClean="0"/>
              <a:t>dari</a:t>
            </a:r>
            <a:r>
              <a:rPr lang="en-US" dirty="0" smtClean="0"/>
              <a:t> database template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Show Details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database template. 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database template </a:t>
            </a:r>
            <a:r>
              <a:rPr lang="en-US" b="1" dirty="0" smtClean="0"/>
              <a:t>General Purpose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Isilah</a:t>
            </a:r>
            <a:r>
              <a:rPr lang="en-US" dirty="0" smtClean="0"/>
              <a:t> Global Database Name. Global Database Name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/</a:t>
            </a:r>
            <a:r>
              <a:rPr lang="en-US" dirty="0" err="1" smtClean="0"/>
              <a:t>mengidentifikasikan</a:t>
            </a:r>
            <a:r>
              <a:rPr lang="en-US" dirty="0" smtClean="0"/>
              <a:t> </a:t>
            </a:r>
            <a:r>
              <a:rPr lang="en-US" dirty="0" err="1" smtClean="0"/>
              <a:t>ebuah</a:t>
            </a:r>
            <a:r>
              <a:rPr lang="en-US" dirty="0" smtClean="0"/>
              <a:t> database Oracle. </a:t>
            </a:r>
            <a:r>
              <a:rPr lang="en-US" dirty="0" err="1" smtClean="0"/>
              <a:t>Umumnya</a:t>
            </a:r>
            <a:r>
              <a:rPr lang="en-US" dirty="0" smtClean="0"/>
              <a:t> Global Database Name </a:t>
            </a:r>
            <a:r>
              <a:rPr lang="en-US" dirty="0" err="1" smtClean="0"/>
              <a:t>berformat</a:t>
            </a:r>
            <a:r>
              <a:rPr lang="en-US" dirty="0" smtClean="0"/>
              <a:t> </a:t>
            </a:r>
            <a:r>
              <a:rPr lang="en-US" b="1" dirty="0" err="1" smtClean="0"/>
              <a:t>nama</a:t>
            </a:r>
            <a:r>
              <a:rPr lang="en-US" dirty="0" err="1" smtClean="0"/>
              <a:t>.</a:t>
            </a:r>
            <a:r>
              <a:rPr lang="en-US" b="1" dirty="0" err="1" smtClean="0"/>
              <a:t>domain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b="1" dirty="0" smtClean="0"/>
              <a:t>dbtest.if-unikom.net</a:t>
            </a:r>
          </a:p>
          <a:p>
            <a:endParaRPr lang="en-US" dirty="0" smtClean="0"/>
          </a:p>
          <a:p>
            <a:r>
              <a:rPr lang="en-US" dirty="0" smtClean="0"/>
              <a:t>Oracle system identification (SID)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instance yang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database. Oracle SID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delapan</a:t>
            </a:r>
            <a:r>
              <a:rPr lang="en-US" dirty="0" smtClean="0"/>
              <a:t> </a:t>
            </a:r>
            <a:r>
              <a:rPr lang="en-US" dirty="0" err="1" smtClean="0"/>
              <a:t>karater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unique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server. Oracle SID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database. </a:t>
            </a:r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b="1" dirty="0" err="1" smtClean="0"/>
              <a:t>dbtest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Configure the Database with Enterprise Manager </a:t>
            </a:r>
            <a:r>
              <a:rPr lang="en-US" dirty="0" smtClean="0"/>
              <a:t>agar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database </a:t>
            </a:r>
            <a:r>
              <a:rPr lang="en-US" dirty="0" err="1" smtClean="0"/>
              <a:t>melalui</a:t>
            </a:r>
            <a:r>
              <a:rPr lang="en-US" dirty="0" smtClean="0"/>
              <a:t> tool yang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b="1" dirty="0" smtClean="0"/>
              <a:t>Enterprise Manager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b="1" dirty="0" smtClean="0"/>
              <a:t>Enable Email Notification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Enable Daily Backup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usah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54050"/>
            <a:ext cx="5818187" cy="436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b="1" dirty="0" smtClean="0"/>
              <a:t>Use the Same Password for All Accounts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user-user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b="1" dirty="0" smtClean="0"/>
              <a:t>SYS</a:t>
            </a:r>
            <a:r>
              <a:rPr lang="en-US" dirty="0" smtClean="0"/>
              <a:t>, </a:t>
            </a:r>
            <a:r>
              <a:rPr lang="en-US" b="1" dirty="0" smtClean="0"/>
              <a:t>SYSTEM</a:t>
            </a:r>
            <a:r>
              <a:rPr lang="en-US" dirty="0" smtClean="0"/>
              <a:t>, </a:t>
            </a:r>
            <a:r>
              <a:rPr lang="en-US" b="1" dirty="0" smtClean="0"/>
              <a:t>DBSNMP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SYSMAN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password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b="1" dirty="0" smtClean="0"/>
              <a:t>Use Different Password </a:t>
            </a:r>
            <a:r>
              <a:rPr lang="en-US" dirty="0" err="1" smtClean="0"/>
              <a:t>maka</a:t>
            </a:r>
            <a:r>
              <a:rPr lang="en-US" dirty="0" smtClean="0"/>
              <a:t> password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user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Use the Same Password for All Accounts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password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konfirmasinya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password </a:t>
            </a:r>
            <a:r>
              <a:rPr lang="en-US" b="1" dirty="0" smtClean="0"/>
              <a:t>oracle</a:t>
            </a:r>
            <a:r>
              <a:rPr lang="en-US" dirty="0" smtClean="0"/>
              <a:t>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59BDF-0F54-4614-B633-E04B90A52A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0" y="6044184"/>
            <a:ext cx="9144000" cy="713232"/>
          </a:xfrm>
          <a:prstGeom prst="rect">
            <a:avLst/>
          </a:prstGeom>
          <a:solidFill>
            <a:srgbClr val="FF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1400" baseline="0" dirty="0" err="1" smtClean="0"/>
              <a:t>Teknik</a:t>
            </a:r>
            <a:r>
              <a:rPr kumimoji="0" lang="en-US" sz="1400" baseline="0" dirty="0" smtClean="0"/>
              <a:t> </a:t>
            </a:r>
            <a:r>
              <a:rPr kumimoji="0" lang="en-US" sz="1400" baseline="0" dirty="0" err="1" smtClean="0"/>
              <a:t>Informatika</a:t>
            </a:r>
            <a:r>
              <a:rPr kumimoji="0" lang="en-US" sz="1400" baseline="0" dirty="0" smtClean="0"/>
              <a:t> UNIKOM (2009)</a:t>
            </a:r>
            <a:br>
              <a:rPr kumimoji="0" lang="en-US" sz="1400" baseline="0" dirty="0" smtClean="0"/>
            </a:br>
            <a:r>
              <a:rPr kumimoji="0" lang="en-US" sz="1400" baseline="0" dirty="0" err="1" smtClean="0"/>
              <a:t>Disusun</a:t>
            </a:r>
            <a:r>
              <a:rPr kumimoji="0" lang="en-US" sz="1400" baseline="0" dirty="0" smtClean="0"/>
              <a:t> </a:t>
            </a:r>
            <a:r>
              <a:rPr kumimoji="0" lang="en-US" sz="1400" baseline="0" dirty="0" err="1" smtClean="0"/>
              <a:t>Oleh</a:t>
            </a:r>
            <a:r>
              <a:rPr kumimoji="0" lang="en-US" sz="1400" baseline="0" dirty="0" smtClean="0"/>
              <a:t> : </a:t>
            </a:r>
            <a:r>
              <a:rPr kumimoji="0" lang="en-US" sz="1400" baseline="0" dirty="0" err="1" smtClean="0"/>
              <a:t>Andri</a:t>
            </a:r>
            <a:r>
              <a:rPr kumimoji="0" lang="en-US" sz="1400" baseline="0" dirty="0" smtClean="0"/>
              <a:t> </a:t>
            </a:r>
            <a:r>
              <a:rPr kumimoji="0" lang="en-US" sz="1400" baseline="0" dirty="0" err="1" smtClean="0"/>
              <a:t>Heryandi</a:t>
            </a:r>
            <a:r>
              <a:rPr kumimoji="0" lang="en-US" sz="1400" baseline="0" dirty="0" smtClean="0"/>
              <a:t>, S.T. (andri@heryandi.net)</a:t>
            </a:r>
            <a:endParaRPr kumimoji="0" lang="en-US" sz="1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14600" y="2514600"/>
            <a:ext cx="6477000" cy="3200400"/>
          </a:xfrm>
        </p:spPr>
        <p:txBody>
          <a:bodyPr anchor="t">
            <a:normAutofit/>
          </a:bodyPr>
          <a:lstStyle>
            <a:lvl1pPr algn="l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2209800" cy="2514600"/>
          </a:xfrm>
        </p:spPr>
        <p:txBody>
          <a:bodyPr wrap="none" anchor="t" anchorCtr="0">
            <a:noAutofit/>
          </a:bodyPr>
          <a:lstStyle>
            <a:lvl1pPr marL="0" indent="0" algn="r">
              <a:buNone/>
              <a:defRPr sz="13800" b="1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13" name="Picture 2" descr="E:\Oracle Academy\Oracle Curiculum\Logo\aca_wht\academy_wht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3418114" cy="1066800"/>
          </a:xfrm>
          <a:prstGeom prst="rect">
            <a:avLst/>
          </a:prstGeom>
          <a:noFill/>
        </p:spPr>
      </p:pic>
      <p:pic>
        <p:nvPicPr>
          <p:cNvPr id="1026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57200"/>
            <a:ext cx="990600" cy="1003808"/>
          </a:xfrm>
          <a:prstGeom prst="rect">
            <a:avLst/>
          </a:prstGeom>
          <a:noFill/>
        </p:spPr>
      </p:pic>
      <p:pic>
        <p:nvPicPr>
          <p:cNvPr id="1027" name="Picture 3" descr="E:\Oracle Academy\Logo\dat10g_wht\dat10g_wht.bmp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395" y="4738353"/>
            <a:ext cx="2362200" cy="71281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BA732F-8940-45C9-B645-B5AA3E345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BA732F-8940-45C9-B645-B5AA3E345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BA732F-8940-45C9-B645-B5AA3E345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1295400"/>
            <a:ext cx="9144000" cy="228600"/>
          </a:xfrm>
          <a:prstGeom prst="rect">
            <a:avLst/>
          </a:prstGeom>
          <a:solidFill>
            <a:srgbClr val="FF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129540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1BBA732F-8940-45C9-B645-B5AA3E345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E:\Oracle Academy\Oracle Curiculum\Logo\aca_wht\academy_wh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35700"/>
            <a:ext cx="1993900" cy="622300"/>
          </a:xfrm>
          <a:prstGeom prst="rect">
            <a:avLst/>
          </a:prstGeom>
          <a:noFill/>
        </p:spPr>
      </p:pic>
      <p:pic>
        <p:nvPicPr>
          <p:cNvPr id="12" name="Picture 2" descr="F:\Documents and Settings\Administrator\My Documents\uniko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172200"/>
            <a:ext cx="609600" cy="61772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25" y="1319150"/>
            <a:ext cx="8715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828800" y="6400801"/>
            <a:ext cx="64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Oracle-</a:t>
            </a:r>
            <a:r>
              <a:rPr lang="en-US" sz="1600" dirty="0" err="1" smtClean="0">
                <a:solidFill>
                  <a:schemeClr val="tx1"/>
                </a:solidFill>
              </a:rPr>
              <a:t>academy@if</a:t>
            </a:r>
            <a:r>
              <a:rPr lang="en-US" sz="1600" dirty="0" smtClean="0">
                <a:solidFill>
                  <a:schemeClr val="tx1"/>
                </a:solidFill>
              </a:rPr>
              <a:t>-</a:t>
            </a:r>
            <a:r>
              <a:rPr lang="en-US" sz="1600" dirty="0" err="1" smtClean="0">
                <a:solidFill>
                  <a:schemeClr val="tx1"/>
                </a:solidFill>
              </a:rPr>
              <a:t>unikom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oleh</a:t>
            </a:r>
            <a:r>
              <a:rPr lang="en-US" sz="1600" dirty="0" smtClean="0">
                <a:solidFill>
                  <a:schemeClr val="tx1"/>
                </a:solidFill>
              </a:rPr>
              <a:t> : </a:t>
            </a:r>
            <a:r>
              <a:rPr lang="en-US" sz="1600" dirty="0" err="1" smtClean="0">
                <a:solidFill>
                  <a:schemeClr val="tx1"/>
                </a:solidFill>
              </a:rPr>
              <a:t>Andri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Heryandi</a:t>
            </a:r>
            <a:r>
              <a:rPr lang="en-US" sz="1600" dirty="0" smtClean="0">
                <a:solidFill>
                  <a:schemeClr val="tx1"/>
                </a:solidFill>
              </a:rPr>
              <a:t>, S.T. (2009)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MEMBUAT &amp; MENGHAPUS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File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3733800"/>
            <a:ext cx="190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Parameters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Parameters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Parameters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Parameters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58959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6125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3327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245512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Oracle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DBMS Lain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MySQL</a:t>
            </a:r>
            <a:r>
              <a:rPr lang="en-US" dirty="0" smtClean="0"/>
              <a:t>, SQL Server)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762000" y="2895600"/>
            <a:ext cx="3581400" cy="34290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2362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Database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990600" y="4114800"/>
            <a:ext cx="1524000" cy="1981200"/>
            <a:chOff x="5105400" y="3124200"/>
            <a:chExt cx="1524000" cy="1981200"/>
          </a:xfrm>
        </p:grpSpPr>
        <p:sp>
          <p:nvSpPr>
            <p:cNvPr id="11" name="Rounded Rectangle 10"/>
            <p:cNvSpPr/>
            <p:nvPr/>
          </p:nvSpPr>
          <p:spPr>
            <a:xfrm>
              <a:off x="5105400" y="3124200"/>
              <a:ext cx="1524000" cy="1981200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410200" y="3124200"/>
              <a:ext cx="990600" cy="1981200"/>
              <a:chOff x="7162800" y="3200400"/>
              <a:chExt cx="990600" cy="1981200"/>
            </a:xfrm>
          </p:grpSpPr>
          <p:sp>
            <p:nvSpPr>
              <p:cNvPr id="12" name="Flowchart: Magnetic Disk 11"/>
              <p:cNvSpPr/>
              <p:nvPr/>
            </p:nvSpPr>
            <p:spPr>
              <a:xfrm>
                <a:off x="7162800" y="3810000"/>
                <a:ext cx="990600" cy="1371600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Internal Storage 12"/>
              <p:cNvSpPr/>
              <p:nvPr/>
            </p:nvSpPr>
            <p:spPr>
              <a:xfrm>
                <a:off x="7315200" y="4495800"/>
                <a:ext cx="304800" cy="381000"/>
              </a:xfrm>
              <a:prstGeom prst="flowChartInternal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Internal Storage 13"/>
              <p:cNvSpPr/>
              <p:nvPr/>
            </p:nvSpPr>
            <p:spPr>
              <a:xfrm>
                <a:off x="7696200" y="4495800"/>
                <a:ext cx="304800" cy="381000"/>
              </a:xfrm>
              <a:prstGeom prst="flowChartInternal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162800" y="3200400"/>
                <a:ext cx="990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ym typeface="Webdings"/>
                  </a:rPr>
                  <a:t></a:t>
                </a:r>
                <a:r>
                  <a:rPr lang="en-US" dirty="0" smtClean="0">
                    <a:sym typeface="Webdings"/>
                  </a:rPr>
                  <a:t/>
                </a:r>
                <a:br>
                  <a:rPr lang="en-US" dirty="0" smtClean="0">
                    <a:sym typeface="Webdings"/>
                  </a:rPr>
                </a:br>
                <a:r>
                  <a:rPr lang="en-US" sz="1000" dirty="0" smtClean="0">
                    <a:sym typeface="Webdings"/>
                  </a:rPr>
                  <a:t>User/Schema</a:t>
                </a:r>
                <a:endParaRPr lang="en-US" sz="10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90800" y="4114800"/>
            <a:ext cx="1524000" cy="1981200"/>
            <a:chOff x="5105400" y="3124200"/>
            <a:chExt cx="1524000" cy="1981200"/>
          </a:xfrm>
        </p:grpSpPr>
        <p:sp>
          <p:nvSpPr>
            <p:cNvPr id="21" name="Rounded Rectangle 20"/>
            <p:cNvSpPr/>
            <p:nvPr/>
          </p:nvSpPr>
          <p:spPr>
            <a:xfrm>
              <a:off x="5105400" y="3124200"/>
              <a:ext cx="1524000" cy="1981200"/>
            </a:xfrm>
            <a:prstGeom prst="roundRect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7"/>
            <p:cNvGrpSpPr/>
            <p:nvPr/>
          </p:nvGrpSpPr>
          <p:grpSpPr>
            <a:xfrm>
              <a:off x="5410200" y="3124200"/>
              <a:ext cx="990600" cy="1981200"/>
              <a:chOff x="7162800" y="3200400"/>
              <a:chExt cx="990600" cy="1981200"/>
            </a:xfrm>
          </p:grpSpPr>
          <p:sp>
            <p:nvSpPr>
              <p:cNvPr id="23" name="Flowchart: Magnetic Disk 22"/>
              <p:cNvSpPr/>
              <p:nvPr/>
            </p:nvSpPr>
            <p:spPr>
              <a:xfrm>
                <a:off x="7162800" y="3810000"/>
                <a:ext cx="990600" cy="1371600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Internal Storage 23"/>
              <p:cNvSpPr/>
              <p:nvPr/>
            </p:nvSpPr>
            <p:spPr>
              <a:xfrm>
                <a:off x="7315200" y="4495800"/>
                <a:ext cx="304800" cy="381000"/>
              </a:xfrm>
              <a:prstGeom prst="flowChartInternal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Internal Storage 24"/>
              <p:cNvSpPr/>
              <p:nvPr/>
            </p:nvSpPr>
            <p:spPr>
              <a:xfrm>
                <a:off x="7696200" y="4495800"/>
                <a:ext cx="304800" cy="381000"/>
              </a:xfrm>
              <a:prstGeom prst="flowChartInternalStora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162800" y="3200400"/>
                <a:ext cx="990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ym typeface="Webdings"/>
                  </a:rPr>
                  <a:t></a:t>
                </a:r>
                <a:r>
                  <a:rPr lang="en-US" dirty="0" smtClean="0">
                    <a:sym typeface="Webdings"/>
                  </a:rPr>
                  <a:t/>
                </a:r>
                <a:br>
                  <a:rPr lang="en-US" dirty="0" smtClean="0">
                    <a:sym typeface="Webdings"/>
                  </a:rPr>
                </a:br>
                <a:r>
                  <a:rPr lang="en-US" sz="1000" dirty="0" smtClean="0">
                    <a:sym typeface="Webdings"/>
                  </a:rPr>
                  <a:t>User/Schema</a:t>
                </a:r>
                <a:endParaRPr lang="en-US" sz="1000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324600" y="48006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ym typeface="Webdings"/>
              </a:rPr>
              <a:t></a:t>
            </a:r>
            <a:endParaRPr lang="en-US" sz="6600" dirty="0"/>
          </a:p>
        </p:txBody>
      </p:sp>
      <p:cxnSp>
        <p:nvCxnSpPr>
          <p:cNvPr id="38" name="Straight Arrow Connector 37"/>
          <p:cNvCxnSpPr>
            <a:endCxn id="27" idx="3"/>
          </p:cNvCxnSpPr>
          <p:nvPr/>
        </p:nvCxnSpPr>
        <p:spPr>
          <a:xfrm rot="16200000" flipV="1">
            <a:off x="5334000" y="4114800"/>
            <a:ext cx="1447800" cy="1143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4" idx="3"/>
          </p:cNvCxnSpPr>
          <p:nvPr/>
        </p:nvCxnSpPr>
        <p:spPr>
          <a:xfrm rot="5400000" flipH="1" flipV="1">
            <a:off x="6781800" y="4191000"/>
            <a:ext cx="1447800" cy="990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1" idx="3"/>
          </p:cNvCxnSpPr>
          <p:nvPr/>
        </p:nvCxnSpPr>
        <p:spPr>
          <a:xfrm rot="5400000" flipH="1" flipV="1">
            <a:off x="6248400" y="4495800"/>
            <a:ext cx="1066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029200" y="2590800"/>
            <a:ext cx="914400" cy="1371600"/>
            <a:chOff x="5029200" y="2590800"/>
            <a:chExt cx="914400" cy="1371600"/>
          </a:xfrm>
        </p:grpSpPr>
        <p:sp>
          <p:nvSpPr>
            <p:cNvPr id="27" name="Flowchart: Magnetic Disk 26"/>
            <p:cNvSpPr/>
            <p:nvPr/>
          </p:nvSpPr>
          <p:spPr>
            <a:xfrm>
              <a:off x="5029200" y="2895600"/>
              <a:ext cx="914400" cy="10668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29200" y="2590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Database</a:t>
              </a:r>
              <a:endParaRPr lang="en-US" sz="1200" dirty="0"/>
            </a:p>
          </p:txBody>
        </p:sp>
        <p:sp>
          <p:nvSpPr>
            <p:cNvPr id="48" name="Flowchart: Internal Storage 47"/>
            <p:cNvSpPr/>
            <p:nvPr/>
          </p:nvSpPr>
          <p:spPr>
            <a:xfrm>
              <a:off x="5181600" y="3352800"/>
              <a:ext cx="228600" cy="304800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Internal Storage 48"/>
            <p:cNvSpPr/>
            <p:nvPr/>
          </p:nvSpPr>
          <p:spPr>
            <a:xfrm>
              <a:off x="5562600" y="3352800"/>
              <a:ext cx="228600" cy="304800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24600" y="2590800"/>
            <a:ext cx="914400" cy="1371600"/>
            <a:chOff x="5029200" y="2590800"/>
            <a:chExt cx="914400" cy="1371600"/>
          </a:xfrm>
        </p:grpSpPr>
        <p:sp>
          <p:nvSpPr>
            <p:cNvPr id="52" name="Flowchart: Magnetic Disk 51"/>
            <p:cNvSpPr/>
            <p:nvPr/>
          </p:nvSpPr>
          <p:spPr>
            <a:xfrm>
              <a:off x="5029200" y="2895600"/>
              <a:ext cx="914400" cy="10668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29200" y="2590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Database</a:t>
              </a:r>
              <a:endParaRPr lang="en-US" sz="1200" dirty="0"/>
            </a:p>
          </p:txBody>
        </p:sp>
        <p:sp>
          <p:nvSpPr>
            <p:cNvPr id="54" name="Flowchart: Internal Storage 53"/>
            <p:cNvSpPr/>
            <p:nvPr/>
          </p:nvSpPr>
          <p:spPr>
            <a:xfrm>
              <a:off x="5181600" y="3352800"/>
              <a:ext cx="228600" cy="304800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Internal Storage 54"/>
            <p:cNvSpPr/>
            <p:nvPr/>
          </p:nvSpPr>
          <p:spPr>
            <a:xfrm>
              <a:off x="5562600" y="3352800"/>
              <a:ext cx="228600" cy="304800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67600" y="2590800"/>
            <a:ext cx="914400" cy="1371600"/>
            <a:chOff x="5029200" y="2590800"/>
            <a:chExt cx="914400" cy="1371600"/>
          </a:xfrm>
        </p:grpSpPr>
        <p:sp>
          <p:nvSpPr>
            <p:cNvPr id="57" name="Flowchart: Magnetic Disk 56"/>
            <p:cNvSpPr/>
            <p:nvPr/>
          </p:nvSpPr>
          <p:spPr>
            <a:xfrm>
              <a:off x="5029200" y="2895600"/>
              <a:ext cx="914400" cy="10668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29200" y="2590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Database</a:t>
              </a:r>
              <a:endParaRPr lang="en-US" sz="1200" dirty="0"/>
            </a:p>
          </p:txBody>
        </p:sp>
        <p:sp>
          <p:nvSpPr>
            <p:cNvPr id="59" name="Flowchart: Internal Storage 58"/>
            <p:cNvSpPr/>
            <p:nvPr/>
          </p:nvSpPr>
          <p:spPr>
            <a:xfrm>
              <a:off x="5181600" y="3352800"/>
              <a:ext cx="228600" cy="304800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Internal Storage 59"/>
            <p:cNvSpPr/>
            <p:nvPr/>
          </p:nvSpPr>
          <p:spPr>
            <a:xfrm>
              <a:off x="5562600" y="3352800"/>
              <a:ext cx="228600" cy="304800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1856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User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63703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745" y="1905000"/>
            <a:ext cx="42192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hape 15"/>
          <p:cNvCxnSpPr>
            <a:endCxn id="5" idx="2"/>
          </p:cNvCxnSpPr>
          <p:nvPr/>
        </p:nvCxnSpPr>
        <p:spPr>
          <a:xfrm flipV="1">
            <a:off x="6096000" y="4419600"/>
            <a:ext cx="938373" cy="609600"/>
          </a:xfrm>
          <a:prstGeom prst="bentConnector2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err="1" smtClean="0"/>
              <a:t>Koneksi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5667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09800"/>
            <a:ext cx="33718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962400"/>
            <a:ext cx="3619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SQL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733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SQL&gt;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select * from dept;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DEPTNO DNAME          LOC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 -------------- -------------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10 ACCOUNTING     NEW YORK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20 RESEARCH       DALLAS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30 SALES          CHICAGO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40 OPERATIONS     BOSTON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SQL&gt;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table_name,tablespace_name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from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user_tables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TABLE_NAME                     TABLESPACE_NAME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 ------------------------------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DEPT                           USERS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EMP                            USERS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BONUS                          USERS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SALGRADE                       USERS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62125"/>
            <a:ext cx="80772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581400" y="3118512"/>
            <a:ext cx="5181600" cy="609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Menghapus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database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Database Configuration Assistant (DBCA)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(Drop Database)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Menghapus</a:t>
            </a:r>
            <a:r>
              <a:rPr lang="en-US" sz="3600" dirty="0" smtClean="0"/>
              <a:t> Database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DBCA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5943600" cy="44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Menghapus</a:t>
            </a:r>
            <a:r>
              <a:rPr lang="en-US" sz="3600" dirty="0" smtClean="0"/>
              <a:t> Database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DBCA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5943600" cy="44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Menghapus</a:t>
            </a:r>
            <a:r>
              <a:rPr lang="en-US" sz="3600" dirty="0" smtClean="0"/>
              <a:t> Database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DBCA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5943600" cy="44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3905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Menghapus</a:t>
            </a:r>
            <a:r>
              <a:rPr lang="en-US" sz="3600" dirty="0" smtClean="0"/>
              <a:t> Database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DBCA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5943600" cy="43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database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Database Configuration Assistant (DBCA)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(CREATE DATABASE)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Database </a:t>
            </a:r>
            <a:r>
              <a:rPr lang="en-US" dirty="0" err="1" smtClean="0"/>
              <a:t>Dengan</a:t>
            </a:r>
            <a:r>
              <a:rPr lang="en-US" dirty="0" smtClean="0"/>
              <a:t> DBCA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00200"/>
            <a:ext cx="3124200" cy="34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5105400" y="3581400"/>
            <a:ext cx="18288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886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acle Academy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Oracle Academy Template</Template>
  <TotalTime>272</TotalTime>
  <Words>1981</Words>
  <Application>Microsoft Office PowerPoint</Application>
  <PresentationFormat>On-screen Show (4:3)</PresentationFormat>
  <Paragraphs>277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Oracle Academy Template</vt:lpstr>
      <vt:lpstr>MEMBUAT &amp; MENGHAPUS DATABASE</vt:lpstr>
      <vt:lpstr>Konsep Database</vt:lpstr>
      <vt:lpstr>Membuat Database</vt:lpstr>
      <vt:lpstr>Membuat Database Dengan DBCA</vt:lpstr>
      <vt:lpstr>Operations</vt:lpstr>
      <vt:lpstr>Database Templates</vt:lpstr>
      <vt:lpstr>Database Identification</vt:lpstr>
      <vt:lpstr>Management Options</vt:lpstr>
      <vt:lpstr>Database Credentials</vt:lpstr>
      <vt:lpstr>Storage Options</vt:lpstr>
      <vt:lpstr>Database File Locations</vt:lpstr>
      <vt:lpstr>Database Content</vt:lpstr>
      <vt:lpstr>Initialization Parameters (1)</vt:lpstr>
      <vt:lpstr>Initialization Parameters (2)</vt:lpstr>
      <vt:lpstr>Initialization Parameters (3)</vt:lpstr>
      <vt:lpstr>Initialization Parameters (4)</vt:lpstr>
      <vt:lpstr>Database Storage</vt:lpstr>
      <vt:lpstr>Creation Options</vt:lpstr>
      <vt:lpstr>Installation Confirmation</vt:lpstr>
      <vt:lpstr>Proses Pembuatan Database</vt:lpstr>
      <vt:lpstr>Pengaturan User Account</vt:lpstr>
      <vt:lpstr>Test Koneksi Database</vt:lpstr>
      <vt:lpstr>Test SQL</vt:lpstr>
      <vt:lpstr>Oracle Service</vt:lpstr>
      <vt:lpstr>Menghapus Database</vt:lpstr>
      <vt:lpstr>Menghapus Database Dengan DBCA</vt:lpstr>
      <vt:lpstr>Menghapus Database Dengan DBCA</vt:lpstr>
      <vt:lpstr>Menghapus Database Dengan DBCA</vt:lpstr>
      <vt:lpstr>Menghapus Database Dengan DBCA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MEMBUAT DATABASE</dc:title>
  <dc:creator>Admin Oracle</dc:creator>
  <cp:lastModifiedBy>xeronine</cp:lastModifiedBy>
  <cp:revision>34</cp:revision>
  <dcterms:created xsi:type="dcterms:W3CDTF">2009-02-22T07:20:05Z</dcterms:created>
  <dcterms:modified xsi:type="dcterms:W3CDTF">2009-09-08T07:55:33Z</dcterms:modified>
</cp:coreProperties>
</file>