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77" r:id="rId4"/>
    <p:sldId id="258" r:id="rId5"/>
    <p:sldId id="259" r:id="rId6"/>
    <p:sldId id="260" r:id="rId7"/>
    <p:sldId id="278" r:id="rId8"/>
    <p:sldId id="261" r:id="rId9"/>
    <p:sldId id="262" r:id="rId10"/>
    <p:sldId id="263" r:id="rId11"/>
    <p:sldId id="279" r:id="rId12"/>
    <p:sldId id="280" r:id="rId13"/>
    <p:sldId id="281" r:id="rId14"/>
    <p:sldId id="282" r:id="rId15"/>
    <p:sldId id="268" r:id="rId16"/>
    <p:sldId id="269" r:id="rId17"/>
    <p:sldId id="270" r:id="rId18"/>
    <p:sldId id="271" r:id="rId19"/>
    <p:sldId id="283" r:id="rId20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52000" autoAdjust="0"/>
  </p:normalViewPr>
  <p:slideViewPr>
    <p:cSldViewPr>
      <p:cViewPr varScale="1">
        <p:scale>
          <a:sx n="23" d="100"/>
          <a:sy n="23" d="100"/>
        </p:scale>
        <p:origin x="-18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48" y="1188"/>
      </p:cViewPr>
      <p:guideLst>
        <p:guide orient="horz" pos="3109"/>
        <p:guide pos="212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08CC0-398E-4EE5-9A4D-F87821C91E8D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B44F7-99E1-40F9-92B9-1926757E0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1FB29-37EC-4F48-B908-15D23D14679D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60375" y="655638"/>
            <a:ext cx="5815013" cy="4362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5096235"/>
            <a:ext cx="5388610" cy="4033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59BDF-0F54-4614-B633-E04B90A5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namakomputer:1158/em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localhost:1158/em" TargetMode="Externa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namakomputer:5560/isqlplus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namakomputer:5560/isqlplus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654050"/>
            <a:ext cx="5818187" cy="4364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59BDF-0F54-4614-B633-E04B90A52A7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654050"/>
            <a:ext cx="5818187" cy="4364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Buka</a:t>
            </a:r>
            <a:r>
              <a:rPr lang="en-US" dirty="0" smtClean="0"/>
              <a:t> web browser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: </a:t>
            </a:r>
            <a:r>
              <a:rPr lang="en-US" dirty="0" smtClean="0">
                <a:hlinkClick r:id="rId3"/>
              </a:rPr>
              <a:t>http://namakomputer:1158/em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server,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http://localhost:1158/em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Coba</a:t>
            </a:r>
            <a:r>
              <a:rPr lang="en-US" dirty="0" smtClean="0"/>
              <a:t> login </a:t>
            </a:r>
            <a:r>
              <a:rPr lang="en-US" dirty="0" err="1" smtClean="0"/>
              <a:t>menggunakan</a:t>
            </a:r>
            <a:r>
              <a:rPr lang="en-US" dirty="0" smtClean="0"/>
              <a:t> user </a:t>
            </a:r>
            <a:r>
              <a:rPr lang="en-US" b="1" dirty="0" smtClean="0"/>
              <a:t>system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password </a:t>
            </a:r>
            <a:r>
              <a:rPr lang="en-US" b="1" dirty="0" smtClean="0"/>
              <a:t>oracle</a:t>
            </a:r>
            <a:r>
              <a:rPr lang="en-US" dirty="0" smtClean="0"/>
              <a:t> (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diseting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database).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59BDF-0F54-4614-B633-E04B90A52A7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654050"/>
            <a:ext cx="5818187" cy="4364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lisensi</a:t>
            </a:r>
            <a:r>
              <a:rPr lang="en-US" dirty="0" smtClean="0"/>
              <a:t>.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 </a:t>
            </a:r>
            <a:r>
              <a:rPr lang="en-US" b="1" dirty="0" smtClean="0"/>
              <a:t>I Agree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59BDF-0F54-4614-B633-E04B90A52A7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654050"/>
            <a:ext cx="5818187" cy="4364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/>
            <a:r>
              <a:rPr lang="en-US" dirty="0" smtClean="0"/>
              <a:t>Oracle Enterprise Manager Database Control </a:t>
            </a:r>
            <a:r>
              <a:rPr lang="en-US" dirty="0" err="1" smtClean="0"/>
              <a:t>menyediakan</a:t>
            </a:r>
            <a:r>
              <a:rPr lang="en-US" dirty="0" smtClean="0"/>
              <a:t> interface </a:t>
            </a:r>
            <a:r>
              <a:rPr lang="en-US" dirty="0" err="1" smtClean="0"/>
              <a:t>berbasis</a:t>
            </a:r>
            <a:r>
              <a:rPr lang="en-US" dirty="0" smtClean="0"/>
              <a:t> web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database </a:t>
            </a:r>
            <a:r>
              <a:rPr lang="en-US" dirty="0" err="1" smtClean="0"/>
              <a:t>dan</a:t>
            </a:r>
            <a:r>
              <a:rPr lang="en-US" dirty="0" smtClean="0"/>
              <a:t> instance database.</a:t>
            </a:r>
          </a:p>
          <a:p>
            <a:pPr marL="0" lvl="1"/>
            <a:endParaRPr lang="en-US" dirty="0" smtClean="0"/>
          </a:p>
          <a:p>
            <a:pPr marL="0" lvl="1"/>
            <a:r>
              <a:rPr lang="en-US" dirty="0" err="1" smtClean="0"/>
              <a:t>Dengan</a:t>
            </a:r>
            <a:r>
              <a:rPr lang="en-US" dirty="0" smtClean="0"/>
              <a:t> Oracle Enterprise Manager Database Control,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228600" lvl="3" indent="-228600">
              <a:buFont typeface="Wingdings" pitchFamily="2" charset="2"/>
              <a:buChar char="§"/>
            </a:pPr>
            <a:r>
              <a:rPr lang="en-US" dirty="0" err="1" smtClean="0"/>
              <a:t>Melihat</a:t>
            </a:r>
            <a:r>
              <a:rPr lang="en-US" dirty="0" smtClean="0"/>
              <a:t> performance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status database instance</a:t>
            </a:r>
          </a:p>
          <a:p>
            <a:pPr marL="228600" lvl="3" indent="-228600">
              <a:buFont typeface="Wingdings" pitchFamily="2" charset="2"/>
              <a:buChar char="§"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database (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tablespace</a:t>
            </a:r>
            <a:r>
              <a:rPr lang="en-US" dirty="0" smtClean="0"/>
              <a:t>)</a:t>
            </a:r>
          </a:p>
          <a:p>
            <a:pPr marL="228600" lvl="3" indent="-228600">
              <a:buFont typeface="Wingdings" pitchFamily="2" charset="2"/>
              <a:buChar char="§"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schema</a:t>
            </a:r>
          </a:p>
          <a:p>
            <a:pPr marL="228600" lvl="3" indent="-228600">
              <a:buFont typeface="Wingdings" pitchFamily="2" charset="2"/>
              <a:buChar char="§"/>
            </a:pP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user</a:t>
            </a:r>
          </a:p>
          <a:p>
            <a:pPr marL="228600" lvl="3" indent="-228600">
              <a:buFont typeface="Wingdings" pitchFamily="2" charset="2"/>
              <a:buChar char="§"/>
            </a:pPr>
            <a:r>
              <a:rPr lang="en-US" dirty="0" smtClean="0"/>
              <a:t>Backup </a:t>
            </a:r>
            <a:r>
              <a:rPr lang="en-US" dirty="0" err="1" smtClean="0"/>
              <a:t>dan</a:t>
            </a:r>
            <a:r>
              <a:rPr lang="en-US" dirty="0" smtClean="0"/>
              <a:t> recovery database</a:t>
            </a:r>
          </a:p>
          <a:p>
            <a:pPr marL="228600" lvl="3" indent="-228600">
              <a:buFont typeface="Wingdings" pitchFamily="2" charset="2"/>
              <a:buChar char="§"/>
            </a:pPr>
            <a:r>
              <a:rPr lang="en-US" dirty="0" smtClean="0"/>
              <a:t>Import </a:t>
            </a:r>
            <a:r>
              <a:rPr lang="en-US" dirty="0" err="1" smtClean="0"/>
              <a:t>dan</a:t>
            </a:r>
            <a:r>
              <a:rPr lang="en-US" dirty="0" smtClean="0"/>
              <a:t> export database.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59BDF-0F54-4614-B633-E04B90A52A7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654050"/>
            <a:ext cx="5818187" cy="4364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i="1" dirty="0" err="1" smtClean="0"/>
              <a:t>i</a:t>
            </a:r>
            <a:r>
              <a:rPr lang="en-US" dirty="0" err="1" smtClean="0"/>
              <a:t>SQL</a:t>
            </a:r>
            <a:r>
              <a:rPr lang="en-US" dirty="0" smtClean="0"/>
              <a:t>*Plus </a:t>
            </a:r>
            <a:r>
              <a:rPr lang="en-US" dirty="0" err="1" smtClean="0"/>
              <a:t>adalah</a:t>
            </a:r>
            <a:r>
              <a:rPr lang="en-US" dirty="0" smtClean="0"/>
              <a:t> interface </a:t>
            </a:r>
            <a:r>
              <a:rPr lang="en-US" dirty="0" err="1" smtClean="0"/>
              <a:t>berbasis</a:t>
            </a:r>
            <a:r>
              <a:rPr lang="en-US" dirty="0" smtClean="0"/>
              <a:t> web browser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database Oracle. </a:t>
            </a:r>
            <a:r>
              <a:rPr lang="en-US" i="1" dirty="0" err="1" smtClean="0"/>
              <a:t>i</a:t>
            </a:r>
            <a:r>
              <a:rPr lang="en-US" dirty="0" err="1" smtClean="0"/>
              <a:t>SQL</a:t>
            </a:r>
            <a:r>
              <a:rPr lang="en-US" dirty="0" smtClean="0"/>
              <a:t>*Plus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SQL*Plus. </a:t>
            </a:r>
          </a:p>
          <a:p>
            <a:endParaRPr lang="en-US" dirty="0" smtClean="0"/>
          </a:p>
          <a:p>
            <a:r>
              <a:rPr lang="en-US" i="1" dirty="0" err="1" smtClean="0"/>
              <a:t>i</a:t>
            </a:r>
            <a:r>
              <a:rPr lang="en-US" dirty="0" err="1" smtClean="0"/>
              <a:t>SQL</a:t>
            </a:r>
            <a:r>
              <a:rPr lang="en-US" dirty="0" smtClean="0"/>
              <a:t>*Plus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dipanggil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: </a:t>
            </a:r>
            <a:r>
              <a:rPr lang="en-US" dirty="0" smtClean="0">
                <a:hlinkClick r:id="rId3"/>
              </a:rPr>
              <a:t>http://namakomputer:5560/isqlplus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59BDF-0F54-4614-B633-E04B90A52A7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654050"/>
            <a:ext cx="5818187" cy="4364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i="1" dirty="0" err="1" smtClean="0"/>
              <a:t>i</a:t>
            </a:r>
            <a:r>
              <a:rPr lang="en-US" dirty="0" err="1" smtClean="0"/>
              <a:t>SQL</a:t>
            </a:r>
            <a:r>
              <a:rPr lang="en-US" dirty="0" smtClean="0"/>
              <a:t>*Plus,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service yang </a:t>
            </a:r>
            <a:r>
              <a:rPr lang="en-US" dirty="0" err="1" smtClean="0"/>
              <a:t>menandakan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i="1" dirty="0" err="1" smtClean="0"/>
              <a:t>i</a:t>
            </a:r>
            <a:r>
              <a:rPr lang="en-US" dirty="0" err="1" smtClean="0"/>
              <a:t>SQL</a:t>
            </a:r>
            <a:r>
              <a:rPr lang="en-US" dirty="0" smtClean="0"/>
              <a:t>*Plus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service </a:t>
            </a:r>
            <a:r>
              <a:rPr lang="en-US" i="1" dirty="0" err="1" smtClean="0"/>
              <a:t>i</a:t>
            </a:r>
            <a:r>
              <a:rPr lang="en-US" dirty="0" err="1" smtClean="0"/>
              <a:t>SQL</a:t>
            </a:r>
            <a:r>
              <a:rPr lang="en-US" dirty="0" smtClean="0"/>
              <a:t>*Plus,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 marL="228600" indent="-228600" algn="just">
              <a:buAutoNum type="arabicPeriod"/>
            </a:pP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command prompt (Start  </a:t>
            </a:r>
            <a:r>
              <a:rPr lang="en-US" dirty="0" smtClean="0">
                <a:sym typeface="Wingdings" pitchFamily="2" charset="2"/>
              </a:rPr>
              <a:t> Run  </a:t>
            </a:r>
            <a:r>
              <a:rPr lang="en-US" dirty="0" err="1" smtClean="0">
                <a:sym typeface="Wingdings" pitchFamily="2" charset="2"/>
              </a:rPr>
              <a:t>tulis</a:t>
            </a:r>
            <a:r>
              <a:rPr lang="en-US" dirty="0" smtClean="0">
                <a:sym typeface="Wingdings" pitchFamily="2" charset="2"/>
              </a:rPr>
              <a:t> : CMD  OK)</a:t>
            </a:r>
            <a:r>
              <a:rPr lang="en-US" dirty="0" smtClean="0"/>
              <a:t>.</a:t>
            </a:r>
          </a:p>
          <a:p>
            <a:pPr marL="228600" indent="-228600" algn="just">
              <a:buAutoNum type="arabicPeriod"/>
            </a:pP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command prompt : </a:t>
            </a:r>
            <a:r>
              <a:rPr lang="en-US" b="1" dirty="0" err="1" smtClean="0"/>
              <a:t>isqlplusctl</a:t>
            </a:r>
            <a:r>
              <a:rPr lang="en-US" b="1" dirty="0" smtClean="0"/>
              <a:t> start</a:t>
            </a:r>
          </a:p>
          <a:p>
            <a:pPr marL="228600" indent="-228600" algn="just">
              <a:buAutoNum type="arabicPeriod"/>
            </a:pPr>
            <a:endParaRPr lang="en-US" dirty="0" smtClean="0"/>
          </a:p>
          <a:p>
            <a:pPr marL="228600" indent="-228600" algn="just">
              <a:buAutoNum type="arabicPeriod"/>
            </a:pPr>
            <a:endParaRPr lang="en-US" dirty="0" smtClean="0"/>
          </a:p>
          <a:p>
            <a:pPr algn="just"/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service windows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service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b="1" dirty="0" smtClean="0"/>
              <a:t>OracleOraDb10g_home1iSQL*Plus</a:t>
            </a:r>
            <a:r>
              <a:rPr lang="en-US" dirty="0" smtClean="0"/>
              <a:t>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service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i="1" dirty="0" err="1" smtClean="0"/>
              <a:t>i</a:t>
            </a:r>
            <a:r>
              <a:rPr lang="en-US" dirty="0" err="1" smtClean="0"/>
              <a:t>SQL</a:t>
            </a:r>
            <a:r>
              <a:rPr lang="en-US" dirty="0" smtClean="0"/>
              <a:t>*Plus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memanggil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http://namakomputer:5560/isqlplus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59BDF-0F54-4614-B633-E04B90A52A7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654050"/>
            <a:ext cx="5818187" cy="4364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Isi</a:t>
            </a:r>
            <a:r>
              <a:rPr lang="en-US" dirty="0" smtClean="0"/>
              <a:t> username </a:t>
            </a:r>
            <a:r>
              <a:rPr lang="en-US" dirty="0" err="1" smtClean="0"/>
              <a:t>dan</a:t>
            </a:r>
            <a:r>
              <a:rPr lang="en-US" dirty="0" smtClean="0"/>
              <a:t> password.</a:t>
            </a:r>
          </a:p>
          <a:p>
            <a:endParaRPr lang="en-US" dirty="0" smtClean="0"/>
          </a:p>
          <a:p>
            <a:r>
              <a:rPr lang="en-US" dirty="0" err="1" smtClean="0"/>
              <a:t>Isi</a:t>
            </a:r>
            <a:r>
              <a:rPr lang="en-US" dirty="0" smtClean="0"/>
              <a:t> username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dirty="0" err="1" smtClean="0"/>
              <a:t>scott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password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dirty="0" smtClean="0"/>
              <a:t>tiger</a:t>
            </a:r>
            <a:r>
              <a:rPr lang="en-US" dirty="0" smtClean="0"/>
              <a:t>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b="1" dirty="0" smtClean="0"/>
              <a:t>Login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59BDF-0F54-4614-B633-E04B90A52A7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654050"/>
            <a:ext cx="5818187" cy="4364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59BDF-0F54-4614-B633-E04B90A52A7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654050"/>
            <a:ext cx="5818187" cy="4364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Jika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tidak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ingin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memperbolehkan</a:t>
            </a:r>
            <a:r>
              <a:rPr lang="en-US" baseline="0" dirty="0" smtClean="0"/>
              <a:t> user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menjalankan</a:t>
            </a:r>
            <a:r>
              <a:rPr lang="en-US" baseline="0" dirty="0" smtClean="0"/>
              <a:t> SQL </a:t>
            </a:r>
            <a:r>
              <a:rPr lang="en-US" baseline="0" dirty="0" err="1" smtClean="0"/>
              <a:t>melalui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iSQL</a:t>
            </a:r>
            <a:r>
              <a:rPr lang="en-US" baseline="0" dirty="0" smtClean="0"/>
              <a:t>*Plus, </a:t>
            </a:r>
            <a:r>
              <a:rPr lang="en-US" baseline="0" dirty="0" err="1" smtClean="0"/>
              <a:t>maka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dapat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menguninstall</a:t>
            </a:r>
            <a:r>
              <a:rPr lang="en-US" baseline="0" dirty="0" smtClean="0"/>
              <a:t> service </a:t>
            </a:r>
            <a:r>
              <a:rPr lang="en-US" baseline="0" dirty="0" err="1" smtClean="0"/>
              <a:t>tersebut</a:t>
            </a:r>
            <a:r>
              <a:rPr lang="en-US" baseline="0" dirty="0" smtClean="0"/>
              <a:t>.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menghapus</a:t>
            </a:r>
            <a:r>
              <a:rPr lang="en-US" dirty="0" smtClean="0"/>
              <a:t> service </a:t>
            </a:r>
            <a:r>
              <a:rPr lang="en-US" i="1" dirty="0" err="1" smtClean="0"/>
              <a:t>i</a:t>
            </a:r>
            <a:r>
              <a:rPr lang="en-US" dirty="0" err="1" smtClean="0"/>
              <a:t>SQL</a:t>
            </a:r>
            <a:r>
              <a:rPr lang="en-US" dirty="0" smtClean="0"/>
              <a:t>*Plus,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 marL="228600" indent="-228600" algn="just">
              <a:buAutoNum type="arabicPeriod"/>
            </a:pP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command prompt (Start  </a:t>
            </a:r>
            <a:r>
              <a:rPr lang="en-US" dirty="0" smtClean="0">
                <a:sym typeface="Wingdings" pitchFamily="2" charset="2"/>
              </a:rPr>
              <a:t> Run  </a:t>
            </a:r>
            <a:r>
              <a:rPr lang="en-US" dirty="0" err="1" smtClean="0">
                <a:sym typeface="Wingdings" pitchFamily="2" charset="2"/>
              </a:rPr>
              <a:t>tulis</a:t>
            </a:r>
            <a:r>
              <a:rPr lang="en-US" dirty="0" smtClean="0">
                <a:sym typeface="Wingdings" pitchFamily="2" charset="2"/>
              </a:rPr>
              <a:t> : CMD  OK)</a:t>
            </a:r>
            <a:r>
              <a:rPr lang="en-US" dirty="0" smtClean="0"/>
              <a:t>.</a:t>
            </a:r>
          </a:p>
          <a:p>
            <a:pPr marL="228600" indent="-228600" algn="just">
              <a:buAutoNum type="arabicPeriod"/>
            </a:pP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command prompt : </a:t>
            </a:r>
            <a:r>
              <a:rPr lang="en-US" b="1" dirty="0" smtClean="0"/>
              <a:t>sc delete OracleOraDb10g_home1iSQL*Plus</a:t>
            </a:r>
            <a:endParaRPr lang="en-US" b="0" dirty="0" smtClean="0"/>
          </a:p>
          <a:p>
            <a:pPr marL="228600" indent="-228600" algn="just">
              <a:buAutoNum type="arabicPeriod"/>
            </a:pPr>
            <a:r>
              <a:rPr lang="en-US" b="0" dirty="0" err="1" smtClean="0"/>
              <a:t>Jika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pada</a:t>
            </a:r>
            <a:r>
              <a:rPr lang="en-US" b="0" baseline="0" dirty="0" smtClean="0"/>
              <a:t> service windows </a:t>
            </a:r>
            <a:r>
              <a:rPr lang="en-US" b="0" baseline="0" dirty="0" err="1" smtClean="0"/>
              <a:t>tidak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terhapus</a:t>
            </a:r>
            <a:r>
              <a:rPr lang="en-US" b="0" baseline="0" dirty="0" smtClean="0"/>
              <a:t>, </a:t>
            </a:r>
            <a:r>
              <a:rPr lang="en-US" b="0" baseline="0" dirty="0" err="1" smtClean="0"/>
              <a:t>coba</a:t>
            </a:r>
            <a:r>
              <a:rPr lang="en-US" b="0" baseline="0" dirty="0" smtClean="0"/>
              <a:t> reboot </a:t>
            </a:r>
            <a:r>
              <a:rPr lang="en-US" b="0" baseline="0" dirty="0" err="1" smtClean="0"/>
              <a:t>komputer</a:t>
            </a:r>
            <a:r>
              <a:rPr lang="en-US" b="0" baseline="0" dirty="0" smtClean="0"/>
              <a:t>.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59BDF-0F54-4614-B633-E04B90A52A7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654050"/>
            <a:ext cx="5818187" cy="4364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59BDF-0F54-4614-B633-E04B90A52A7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654050"/>
            <a:ext cx="5818187" cy="4364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Enterprise Manager (EM),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Agar EM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marL="228600" indent="-228600">
              <a:buAutoNum type="arabicPeriod"/>
            </a:pPr>
            <a:r>
              <a:rPr lang="en-US" dirty="0" smtClean="0"/>
              <a:t>Service </a:t>
            </a:r>
            <a:r>
              <a:rPr lang="en-US" dirty="0" err="1" smtClean="0"/>
              <a:t>dbConsole</a:t>
            </a:r>
            <a:endParaRPr lang="en-US" dirty="0" smtClean="0"/>
          </a:p>
          <a:p>
            <a:pPr marL="228600" indent="-228600">
              <a:buAutoNum type="arabicPeriod"/>
            </a:pPr>
            <a:r>
              <a:rPr lang="en-US" dirty="0" smtClean="0"/>
              <a:t>Listener</a:t>
            </a:r>
          </a:p>
          <a:p>
            <a:pPr marL="228600" indent="-228600"/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service </a:t>
            </a:r>
            <a:r>
              <a:rPr lang="en-US" dirty="0" err="1" smtClean="0"/>
              <a:t>dbConsole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terpasang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service windows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b="1" dirty="0" err="1" smtClean="0"/>
              <a:t>OracleDBConsoleSID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SID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DBTEST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service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err="1" smtClean="0"/>
              <a:t>OracleDBConsoledbtest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listener,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slide </a:t>
            </a:r>
            <a:r>
              <a:rPr lang="en-US" dirty="0" err="1" smtClean="0"/>
              <a:t>berikutnya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59BDF-0F54-4614-B633-E04B90A52A7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654050"/>
            <a:ext cx="5818187" cy="4364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listener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tool Oracle Net Configuration Assistant. </a:t>
            </a:r>
          </a:p>
          <a:p>
            <a:endParaRPr lang="en-US" dirty="0" smtClean="0"/>
          </a:p>
          <a:p>
            <a:r>
              <a:rPr lang="en-US" dirty="0" err="1" smtClean="0"/>
              <a:t>Jalankan</a:t>
            </a:r>
            <a:r>
              <a:rPr lang="en-US" dirty="0" smtClean="0"/>
              <a:t> Net Configuration Assistant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mengklik</a:t>
            </a:r>
            <a:r>
              <a:rPr lang="en-US" dirty="0" smtClean="0"/>
              <a:t> Start </a:t>
            </a:r>
            <a:r>
              <a:rPr lang="en-US" dirty="0" smtClean="0">
                <a:sym typeface="Wingdings" pitchFamily="2" charset="2"/>
              </a:rPr>
              <a:t> Oracle - OraDb10g_homeX  Configuration and Migration Tools  Net Configuration Assistant. </a:t>
            </a:r>
            <a:r>
              <a:rPr lang="en-US" dirty="0" err="1" smtClean="0">
                <a:sym typeface="Wingdings" pitchFamily="2" charset="2"/>
              </a:rPr>
              <a:t>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muncul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layar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seperti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atas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Pilih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ym typeface="Wingdings" pitchFamily="2" charset="2"/>
              </a:rPr>
              <a:t>Listener Configuration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Klik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tombol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ym typeface="Wingdings" pitchFamily="2" charset="2"/>
              </a:rPr>
              <a:t>Next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59BDF-0F54-4614-B633-E04B90A52A7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654050"/>
            <a:ext cx="5818187" cy="4364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Pilih</a:t>
            </a:r>
            <a:r>
              <a:rPr lang="en-US" dirty="0" smtClean="0"/>
              <a:t> Add,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b="1" dirty="0" smtClean="0"/>
              <a:t>Next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59BDF-0F54-4614-B633-E04B90A52A7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654050"/>
            <a:ext cx="5818187" cy="4364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listener, </a:t>
            </a:r>
            <a:r>
              <a:rPr lang="en-US" dirty="0" err="1" smtClean="0"/>
              <a:t>biarkan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dirty="0" smtClean="0"/>
              <a:t>LISTENER</a:t>
            </a:r>
            <a:r>
              <a:rPr lang="en-US" dirty="0" smtClean="0"/>
              <a:t>.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b="1" dirty="0" smtClean="0"/>
              <a:t>Next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59BDF-0F54-4614-B633-E04B90A52A7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654050"/>
            <a:ext cx="5818187" cy="4364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b="1" dirty="0" smtClean="0"/>
              <a:t>Use the standard port number of 1521</a:t>
            </a:r>
            <a:r>
              <a:rPr lang="en-US" dirty="0" smtClean="0"/>
              <a:t>.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b="1" dirty="0" smtClean="0"/>
              <a:t>Next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59BDF-0F54-4614-B633-E04B90A52A7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654050"/>
            <a:ext cx="5818187" cy="4364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b="1" dirty="0" smtClean="0"/>
              <a:t>No</a:t>
            </a:r>
            <a:r>
              <a:rPr lang="en-US" dirty="0" smtClean="0"/>
              <a:t>.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b="1" dirty="0" smtClean="0"/>
              <a:t>Next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59BDF-0F54-4614-B633-E04B90A52A7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654050"/>
            <a:ext cx="5818187" cy="4364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Pembuatan</a:t>
            </a:r>
            <a:r>
              <a:rPr lang="en-US" dirty="0" smtClean="0"/>
              <a:t> listener </a:t>
            </a:r>
            <a:r>
              <a:rPr lang="en-US" dirty="0" err="1" smtClean="0"/>
              <a:t>selesai</a:t>
            </a:r>
            <a:r>
              <a:rPr lang="en-US" dirty="0" smtClean="0"/>
              <a:t>.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b="1" dirty="0" smtClean="0"/>
              <a:t>Next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melanjutkan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b="1" dirty="0" smtClean="0"/>
              <a:t>Finish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menutup</a:t>
            </a:r>
            <a:r>
              <a:rPr lang="en-US" dirty="0" smtClean="0"/>
              <a:t> DBCA.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59BDF-0F54-4614-B633-E04B90A52A7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0" y="6044184"/>
            <a:ext cx="9144000" cy="713232"/>
          </a:xfrm>
          <a:prstGeom prst="rect">
            <a:avLst/>
          </a:prstGeom>
          <a:solidFill>
            <a:srgbClr val="FF00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r>
              <a:rPr kumimoji="0" lang="en-US" sz="1400" baseline="0" dirty="0" err="1" smtClean="0"/>
              <a:t>Teknik</a:t>
            </a:r>
            <a:r>
              <a:rPr kumimoji="0" lang="en-US" sz="1400" baseline="0" dirty="0" smtClean="0"/>
              <a:t> </a:t>
            </a:r>
            <a:r>
              <a:rPr kumimoji="0" lang="en-US" sz="1400" baseline="0" dirty="0" err="1" smtClean="0"/>
              <a:t>Informatika</a:t>
            </a:r>
            <a:r>
              <a:rPr kumimoji="0" lang="en-US" sz="1400" baseline="0" dirty="0" smtClean="0"/>
              <a:t> UNIKOM (2009)</a:t>
            </a:r>
            <a:br>
              <a:rPr kumimoji="0" lang="en-US" sz="1400" baseline="0" dirty="0" smtClean="0"/>
            </a:br>
            <a:r>
              <a:rPr kumimoji="0" lang="en-US" sz="1400" baseline="0" dirty="0" err="1" smtClean="0"/>
              <a:t>Disusun</a:t>
            </a:r>
            <a:r>
              <a:rPr kumimoji="0" lang="en-US" sz="1400" baseline="0" dirty="0" smtClean="0"/>
              <a:t> </a:t>
            </a:r>
            <a:r>
              <a:rPr kumimoji="0" lang="en-US" sz="1400" baseline="0" dirty="0" err="1" smtClean="0"/>
              <a:t>Oleh</a:t>
            </a:r>
            <a:r>
              <a:rPr kumimoji="0" lang="en-US" sz="1400" baseline="0" dirty="0" smtClean="0"/>
              <a:t> : </a:t>
            </a:r>
            <a:r>
              <a:rPr kumimoji="0" lang="en-US" sz="1400" baseline="0" dirty="0" err="1" smtClean="0"/>
              <a:t>Andri</a:t>
            </a:r>
            <a:r>
              <a:rPr kumimoji="0" lang="en-US" sz="1400" baseline="0" dirty="0" smtClean="0"/>
              <a:t> </a:t>
            </a:r>
            <a:r>
              <a:rPr kumimoji="0" lang="en-US" sz="1400" baseline="0" dirty="0" err="1" smtClean="0"/>
              <a:t>Heryandi</a:t>
            </a:r>
            <a:r>
              <a:rPr kumimoji="0" lang="en-US" sz="1400" baseline="0" dirty="0" smtClean="0"/>
              <a:t>, S.T. (andri@heryandi.net)</a:t>
            </a:r>
            <a:endParaRPr kumimoji="0" lang="en-US" sz="14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14600" y="2514600"/>
            <a:ext cx="6477000" cy="3200400"/>
          </a:xfrm>
        </p:spPr>
        <p:txBody>
          <a:bodyPr anchor="t">
            <a:normAutofit/>
          </a:bodyPr>
          <a:lstStyle>
            <a:lvl1pPr algn="l">
              <a:defRPr sz="4800" b="1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52400" y="1752600"/>
            <a:ext cx="2209800" cy="2514600"/>
          </a:xfrm>
        </p:spPr>
        <p:txBody>
          <a:bodyPr wrap="none" anchor="t" anchorCtr="0">
            <a:noAutofit/>
          </a:bodyPr>
          <a:lstStyle>
            <a:lvl1pPr marL="0" indent="0" algn="r">
              <a:buNone/>
              <a:defRPr sz="13800" b="1">
                <a:solidFill>
                  <a:schemeClr val="bg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pic>
        <p:nvPicPr>
          <p:cNvPr id="13" name="Picture 2" descr="E:\Oracle Academy\Oracle Curiculum\Logo\aca_wht\academy_wht.bmp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457200"/>
            <a:ext cx="3418114" cy="1066800"/>
          </a:xfrm>
          <a:prstGeom prst="rect">
            <a:avLst/>
          </a:prstGeom>
          <a:noFill/>
        </p:spPr>
      </p:pic>
      <p:pic>
        <p:nvPicPr>
          <p:cNvPr id="1026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457200"/>
            <a:ext cx="990600" cy="1003808"/>
          </a:xfrm>
          <a:prstGeom prst="rect">
            <a:avLst/>
          </a:prstGeom>
          <a:noFill/>
        </p:spPr>
      </p:pic>
      <p:pic>
        <p:nvPicPr>
          <p:cNvPr id="1027" name="Picture 3" descr="E:\Oracle Academy\Logo\dat10g_wht\dat10g_wht.bmp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4395" y="4738353"/>
            <a:ext cx="2362200" cy="712812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BA732F-8940-45C9-B645-B5AA3E3450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BBA732F-8940-45C9-B645-B5AA3E345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BBA732F-8940-45C9-B645-B5AA3E3450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0" y="1295400"/>
            <a:ext cx="9144000" cy="228600"/>
          </a:xfrm>
          <a:prstGeom prst="rect">
            <a:avLst/>
          </a:prstGeom>
          <a:solidFill>
            <a:srgbClr val="FF00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1295400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600" b="1">
                <a:solidFill>
                  <a:srgbClr val="FFFFFF"/>
                </a:solidFill>
              </a:defRPr>
            </a:lvl1pPr>
          </a:lstStyle>
          <a:p>
            <a:fld id="{1BBA732F-8940-45C9-B645-B5AA3E3450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6" name="Picture 2" descr="E:\Oracle Academy\Oracle Curiculum\Logo\aca_wht\academy_wht.bm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6235700"/>
            <a:ext cx="1993900" cy="622300"/>
          </a:xfrm>
          <a:prstGeom prst="rect">
            <a:avLst/>
          </a:prstGeom>
          <a:noFill/>
        </p:spPr>
      </p:pic>
      <p:pic>
        <p:nvPicPr>
          <p:cNvPr id="12" name="Picture 2" descr="F:\Documents and Settings\Administrator\My Documents\unikom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382000" y="6172200"/>
            <a:ext cx="609600" cy="617728"/>
          </a:xfrm>
          <a:prstGeom prst="rect">
            <a:avLst/>
          </a:prstGeom>
          <a:noFill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625" y="1319150"/>
            <a:ext cx="871537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ctangle 14"/>
          <p:cNvSpPr/>
          <p:nvPr/>
        </p:nvSpPr>
        <p:spPr>
          <a:xfrm>
            <a:off x="1828800" y="6400801"/>
            <a:ext cx="6400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Oracle-</a:t>
            </a:r>
            <a:r>
              <a:rPr lang="en-US" sz="1600" dirty="0" err="1" smtClean="0">
                <a:solidFill>
                  <a:schemeClr val="tx1"/>
                </a:solidFill>
              </a:rPr>
              <a:t>academy@if</a:t>
            </a:r>
            <a:r>
              <a:rPr lang="en-US" sz="1600" dirty="0" smtClean="0">
                <a:solidFill>
                  <a:schemeClr val="tx1"/>
                </a:solidFill>
              </a:rPr>
              <a:t>-</a:t>
            </a:r>
            <a:r>
              <a:rPr lang="en-US" sz="1600" dirty="0" err="1" smtClean="0">
                <a:solidFill>
                  <a:schemeClr val="tx1"/>
                </a:solidFill>
              </a:rPr>
              <a:t>unikom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oleh</a:t>
            </a:r>
            <a:r>
              <a:rPr lang="en-US" sz="1600" dirty="0" smtClean="0">
                <a:solidFill>
                  <a:schemeClr val="tx1"/>
                </a:solidFill>
              </a:rPr>
              <a:t> : </a:t>
            </a:r>
            <a:r>
              <a:rPr lang="en-US" sz="1600" dirty="0" err="1" smtClean="0">
                <a:solidFill>
                  <a:schemeClr val="tx1"/>
                </a:solidFill>
              </a:rPr>
              <a:t>Andri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Heryandi</a:t>
            </a:r>
            <a:r>
              <a:rPr lang="en-US" sz="1600" dirty="0" smtClean="0">
                <a:solidFill>
                  <a:schemeClr val="tx1"/>
                </a:solidFill>
              </a:rPr>
              <a:t>, S.T. (2009)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Konfigurasi</a:t>
            </a:r>
            <a:r>
              <a:rPr lang="en-US" sz="3600" dirty="0" smtClean="0"/>
              <a:t> database instance, LISTENER, Enterprise manager, </a:t>
            </a:r>
            <a:r>
              <a:rPr lang="en-US" sz="3600" i="1" cap="none" dirty="0" err="1" smtClean="0"/>
              <a:t>i</a:t>
            </a:r>
            <a:r>
              <a:rPr lang="en-US" sz="3600" dirty="0" err="1" smtClean="0"/>
              <a:t>SQL</a:t>
            </a:r>
            <a:r>
              <a:rPr lang="en-US" sz="3600" dirty="0" smtClean="0"/>
              <a:t>*PLUS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Pembuatan</a:t>
            </a:r>
            <a:r>
              <a:rPr lang="en-US" dirty="0" smtClean="0"/>
              <a:t> Listener </a:t>
            </a:r>
            <a:r>
              <a:rPr lang="en-US" dirty="0" err="1" smtClean="0"/>
              <a:t>Selesai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676400"/>
            <a:ext cx="42291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3124200"/>
            <a:ext cx="4305300" cy="287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Listener </a:t>
            </a:r>
            <a:r>
              <a:rPr lang="en-US" dirty="0" err="1" smtClean="0"/>
              <a:t>di</a:t>
            </a:r>
            <a:r>
              <a:rPr lang="en-US" dirty="0" smtClean="0"/>
              <a:t> Service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762124"/>
            <a:ext cx="807720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ounded Rectangle 4"/>
          <p:cNvSpPr/>
          <p:nvPr/>
        </p:nvSpPr>
        <p:spPr>
          <a:xfrm>
            <a:off x="3733800" y="4038600"/>
            <a:ext cx="5105400" cy="30480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Enterprise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1676400"/>
            <a:ext cx="5400675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Enterprise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1676400"/>
            <a:ext cx="5210175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676400"/>
            <a:ext cx="6472237" cy="4535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i</a:t>
            </a:r>
            <a:r>
              <a:rPr lang="en-US" dirty="0" err="1" smtClean="0"/>
              <a:t>SQL</a:t>
            </a:r>
            <a:r>
              <a:rPr lang="en-US" dirty="0" smtClean="0"/>
              <a:t>*Plus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1524000"/>
            <a:ext cx="5791200" cy="4745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 service </a:t>
            </a:r>
            <a:r>
              <a:rPr lang="en-US" i="1" dirty="0" err="1" smtClean="0"/>
              <a:t>i</a:t>
            </a:r>
            <a:r>
              <a:rPr lang="en-US" dirty="0" err="1" smtClean="0"/>
              <a:t>SQL</a:t>
            </a:r>
            <a:r>
              <a:rPr lang="en-US" dirty="0" smtClean="0"/>
              <a:t>*Plus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600200"/>
            <a:ext cx="636270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3200400"/>
            <a:ext cx="80772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ounded Rectangle 5"/>
          <p:cNvSpPr/>
          <p:nvPr/>
        </p:nvSpPr>
        <p:spPr>
          <a:xfrm>
            <a:off x="3810000" y="4495800"/>
            <a:ext cx="5105400" cy="30480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</a:t>
            </a:r>
            <a:r>
              <a:rPr lang="en-US" i="1" dirty="0" err="1" smtClean="0"/>
              <a:t>i</a:t>
            </a:r>
            <a:r>
              <a:rPr lang="en-US" dirty="0" err="1" smtClean="0"/>
              <a:t>SQL</a:t>
            </a:r>
            <a:r>
              <a:rPr lang="en-US" dirty="0" smtClean="0"/>
              <a:t>*Plus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600200"/>
            <a:ext cx="7934325" cy="463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Eksekusi</a:t>
            </a:r>
            <a:r>
              <a:rPr lang="en-US" dirty="0" smtClean="0"/>
              <a:t> SQL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i="1" dirty="0" err="1" smtClean="0"/>
              <a:t>i</a:t>
            </a:r>
            <a:r>
              <a:rPr lang="en-US" dirty="0" err="1" smtClean="0"/>
              <a:t>SQL</a:t>
            </a:r>
            <a:r>
              <a:rPr lang="en-US" dirty="0" smtClean="0"/>
              <a:t>*Plus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828800"/>
            <a:ext cx="46863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4724400"/>
            <a:ext cx="68961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hape 6"/>
          <p:cNvCxnSpPr>
            <a:endCxn id="12291" idx="1"/>
          </p:cNvCxnSpPr>
          <p:nvPr/>
        </p:nvCxnSpPr>
        <p:spPr>
          <a:xfrm rot="16200000" flipH="1">
            <a:off x="976314" y="4357688"/>
            <a:ext cx="942973" cy="914400"/>
          </a:xfrm>
          <a:prstGeom prst="bentConnector2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Uninstall service </a:t>
            </a:r>
            <a:r>
              <a:rPr lang="en-US" dirty="0" err="1" smtClean="0"/>
              <a:t>iSQL</a:t>
            </a:r>
            <a:r>
              <a:rPr lang="en-US" dirty="0" smtClean="0"/>
              <a:t>*Plus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133600"/>
            <a:ext cx="636270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5908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sz="2400" dirty="0" smtClean="0"/>
              <a:t>3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managemen</a:t>
            </a:r>
            <a:r>
              <a:rPr lang="en-US" sz="2400" dirty="0" smtClean="0"/>
              <a:t> database oracle 109 </a:t>
            </a:r>
            <a:r>
              <a:rPr lang="en-US" sz="2400" dirty="0" err="1" smtClean="0"/>
              <a:t>yaitu</a:t>
            </a:r>
            <a:r>
              <a:rPr lang="en-US" sz="2400" dirty="0" smtClean="0"/>
              <a:t> :</a:t>
            </a:r>
          </a:p>
          <a:p>
            <a:pPr lvl="1">
              <a:spcBef>
                <a:spcPct val="0"/>
              </a:spcBef>
            </a:pPr>
            <a:r>
              <a:rPr lang="en-US" sz="2000" dirty="0" smtClean="0"/>
              <a:t>Database instance </a:t>
            </a:r>
          </a:p>
          <a:p>
            <a:pPr lvl="1">
              <a:spcBef>
                <a:spcPct val="0"/>
              </a:spcBef>
            </a:pPr>
            <a:r>
              <a:rPr lang="en-US" sz="2000" dirty="0" smtClean="0"/>
              <a:t>Listener</a:t>
            </a:r>
          </a:p>
          <a:p>
            <a:pPr lvl="1">
              <a:spcBef>
                <a:spcPct val="0"/>
              </a:spcBef>
            </a:pPr>
            <a:r>
              <a:rPr lang="en-US" sz="2000" dirty="0" smtClean="0"/>
              <a:t>Management interface </a:t>
            </a:r>
          </a:p>
          <a:p>
            <a:pPr lvl="2">
              <a:spcBef>
                <a:spcPct val="0"/>
              </a:spcBef>
            </a:pPr>
            <a:r>
              <a:rPr lang="en-US" sz="1800" dirty="0" smtClean="0"/>
              <a:t>Database Control</a:t>
            </a:r>
          </a:p>
          <a:p>
            <a:pPr lvl="2">
              <a:spcBef>
                <a:spcPct val="0"/>
              </a:spcBef>
            </a:pPr>
            <a:r>
              <a:rPr lang="en-US" sz="1800" dirty="0" smtClean="0"/>
              <a:t>Management agent</a:t>
            </a:r>
          </a:p>
          <a:p>
            <a:endParaRPr lang="en-US" sz="2400" dirty="0"/>
          </a:p>
        </p:txBody>
      </p:sp>
      <p:pic>
        <p:nvPicPr>
          <p:cNvPr id="16" name="Picture 5" descr="healt030_e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gray">
          <a:xfrm>
            <a:off x="5918200" y="4470400"/>
            <a:ext cx="479425" cy="960437"/>
          </a:xfrm>
          <a:prstGeom prst="rect">
            <a:avLst/>
          </a:prstGeom>
          <a:noFill/>
        </p:spPr>
      </p:pic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5675313" y="5351462"/>
            <a:ext cx="1189037" cy="366713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228600">
              <a:spcBef>
                <a:spcPct val="50000"/>
              </a:spcBef>
            </a:pPr>
            <a:r>
              <a:rPr lang="en-US"/>
              <a:t>Listener</a:t>
            </a:r>
          </a:p>
        </p:txBody>
      </p:sp>
      <p:pic>
        <p:nvPicPr>
          <p:cNvPr id="18" name="Picture 8" descr="Screens: Browser, Fram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gray">
          <a:xfrm>
            <a:off x="4038600" y="4495800"/>
            <a:ext cx="919163" cy="1108075"/>
          </a:xfrm>
          <a:prstGeom prst="rect">
            <a:avLst/>
          </a:prstGeom>
          <a:noFill/>
        </p:spPr>
      </p:pic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3657600" y="5486400"/>
            <a:ext cx="1552575" cy="641350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defTabSz="228600">
              <a:spcBef>
                <a:spcPct val="50000"/>
              </a:spcBef>
            </a:pPr>
            <a:r>
              <a:rPr lang="en-US" dirty="0"/>
              <a:t>Database Control</a:t>
            </a: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blackGray">
          <a:xfrm>
            <a:off x="1295400" y="4495800"/>
            <a:ext cx="1941512" cy="981075"/>
          </a:xfrm>
          <a:prstGeom prst="ellipse">
            <a:avLst/>
          </a:prstGeom>
          <a:solidFill>
            <a:srgbClr val="99CCFF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 anchorCtr="1"/>
          <a:lstStyle/>
          <a:p>
            <a:pPr defTabSz="228600"/>
            <a:r>
              <a:rPr lang="en-US" dirty="0"/>
              <a:t>Management</a:t>
            </a:r>
          </a:p>
          <a:p>
            <a:pPr defTabSz="228600"/>
            <a:r>
              <a:rPr lang="en-US" dirty="0"/>
              <a:t>agent</a:t>
            </a: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1143000" y="4343400"/>
            <a:ext cx="4087813" cy="1728787"/>
          </a:xfrm>
          <a:prstGeom prst="rect">
            <a:avLst/>
          </a:prstGeom>
          <a:noFill/>
          <a:ln w="28575">
            <a:solidFill>
              <a:srgbClr val="00CCCC"/>
            </a:solidFill>
            <a:prstDash val="sysDot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1371600" y="5486400"/>
            <a:ext cx="1862137" cy="646331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defTabSz="228600">
              <a:spcBef>
                <a:spcPct val="50000"/>
              </a:spcBef>
            </a:pPr>
            <a:r>
              <a:rPr lang="en-US" dirty="0"/>
              <a:t>Management interface</a:t>
            </a: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3276600" y="4724400"/>
            <a:ext cx="771525" cy="366712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228600">
              <a:spcBef>
                <a:spcPct val="50000"/>
              </a:spcBef>
            </a:pPr>
            <a:r>
              <a:rPr lang="en-US" dirty="0"/>
              <a:t>-or-</a:t>
            </a:r>
          </a:p>
        </p:txBody>
      </p:sp>
      <p:pic>
        <p:nvPicPr>
          <p:cNvPr id="24" name="Picture 14" descr="C:\Documents and Settings\jubillin.JUBILLIN-LAP\My Documents\My Pictures\datab004_green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gray">
          <a:xfrm>
            <a:off x="7019925" y="4217987"/>
            <a:ext cx="1235075" cy="1463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7" grpId="0"/>
      <p:bldP spid="19" grpId="0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2" grpId="0"/>
      <p:bldP spid="23" grpId="0"/>
      <p:bldP spid="23" grpId="1"/>
      <p:bldP spid="23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Enterprise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1524000"/>
            <a:ext cx="5105400" cy="470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ounded Rectangle 4"/>
          <p:cNvSpPr/>
          <p:nvPr/>
        </p:nvSpPr>
        <p:spPr>
          <a:xfrm>
            <a:off x="4572000" y="4343400"/>
            <a:ext cx="2209800" cy="106680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133600" y="4419600"/>
            <a:ext cx="2438400" cy="160020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209800" y="3276600"/>
            <a:ext cx="2209800" cy="106680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Listener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752600"/>
            <a:ext cx="571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Listener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905000"/>
            <a:ext cx="571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Penamaan</a:t>
            </a:r>
            <a:r>
              <a:rPr lang="en-US" dirty="0" smtClean="0"/>
              <a:t> Listener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981200"/>
            <a:ext cx="571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Memilih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981200"/>
            <a:ext cx="571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Pengaturan</a:t>
            </a:r>
            <a:r>
              <a:rPr lang="en-US" dirty="0" smtClean="0"/>
              <a:t> 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905000"/>
            <a:ext cx="571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Konfirmasi</a:t>
            </a:r>
            <a:r>
              <a:rPr lang="en-US" sz="3600" dirty="0" smtClean="0"/>
              <a:t> </a:t>
            </a:r>
            <a:r>
              <a:rPr lang="en-US" sz="3600" dirty="0" err="1" smtClean="0"/>
              <a:t>Pembuatan</a:t>
            </a:r>
            <a:r>
              <a:rPr lang="en-US" sz="3600" dirty="0" smtClean="0"/>
              <a:t> Listener Lain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500" y="1524000"/>
            <a:ext cx="571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acle Academy Templat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Oracle Academy Template</Template>
  <TotalTime>241</TotalTime>
  <Words>588</Words>
  <Application>Microsoft Office PowerPoint</Application>
  <PresentationFormat>On-screen Show (4:3)</PresentationFormat>
  <Paragraphs>105</Paragraphs>
  <Slides>19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Oracle Academy Template</vt:lpstr>
      <vt:lpstr>Konfigurasi database instance, LISTENER, Enterprise manager, iSQL*PLUS</vt:lpstr>
      <vt:lpstr>Management Framework</vt:lpstr>
      <vt:lpstr>Test Enterprise Manager</vt:lpstr>
      <vt:lpstr>Membuat Listener</vt:lpstr>
      <vt:lpstr>Add Listener</vt:lpstr>
      <vt:lpstr>Penamaan Listener</vt:lpstr>
      <vt:lpstr>Memilih Protocol</vt:lpstr>
      <vt:lpstr>Pengaturan Port</vt:lpstr>
      <vt:lpstr>Konfirmasi Pembuatan Listener Lain</vt:lpstr>
      <vt:lpstr>Pembuatan Listener Selesai</vt:lpstr>
      <vt:lpstr>Listener di Service Windows</vt:lpstr>
      <vt:lpstr>Test Enterprise Manager</vt:lpstr>
      <vt:lpstr>Test Enterprise Manager</vt:lpstr>
      <vt:lpstr>Enterprise Manager</vt:lpstr>
      <vt:lpstr>iSQL*Plus</vt:lpstr>
      <vt:lpstr>Install service iSQL*Plus</vt:lpstr>
      <vt:lpstr>Test iSQL*Plus</vt:lpstr>
      <vt:lpstr>Eksekusi SQL di iSQL*Plus</vt:lpstr>
      <vt:lpstr>Uninstall service iSQL*Plus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Konfigurasi database instance</dc:title>
  <dc:creator>Admin Oracle</dc:creator>
  <cp:lastModifiedBy>xeronines</cp:lastModifiedBy>
  <cp:revision>32</cp:revision>
  <dcterms:created xsi:type="dcterms:W3CDTF">2009-02-22T09:06:17Z</dcterms:created>
  <dcterms:modified xsi:type="dcterms:W3CDTF">2010-02-15T08:39:50Z</dcterms:modified>
</cp:coreProperties>
</file>