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B6237-8676-4B0E-8687-F5444C1A2C05}" type="datetimeFigureOut">
              <a:rPr lang="en-US" smtClean="0"/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9CA1E-9851-42F2-8390-4A575BE66E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Juice ITC" pitchFamily="82" charset="0"/>
              </a:rPr>
              <a:t>Materi</a:t>
            </a:r>
            <a:r>
              <a:rPr lang="en-US" b="1" dirty="0" smtClean="0">
                <a:solidFill>
                  <a:srgbClr val="FF0000"/>
                </a:solidFill>
                <a:latin typeface="Juice ITC" pitchFamily="82" charset="0"/>
              </a:rPr>
              <a:t> 3</a:t>
            </a:r>
          </a:p>
          <a:p>
            <a:pPr>
              <a:buNone/>
            </a:pPr>
            <a:endParaRPr lang="en-US" sz="2400" b="1" dirty="0" smtClean="0">
              <a:solidFill>
                <a:srgbClr val="CC00CC"/>
              </a:solidFill>
              <a:latin typeface="Harrington" pitchFamily="82" charset="0"/>
            </a:endParaRPr>
          </a:p>
          <a:p>
            <a:pPr>
              <a:buNone/>
            </a:pPr>
            <a:r>
              <a:rPr lang="en-US" sz="2400" b="1" dirty="0" err="1" smtClean="0">
                <a:solidFill>
                  <a:srgbClr val="CC00CC"/>
                </a:solidFill>
                <a:latin typeface="Harrington" pitchFamily="82" charset="0"/>
              </a:rPr>
              <a:t>Pembentukan</a:t>
            </a:r>
            <a:r>
              <a:rPr lang="en-US" sz="2400" b="1" dirty="0" smtClean="0">
                <a:solidFill>
                  <a:srgbClr val="CC00CC"/>
                </a:solidFill>
                <a:latin typeface="Harrington" pitchFamily="82" charset="0"/>
              </a:rPr>
              <a:t>  </a:t>
            </a:r>
            <a:r>
              <a:rPr lang="en-US" sz="2400" b="1" dirty="0" err="1" smtClean="0">
                <a:solidFill>
                  <a:srgbClr val="CC00CC"/>
                </a:solidFill>
                <a:latin typeface="Harrington" pitchFamily="82" charset="0"/>
              </a:rPr>
              <a:t>Masyarakat</a:t>
            </a:r>
            <a:r>
              <a:rPr lang="en-US" sz="2400" b="1" dirty="0" smtClean="0">
                <a:solidFill>
                  <a:srgbClr val="CC00CC"/>
                </a:solidFill>
                <a:latin typeface="Harrington" pitchFamily="82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Harrington" pitchFamily="82" charset="0"/>
              </a:rPr>
              <a:t>Informasi</a:t>
            </a:r>
            <a:endParaRPr lang="en-US" sz="2400" b="1" dirty="0" smtClean="0">
              <a:solidFill>
                <a:srgbClr val="FF0000"/>
              </a:solidFill>
              <a:latin typeface="Juice ITC" pitchFamily="82" charset="0"/>
            </a:endParaRPr>
          </a:p>
          <a:p>
            <a:pPr>
              <a:buNone/>
            </a:pPr>
            <a:endParaRPr lang="en-US" sz="1800" b="1" dirty="0" smtClean="0">
              <a:solidFill>
                <a:srgbClr val="FF0000"/>
              </a:solidFill>
              <a:latin typeface="Juice ITC" pitchFamily="82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0070C0"/>
                </a:solidFill>
                <a:latin typeface="Juice ITC" pitchFamily="82" charset="0"/>
              </a:rPr>
              <a:t>Pengertian</a:t>
            </a:r>
            <a:endParaRPr lang="en-US" sz="2400" b="1" dirty="0" smtClean="0">
              <a:solidFill>
                <a:srgbClr val="0070C0"/>
              </a:solidFill>
              <a:latin typeface="Juice ITC" pitchFamily="82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008000"/>
                </a:solidFill>
                <a:latin typeface="Juice ITC" pitchFamily="82" charset="0"/>
              </a:rPr>
              <a:t>Perbedaan</a:t>
            </a:r>
            <a:endParaRPr lang="en-US" sz="2400" b="1" dirty="0" smtClean="0">
              <a:solidFill>
                <a:srgbClr val="008000"/>
              </a:solidFill>
              <a:latin typeface="Juice ITC" pitchFamily="82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FFC000"/>
                </a:solidFill>
                <a:latin typeface="Juice ITC" pitchFamily="82" charset="0"/>
              </a:rPr>
              <a:t>Karakteristik</a:t>
            </a:r>
            <a:endParaRPr lang="en-US" sz="2400" b="1" dirty="0" smtClean="0">
              <a:solidFill>
                <a:srgbClr val="FFC000"/>
              </a:solidFill>
              <a:latin typeface="Juice ITC" pitchFamily="82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CC00CC"/>
                </a:solidFill>
                <a:latin typeface="Juice ITC" pitchFamily="82" charset="0"/>
              </a:rPr>
              <a:t>Kendala</a:t>
            </a:r>
            <a:endParaRPr lang="en-US" sz="2400" b="1" dirty="0" smtClean="0">
              <a:solidFill>
                <a:srgbClr val="CC00CC"/>
              </a:solidFill>
              <a:latin typeface="Juice ITC" pitchFamily="82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b="1" dirty="0" err="1" smtClean="0">
                <a:solidFill>
                  <a:srgbClr val="00B0F0"/>
                </a:solidFill>
                <a:latin typeface="Juice ITC" pitchFamily="82" charset="0"/>
              </a:rPr>
              <a:t>Penyebab</a:t>
            </a:r>
            <a:r>
              <a:rPr lang="en-US" sz="2400" b="1" dirty="0" smtClean="0">
                <a:solidFill>
                  <a:srgbClr val="00B0F0"/>
                </a:solidFill>
                <a:latin typeface="Juice ITC" pitchFamily="82" charset="0"/>
              </a:rPr>
              <a:t> </a:t>
            </a:r>
          </a:p>
          <a:p>
            <a:pPr>
              <a:buNone/>
            </a:pPr>
            <a:endParaRPr lang="en-US" sz="1800" b="1" dirty="0">
              <a:solidFill>
                <a:srgbClr val="FF0000"/>
              </a:solidFill>
              <a:latin typeface="Juice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5867400" cy="838200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CC00CC"/>
                </a:solidFill>
                <a:latin typeface="Harrington" pitchFamily="82" charset="0"/>
              </a:rPr>
              <a:t>Pembentukan</a:t>
            </a:r>
            <a:r>
              <a:rPr lang="en-US" sz="2400" b="1" dirty="0" smtClean="0">
                <a:solidFill>
                  <a:srgbClr val="CC00CC"/>
                </a:solidFill>
                <a:latin typeface="Harrington" pitchFamily="82" charset="0"/>
              </a:rPr>
              <a:t>  </a:t>
            </a:r>
            <a:r>
              <a:rPr lang="en-US" sz="2400" b="1" dirty="0" err="1" smtClean="0">
                <a:solidFill>
                  <a:srgbClr val="CC00CC"/>
                </a:solidFill>
                <a:latin typeface="Harrington" pitchFamily="82" charset="0"/>
              </a:rPr>
              <a:t>Masyarakat</a:t>
            </a:r>
            <a:r>
              <a:rPr lang="en-US" sz="2400" b="1" dirty="0" smtClean="0">
                <a:solidFill>
                  <a:srgbClr val="CC00CC"/>
                </a:solidFill>
                <a:latin typeface="Harrington" pitchFamily="82" charset="0"/>
              </a:rPr>
              <a:t> </a:t>
            </a:r>
            <a:r>
              <a:rPr lang="en-US" sz="2400" b="1" dirty="0" err="1" smtClean="0">
                <a:solidFill>
                  <a:srgbClr val="CC00CC"/>
                </a:solidFill>
                <a:latin typeface="Harrington" pitchFamily="82" charset="0"/>
              </a:rPr>
              <a:t>Informasi</a:t>
            </a:r>
            <a:endParaRPr lang="en-US" sz="2400" b="1" dirty="0" smtClean="0">
              <a:solidFill>
                <a:srgbClr val="CC00CC"/>
              </a:solidFill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638800"/>
          </a:xfrm>
        </p:spPr>
        <p:txBody>
          <a:bodyPr/>
          <a:lstStyle/>
          <a:p>
            <a:pPr marL="179388" indent="-179388" algn="just">
              <a:buFont typeface="Wingdings" pitchFamily="2" charset="2"/>
              <a:buChar char="q"/>
              <a:defRPr/>
            </a:pPr>
            <a:r>
              <a:rPr lang="en-US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keadaan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dimana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distribusi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manipulasi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menjadi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Jadi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juga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dikatakan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bahwa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pengolahan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inti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79388" indent="-179388" algn="just">
              <a:buFont typeface="Wingdings" pitchFamily="2" charset="2"/>
              <a:buChar char="q"/>
              <a:defRPr/>
            </a:pP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berbeda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industri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agraris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semua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hampir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lepas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komputer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telekomunikasi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Alat-alat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digunakan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bukan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mesin-mesin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industri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bajak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lagi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Intinya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produk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ditawarkan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juga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bahan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baku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diolah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menjadi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baru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berguna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588" indent="12700" algn="just">
              <a:buFontTx/>
              <a:buNone/>
              <a:defRPr/>
            </a:pPr>
            <a:endParaRPr lang="en-US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1588" indent="12700" algn="just">
              <a:buFontTx/>
              <a:buNone/>
              <a:defRPr/>
            </a:pPr>
            <a:endParaRPr lang="en-US" sz="1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2895600"/>
          <a:ext cx="9144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Keterangan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Masy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Agraris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Masy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Industri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Masy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Informasi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Sumber</a:t>
                      </a:r>
                      <a:r>
                        <a:rPr lang="en-US" sz="1200" b="1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daya</a:t>
                      </a:r>
                      <a:r>
                        <a:rPr lang="en-US" sz="1200" b="1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diolah</a:t>
                      </a:r>
                      <a:endParaRPr lang="en-US" sz="1200" b="1" dirty="0">
                        <a:solidFill>
                          <a:srgbClr val="CC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SDA (</a:t>
                      </a:r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angin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, air,</a:t>
                      </a:r>
                      <a:r>
                        <a:rPr lang="en-US" sz="12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tanah</a:t>
                      </a:r>
                      <a:r>
                        <a:rPr lang="en-US" sz="12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tenaga</a:t>
                      </a:r>
                      <a:r>
                        <a:rPr lang="en-US" sz="12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manusia</a:t>
                      </a:r>
                      <a:r>
                        <a:rPr lang="en-US" sz="12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2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Membuat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tenaga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listrik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bahan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bakar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Informasi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transmisi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data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komputer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Sumber</a:t>
                      </a:r>
                      <a:r>
                        <a:rPr lang="en-US" sz="1200" b="1" baseline="0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daya</a:t>
                      </a:r>
                      <a:r>
                        <a:rPr lang="en-US" sz="1200" b="1" baseline="0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00" b="1" baseline="0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dibutuhkan</a:t>
                      </a:r>
                      <a:endParaRPr lang="en-US" sz="1200" b="1" dirty="0">
                        <a:solidFill>
                          <a:srgbClr val="CC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Bahan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mentah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/ </a:t>
                      </a:r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alam</a:t>
                      </a:r>
                      <a:endParaRPr lang="en-US" sz="12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Modal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Pengetahuan</a:t>
                      </a:r>
                      <a:endParaRPr lang="en-US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Keahlian</a:t>
                      </a:r>
                      <a:r>
                        <a:rPr lang="en-US" sz="1200" b="1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 SDM yang </a:t>
                      </a:r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dibutuhkan</a:t>
                      </a:r>
                      <a:endParaRPr lang="en-US" sz="1200" b="1" dirty="0">
                        <a:solidFill>
                          <a:srgbClr val="CC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Petani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pekerja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tanpa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skill </a:t>
                      </a:r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tertentu</a:t>
                      </a:r>
                      <a:endParaRPr lang="en-US" sz="12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Ahli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mesin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pekerja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skill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khusus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Pekerja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profesional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skill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tinggi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Teknologi</a:t>
                      </a:r>
                      <a:endParaRPr lang="en-US" sz="1200" b="1" dirty="0">
                        <a:solidFill>
                          <a:srgbClr val="CC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Alat-alat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manual</a:t>
                      </a:r>
                      <a:endParaRPr lang="en-US" sz="12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Teknologi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mesin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Teknologi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cerdas</a:t>
                      </a:r>
                      <a:endParaRPr lang="en-US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Prinsip</a:t>
                      </a:r>
                      <a:r>
                        <a:rPr lang="en-US" sz="1200" b="1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perkembangan</a:t>
                      </a:r>
                      <a:endParaRPr lang="en-US" sz="1200" b="1" dirty="0">
                        <a:solidFill>
                          <a:srgbClr val="CC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Tradisional</a:t>
                      </a:r>
                      <a:endParaRPr lang="en-US" sz="12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Pertumbuhan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ekonomi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Penerapan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pengetahuan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teknologi</a:t>
                      </a:r>
                      <a:endParaRPr lang="en-US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Mode </a:t>
                      </a:r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produksi</a:t>
                      </a:r>
                      <a:r>
                        <a:rPr lang="en-US" sz="1200" b="1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200" b="1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bidang</a:t>
                      </a:r>
                      <a:r>
                        <a:rPr lang="en-US" sz="1200" b="1" dirty="0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CC00CC"/>
                          </a:solidFill>
                          <a:latin typeface="Arial" pitchFamily="34" charset="0"/>
                          <a:cs typeface="Arial" pitchFamily="34" charset="0"/>
                        </a:rPr>
                        <a:t>ekonomi</a:t>
                      </a:r>
                      <a:endParaRPr lang="en-US" sz="1200" b="1" dirty="0">
                        <a:solidFill>
                          <a:srgbClr val="CC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Pertanian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pertambangan</a:t>
                      </a:r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12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perikanan</a:t>
                      </a:r>
                      <a:r>
                        <a:rPr lang="en-US" sz="1200" b="1" baseline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baseline="0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peternakan</a:t>
                      </a:r>
                      <a:endParaRPr lang="en-US" sz="12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Produksi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distribusi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barang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kontruksi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berat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Transportasi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perdagangan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asuransi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real-estate,</a:t>
                      </a:r>
                      <a:r>
                        <a:rPr lang="en-US" sz="12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kesehatan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rekreasi</a:t>
                      </a:r>
                      <a:r>
                        <a:rPr lang="en-US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dll</a:t>
                      </a:r>
                      <a:endParaRPr lang="en-US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marL="179388" indent="-179388" algn="just">
              <a:buFont typeface="Wingdings" pitchFamily="2" charset="2"/>
              <a:buChar char="q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Karakteristik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79388" indent="-1588" algn="just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Level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intensitas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tinggi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kehidupan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masyarakatnya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sehari-hari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179388" indent="-1588" algn="just">
              <a:buFont typeface="+mj-lt"/>
              <a:buAutoNum type="arabicPeriod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Penggunaan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teknologi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hampir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seluruh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179388" indent="-1588" algn="just">
              <a:buFont typeface="+mj-lt"/>
              <a:buAutoNum type="arabicPeriod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Kemampuan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pertukaran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data digital yang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cepat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jarak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jauh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79388" indent="-179388" algn="just">
              <a:buFont typeface="Wingdings" pitchFamily="2" charset="2"/>
              <a:buChar char="q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Kendala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mewujudkan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kesenjangan</a:t>
            </a:r>
            <a:r>
              <a:rPr lang="en-US" sz="16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dipicu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kesenjangan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digital,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antara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lain:</a:t>
            </a:r>
          </a:p>
          <a:p>
            <a:pPr marL="357188" indent="-179388" algn="just">
              <a:buFont typeface="+mj-lt"/>
              <a:buAutoNum type="arabicPeriod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Ketidakseimbangan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harga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perangkat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daya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beli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57188" indent="-179388" algn="just">
              <a:buFont typeface="+mj-lt"/>
              <a:buAutoNum type="arabicPeriod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Keterbatasan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geografis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menyebabkan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kesenjangan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akses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57188" indent="-179388" algn="just">
              <a:buFont typeface="+mj-lt"/>
              <a:buAutoNum type="arabicPeriod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gaya-hidup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pola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komunikasi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sangat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beragam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sehingga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sangat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ditentukan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rasa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ingin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tahu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gaya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hidup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96838" indent="-1588" algn="just">
              <a:buFont typeface="Wingdings" pitchFamily="2" charset="2"/>
              <a:buChar char="q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Penyebab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kesenjangan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79388" indent="176213" algn="just">
              <a:buFont typeface="+mj-lt"/>
              <a:buAutoNum type="arabicPeriod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Kesulitan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akses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infrastruktur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listrik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telekomunikasi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,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perangkat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;</a:t>
            </a:r>
          </a:p>
          <a:p>
            <a:pPr marL="179388" indent="176213" algn="just">
              <a:buFont typeface="+mj-lt"/>
              <a:buAutoNum type="arabicPeriod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Kekurangan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skill  SDM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Komunitas</a:t>
            </a:r>
            <a:endParaRPr lang="en-US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79388" indent="176213" algn="just">
              <a:buFont typeface="+mj-lt"/>
              <a:buAutoNum type="arabicPeriod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Kekurangan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isi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/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materi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</a:p>
          <a:p>
            <a:pPr marL="179388" indent="176213" algn="just">
              <a:buFont typeface="+mj-lt"/>
              <a:buAutoNum type="arabicPeriod"/>
              <a:defRPr/>
            </a:pP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Kurangnya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(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tidak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adanya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)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insentif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dari</a:t>
            </a:r>
            <a:r>
              <a:rPr lang="en-US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pemerintah</a:t>
            </a:r>
            <a:endParaRPr lang="en-US" sz="1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1588" indent="12700">
              <a:buFontTx/>
              <a:buNone/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348</Words>
  <Application>Microsoft Office PowerPoint</Application>
  <PresentationFormat>On-screen Show (4:3)</PresentationFormat>
  <Paragraphs>53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Pembentukan  Masyarakat Informasi</vt:lpstr>
      <vt:lpstr>Slide 3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Your User Name</cp:lastModifiedBy>
  <cp:revision>1</cp:revision>
  <dcterms:created xsi:type="dcterms:W3CDTF">2010-03-19T10:57:13Z</dcterms:created>
  <dcterms:modified xsi:type="dcterms:W3CDTF">2010-03-19T10:59:07Z</dcterms:modified>
</cp:coreProperties>
</file>