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270" r:id="rId3"/>
    <p:sldId id="271" r:id="rId4"/>
    <p:sldId id="257" r:id="rId5"/>
    <p:sldId id="258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73" r:id="rId16"/>
    <p:sldId id="283" r:id="rId17"/>
    <p:sldId id="284" r:id="rId18"/>
    <p:sldId id="285" r:id="rId19"/>
    <p:sldId id="287" r:id="rId20"/>
    <p:sldId id="288" r:id="rId21"/>
    <p:sldId id="26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7" r:id="rId30"/>
    <p:sldId id="298" r:id="rId31"/>
    <p:sldId id="299" r:id="rId32"/>
    <p:sldId id="30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86" autoAdjust="0"/>
  </p:normalViewPr>
  <p:slideViewPr>
    <p:cSldViewPr>
      <p:cViewPr varScale="1">
        <p:scale>
          <a:sx n="74" d="100"/>
          <a:sy n="74" d="100"/>
        </p:scale>
        <p:origin x="-9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A262-8928-462D-A71A-54A73923E086}" type="datetimeFigureOut">
              <a:rPr lang="en-US" smtClean="0"/>
              <a:t>3/12/2010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44E6-580E-48FB-AA9C-9DD83C5A1D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Mahasiswa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contoh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perusahaan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awalnya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kemudian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bergerak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bisnis</a:t>
            </a:r>
            <a:r>
              <a:rPr lang="en-US" baseline="0" dirty="0" smtClean="0"/>
              <a:t> global.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44E6-580E-48FB-AA9C-9DD83C5A1D1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contoh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sosial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44E6-580E-48FB-AA9C-9DD83C5A1D1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Mahasiswa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perbandingan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terhadap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beberapa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perusahaan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sejenis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berproses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melalui</a:t>
            </a:r>
            <a:r>
              <a:rPr lang="en-US" baseline="0" dirty="0" smtClean="0"/>
              <a:t> internet. </a:t>
            </a:r>
            <a:r>
              <a:rPr lang="en-US" baseline="0" dirty="0" err="1" smtClean="0"/>
              <a:t>Contoh</a:t>
            </a:r>
            <a:r>
              <a:rPr lang="en-US" baseline="0" dirty="0" smtClean="0"/>
              <a:t> : Blockbuster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netflix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44E6-580E-48FB-AA9C-9DD83C5A1D1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Mahasiswa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contoh</a:t>
            </a:r>
            <a:r>
              <a:rPr lang="en-US" baseline="0" dirty="0" smtClean="0"/>
              <a:t> intranet, extranet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44E6-580E-48FB-AA9C-9DD83C5A1D1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dadad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44E6-580E-48FB-AA9C-9DD83C5A1D19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D1E31C-40A3-462C-BEAD-08B971E876C6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Studi%20kasus%201.doc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357430"/>
            <a:ext cx="8229600" cy="2914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Organizations, environments, and information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 Pressures (2)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nature of the workforce</a:t>
            </a:r>
          </a:p>
          <a:p>
            <a:pPr lvl="1" algn="just"/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endParaRPr lang="en-US" dirty="0" smtClean="0"/>
          </a:p>
          <a:p>
            <a:pPr lvl="1" algn="just"/>
            <a:r>
              <a:rPr lang="en-US" dirty="0" smtClean="0"/>
              <a:t>IT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meredakan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Powerful customer</a:t>
            </a:r>
          </a:p>
          <a:p>
            <a:pPr lvl="1" algn="just"/>
            <a:r>
              <a:rPr lang="en-US" dirty="0" smtClean="0"/>
              <a:t>Tingkat </a:t>
            </a:r>
            <a:r>
              <a:rPr lang="en-US" dirty="0" err="1" smtClean="0"/>
              <a:t>kepuasan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seiring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bertambahnya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smtClean="0"/>
              <a:t>Internet  </a:t>
            </a:r>
            <a:r>
              <a:rPr lang="en-US" dirty="0" err="1" smtClean="0"/>
              <a:t>dan</a:t>
            </a:r>
            <a:r>
              <a:rPr lang="en-US" dirty="0" smtClean="0"/>
              <a:t> EC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Technological innovation and obsolescence</a:t>
            </a:r>
          </a:p>
          <a:p>
            <a:pPr lvl="1" algn="just"/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&amp; </a:t>
            </a:r>
            <a:r>
              <a:rPr lang="en-US" dirty="0" err="1" smtClean="0"/>
              <a:t>jasa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usang</a:t>
            </a:r>
            <a:r>
              <a:rPr lang="en-US" dirty="0" smtClean="0"/>
              <a:t> </a:t>
            </a:r>
            <a:r>
              <a:rPr lang="en-US" dirty="0" err="1" smtClean="0"/>
              <a:t>besok</a:t>
            </a:r>
            <a:endParaRPr lang="en-US" dirty="0" smtClean="0"/>
          </a:p>
          <a:p>
            <a:pPr algn="just"/>
            <a:r>
              <a:rPr lang="en-US" dirty="0" smtClean="0"/>
              <a:t>Information overload</a:t>
            </a:r>
          </a:p>
          <a:p>
            <a:pPr lvl="1" algn="just"/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internet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gratis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Societal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endParaRPr lang="en-US" dirty="0" smtClean="0"/>
          </a:p>
          <a:p>
            <a:r>
              <a:rPr lang="en-US" dirty="0" smtClean="0"/>
              <a:t>Social responsibility </a:t>
            </a:r>
          </a:p>
          <a:p>
            <a:pPr lvl="1" algn="just"/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Areas of Social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Environmental Control (pollution, noise, trash removal, and animal welfare)</a:t>
            </a:r>
          </a:p>
          <a:p>
            <a:pPr algn="just"/>
            <a:r>
              <a:rPr lang="en-US" dirty="0" smtClean="0"/>
              <a:t>Equal Opportunity (minorities, woman, elderly and physically handicapped)</a:t>
            </a:r>
          </a:p>
          <a:p>
            <a:pPr algn="just"/>
            <a:r>
              <a:rPr lang="en-US" dirty="0" smtClean="0"/>
              <a:t>Employment and housing (The aged, poor, teenagers and unskilled)</a:t>
            </a:r>
          </a:p>
          <a:p>
            <a:pPr algn="just"/>
            <a:r>
              <a:rPr lang="en-US" dirty="0" smtClean="0"/>
              <a:t>Health, safety, and social benefits to employees (the role of employer </a:t>
            </a:r>
            <a:r>
              <a:rPr lang="en-US" dirty="0" err="1" smtClean="0"/>
              <a:t>vs</a:t>
            </a:r>
            <a:r>
              <a:rPr lang="en-US" dirty="0" smtClean="0"/>
              <a:t> that of the government)</a:t>
            </a:r>
          </a:p>
          <a:p>
            <a:pPr algn="just"/>
            <a:r>
              <a:rPr lang="en-US" dirty="0" smtClean="0"/>
              <a:t>Employee education, training and retraining</a:t>
            </a:r>
          </a:p>
          <a:p>
            <a:pPr algn="just"/>
            <a:r>
              <a:rPr lang="en-US" dirty="0" smtClean="0"/>
              <a:t>External relationship (community development, political, and other interfaces)</a:t>
            </a:r>
          </a:p>
          <a:p>
            <a:pPr algn="just"/>
            <a:r>
              <a:rPr lang="en-US" dirty="0" smtClean="0"/>
              <a:t>Marketing practices (fairness, truth)</a:t>
            </a:r>
          </a:p>
          <a:p>
            <a:pPr algn="just"/>
            <a:r>
              <a:rPr lang="en-US" dirty="0" smtClean="0"/>
              <a:t>Privacy and ethics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Societal Pressures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 </a:t>
            </a:r>
            <a:r>
              <a:rPr lang="en-US" dirty="0" smtClean="0"/>
              <a:t>Regulations and deregulation</a:t>
            </a:r>
            <a:endParaRPr lang="en-US" dirty="0" smtClean="0"/>
          </a:p>
          <a:p>
            <a:pPr lvl="1" algn="just"/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,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r>
              <a:rPr lang="en-US" dirty="0" smtClean="0"/>
              <a:t>Shrinking </a:t>
            </a:r>
            <a:r>
              <a:rPr lang="en-US" dirty="0" smtClean="0"/>
              <a:t>budgets and subsidies</a:t>
            </a:r>
          </a:p>
          <a:p>
            <a:r>
              <a:rPr lang="en-US" dirty="0" smtClean="0"/>
              <a:t>Ethical issues</a:t>
            </a:r>
          </a:p>
          <a:p>
            <a:pPr lvl="1" algn="just"/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menyikapi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– </a:t>
            </a:r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beredar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,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supplier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Focus</a:t>
            </a:r>
          </a:p>
          <a:p>
            <a:pPr lvl="1" algn="just"/>
            <a:r>
              <a:rPr lang="en-US" dirty="0" smtClean="0"/>
              <a:t>Enable organizations to provide superb customer service  and prevent losing customers to competitors</a:t>
            </a:r>
          </a:p>
          <a:p>
            <a:pPr algn="just"/>
            <a:r>
              <a:rPr lang="en-US" dirty="0" smtClean="0"/>
              <a:t>Make to Order is a strategy of producing customized products and services</a:t>
            </a:r>
          </a:p>
          <a:p>
            <a:pPr algn="just"/>
            <a:r>
              <a:rPr lang="en-US" dirty="0" smtClean="0"/>
              <a:t>Mass Customization is producing a large quantity of items, but customizing then to fit the desire of each customer</a:t>
            </a:r>
          </a:p>
          <a:p>
            <a:pPr algn="just"/>
            <a:r>
              <a:rPr lang="en-US" dirty="0" smtClean="0"/>
              <a:t>E –Business and E – Commerce is the strategy of doing business electronically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Doing Business in the Digital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 Digital Economy is an economy based on digital technologies including communication </a:t>
            </a:r>
            <a:r>
              <a:rPr lang="en-US" dirty="0" smtClean="0"/>
              <a:t>networks </a:t>
            </a:r>
            <a:r>
              <a:rPr lang="en-US" dirty="0" smtClean="0"/>
              <a:t>(internet, intranet, extranet), computers, software and other related technologies</a:t>
            </a:r>
          </a:p>
          <a:p>
            <a:pPr algn="just"/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internet economy, new economy </a:t>
            </a:r>
            <a:r>
              <a:rPr lang="en-US" dirty="0" err="1" smtClean="0"/>
              <a:t>atau</a:t>
            </a:r>
            <a:r>
              <a:rPr lang="en-US" dirty="0" smtClean="0"/>
              <a:t>  web economy</a:t>
            </a:r>
          </a:p>
          <a:p>
            <a:pPr algn="just"/>
            <a:r>
              <a:rPr lang="en-US" dirty="0" smtClean="0"/>
              <a:t>Digital </a:t>
            </a:r>
            <a:r>
              <a:rPr lang="en-US" dirty="0" smtClean="0"/>
              <a:t>infrastructure </a:t>
            </a:r>
            <a:r>
              <a:rPr lang="en-US" dirty="0" smtClean="0"/>
              <a:t>provide a global platform over which people and organizations interact, communicate, </a:t>
            </a:r>
            <a:r>
              <a:rPr lang="en-US" dirty="0" err="1" smtClean="0"/>
              <a:t>collaberate</a:t>
            </a:r>
            <a:r>
              <a:rPr lang="en-US" dirty="0" smtClean="0"/>
              <a:t> and search for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Knowledge : </a:t>
            </a:r>
            <a:r>
              <a:rPr lang="en-US" dirty="0" err="1" smtClean="0"/>
              <a:t>Pengetahuan</a:t>
            </a:r>
            <a:r>
              <a:rPr lang="en-US" dirty="0" smtClean="0"/>
              <a:t> SDM</a:t>
            </a:r>
          </a:p>
          <a:p>
            <a:r>
              <a:rPr lang="en-US" dirty="0" smtClean="0"/>
              <a:t>Digitization :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/</a:t>
            </a:r>
            <a:r>
              <a:rPr lang="en-US" dirty="0" err="1" smtClean="0"/>
              <a:t>jasa</a:t>
            </a:r>
            <a:r>
              <a:rPr lang="en-US" dirty="0" smtClean="0"/>
              <a:t> digital</a:t>
            </a:r>
          </a:p>
          <a:p>
            <a:r>
              <a:rPr lang="en-US" dirty="0" smtClean="0"/>
              <a:t>Virtualization : Dari </a:t>
            </a:r>
            <a:r>
              <a:rPr lang="en-US" dirty="0" err="1" smtClean="0"/>
              <a:t>toko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E - Commerce</a:t>
            </a:r>
          </a:p>
          <a:p>
            <a:r>
              <a:rPr lang="en-US" dirty="0" err="1" smtClean="0"/>
              <a:t>Molecularization</a:t>
            </a:r>
            <a:r>
              <a:rPr lang="en-US" dirty="0" smtClean="0"/>
              <a:t> :  </a:t>
            </a:r>
            <a:r>
              <a:rPr lang="en-US" dirty="0" err="1" smtClean="0"/>
              <a:t>Perusahan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beradaptasi</a:t>
            </a:r>
            <a:endParaRPr lang="en-US" dirty="0" smtClean="0"/>
          </a:p>
          <a:p>
            <a:r>
              <a:rPr lang="en-US" dirty="0" smtClean="0"/>
              <a:t>Internetworking :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berkolaborasi</a:t>
            </a:r>
            <a:endParaRPr lang="en-US" dirty="0" smtClean="0"/>
          </a:p>
          <a:p>
            <a:r>
              <a:rPr lang="en-US" dirty="0" smtClean="0"/>
              <a:t>Disintermediation : </a:t>
            </a:r>
            <a:r>
              <a:rPr lang="en-US" dirty="0" err="1" smtClean="0"/>
              <a:t>hilangnya</a:t>
            </a:r>
            <a:r>
              <a:rPr lang="en-US" dirty="0" smtClean="0"/>
              <a:t> broker/</a:t>
            </a:r>
            <a:r>
              <a:rPr lang="en-US" dirty="0" err="1" smtClean="0"/>
              <a:t>perantara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Convergence : </a:t>
            </a:r>
            <a:r>
              <a:rPr lang="en-US" dirty="0" err="1" smtClean="0"/>
              <a:t>Mengkonvergensikan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computing, communications </a:t>
            </a:r>
            <a:r>
              <a:rPr lang="en-US" dirty="0" err="1" smtClean="0"/>
              <a:t>dan</a:t>
            </a:r>
            <a:r>
              <a:rPr lang="en-US" dirty="0" smtClean="0"/>
              <a:t> content</a:t>
            </a:r>
          </a:p>
          <a:p>
            <a:pPr algn="just"/>
            <a:r>
              <a:rPr lang="en-US" dirty="0" smtClean="0"/>
              <a:t>Innovation </a:t>
            </a:r>
            <a:r>
              <a:rPr lang="en-US" dirty="0" smtClean="0"/>
              <a:t>: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kesuksesan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 smtClean="0"/>
          </a:p>
          <a:p>
            <a:pPr algn="just"/>
            <a:r>
              <a:rPr lang="en-US" dirty="0" err="1" smtClean="0"/>
              <a:t>Prosumption</a:t>
            </a:r>
            <a:r>
              <a:rPr lang="en-US" dirty="0" smtClean="0"/>
              <a:t> : </a:t>
            </a:r>
            <a:r>
              <a:rPr lang="en-US" dirty="0" err="1" smtClean="0"/>
              <a:t>kaburnya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produsen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endParaRPr lang="en-US" dirty="0" smtClean="0"/>
          </a:p>
          <a:p>
            <a:pPr algn="just"/>
            <a:r>
              <a:rPr lang="en-US" dirty="0" smtClean="0"/>
              <a:t>Globalization :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,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endParaRPr lang="en-US" dirty="0" smtClean="0"/>
          </a:p>
          <a:p>
            <a:pPr algn="just"/>
            <a:r>
              <a:rPr lang="en-US" dirty="0" smtClean="0"/>
              <a:t>Discordance : </a:t>
            </a:r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dapak</a:t>
            </a:r>
            <a:r>
              <a:rPr lang="en-US" dirty="0" smtClean="0"/>
              <a:t> </a:t>
            </a:r>
            <a:r>
              <a:rPr lang="en-US" dirty="0" err="1" smtClean="0"/>
              <a:t>konsekuensi</a:t>
            </a:r>
            <a:r>
              <a:rPr lang="en-US" dirty="0" smtClean="0"/>
              <a:t> </a:t>
            </a:r>
            <a:r>
              <a:rPr lang="en-US" dirty="0" err="1" smtClean="0"/>
              <a:t>logis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sehari</a:t>
            </a:r>
            <a:r>
              <a:rPr lang="en-US" dirty="0" smtClean="0"/>
              <a:t> - </a:t>
            </a:r>
            <a:r>
              <a:rPr lang="en-US" dirty="0" err="1" smtClean="0"/>
              <a:t>hari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Economy VS Old Economy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1" y="925630"/>
          <a:ext cx="8501124" cy="57763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33708"/>
                <a:gridCol w="2833708"/>
                <a:gridCol w="2833708"/>
              </a:tblGrid>
              <a:tr h="3603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</a:t>
                      </a:r>
                      <a:endParaRPr lang="en-US" dirty="0"/>
                    </a:p>
                  </a:txBody>
                  <a:tcPr/>
                </a:tc>
              </a:tr>
              <a:tr h="630601"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Menjual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membeli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Textbook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Datang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toko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buku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Mengunjungi</a:t>
                      </a:r>
                      <a:r>
                        <a:rPr lang="en-US" baseline="0" dirty="0" smtClean="0"/>
                        <a:t> website </a:t>
                      </a:r>
                      <a:r>
                        <a:rPr lang="en-US" baseline="0" dirty="0" err="1" smtClean="0"/>
                        <a:t>penerbit</a:t>
                      </a:r>
                      <a:endParaRPr lang="en-US" dirty="0"/>
                    </a:p>
                  </a:txBody>
                  <a:tcPr/>
                </a:tc>
              </a:tr>
              <a:tr h="90085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Mendaftar</a:t>
                      </a:r>
                      <a:r>
                        <a:rPr lang="en-US" baseline="0" dirty="0" err="1" smtClean="0"/>
                        <a:t>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kelas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kursus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Mengitari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kampus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fakultas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jurusan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tata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usaha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Akses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langsung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</a:t>
                      </a:r>
                      <a:r>
                        <a:rPr lang="en-US" dirty="0" smtClean="0"/>
                        <a:t> website </a:t>
                      </a:r>
                      <a:r>
                        <a:rPr lang="en-US" dirty="0" err="1" smtClean="0"/>
                        <a:t>kampus</a:t>
                      </a:r>
                      <a:endParaRPr lang="en-US" dirty="0"/>
                    </a:p>
                  </a:txBody>
                  <a:tcPr/>
                </a:tc>
              </a:tr>
              <a:tr h="900859">
                <a:tc>
                  <a:txBody>
                    <a:bodyPr/>
                    <a:lstStyle/>
                    <a:p>
                      <a:r>
                        <a:rPr lang="en-US" dirty="0" smtClean="0"/>
                        <a:t>Photography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Beli</a:t>
                      </a:r>
                      <a:r>
                        <a:rPr lang="en-US" dirty="0" smtClean="0"/>
                        <a:t> film, </a:t>
                      </a:r>
                      <a:r>
                        <a:rPr lang="en-US" dirty="0" err="1" smtClean="0"/>
                        <a:t>gunakan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kamera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ambil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gambar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cuci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cetak</a:t>
                      </a:r>
                      <a:r>
                        <a:rPr lang="en-US" dirty="0" smtClean="0"/>
                        <a:t>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Menggunakan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kamera</a:t>
                      </a:r>
                      <a:r>
                        <a:rPr lang="en-US" baseline="0" dirty="0" smtClean="0"/>
                        <a:t> digital</a:t>
                      </a:r>
                      <a:endParaRPr lang="en-US" dirty="0"/>
                    </a:p>
                  </a:txBody>
                  <a:tcPr/>
                </a:tc>
              </a:tr>
              <a:tr h="90085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Pembayaran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tangki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kendaraan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bayar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secara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tunai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kartu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Gunakan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kartu</a:t>
                      </a:r>
                      <a:r>
                        <a:rPr lang="en-US" dirty="0" smtClean="0"/>
                        <a:t> pas, </a:t>
                      </a:r>
                      <a:r>
                        <a:rPr lang="en-US" dirty="0" err="1" smtClean="0"/>
                        <a:t>lambaikan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</a:t>
                      </a:r>
                      <a:r>
                        <a:rPr lang="en-US" dirty="0" smtClean="0"/>
                        <a:t> sensor</a:t>
                      </a:r>
                      <a:endParaRPr lang="en-US" dirty="0"/>
                    </a:p>
                  </a:txBody>
                  <a:tcPr/>
                </a:tc>
              </a:tr>
              <a:tr h="63060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Pembayaran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transportasi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Bayar </a:t>
                      </a:r>
                      <a:r>
                        <a:rPr lang="en-US" dirty="0" err="1" smtClean="0"/>
                        <a:t>tunai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Gunakan</a:t>
                      </a:r>
                      <a:r>
                        <a:rPr lang="en-US" dirty="0" smtClean="0"/>
                        <a:t> metro electronic card </a:t>
                      </a:r>
                      <a:endParaRPr lang="en-US" dirty="0"/>
                    </a:p>
                  </a:txBody>
                  <a:tcPr/>
                </a:tc>
              </a:tr>
              <a:tr h="63060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Membayar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belanjaan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Datang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toko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pilih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bayar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Gunakan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kios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swalayan</a:t>
                      </a:r>
                      <a:endParaRPr lang="en-US" dirty="0"/>
                    </a:p>
                  </a:txBody>
                  <a:tcPr/>
                </a:tc>
              </a:tr>
              <a:tr h="74711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Menyebarkan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gambar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komersial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Menggunakan</a:t>
                      </a:r>
                      <a:r>
                        <a:rPr lang="en-US" dirty="0" smtClean="0"/>
                        <a:t> media </a:t>
                      </a:r>
                      <a:r>
                        <a:rPr lang="en-US" dirty="0" err="1" smtClean="0"/>
                        <a:t>koran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katalog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online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Gunakan</a:t>
                      </a:r>
                      <a:r>
                        <a:rPr lang="en-US" baseline="0" dirty="0" smtClean="0"/>
                        <a:t> hub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berbagi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gambar</a:t>
                      </a:r>
                      <a:r>
                        <a:rPr lang="en-US" baseline="0" dirty="0" smtClean="0"/>
                        <a:t> digital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World of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21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global</a:t>
            </a:r>
          </a:p>
          <a:p>
            <a:pPr algn="just"/>
            <a:r>
              <a:rPr lang="en-US" dirty="0" smtClean="0"/>
              <a:t>Electronic Commerce (EC) and Networking Computing</a:t>
            </a:r>
          </a:p>
          <a:p>
            <a:pPr lvl="1" algn="just"/>
            <a:r>
              <a:rPr lang="en-US" dirty="0" smtClean="0"/>
              <a:t> EC :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. </a:t>
            </a:r>
            <a:r>
              <a:rPr lang="en-US" dirty="0" err="1" smtClean="0"/>
              <a:t>Infrastrukturnya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EC </a:t>
            </a:r>
            <a:r>
              <a:rPr lang="en-US" dirty="0" err="1" smtClean="0"/>
              <a:t>adalah</a:t>
            </a:r>
            <a:r>
              <a:rPr lang="en-US" dirty="0" smtClean="0"/>
              <a:t> Networked Computing yang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r>
              <a:rPr lang="en-US" dirty="0" smtClean="0"/>
              <a:t>.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global </a:t>
            </a:r>
            <a:r>
              <a:rPr lang="en-US" dirty="0" err="1" smtClean="0"/>
              <a:t>dengan</a:t>
            </a:r>
            <a:r>
              <a:rPr lang="en-US" dirty="0" smtClean="0"/>
              <a:t> intranet </a:t>
            </a:r>
            <a:r>
              <a:rPr lang="en-US" dirty="0" err="1" smtClean="0"/>
              <a:t>atau</a:t>
            </a:r>
            <a:r>
              <a:rPr lang="en-US" dirty="0" smtClean="0"/>
              <a:t> internet.</a:t>
            </a:r>
          </a:p>
          <a:p>
            <a:pPr lvl="1" algn="just"/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unggul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dimanfaatkan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bertahan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smtClean="0"/>
              <a:t>Digital Business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954562" y="-367537"/>
            <a:ext cx="5306316" cy="86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learn about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4"/>
          </a:xfrm>
        </p:spPr>
        <p:txBody>
          <a:bodyPr/>
          <a:lstStyle/>
          <a:p>
            <a:r>
              <a:rPr lang="en-US" dirty="0" smtClean="0"/>
              <a:t>IT is essential for work in organizations</a:t>
            </a:r>
          </a:p>
          <a:p>
            <a:r>
              <a:rPr lang="en-US" dirty="0" smtClean="0"/>
              <a:t>IT will reduce the number of middle managers</a:t>
            </a:r>
          </a:p>
          <a:p>
            <a:r>
              <a:rPr lang="en-US" dirty="0" smtClean="0"/>
              <a:t>IT </a:t>
            </a:r>
            <a:r>
              <a:rPr lang="en-US" dirty="0" err="1" smtClean="0"/>
              <a:t>wil</a:t>
            </a:r>
            <a:r>
              <a:rPr lang="en-US" dirty="0" smtClean="0"/>
              <a:t> change the manager’s </a:t>
            </a:r>
            <a:r>
              <a:rPr lang="en-US" dirty="0" smtClean="0"/>
              <a:t>j</a:t>
            </a:r>
            <a:r>
              <a:rPr lang="en-US" dirty="0" smtClean="0"/>
              <a:t>ob</a:t>
            </a:r>
            <a:endParaRPr lang="en-US" dirty="0" smtClean="0"/>
          </a:p>
          <a:p>
            <a:r>
              <a:rPr lang="en-US" dirty="0" smtClean="0"/>
              <a:t>IT impacts employees at work</a:t>
            </a:r>
          </a:p>
          <a:p>
            <a:r>
              <a:rPr lang="en-US" dirty="0" smtClean="0"/>
              <a:t>IT impacts employees’ health and safety</a:t>
            </a:r>
          </a:p>
          <a:p>
            <a:r>
              <a:rPr lang="en-US" dirty="0" smtClean="0"/>
              <a:t>IT is used by all departments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learn about IT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 smtClean="0"/>
              <a:t>provide </a:t>
            </a:r>
            <a:r>
              <a:rPr lang="en-US" dirty="0" smtClean="0"/>
              <a:t>opportunities for people with disabilities</a:t>
            </a:r>
          </a:p>
          <a:p>
            <a:r>
              <a:rPr lang="en-US" dirty="0" smtClean="0"/>
              <a:t>IT provides quality of life </a:t>
            </a:r>
            <a:r>
              <a:rPr lang="en-US" dirty="0" smtClean="0"/>
              <a:t>improvements</a:t>
            </a:r>
          </a:p>
          <a:p>
            <a:r>
              <a:rPr lang="en-US" dirty="0" smtClean="0"/>
              <a:t>Improvements in health care</a:t>
            </a:r>
          </a:p>
          <a:p>
            <a:r>
              <a:rPr lang="en-US" dirty="0" smtClean="0"/>
              <a:t>Crime fighting and other benefits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IT Applications in Business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64522" y="-321474"/>
            <a:ext cx="5214949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Issues with IT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Whether to buy</a:t>
            </a:r>
          </a:p>
          <a:p>
            <a:pPr lvl="1"/>
            <a:r>
              <a:rPr lang="en-US" dirty="0" smtClean="0"/>
              <a:t>Analyzing costs and benefits</a:t>
            </a:r>
          </a:p>
          <a:p>
            <a:pPr lvl="1"/>
            <a:r>
              <a:rPr lang="en-US" dirty="0" smtClean="0"/>
              <a:t>Business benefits </a:t>
            </a:r>
            <a:r>
              <a:rPr lang="en-US" dirty="0" err="1" smtClean="0"/>
              <a:t>vs</a:t>
            </a:r>
            <a:r>
              <a:rPr lang="en-US" dirty="0" smtClean="0"/>
              <a:t> technical benefits</a:t>
            </a:r>
          </a:p>
          <a:p>
            <a:pPr lvl="1"/>
            <a:r>
              <a:rPr lang="en-US" dirty="0" smtClean="0"/>
              <a:t>Buying early </a:t>
            </a:r>
            <a:r>
              <a:rPr lang="en-US" dirty="0" err="1" smtClean="0"/>
              <a:t>vs</a:t>
            </a:r>
            <a:r>
              <a:rPr lang="en-US" dirty="0" smtClean="0"/>
              <a:t> buying late</a:t>
            </a:r>
          </a:p>
          <a:p>
            <a:r>
              <a:rPr lang="en-US" dirty="0" smtClean="0"/>
              <a:t>What to buy</a:t>
            </a:r>
          </a:p>
          <a:p>
            <a:pPr lvl="1"/>
            <a:r>
              <a:rPr lang="en-US" dirty="0" smtClean="0"/>
              <a:t>Matching capabilities and needs</a:t>
            </a:r>
          </a:p>
          <a:p>
            <a:pPr lvl="1"/>
            <a:r>
              <a:rPr lang="en-US" dirty="0" smtClean="0"/>
              <a:t>Compatibility and standards</a:t>
            </a:r>
          </a:p>
          <a:p>
            <a:r>
              <a:rPr lang="en-US" dirty="0" smtClean="0"/>
              <a:t>How to implement</a:t>
            </a:r>
          </a:p>
          <a:p>
            <a:pPr lvl="1"/>
            <a:r>
              <a:rPr lang="en-US" dirty="0" smtClean="0"/>
              <a:t>Top Management Support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Terpusat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Jabatan</a:t>
            </a:r>
            <a:r>
              <a:rPr lang="en-US" dirty="0" smtClean="0"/>
              <a:t> IT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Jabatan</a:t>
            </a:r>
            <a:r>
              <a:rPr lang="en-US" dirty="0" smtClean="0"/>
              <a:t> IT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Jabatan</a:t>
            </a:r>
            <a:r>
              <a:rPr lang="en-US" dirty="0" smtClean="0"/>
              <a:t> IT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771530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Computerized Information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High speed, volume, numerical </a:t>
            </a:r>
            <a:r>
              <a:rPr lang="en-US" dirty="0" smtClean="0"/>
              <a:t>computation</a:t>
            </a:r>
            <a:endParaRPr lang="en-US" dirty="0" smtClean="0"/>
          </a:p>
          <a:p>
            <a:pPr algn="just"/>
            <a:r>
              <a:rPr lang="en-US" dirty="0" err="1" smtClean="0"/>
              <a:t>Akurat</a:t>
            </a:r>
            <a:r>
              <a:rPr lang="en-US" dirty="0" smtClean="0"/>
              <a:t>, </a:t>
            </a:r>
            <a:r>
              <a:rPr lang="en-US" dirty="0" err="1" smtClean="0"/>
              <a:t>handal</a:t>
            </a:r>
            <a:endParaRPr lang="en-US" dirty="0" smtClean="0"/>
          </a:p>
          <a:p>
            <a:pPr algn="just"/>
            <a:r>
              <a:rPr lang="en-US" dirty="0" smtClean="0"/>
              <a:t>Collaboration</a:t>
            </a:r>
          </a:p>
          <a:p>
            <a:pPr algn="just"/>
            <a:r>
              <a:rPr lang="en-US" dirty="0" smtClean="0"/>
              <a:t>Automated business</a:t>
            </a:r>
          </a:p>
          <a:p>
            <a:pPr algn="just"/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darimana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endParaRPr lang="en-US" dirty="0" smtClean="0"/>
          </a:p>
          <a:p>
            <a:pPr algn="just"/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berbahaya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World of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Alasan</a:t>
            </a:r>
            <a:r>
              <a:rPr lang="en-US" dirty="0" smtClean="0"/>
              <a:t> :</a:t>
            </a:r>
          </a:p>
          <a:p>
            <a:pPr lvl="1" algn="just"/>
            <a:r>
              <a:rPr lang="en-US" dirty="0" smtClean="0"/>
              <a:t>IT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fasilitator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</a:p>
          <a:p>
            <a:pPr lvl="1" algn="just"/>
            <a:r>
              <a:rPr lang="en-US" dirty="0" smtClean="0"/>
              <a:t>IT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katalis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fundamental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, </a:t>
            </a:r>
            <a:r>
              <a:rPr lang="en-US" dirty="0" err="1" smtClean="0"/>
              <a:t>operasional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</a:p>
          <a:p>
            <a:pPr lvl="1"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Recognizing opportunities for using IT and web – based systems</a:t>
            </a:r>
          </a:p>
          <a:p>
            <a:r>
              <a:rPr lang="en-US" dirty="0" smtClean="0"/>
              <a:t>How will build, operate and maintain the information systems? </a:t>
            </a:r>
          </a:p>
          <a:p>
            <a:r>
              <a:rPr lang="en-US" dirty="0" smtClean="0"/>
              <a:t>How much and  how important IT?</a:t>
            </a:r>
          </a:p>
          <a:p>
            <a:r>
              <a:rPr lang="en-US" dirty="0" smtClean="0"/>
              <a:t>IS the situation going to change?</a:t>
            </a:r>
          </a:p>
          <a:p>
            <a:r>
              <a:rPr lang="en-US" dirty="0" smtClean="0"/>
              <a:t>Globalization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Silahkan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diskusikan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dipresentasikan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>
                <a:hlinkClick r:id="rId2" action="ppaction://hlinkfile"/>
              </a:rPr>
              <a:t>Studi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err="1" smtClean="0">
                <a:hlinkClick r:id="rId2" action="ppaction://hlinkfile"/>
              </a:rPr>
              <a:t>kasus</a:t>
            </a:r>
            <a:r>
              <a:rPr lang="en-US" dirty="0" smtClean="0">
                <a:hlinkClick r:id="rId2" action="ppaction://hlinkfile"/>
              </a:rPr>
              <a:t> 1.docx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err="1" smtClean="0"/>
              <a:t>Terima</a:t>
            </a:r>
            <a:r>
              <a:rPr lang="en-US" sz="4400" dirty="0" smtClean="0"/>
              <a:t> </a:t>
            </a:r>
            <a:r>
              <a:rPr lang="en-US" sz="4400" dirty="0" err="1" smtClean="0"/>
              <a:t>Kasih</a:t>
            </a:r>
            <a:endParaRPr lang="en-U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Capabilities of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Perform high speed, high volume, numerical computations</a:t>
            </a:r>
          </a:p>
          <a:p>
            <a:pPr algn="just"/>
            <a:r>
              <a:rPr lang="en-US" dirty="0" smtClean="0"/>
              <a:t>Provide fast, accurate and </a:t>
            </a:r>
            <a:r>
              <a:rPr lang="en-US" dirty="0" err="1" smtClean="0"/>
              <a:t>inepensive</a:t>
            </a:r>
            <a:r>
              <a:rPr lang="en-US" dirty="0" smtClean="0"/>
              <a:t> communication within and between organizations</a:t>
            </a:r>
          </a:p>
          <a:p>
            <a:pPr algn="just"/>
            <a:r>
              <a:rPr lang="en-US" dirty="0" smtClean="0"/>
              <a:t>Store huge amounts of information in an </a:t>
            </a:r>
            <a:r>
              <a:rPr lang="en-US" dirty="0" smtClean="0"/>
              <a:t>easy </a:t>
            </a:r>
            <a:r>
              <a:rPr lang="en-US" dirty="0" smtClean="0"/>
              <a:t>to access yet small space</a:t>
            </a:r>
          </a:p>
          <a:p>
            <a:pPr algn="just"/>
            <a:r>
              <a:rPr lang="en-US" dirty="0" smtClean="0"/>
              <a:t>Allow quick and inexpensive access to vast amount of information, worldwide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Capabilities of IS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Increase the effectiveness and efficiency of people working in groups in one place or in several locations</a:t>
            </a:r>
          </a:p>
          <a:p>
            <a:pPr algn="just"/>
            <a:r>
              <a:rPr lang="en-US" dirty="0" smtClean="0"/>
              <a:t>Vividly present information that challenges the human mind</a:t>
            </a:r>
          </a:p>
          <a:p>
            <a:pPr algn="just"/>
            <a:r>
              <a:rPr lang="en-US" dirty="0" smtClean="0"/>
              <a:t>Automate semiautomatic business process and manually done tasks</a:t>
            </a:r>
          </a:p>
          <a:p>
            <a:pPr algn="just"/>
            <a:r>
              <a:rPr lang="en-US" dirty="0" smtClean="0"/>
              <a:t>Speed typing and editing</a:t>
            </a:r>
          </a:p>
          <a:p>
            <a:pPr algn="just"/>
            <a:r>
              <a:rPr lang="en-US" dirty="0" smtClean="0"/>
              <a:t>Accomplishes all the above much less expensively than when done manually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World of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Faktor</a:t>
            </a:r>
            <a:r>
              <a:rPr lang="en-US" dirty="0" smtClean="0"/>
              <a:t> 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kompetisi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Faktor</a:t>
            </a:r>
            <a:r>
              <a:rPr lang="en-US" dirty="0" smtClean="0"/>
              <a:t> –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prediksi</a:t>
            </a:r>
            <a:endParaRPr lang="en-US" dirty="0" smtClean="0"/>
          </a:p>
          <a:p>
            <a:pPr lvl="1" algn="just"/>
            <a:r>
              <a:rPr lang="en-US" dirty="0" smtClean="0"/>
              <a:t>Perusahaan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merespon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pPr lvl="1" algn="just"/>
            <a:r>
              <a:rPr lang="en-US" dirty="0" smtClean="0"/>
              <a:t>Perusahaan </a:t>
            </a:r>
            <a:r>
              <a:rPr lang="en-US" dirty="0" err="1" smtClean="0"/>
              <a:t>dituntut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berproduksi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8266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Relationship between business pressures, organizational responses and IT</a:t>
            </a: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,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 smtClean="0"/>
          </a:p>
          <a:p>
            <a:pPr algn="just"/>
            <a:r>
              <a:rPr lang="en-US" dirty="0" smtClean="0"/>
              <a:t>Business pressures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kelompokkan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:</a:t>
            </a:r>
          </a:p>
          <a:p>
            <a:pPr lvl="1" algn="just"/>
            <a:r>
              <a:rPr lang="en-US" dirty="0" smtClean="0"/>
              <a:t>Market Pressures</a:t>
            </a:r>
          </a:p>
          <a:p>
            <a:pPr lvl="1" algn="just"/>
            <a:r>
              <a:rPr lang="en-US" dirty="0" smtClean="0"/>
              <a:t>Technology Pressures</a:t>
            </a:r>
          </a:p>
          <a:p>
            <a:pPr lvl="1" algn="just"/>
            <a:r>
              <a:rPr lang="en-US" dirty="0" smtClean="0"/>
              <a:t>Society Pressures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Ekonomi</a:t>
            </a:r>
            <a:r>
              <a:rPr lang="en-US" dirty="0" smtClean="0"/>
              <a:t> global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kompetisi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tersendiri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Global economy and strong competition </a:t>
            </a:r>
          </a:p>
          <a:p>
            <a:pPr lvl="1" algn="just"/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tumbangnya</a:t>
            </a:r>
            <a:r>
              <a:rPr lang="en-US" dirty="0" smtClean="0"/>
              <a:t> </a:t>
            </a:r>
            <a:r>
              <a:rPr lang="en-US" dirty="0" err="1" smtClean="0"/>
              <a:t>uni</a:t>
            </a:r>
            <a:r>
              <a:rPr lang="en-US" dirty="0" smtClean="0"/>
              <a:t> soviet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global.</a:t>
            </a:r>
          </a:p>
          <a:p>
            <a:pPr lvl="1" algn="just"/>
            <a:r>
              <a:rPr lang="en-US" dirty="0" err="1" smtClean="0"/>
              <a:t>Ekonomi</a:t>
            </a:r>
            <a:r>
              <a:rPr lang="en-US" dirty="0" smtClean="0"/>
              <a:t> global </a:t>
            </a:r>
            <a:r>
              <a:rPr lang="en-US" dirty="0" err="1" smtClean="0"/>
              <a:t>didukung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 internet</a:t>
            </a:r>
          </a:p>
          <a:p>
            <a:pPr lvl="1" algn="just"/>
            <a:r>
              <a:rPr lang="en-US" dirty="0" err="1" smtClean="0"/>
              <a:t>Berkurangnya</a:t>
            </a:r>
            <a:r>
              <a:rPr lang="en-US" dirty="0" smtClean="0"/>
              <a:t> </a:t>
            </a:r>
            <a:r>
              <a:rPr lang="en-US" dirty="0" err="1" smtClean="0"/>
              <a:t>halangan</a:t>
            </a:r>
            <a:r>
              <a:rPr lang="en-US" dirty="0" smtClean="0"/>
              <a:t> – </a:t>
            </a:r>
            <a:r>
              <a:rPr lang="en-US" dirty="0" err="1" smtClean="0"/>
              <a:t>halangan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endParaRPr lang="en-US" dirty="0" smtClean="0"/>
          </a:p>
          <a:p>
            <a:pPr lvl="1"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662</TotalTime>
  <Words>1276</Words>
  <Application>Microsoft Office PowerPoint</Application>
  <PresentationFormat>On-screen Show (4:3)</PresentationFormat>
  <Paragraphs>177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Apex</vt:lpstr>
      <vt:lpstr>Organizations, environments, and information technology</vt:lpstr>
      <vt:lpstr>The New World of Business</vt:lpstr>
      <vt:lpstr>The New World of Business</vt:lpstr>
      <vt:lpstr>Major Capabilities of IS</vt:lpstr>
      <vt:lpstr>Major Capabilities of IS (2)</vt:lpstr>
      <vt:lpstr>The New World of Business</vt:lpstr>
      <vt:lpstr>Relationship between business pressures, organizational responses and IT</vt:lpstr>
      <vt:lpstr>Business Pressures</vt:lpstr>
      <vt:lpstr>Market Pressures</vt:lpstr>
      <vt:lpstr>Market Pressures (2) </vt:lpstr>
      <vt:lpstr>Technological Pressures</vt:lpstr>
      <vt:lpstr>Societal Pressures</vt:lpstr>
      <vt:lpstr>Major Areas of Social Responsibility</vt:lpstr>
      <vt:lpstr>Societal Pressures (2)</vt:lpstr>
      <vt:lpstr>Organizational Responses</vt:lpstr>
      <vt:lpstr>Doing Business in the Digital Economy</vt:lpstr>
      <vt:lpstr>Karakteristik Ekonomi Digital</vt:lpstr>
      <vt:lpstr>Karakteristik Ekonomi Digital</vt:lpstr>
      <vt:lpstr>New Economy VS Old Economy</vt:lpstr>
      <vt:lpstr>Digital Business</vt:lpstr>
      <vt:lpstr>Why should learn about IT</vt:lpstr>
      <vt:lpstr>Why should learn about IT (2)</vt:lpstr>
      <vt:lpstr>Major IT Applications in Business</vt:lpstr>
      <vt:lpstr>Business Issues with IT Applications</vt:lpstr>
      <vt:lpstr>Struktur Organisasi Terpusat</vt:lpstr>
      <vt:lpstr>Jabatan IT di perusahaan</vt:lpstr>
      <vt:lpstr>Jabatan IT di perusahaan</vt:lpstr>
      <vt:lpstr>Jabatan IT di perusahaan</vt:lpstr>
      <vt:lpstr>Computerized Information System</vt:lpstr>
      <vt:lpstr>Managerial Issues</vt:lpstr>
      <vt:lpstr>Tugas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Axioo</dc:creator>
  <cp:lastModifiedBy>Axioo</cp:lastModifiedBy>
  <cp:revision>30</cp:revision>
  <dcterms:created xsi:type="dcterms:W3CDTF">2010-03-12T03:31:46Z</dcterms:created>
  <dcterms:modified xsi:type="dcterms:W3CDTF">2010-03-12T16:10:04Z</dcterms:modified>
</cp:coreProperties>
</file>