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3" r:id="rId4"/>
    <p:sldId id="272" r:id="rId5"/>
    <p:sldId id="264" r:id="rId6"/>
    <p:sldId id="265" r:id="rId7"/>
    <p:sldId id="266" r:id="rId8"/>
    <p:sldId id="267" r:id="rId9"/>
    <p:sldId id="268" r:id="rId10"/>
    <p:sldId id="269" r:id="rId11"/>
    <p:sldId id="270"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8782F7-E524-411E-B6EB-04C4C1AF19E3}" type="datetimeFigureOut">
              <a:rPr lang="en-US" smtClean="0"/>
              <a:pPr/>
              <a:t>3/25/2010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BC57F4-3EEF-4821-A2D0-EEA9FDB1F2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782F7-E524-411E-B6EB-04C4C1AF19E3}" type="datetimeFigureOut">
              <a:rPr lang="en-US" smtClean="0"/>
              <a:pPr/>
              <a:t>3/25/2010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C57F4-3EEF-4821-A2D0-EEA9FDB1F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A8782F7-E524-411E-B6EB-04C4C1AF19E3}" type="datetimeFigureOut">
              <a:rPr lang="en-US" smtClean="0"/>
              <a:pPr/>
              <a:t>3/25/2010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BC57F4-3EEF-4821-A2D0-EEA9FDB1F2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8782F7-E524-411E-B6EB-04C4C1AF19E3}" type="datetimeFigureOut">
              <a:rPr lang="en-US" smtClean="0"/>
              <a:pPr/>
              <a:t>3/25/2010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BC57F4-3EEF-4821-A2D0-EEA9FDB1F27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8782F7-E524-411E-B6EB-04C4C1AF19E3}" type="datetimeFigureOut">
              <a:rPr lang="en-US" smtClean="0"/>
              <a:pPr/>
              <a:t>3/25/2010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BC57F4-3EEF-4821-A2D0-EEA9FDB1F27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A8782F7-E524-411E-B6EB-04C4C1AF19E3}" type="datetimeFigureOut">
              <a:rPr lang="en-US" smtClean="0"/>
              <a:pPr/>
              <a:t>3/25/2010</a:t>
            </a:fld>
            <a:endParaRPr lang="en-US"/>
          </a:p>
        </p:txBody>
      </p:sp>
      <p:sp>
        <p:nvSpPr>
          <p:cNvPr id="10" name="Slide Number Placeholder 9"/>
          <p:cNvSpPr>
            <a:spLocks noGrp="1"/>
          </p:cNvSpPr>
          <p:nvPr>
            <p:ph type="sldNum" sz="quarter" idx="16"/>
          </p:nvPr>
        </p:nvSpPr>
        <p:spPr/>
        <p:txBody>
          <a:bodyPr rtlCol="0"/>
          <a:lstStyle/>
          <a:p>
            <a:fld id="{8ABC57F4-3EEF-4821-A2D0-EEA9FDB1F27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A8782F7-E524-411E-B6EB-04C4C1AF19E3}" type="datetimeFigureOut">
              <a:rPr lang="en-US" smtClean="0"/>
              <a:pPr/>
              <a:t>3/25/2010</a:t>
            </a:fld>
            <a:endParaRPr lang="en-US"/>
          </a:p>
        </p:txBody>
      </p:sp>
      <p:sp>
        <p:nvSpPr>
          <p:cNvPr id="12" name="Slide Number Placeholder 11"/>
          <p:cNvSpPr>
            <a:spLocks noGrp="1"/>
          </p:cNvSpPr>
          <p:nvPr>
            <p:ph type="sldNum" sz="quarter" idx="16"/>
          </p:nvPr>
        </p:nvSpPr>
        <p:spPr/>
        <p:txBody>
          <a:bodyPr rtlCol="0"/>
          <a:lstStyle/>
          <a:p>
            <a:fld id="{8ABC57F4-3EEF-4821-A2D0-EEA9FDB1F27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8782F7-E524-411E-B6EB-04C4C1AF19E3}" type="datetimeFigureOut">
              <a:rPr lang="en-US" smtClean="0"/>
              <a:pPr/>
              <a:t>3/25/2010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BC57F4-3EEF-4821-A2D0-EEA9FDB1F2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782F7-E524-411E-B6EB-04C4C1AF19E3}" type="datetimeFigureOut">
              <a:rPr lang="en-US" smtClean="0"/>
              <a:pPr/>
              <a:t>3/25/2010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BC57F4-3EEF-4821-A2D0-EEA9FDB1F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8782F7-E524-411E-B6EB-04C4C1AF19E3}" type="datetimeFigureOut">
              <a:rPr lang="en-US" smtClean="0"/>
              <a:pPr/>
              <a:t>3/25/2010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BC57F4-3EEF-4821-A2D0-EEA9FDB1F27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A8782F7-E524-411E-B6EB-04C4C1AF19E3}" type="datetimeFigureOut">
              <a:rPr lang="en-US" smtClean="0"/>
              <a:pPr/>
              <a:t>3/25/2010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BC57F4-3EEF-4821-A2D0-EEA9FDB1F27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8782F7-E524-411E-B6EB-04C4C1AF19E3}" type="datetimeFigureOut">
              <a:rPr lang="en-US" smtClean="0"/>
              <a:pPr/>
              <a:t>3/25/2010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BC57F4-3EEF-4821-A2D0-EEA9FDB1F2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Sociology</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Nungki</a:t>
            </a:r>
            <a:r>
              <a:rPr lang="en-US" dirty="0" smtClean="0"/>
              <a:t> </a:t>
            </a:r>
            <a:r>
              <a:rPr lang="en-US" dirty="0" err="1" smtClean="0"/>
              <a:t>Heriyati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social content of the work:</a:t>
            </a:r>
            <a:br>
              <a:rPr lang="en-US" dirty="0" smtClean="0"/>
            </a:br>
            <a:r>
              <a:rPr lang="en-US" dirty="0" smtClean="0"/>
              <a:t>Theoretical approach</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Functionalism</a:t>
            </a:r>
          </a:p>
          <a:p>
            <a:r>
              <a:rPr lang="en-US" dirty="0" smtClean="0"/>
              <a:t>Social fact</a:t>
            </a:r>
          </a:p>
          <a:p>
            <a:r>
              <a:rPr lang="en-US" dirty="0" smtClean="0"/>
              <a:t>Marxism</a:t>
            </a:r>
          </a:p>
          <a:p>
            <a:r>
              <a:rPr lang="en-US" dirty="0" smtClean="0"/>
              <a:t>Feminism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influence of literature on Society </a:t>
            </a:r>
            <a:endParaRPr lang="en-US" dirty="0"/>
          </a:p>
        </p:txBody>
      </p:sp>
      <p:sp>
        <p:nvSpPr>
          <p:cNvPr id="3" name="Content Placeholder 2"/>
          <p:cNvSpPr>
            <a:spLocks noGrp="1"/>
          </p:cNvSpPr>
          <p:nvPr>
            <p:ph sz="quarter" idx="1"/>
          </p:nvPr>
        </p:nvSpPr>
        <p:spPr/>
        <p:txBody>
          <a:bodyPr/>
          <a:lstStyle/>
          <a:p>
            <a:endParaRPr lang="en-US" dirty="0" smtClean="0"/>
          </a:p>
          <a:p>
            <a:pPr>
              <a:buNone/>
            </a:pPr>
            <a:r>
              <a:rPr lang="en-US" dirty="0" smtClean="0"/>
              <a:t>	</a:t>
            </a:r>
            <a:r>
              <a:rPr lang="en-US" dirty="0" smtClean="0"/>
              <a:t>The young are more directly and powerfully influenced by their reading than the old, that inexperienced readers take literature more naively as transcript rather than interpretation of life, that those whose books are few take them in more utter seriousness than do wide and professional readers.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24400"/>
            <a:ext cx="8077200" cy="1600200"/>
          </a:xfrm>
        </p:spPr>
        <p:txBody>
          <a:bodyPr/>
          <a:lstStyle/>
          <a:p>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Welek</a:t>
            </a:r>
            <a:r>
              <a:rPr lang="en-US" dirty="0" smtClean="0"/>
              <a:t> and </a:t>
            </a:r>
            <a:r>
              <a:rPr lang="en-US" dirty="0" err="1" smtClean="0"/>
              <a:t>Waren</a:t>
            </a:r>
            <a:endParaRPr lang="en-US" dirty="0"/>
          </a:p>
        </p:txBody>
      </p:sp>
      <p:sp>
        <p:nvSpPr>
          <p:cNvPr id="3" name="Content Placeholder 2"/>
          <p:cNvSpPr>
            <a:spLocks noGrp="1"/>
          </p:cNvSpPr>
          <p:nvPr>
            <p:ph sz="quarter" idx="1"/>
          </p:nvPr>
        </p:nvSpPr>
        <p:spPr/>
        <p:txBody>
          <a:bodyPr>
            <a:normAutofit/>
          </a:bodyPr>
          <a:lstStyle/>
          <a:p>
            <a:r>
              <a:rPr lang="en-US" dirty="0" smtClean="0"/>
              <a:t>Literature ‘represent’ life and ‘life’ is, in large measure, a social reality, even though the natural world and the inner or subjective world of the individual have also been objects of literary ‘imitation’.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52400"/>
            <a:ext cx="8153400" cy="1371600"/>
          </a:xfrm>
          <a:ln w="6350">
            <a:solidFill>
              <a:schemeClr val="accent1">
                <a:lumMod val="40000"/>
                <a:lumOff val="60000"/>
              </a:schemeClr>
            </a:solidFill>
          </a:ln>
        </p:spPr>
        <p:txBody>
          <a:bodyPr/>
          <a:lstStyle/>
          <a:p>
            <a:r>
              <a:rPr lang="en-US" dirty="0" smtClean="0"/>
              <a:t>De </a:t>
            </a:r>
            <a:r>
              <a:rPr lang="en-US" dirty="0" err="1" smtClean="0"/>
              <a:t>Bonald</a:t>
            </a:r>
            <a:r>
              <a:rPr lang="en-US" dirty="0" smtClean="0"/>
              <a:t> said that ‘Literature is an expression of society’</a:t>
            </a:r>
            <a:endParaRPr lang="en-US" dirty="0"/>
          </a:p>
        </p:txBody>
      </p:sp>
      <p:sp>
        <p:nvSpPr>
          <p:cNvPr id="4" name="Down Arrow 3"/>
          <p:cNvSpPr/>
          <p:nvPr/>
        </p:nvSpPr>
        <p:spPr>
          <a:xfrm>
            <a:off x="4114800" y="1676400"/>
            <a:ext cx="685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447800" y="2819400"/>
            <a:ext cx="64008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solidFill>
              </a:rPr>
              <a:t>To say that literature mirrors or express life is even more ambiguous.  A writer inevitably express his experience and total conception of life; but it would be manifestly untrue to say that he expresses the whole of life-or even the whole life of a given time-completely.</a:t>
            </a:r>
            <a:endParaRPr lang="en-US" sz="24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and Society</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solidFill>
                  <a:schemeClr val="tx2"/>
                </a:solidFill>
              </a:rPr>
              <a:t>The writer  is the member of society, he can be studied as a social being.</a:t>
            </a:r>
          </a:p>
          <a:p>
            <a:endParaRPr lang="en-US" dirty="0" smtClean="0"/>
          </a:p>
          <a:p>
            <a:r>
              <a:rPr lang="en-US" dirty="0" smtClean="0"/>
              <a:t>Traditional literary device is also social in their very nature (a convention in norm).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Sociology</a:t>
            </a:r>
            <a:endParaRPr lang="en-US" dirty="0"/>
          </a:p>
        </p:txBody>
      </p:sp>
      <p:sp>
        <p:nvSpPr>
          <p:cNvPr id="3" name="Content Placeholder 2"/>
          <p:cNvSpPr>
            <a:spLocks noGrp="1"/>
          </p:cNvSpPr>
          <p:nvPr>
            <p:ph sz="quarter" idx="1"/>
          </p:nvPr>
        </p:nvSpPr>
        <p:spPr/>
        <p:txBody>
          <a:bodyPr/>
          <a:lstStyle/>
          <a:p>
            <a:r>
              <a:rPr lang="en-US" dirty="0" smtClean="0"/>
              <a:t>The sociology of the writer</a:t>
            </a:r>
          </a:p>
          <a:p>
            <a:endParaRPr lang="en-US" dirty="0" smtClean="0"/>
          </a:p>
          <a:p>
            <a:r>
              <a:rPr lang="en-US" dirty="0" smtClean="0"/>
              <a:t>The social content of the works themselves</a:t>
            </a:r>
          </a:p>
          <a:p>
            <a:endParaRPr lang="en-US" dirty="0" smtClean="0"/>
          </a:p>
          <a:p>
            <a:r>
              <a:rPr lang="en-US" dirty="0" smtClean="0"/>
              <a:t>The influence of literature on society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sociology of the writer</a:t>
            </a:r>
            <a:endParaRPr lang="en-US" dirty="0"/>
          </a:p>
        </p:txBody>
      </p:sp>
      <p:sp>
        <p:nvSpPr>
          <p:cNvPr id="3" name="Content Placeholder 2"/>
          <p:cNvSpPr>
            <a:spLocks noGrp="1"/>
          </p:cNvSpPr>
          <p:nvPr>
            <p:ph sz="quarter" idx="1"/>
          </p:nvPr>
        </p:nvSpPr>
        <p:spPr/>
        <p:txBody>
          <a:bodyPr/>
          <a:lstStyle/>
          <a:p>
            <a:r>
              <a:rPr lang="en-US" dirty="0" smtClean="0"/>
              <a:t>Biography is the main source</a:t>
            </a:r>
          </a:p>
          <a:p>
            <a:r>
              <a:rPr lang="en-US" dirty="0" smtClean="0"/>
              <a:t>This study can be widen into one of the whole milieu from which he came and in which he lived</a:t>
            </a:r>
          </a:p>
          <a:p>
            <a:r>
              <a:rPr lang="en-US" dirty="0" smtClean="0"/>
              <a:t>We can accumulate information about the social provenance, the family background, the economic position of the writers</a:t>
            </a:r>
          </a:p>
          <a:p>
            <a:r>
              <a:rPr lang="en-US" dirty="0" smtClean="0"/>
              <a:t>We can show what was the exact share of Aristocrats, bourgeois, and proletarians in the history of literature.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Sociology of the writer</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r>
              <a:rPr lang="en-US" dirty="0" smtClean="0"/>
              <a:t>The role of Aristocrat, bourgeois and Proletariat</a:t>
            </a:r>
          </a:p>
          <a:p>
            <a:endParaRPr lang="en-US" dirty="0" smtClean="0"/>
          </a:p>
          <a:p>
            <a:r>
              <a:rPr lang="en-US" dirty="0" smtClean="0"/>
              <a:t>“leadership in literature had passed to the bourgeoisie long before the political supremacy”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sociology of the writer</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social origin of the writer play only a minor part in the questions raised by his social status, allegiance and ideology.”</a:t>
            </a:r>
          </a:p>
          <a:p>
            <a:endParaRPr lang="en-US" dirty="0" smtClean="0"/>
          </a:p>
          <a:p>
            <a:endParaRPr lang="en-US" dirty="0"/>
          </a:p>
        </p:txBody>
      </p:sp>
      <p:sp>
        <p:nvSpPr>
          <p:cNvPr id="4" name="Rounded Rectangle 3"/>
          <p:cNvSpPr/>
          <p:nvPr/>
        </p:nvSpPr>
        <p:spPr>
          <a:xfrm>
            <a:off x="609600" y="4343400"/>
            <a:ext cx="82296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It is a task of literary sociology to trace its exact social status, its degree of dependence on the ruling class, the exact economic source of its support, the prestige of the writer in each society.</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content of the work</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Tradition </a:t>
            </a:r>
            <a:r>
              <a:rPr lang="en-US" dirty="0" smtClean="0"/>
              <a:t>and convention</a:t>
            </a:r>
          </a:p>
          <a:p>
            <a:r>
              <a:rPr lang="en-US" dirty="0" smtClean="0"/>
              <a:t>Norm</a:t>
            </a:r>
            <a:endParaRPr lang="en-US" dirty="0" smtClean="0"/>
          </a:p>
          <a:p>
            <a:r>
              <a:rPr lang="en-US" dirty="0" smtClean="0"/>
              <a:t>Myth</a:t>
            </a:r>
          </a:p>
          <a:p>
            <a:r>
              <a:rPr lang="en-US" dirty="0" smtClean="0"/>
              <a:t>Social problems : poverty, social class, discrimination</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212</TotalTime>
  <Words>375</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Literary Sociology</vt:lpstr>
      <vt:lpstr>Welek and Waren</vt:lpstr>
      <vt:lpstr>Slide 3</vt:lpstr>
      <vt:lpstr>Literature and Society</vt:lpstr>
      <vt:lpstr>Literary Sociology</vt:lpstr>
      <vt:lpstr>The sociology of the writer</vt:lpstr>
      <vt:lpstr>The Sociology of the writer</vt:lpstr>
      <vt:lpstr>The sociology of the writer</vt:lpstr>
      <vt:lpstr>The social content of the work</vt:lpstr>
      <vt:lpstr>The social content of the work: Theoretical approach</vt:lpstr>
      <vt:lpstr>The influence of literature on Society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Sociology</dc:title>
  <dc:creator>nci</dc:creator>
  <cp:lastModifiedBy>nci</cp:lastModifiedBy>
  <cp:revision>22</cp:revision>
  <dcterms:created xsi:type="dcterms:W3CDTF">2010-03-18T05:03:37Z</dcterms:created>
  <dcterms:modified xsi:type="dcterms:W3CDTF">2010-03-25T17:14:39Z</dcterms:modified>
</cp:coreProperties>
</file>