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1" r:id="rId3"/>
    <p:sldId id="260" r:id="rId4"/>
    <p:sldId id="262" r:id="rId5"/>
    <p:sldId id="263" r:id="rId6"/>
    <p:sldId id="264" r:id="rId7"/>
    <p:sldId id="257" r:id="rId8"/>
    <p:sldId id="265" r:id="rId9"/>
    <p:sldId id="258" r:id="rId10"/>
    <p:sldId id="266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ADC9B-5F86-490F-B001-907F84DBFBA3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C4B40-01C3-48E7-86A5-87B9E10CA0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41D24-5768-43BF-AE62-9F7AA6FBA309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FC9B1-AADF-4822-969A-525585E21AAE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694A3C-9FBF-44EE-B288-5F9A35C935CE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9767C2-97C9-47D9-A657-3196887946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approach and biography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Arguments Against Biographical Studies: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/>
              <a:t>Need to describe and judge literary works in their own terms and on their own merits, not on the author’s intentions</a:t>
            </a:r>
          </a:p>
          <a:p>
            <a:r>
              <a:rPr lang="en-US" dirty="0"/>
              <a:t>Disbelief in the possibility of determining such an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Hagiography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Early biographies (esp. medieval Latin) are Hagiography: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Idealized portraits of saints and rulers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Glorify their subject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Only writing about the positive aspects could cloud the biographical use for interpretation of work.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Biographical Studies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/>
              <a:t>Not until 17</a:t>
            </a:r>
            <a:r>
              <a:rPr lang="en-US" baseline="30000" dirty="0"/>
              <a:t>th</a:t>
            </a:r>
            <a:r>
              <a:rPr lang="en-US" dirty="0"/>
              <a:t> century that biographers began to make conscious effort to give clear, accurate portrait of whole individual, both good and bad.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Biographical Studies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/>
              <a:t>When taking biographies into account:</a:t>
            </a:r>
          </a:p>
          <a:p>
            <a:pPr lvl="1"/>
            <a:r>
              <a:rPr lang="en-US" dirty="0"/>
              <a:t>Make sure they are accurate and truthful</a:t>
            </a:r>
          </a:p>
          <a:p>
            <a:pPr lvl="1"/>
            <a:r>
              <a:rPr lang="en-US" dirty="0"/>
              <a:t>Biographer must have thorough knowledge of the subject’s life and times</a:t>
            </a:r>
          </a:p>
          <a:p>
            <a:pPr lvl="2"/>
            <a:r>
              <a:rPr lang="en-US" dirty="0"/>
              <a:t>Consider biases or preconceptions the author may have about subject</a:t>
            </a:r>
          </a:p>
          <a:p>
            <a:pPr lvl="2"/>
            <a:r>
              <a:rPr lang="en-US" dirty="0"/>
              <a:t>Agenda of author</a:t>
            </a:r>
          </a:p>
          <a:p>
            <a:pPr lvl="1"/>
            <a:r>
              <a:rPr lang="en-US" dirty="0"/>
              <a:t>Take information “with a grain of salt”</a:t>
            </a:r>
          </a:p>
          <a:p>
            <a:pPr lvl="2"/>
            <a:r>
              <a:rPr lang="en-US" dirty="0"/>
              <a:t>Not everything you read about a person may be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Must Remember…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Avoid equating the work’s content with the author’s life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Piece of writing isn’t the same thing as a person’s life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Writers </a:t>
            </a:r>
            <a:r>
              <a:rPr lang="en-US" dirty="0"/>
              <a:t>do sometimes try to express themselves truthfully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Extrinsic</a:t>
            </a:r>
          </a:p>
          <a:p>
            <a:endParaRPr lang="en-US" dirty="0"/>
          </a:p>
          <a:p>
            <a:pPr lvl="1">
              <a:buNone/>
            </a:pPr>
            <a:r>
              <a:rPr lang="en-US" dirty="0"/>
              <a:t>Critic goes “outside” of the literary work for knowledge and </a:t>
            </a:r>
            <a:r>
              <a:rPr lang="en-US" dirty="0" smtClean="0"/>
              <a:t>insights </a:t>
            </a:r>
            <a:r>
              <a:rPr lang="en-US" dirty="0"/>
              <a:t>that can be applied to literature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Literary History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/>
              <a:t>Facts of author’s life</a:t>
            </a:r>
          </a:p>
          <a:p>
            <a:r>
              <a:rPr lang="en-US" dirty="0"/>
              <a:t>Culture and ideas of the time</a:t>
            </a:r>
          </a:p>
          <a:p>
            <a:r>
              <a:rPr lang="en-US" dirty="0"/>
              <a:t>Possible influences of previous literary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“The literary work is ineluctably an historical fact…The words, phrasings, ideas, and structures of literary works are products of a specific time, place, and person; and readers respond in light of these facts.”   ---</a:t>
            </a:r>
            <a:r>
              <a:rPr lang="en-US" sz="2800" i="1"/>
              <a:t>Lionel Trilling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Great literature may be said to transcend time</a:t>
            </a:r>
          </a:p>
          <a:p>
            <a:pPr lvl="1"/>
            <a:r>
              <a:rPr lang="en-US"/>
              <a:t>Speaks to readers at many different historical moments</a:t>
            </a:r>
          </a:p>
          <a:p>
            <a:r>
              <a:rPr lang="en-US"/>
              <a:t>Also exists within time</a:t>
            </a:r>
          </a:p>
          <a:p>
            <a:pPr lvl="1"/>
            <a:r>
              <a:rPr lang="en-US"/>
              <a:t>Time of composition</a:t>
            </a:r>
          </a:p>
          <a:p>
            <a:pPr lvl="1"/>
            <a:r>
              <a:rPr lang="en-US"/>
              <a:t>Time of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Robert Spiller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Factors which contribute to the existence of a literary work: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shaped by great ideas of their time, whether religious, political, scientific, or psychological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influenced by their culture, the habits, norms, values, roles, etc. of their time and place	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Influenced by institutions such as the political party, the church, the military, &amp; the school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Tradition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Myth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Biography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 smtClean="0"/>
              <a:t>Ancient Literary </a:t>
            </a:r>
            <a:r>
              <a:rPr lang="en-US" dirty="0" smtClean="0"/>
              <a:t>genre</a:t>
            </a:r>
          </a:p>
          <a:p>
            <a:endParaRPr lang="en-US" dirty="0" smtClean="0"/>
          </a:p>
          <a:p>
            <a:r>
              <a:rPr lang="en-US" dirty="0" smtClean="0"/>
              <a:t>it is part of the historiography.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Biographical Studies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en-US" dirty="0"/>
              <a:t>Belief that the author’s life must be taken into account if we are to get an accurate interpretation of a text.</a:t>
            </a:r>
          </a:p>
          <a:p>
            <a:r>
              <a:rPr lang="en-US" dirty="0"/>
              <a:t>Attacks the “intentional fallacy”</a:t>
            </a:r>
          </a:p>
          <a:p>
            <a:pPr lvl="1"/>
            <a:r>
              <a:rPr lang="en-US" dirty="0"/>
              <a:t>not separating the work from the author’s intended </a:t>
            </a:r>
            <a:r>
              <a:rPr lang="en-US" dirty="0" smtClean="0"/>
              <a:t>meaning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relation between biography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Biography explains and illuminates the actual product of literary art.</a:t>
            </a:r>
          </a:p>
          <a:p>
            <a:r>
              <a:rPr lang="en-US" dirty="0" smtClean="0"/>
              <a:t>Biography shifts the center attention towards the human personality.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437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Historical approach and biography</vt:lpstr>
      <vt:lpstr>Slide 2</vt:lpstr>
      <vt:lpstr>Literary History </vt:lpstr>
      <vt:lpstr>Slide 4</vt:lpstr>
      <vt:lpstr>Slide 5</vt:lpstr>
      <vt:lpstr>Robert Spiller</vt:lpstr>
      <vt:lpstr>What is Biography</vt:lpstr>
      <vt:lpstr>Biographical Studies</vt:lpstr>
      <vt:lpstr>What is the relation between biography and literature</vt:lpstr>
      <vt:lpstr>Arguments Against Biographical Studies:</vt:lpstr>
      <vt:lpstr>Hagiography</vt:lpstr>
      <vt:lpstr>Biographical Studies</vt:lpstr>
      <vt:lpstr>Biographical Studies</vt:lpstr>
      <vt:lpstr>We Must Remember…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nci</dc:creator>
  <cp:lastModifiedBy>nci</cp:lastModifiedBy>
  <cp:revision>10</cp:revision>
  <dcterms:created xsi:type="dcterms:W3CDTF">2010-03-04T12:52:32Z</dcterms:created>
  <dcterms:modified xsi:type="dcterms:W3CDTF">2010-03-04T14:20:43Z</dcterms:modified>
</cp:coreProperties>
</file>