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29" r:id="rId2"/>
    <p:sldId id="467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68" r:id="rId15"/>
    <p:sldId id="441" r:id="rId16"/>
    <p:sldId id="469" r:id="rId17"/>
    <p:sldId id="470" r:id="rId18"/>
    <p:sldId id="471" r:id="rId19"/>
    <p:sldId id="472" r:id="rId20"/>
    <p:sldId id="443" r:id="rId21"/>
    <p:sldId id="444" r:id="rId22"/>
    <p:sldId id="466" r:id="rId23"/>
    <p:sldId id="445" r:id="rId24"/>
    <p:sldId id="446" r:id="rId25"/>
    <p:sldId id="447" r:id="rId26"/>
    <p:sldId id="473" r:id="rId27"/>
    <p:sldId id="448" r:id="rId28"/>
    <p:sldId id="449" r:id="rId29"/>
    <p:sldId id="450" r:id="rId30"/>
    <p:sldId id="474" r:id="rId31"/>
    <p:sldId id="451" r:id="rId32"/>
    <p:sldId id="465" r:id="rId33"/>
    <p:sldId id="452" r:id="rId34"/>
  </p:sldIdLst>
  <p:sldSz cx="9906000" cy="6858000" type="A4"/>
  <p:notesSz cx="6623050" cy="98107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bg2"/>
        </a:solidFill>
        <a:latin typeface="Arial" charset="0"/>
        <a:ea typeface="돋움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CFFF6"/>
    <a:srgbClr val="FCFFEB"/>
    <a:srgbClr val="EAEAEA"/>
    <a:srgbClr val="B2B2B2"/>
    <a:srgbClr val="D9E5D7"/>
    <a:srgbClr val="FFFF00"/>
    <a:srgbClr val="333399"/>
    <a:srgbClr val="D41A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36" autoAdjust="0"/>
    <p:restoredTop sz="90985" autoAdjust="0"/>
  </p:normalViewPr>
  <p:slideViewPr>
    <p:cSldViewPr>
      <p:cViewPr>
        <p:scale>
          <a:sx n="70" d="100"/>
          <a:sy n="70" d="100"/>
        </p:scale>
        <p:origin x="-792" y="-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notesViewPr>
    <p:cSldViewPr>
      <p:cViewPr>
        <p:scale>
          <a:sx n="100" d="100"/>
          <a:sy n="100" d="100"/>
        </p:scale>
        <p:origin x="-942" y="2574"/>
      </p:cViewPr>
      <p:guideLst>
        <p:guide orient="horz" pos="2160"/>
        <p:guide pos="312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870201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28663">
              <a:defRPr sz="100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4438" y="11113"/>
            <a:ext cx="2870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28663">
              <a:defRPr sz="100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40850"/>
            <a:ext cx="287020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28663">
              <a:defRPr sz="100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4438" y="9340850"/>
            <a:ext cx="2870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28663">
              <a:defRPr sz="100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FF2DE3DA-666F-413C-B1D9-DFA9AC87D9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94013" y="9355138"/>
            <a:ext cx="8366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375" tIns="36512" rIns="79375" bIns="36512">
            <a:spAutoFit/>
          </a:bodyPr>
          <a:lstStyle/>
          <a:p>
            <a:pPr algn="ctr" defTabSz="688975">
              <a:lnSpc>
                <a:spcPct val="90000"/>
              </a:lnSpc>
              <a:defRPr/>
            </a:pPr>
            <a:r>
              <a:rPr lang="en-US" altLang="ko-KR" sz="1200">
                <a:solidFill>
                  <a:schemeClr val="tx1"/>
                </a:solidFill>
              </a:rPr>
              <a:t>Page </a:t>
            </a:r>
            <a:fld id="{9A59B36D-91C3-4D58-AC32-72BF9C4D9D3E}" type="slidenum">
              <a:rPr lang="en-US" altLang="ko-KR" sz="1200">
                <a:solidFill>
                  <a:schemeClr val="tx1"/>
                </a:solidFill>
              </a:rPr>
              <a:pPr algn="ctr" defTabSz="688975">
                <a:lnSpc>
                  <a:spcPct val="90000"/>
                </a:lnSpc>
                <a:defRPr/>
              </a:pPr>
              <a:t>‹#›</a:t>
            </a:fld>
            <a:endParaRPr lang="en-US" altLang="ko-KR" sz="1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1825" y="4445000"/>
            <a:ext cx="538162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8" tIns="38100" rIns="84138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Body Text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7863" y="614363"/>
            <a:ext cx="5276850" cy="3654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7663" y="9266238"/>
            <a:ext cx="2940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ctr" defTabSz="609600" eaLnBrk="1" hangingPunct="1">
              <a:defRPr/>
            </a:pPr>
            <a:r>
              <a:rPr lang="en-US" altLang="ko-KR" sz="1000">
                <a:solidFill>
                  <a:schemeClr val="tx1"/>
                </a:solidFill>
              </a:rPr>
              <a:t>Proprietary – Kyung Hee University proprietary restrictions on the title page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18100" y="9285288"/>
            <a:ext cx="8159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609600" eaLnBrk="1" hangingPunct="1">
              <a:defRPr/>
            </a:pPr>
            <a:r>
              <a:rPr lang="en-US" altLang="ko-KR" sz="1000" i="1">
                <a:solidFill>
                  <a:schemeClr val="tx1"/>
                </a:solidFill>
              </a:rPr>
              <a:t>N-RM </a:t>
            </a:r>
            <a:fld id="{2915A66A-9DE7-44FC-B79A-421D0A4FD380}" type="slidenum">
              <a:rPr lang="en-US" altLang="ko-KR" sz="1000" i="1">
                <a:solidFill>
                  <a:schemeClr val="tx1"/>
                </a:solidFill>
              </a:rPr>
              <a:pPr algn="r" defTabSz="609600" eaLnBrk="1" hangingPunct="1">
                <a:defRPr/>
              </a:pPr>
              <a:t>‹#›</a:t>
            </a:fld>
            <a:endParaRPr lang="en-US" altLang="ko-KR" sz="1000" i="1">
              <a:solidFill>
                <a:schemeClr val="tx1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88963" y="9210675"/>
            <a:ext cx="54483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28663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000" kern="1200">
        <a:solidFill>
          <a:schemeClr val="tx1"/>
        </a:solidFill>
        <a:latin typeface="Book Antiqua" pitchFamily="18" charset="0"/>
        <a:ea typeface="돋움" pitchFamily="50" charset="-127"/>
        <a:cs typeface="+mn-cs"/>
      </a:defRPr>
    </a:lvl1pPr>
    <a:lvl2pPr marL="406400" algn="l" defTabSz="728663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000" kern="1200">
        <a:solidFill>
          <a:schemeClr val="tx1"/>
        </a:solidFill>
        <a:latin typeface="Book Antiqua" pitchFamily="18" charset="0"/>
        <a:ea typeface="돋움" pitchFamily="50" charset="-127"/>
        <a:cs typeface="+mn-cs"/>
      </a:defRPr>
    </a:lvl2pPr>
    <a:lvl3pPr marL="814388" algn="l" defTabSz="728663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000" kern="1200">
        <a:solidFill>
          <a:schemeClr val="tx1"/>
        </a:solidFill>
        <a:latin typeface="Book Antiqua" pitchFamily="18" charset="0"/>
        <a:ea typeface="돋움" pitchFamily="50" charset="-127"/>
        <a:cs typeface="+mn-cs"/>
      </a:defRPr>
    </a:lvl3pPr>
    <a:lvl4pPr marL="1223963" algn="l" defTabSz="728663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000" kern="1200">
        <a:solidFill>
          <a:schemeClr val="tx1"/>
        </a:solidFill>
        <a:latin typeface="Book Antiqua" pitchFamily="18" charset="0"/>
        <a:ea typeface="돋움" pitchFamily="50" charset="-127"/>
        <a:cs typeface="+mn-cs"/>
      </a:defRPr>
    </a:lvl4pPr>
    <a:lvl5pPr marL="1631950" algn="l" defTabSz="728663" rtl="0" eaLnBrk="0" fontAlgn="base" hangingPunct="0">
      <a:lnSpc>
        <a:spcPct val="90000"/>
      </a:lnSpc>
      <a:spcBef>
        <a:spcPct val="40000"/>
      </a:spcBef>
      <a:spcAft>
        <a:spcPct val="0"/>
      </a:spcAft>
      <a:defRPr kumimoji="1" sz="1000" kern="1200">
        <a:solidFill>
          <a:schemeClr val="tx1"/>
        </a:solidFill>
        <a:latin typeface="Book Antiqua" pitchFamily="18" charset="0"/>
        <a:ea typeface="돋움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45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7"/>
            <a:ext cx="222885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9"/>
            <a:ext cx="239395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5" y="6248214"/>
            <a:ext cx="6037940" cy="365125"/>
          </a:xfrm>
        </p:spPr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9"/>
            <a:ext cx="533400" cy="264849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7"/>
            <a:ext cx="288925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13"/>
            <a:ext cx="4953000" cy="365125"/>
          </a:xfrm>
        </p:spPr>
        <p:txBody>
          <a:bodyPr rtlCol="0"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7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4" y="6248213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95400" y="914400"/>
          <a:ext cx="4700588" cy="3937000"/>
        </p:xfrm>
        <a:graphic>
          <a:graphicData uri="http://schemas.openxmlformats.org/presentationml/2006/ole">
            <p:oleObj spid="_x0000_s2050" name="VISIO" r:id="rId3" imgW="4689000" imgH="3926520" progId="Visio.Drawing.11">
              <p:embed/>
            </p:oleObj>
          </a:graphicData>
        </a:graphic>
      </p:graphicFrame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990600"/>
            <a:ext cx="5638800" cy="2209800"/>
          </a:xfrm>
          <a:solidFill>
            <a:srgbClr val="B2B2B2"/>
          </a:solidFill>
        </p:spPr>
        <p:txBody>
          <a:bodyPr/>
          <a:lstStyle/>
          <a:p>
            <a:pPr>
              <a:defRPr/>
            </a:pPr>
            <a:r>
              <a:rPr lang="en-US" altLang="ko-KR" smtClean="0"/>
              <a:t>Error Detection and Correction</a:t>
            </a:r>
          </a:p>
        </p:txBody>
      </p:sp>
      <p:sp>
        <p:nvSpPr>
          <p:cNvPr id="2052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/>
              <a:t>Redundancy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6"/>
            <a:ext cx="72390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ko-KR" dirty="0" smtClean="0">
                <a:solidFill>
                  <a:srgbClr val="000000"/>
                </a:solidFill>
              </a:rPr>
              <a:t>Detection methods</a:t>
            </a:r>
          </a:p>
          <a:p>
            <a:pPr lvl="1" algn="just"/>
            <a:r>
              <a:rPr lang="en-US" altLang="ko-KR" dirty="0" smtClean="0">
                <a:solidFill>
                  <a:srgbClr val="000000"/>
                </a:solidFill>
              </a:rPr>
              <a:t>VRC (</a:t>
            </a:r>
            <a:r>
              <a:rPr lang="en-US" altLang="ko-KR" dirty="0" smtClean="0">
                <a:solidFill>
                  <a:srgbClr val="000000"/>
                </a:solidFill>
              </a:rPr>
              <a:t>Vertical Redundancy Check)</a:t>
            </a:r>
          </a:p>
          <a:p>
            <a:pPr lvl="1" algn="just"/>
            <a:r>
              <a:rPr lang="en-US" altLang="ko-KR" dirty="0" smtClean="0">
                <a:solidFill>
                  <a:srgbClr val="000000"/>
                </a:solidFill>
              </a:rPr>
              <a:t>LRC (</a:t>
            </a:r>
            <a:r>
              <a:rPr lang="en-US" altLang="ko-KR" dirty="0" smtClean="0">
                <a:solidFill>
                  <a:srgbClr val="000000"/>
                </a:solidFill>
              </a:rPr>
              <a:t>Longitudinal Redundancy)</a:t>
            </a:r>
          </a:p>
          <a:p>
            <a:pPr lvl="1" algn="just"/>
            <a:r>
              <a:rPr lang="en-US" altLang="ko-KR" dirty="0" smtClean="0">
                <a:solidFill>
                  <a:srgbClr val="000000"/>
                </a:solidFill>
              </a:rPr>
              <a:t>CRC (</a:t>
            </a:r>
            <a:r>
              <a:rPr lang="en-US" altLang="ko-KR" dirty="0" smtClean="0">
                <a:solidFill>
                  <a:srgbClr val="000000"/>
                </a:solidFill>
              </a:rPr>
              <a:t>Cyclical redundancy Check)</a:t>
            </a:r>
          </a:p>
          <a:p>
            <a:pPr lvl="1" algn="just"/>
            <a:r>
              <a:rPr lang="en-US" altLang="ko-KR" dirty="0" smtClean="0">
                <a:solidFill>
                  <a:srgbClr val="000000"/>
                </a:solidFill>
              </a:rPr>
              <a:t>Checksum</a:t>
            </a:r>
            <a:endParaRPr lang="en-US" altLang="ko-KR" dirty="0" smtClean="0"/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92202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VRC(Vertical Redundancy Check)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A parity bit is added to every data unit so that the total number of 1s(including the parity bit) becomes even for even-parity check or odd for odd-parity check 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VRC can detect all single-bit errors. It can detect multiple-bit or burst errors only the total number of errors is odd.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/>
              <a:t>Even parity VRC concept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3" y="2057400"/>
            <a:ext cx="74136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38300"/>
            <a:ext cx="9326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3" y="1524000"/>
            <a:ext cx="8588375" cy="51054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LRC(Longitudinal Redundancy Check)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</a:rPr>
              <a:t>Parity bits of all the positions are assembled into a new data unit, which is added to the end of the data block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5943600" cy="34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7532687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703388"/>
            <a:ext cx="805815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9327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7794625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93749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asinkron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u="sng" dirty="0" err="1" smtClean="0"/>
              <a:t>mendeteksinya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bit parity.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sinkron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</a:t>
            </a:r>
            <a:r>
              <a:rPr lang="en-US" u="sng" dirty="0" err="1" smtClean="0"/>
              <a:t>dikoreksi</a:t>
            </a:r>
            <a:r>
              <a:rPr lang="en-US" u="sng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LRC </a:t>
            </a:r>
            <a:r>
              <a:rPr lang="en-US" dirty="0" err="1" smtClean="0"/>
              <a:t>dan</a:t>
            </a:r>
            <a:r>
              <a:rPr lang="en-US" dirty="0" smtClean="0"/>
              <a:t> VRC.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u="sng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sinkron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checksum </a:t>
            </a:r>
            <a:r>
              <a:rPr lang="en-US" dirty="0" err="1" smtClean="0"/>
              <a:t>dan</a:t>
            </a:r>
            <a:r>
              <a:rPr lang="en-US" dirty="0" smtClean="0"/>
              <a:t> CRC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sinkron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u="sng" dirty="0" err="1" smtClean="0"/>
              <a:t>dikoreksi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Hamming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u="sng" dirty="0" err="1" smtClean="0"/>
              <a:t>dikoreksi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ARQ (Automatic Repeat Request).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ko-KR" smtClean="0">
                <a:solidFill>
                  <a:srgbClr val="000000"/>
                </a:solidFill>
              </a:rPr>
              <a:t>CRC(Cyclic Redundancy Check)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	is based on binary division.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5"/>
            <a:ext cx="89916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2850" cy="9906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" y="1524000"/>
            <a:ext cx="4572000" cy="251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ko-KR" dirty="0" smtClean="0">
                <a:solidFill>
                  <a:srgbClr val="000000"/>
                </a:solidFill>
              </a:rPr>
              <a:t>CRC generator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~ 	uses modular-2 division.</a:t>
            </a:r>
          </a:p>
          <a:p>
            <a:endParaRPr lang="en-US" altLang="ko-KR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Binary Division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in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solidFill>
                  <a:schemeClr val="bg1"/>
                </a:solidFill>
                <a:latin typeface="Times New Roman" pitchFamily="18" charset="0"/>
                <a:ea typeface="굴림" pitchFamily="50" charset="-127"/>
              </a:rPr>
              <a:t>CRC Generator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1676400" y="3124200"/>
            <a:ext cx="1816100" cy="400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8612828 h 21600"/>
              <a:gd name="T4" fmla="*/ 2147483647 w 21600"/>
              <a:gd name="T5" fmla="*/ 137225583 h 21600"/>
              <a:gd name="T6" fmla="*/ 2147483647 w 21600"/>
              <a:gd name="T7" fmla="*/ 686128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086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572" y="0"/>
                </a:moveTo>
                <a:lnTo>
                  <a:pt x="16572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572" y="16200"/>
                </a:lnTo>
                <a:lnTo>
                  <a:pt x="1657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3" y="457200"/>
            <a:ext cx="5710237" cy="575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832850" cy="990600"/>
          </a:xfrm>
        </p:spPr>
        <p:txBody>
          <a:bodyPr/>
          <a:lstStyle/>
          <a:p>
            <a:pPr algn="l"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3" y="1447800"/>
            <a:ext cx="3429000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Binary Division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in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ko-KR" dirty="0" smtClean="0">
                <a:latin typeface="Times New Roman" pitchFamily="18" charset="0"/>
                <a:ea typeface="굴림" pitchFamily="50" charset="-127"/>
              </a:rPr>
              <a:t>CRC Checker</a:t>
            </a:r>
          </a:p>
          <a:p>
            <a:endParaRPr lang="en-US" altLang="ko-KR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8714" y="1371600"/>
            <a:ext cx="6264886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Polynomials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CRC generator(divisor) is most often represented not as a string of 1s and 0s, but as an algebraic polynomial.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3" y="3048000"/>
            <a:ext cx="86756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A polynomial representing a divisor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4356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Standard polynomials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362206"/>
            <a:ext cx="91440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1857375"/>
            <a:ext cx="7178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ko-KR" smtClean="0">
                <a:solidFill>
                  <a:srgbClr val="000000"/>
                </a:solidFill>
              </a:rPr>
              <a:t>Checksum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	used by the higher layer protocols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	is based on the concept of redundancy(VRC, LRC, CRC 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4" y="1524000"/>
            <a:ext cx="8588375" cy="4572000"/>
          </a:xfrm>
        </p:spPr>
        <p:txBody>
          <a:bodyPr/>
          <a:lstStyle/>
          <a:p>
            <a:r>
              <a:rPr lang="en-US" altLang="ko-KR" dirty="0" smtClean="0"/>
              <a:t>Checksum Generator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6"/>
            <a:ext cx="76962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To create the checksum the sender does the following: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The unit is divided into K sections, each of n bits.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Section 1 and 2 are added together using one’s complement.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Section 3 is added to the result of the previous step.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Section 4 is added to the result of the previous step.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The process repeats until section k is added to the result of the previous step.</a:t>
            </a:r>
          </a:p>
          <a:p>
            <a:pPr lvl="1"/>
            <a:r>
              <a:rPr lang="en-US" altLang="ko-KR" smtClean="0">
                <a:solidFill>
                  <a:srgbClr val="000000"/>
                </a:solidFill>
              </a:rPr>
              <a:t>The final result is complemented to make the checksum.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 Detection and Correction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1 Types of Errors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2 Detection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3 Error Correction</a:t>
            </a:r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1633538"/>
            <a:ext cx="78644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altLang="ko-KR" smtClean="0">
                <a:solidFill>
                  <a:srgbClr val="000000"/>
                </a:solidFill>
              </a:rPr>
              <a:t>data unit and checksum</a:t>
            </a:r>
            <a:endParaRPr lang="en-US" altLang="ko-KR" smtClean="0"/>
          </a:p>
        </p:txBody>
      </p:sp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533400" y="2133600"/>
            <a:ext cx="8802688" cy="3416300"/>
            <a:chOff x="336" y="1344"/>
            <a:chExt cx="5545" cy="2152"/>
          </a:xfrm>
        </p:grpSpPr>
        <p:graphicFrame>
          <p:nvGraphicFramePr>
            <p:cNvPr id="4098" name="Object 1024"/>
            <p:cNvGraphicFramePr>
              <a:graphicFrameLocks noChangeAspect="1"/>
            </p:cNvGraphicFramePr>
            <p:nvPr/>
          </p:nvGraphicFramePr>
          <p:xfrm>
            <a:off x="336" y="1344"/>
            <a:ext cx="5472" cy="1229"/>
          </p:xfrm>
          <a:graphic>
            <a:graphicData uri="http://schemas.openxmlformats.org/presentationml/2006/ole">
              <p:oleObj spid="_x0000_s4098" name="Image" r:id="rId3" imgW="10242146" imgH="2300035" progId="">
                <p:embed/>
              </p:oleObj>
            </a:graphicData>
          </a:graphic>
        </p:graphicFrame>
        <p:pic>
          <p:nvPicPr>
            <p:cNvPr id="410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1920"/>
              <a:ext cx="5545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Detection(cont’d)</a:t>
            </a:r>
          </a:p>
        </p:txBody>
      </p:sp>
      <p:pic>
        <p:nvPicPr>
          <p:cNvPr id="27651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4" y="1524000"/>
            <a:ext cx="515205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 Correction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can be handled in two ways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solidFill>
                <a:srgbClr val="000000"/>
              </a:solidFill>
              <a:sym typeface="Monotype Sort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  <a:sym typeface="Monotype Sorts" pitchFamily="2" charset="2"/>
              </a:rPr>
              <a:t></a:t>
            </a:r>
            <a:r>
              <a:rPr lang="en-US" altLang="ko-KR" smtClean="0">
                <a:solidFill>
                  <a:srgbClr val="000000"/>
                </a:solidFill>
              </a:rPr>
              <a:t> when an error is discovered, the receiver can have the sender retransmit the entire data unit.</a:t>
            </a:r>
          </a:p>
          <a:p>
            <a:pPr>
              <a:buFont typeface="Wingdings" pitchFamily="2" charset="2"/>
              <a:buNone/>
            </a:pPr>
            <a:endParaRPr lang="en-US" altLang="ko-KR" smtClean="0">
              <a:solidFill>
                <a:srgbClr val="000000"/>
              </a:solidFill>
              <a:sym typeface="Monotype Sort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  <a:sym typeface="Monotype Sorts" pitchFamily="2" charset="2"/>
              </a:rPr>
              <a:t> </a:t>
            </a:r>
            <a:r>
              <a:rPr lang="en-US" altLang="ko-KR" smtClean="0">
                <a:solidFill>
                  <a:srgbClr val="000000"/>
                </a:solidFill>
              </a:rPr>
              <a:t>a receiver can use an error-correcting code, which automatically corrects certain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Error Detection and Correction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ko-KR" smtClean="0">
                <a:solidFill>
                  <a:srgbClr val="000000"/>
                </a:solidFill>
              </a:rPr>
              <a:t>Data can be corrupted during transmission. For reliable communication, error must be detected and corrected</a:t>
            </a:r>
          </a:p>
          <a:p>
            <a:pPr>
              <a:buFont typeface="Wingdings" pitchFamily="2" charset="2"/>
              <a:buChar char="n"/>
            </a:pPr>
            <a:r>
              <a:rPr lang="en-US" altLang="ko-KR" smtClean="0">
                <a:solidFill>
                  <a:srgbClr val="000000"/>
                </a:solidFill>
              </a:rPr>
              <a:t>are implemented either at the data link layer or the transport layer of the OSI model</a:t>
            </a:r>
            <a:endParaRPr lang="en-US" altLang="ko-K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1. Type of Errors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8534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Type of Errors(cont’d)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Single-Bit Error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	is when only one bit in the data unit has changed    (ex : ASCII STX - ASCII LF)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3" y="3479800"/>
            <a:ext cx="82454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Type of Errors(cont’d)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Multiple-Bit Error</a:t>
            </a:r>
          </a:p>
          <a:p>
            <a:pPr>
              <a:buFont typeface="Wingdings" pitchFamily="2" charset="2"/>
              <a:buNone/>
            </a:pPr>
            <a:r>
              <a:rPr lang="en-US" altLang="ko-KR" smtClean="0">
                <a:solidFill>
                  <a:srgbClr val="000000"/>
                </a:solidFill>
              </a:rPr>
              <a:t>~ 	is when two or more nonconsecutive bits in the data unit have changed(ex : ASCII B - ASCII LF)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068391" y="3762381"/>
          <a:ext cx="7769225" cy="1876425"/>
        </p:xfrm>
        <a:graphic>
          <a:graphicData uri="http://schemas.openxmlformats.org/presentationml/2006/ole">
            <p:oleObj spid="_x0000_s3074" name="Image" r:id="rId3" imgW="11309566" imgH="27320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Type of Errors(cont’d)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3103" y="1447800"/>
            <a:ext cx="8588375" cy="46609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Burst Error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~ 	means that two or more consecutive bits in the data unit have changed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6"/>
            <a:ext cx="74136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00"/>
                </a:solidFill>
              </a:rPr>
              <a:t> Error detection uses the concept of redundancy, which means adding extra bits for detecting errors at the destination</a:t>
            </a:r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21108</TotalTime>
  <Words>508</Words>
  <Application>Microsoft PowerPoint</Application>
  <PresentationFormat>A4 Paper (210x297 mm)</PresentationFormat>
  <Paragraphs>88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Median</vt:lpstr>
      <vt:lpstr>VISIO</vt:lpstr>
      <vt:lpstr>Image</vt:lpstr>
      <vt:lpstr>Error Detection and Correction</vt:lpstr>
      <vt:lpstr>Objective</vt:lpstr>
      <vt:lpstr>Error Detection and Correction</vt:lpstr>
      <vt:lpstr>Error Detection and Correction</vt:lpstr>
      <vt:lpstr>1. Type of Errors</vt:lpstr>
      <vt:lpstr>Type of Errors(cont’d)</vt:lpstr>
      <vt:lpstr>Type of Errors(cont’d)</vt:lpstr>
      <vt:lpstr>Type of Errors(cont’d)</vt:lpstr>
      <vt:lpstr>2. Detection</vt:lpstr>
      <vt:lpstr>Detection(cont’d)</vt:lpstr>
      <vt:lpstr>Detection(cont’d)</vt:lpstr>
      <vt:lpstr>Detection(cont’d)</vt:lpstr>
      <vt:lpstr>Detection(cont’d)</vt:lpstr>
      <vt:lpstr>Slide 14</vt:lpstr>
      <vt:lpstr>Detection(cont’d)</vt:lpstr>
      <vt:lpstr>Slide 16</vt:lpstr>
      <vt:lpstr>Slide 17</vt:lpstr>
      <vt:lpstr>Slide 18</vt:lpstr>
      <vt:lpstr>Slide 19</vt:lpstr>
      <vt:lpstr>Detection(cont’d)</vt:lpstr>
      <vt:lpstr>Detection(cont’d)</vt:lpstr>
      <vt:lpstr>Detection(cont’d)</vt:lpstr>
      <vt:lpstr>Detection(cont’d)</vt:lpstr>
      <vt:lpstr>Detection(cont’d)</vt:lpstr>
      <vt:lpstr>Detection(cont’d)</vt:lpstr>
      <vt:lpstr>Slide 26</vt:lpstr>
      <vt:lpstr>Detection(cont’d)</vt:lpstr>
      <vt:lpstr>Detection(cont’d)</vt:lpstr>
      <vt:lpstr>Detection(cont’d)</vt:lpstr>
      <vt:lpstr>Slide 30</vt:lpstr>
      <vt:lpstr>Detection(cont’d)</vt:lpstr>
      <vt:lpstr>Detection(cont’d)</vt:lpstr>
      <vt:lpstr>3. Error Correction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Detection and Correction</dc:title>
  <dc:creator/>
  <cp:lastModifiedBy>Universitas Komputer Indonesia</cp:lastModifiedBy>
  <cp:revision>1932</cp:revision>
  <cp:lastPrinted>1997-08-11T01:53:28Z</cp:lastPrinted>
  <dcterms:created xsi:type="dcterms:W3CDTF">1996-02-22T14:16:32Z</dcterms:created>
  <dcterms:modified xsi:type="dcterms:W3CDTF">2009-12-23T08:28:13Z</dcterms:modified>
</cp:coreProperties>
</file>