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handoutMasterIdLst>
    <p:handoutMasterId r:id="rId39"/>
  </p:handoutMasterIdLst>
  <p:sldIdLst>
    <p:sldId id="256" r:id="rId2"/>
    <p:sldId id="257" r:id="rId3"/>
    <p:sldId id="318" r:id="rId4"/>
    <p:sldId id="289" r:id="rId5"/>
    <p:sldId id="295" r:id="rId6"/>
    <p:sldId id="307" r:id="rId7"/>
    <p:sldId id="296" r:id="rId8"/>
    <p:sldId id="285" r:id="rId9"/>
    <p:sldId id="320" r:id="rId10"/>
    <p:sldId id="261" r:id="rId11"/>
    <p:sldId id="262" r:id="rId12"/>
    <p:sldId id="263" r:id="rId13"/>
    <p:sldId id="264" r:id="rId14"/>
    <p:sldId id="265" r:id="rId15"/>
    <p:sldId id="267" r:id="rId16"/>
    <p:sldId id="268" r:id="rId17"/>
    <p:sldId id="269" r:id="rId18"/>
    <p:sldId id="308" r:id="rId19"/>
    <p:sldId id="270" r:id="rId20"/>
    <p:sldId id="271" r:id="rId21"/>
    <p:sldId id="272" r:id="rId22"/>
    <p:sldId id="316" r:id="rId23"/>
    <p:sldId id="274" r:id="rId24"/>
    <p:sldId id="275" r:id="rId25"/>
    <p:sldId id="276" r:id="rId26"/>
    <p:sldId id="277" r:id="rId27"/>
    <p:sldId id="315" r:id="rId28"/>
    <p:sldId id="317" r:id="rId29"/>
    <p:sldId id="322" r:id="rId30"/>
    <p:sldId id="321" r:id="rId31"/>
    <p:sldId id="279" r:id="rId32"/>
    <p:sldId id="309" r:id="rId33"/>
    <p:sldId id="310" r:id="rId34"/>
    <p:sldId id="311" r:id="rId35"/>
    <p:sldId id="312" r:id="rId36"/>
    <p:sldId id="313" r:id="rId37"/>
    <p:sldId id="314" r:id="rId3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80B54-4DE2-4FC5-BD3B-A2D576FFB779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A945E-2EB0-4E65-B835-1BAE60CB7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04E371-D9E0-4BBF-996C-1DB7C94CC2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90B0-A900-4025-8ECB-4F5CC9F1D0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6685E41-2750-429F-A467-9FD664F06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859EE7F-9C4A-4C89-813E-ABC6636F0B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7CC67F0-23F7-41D6-B61E-23436B3C84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C3490E-2130-43B2-9ACB-DE510CDBAD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83B2F9F-53C3-4068-8F43-148E97918F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F3A4B11-6D9E-4979-AD50-F8825974D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EAA5213-B0E5-498C-A1D0-0AC4ACAED5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71114B-B851-436B-B70A-E5291A479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C3F289-DC8F-4644-BCD4-C50A615E3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71A1FD-D10B-4B91-B9B7-A57DC319C2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558216B-E954-4403-9D4C-4B1C971B62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A2762BF-236D-48E2-AD7D-3C04EB263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internetwork/TraceRoute_Preview.flv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SPLIT_HORIZON.flv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internetwork/CISCO_CCNA_OSPF_-_Link_State_Advertisements.flv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/>
              <a:t>Protokol Routing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Distance Vector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Router mendapatkan informasi dari router yang berhubungan dgn dia secara langsung tentang keadaan jaringan router tersebut.</a:t>
            </a:r>
          </a:p>
          <a:p>
            <a:pPr>
              <a:lnSpc>
                <a:spcPct val="90000"/>
              </a:lnSpc>
            </a:pPr>
            <a:r>
              <a:rPr lang="en-US"/>
              <a:t>Berdasarkan informasi tetangga tersebut mengolah tabel routing</a:t>
            </a:r>
          </a:p>
          <a:p>
            <a:pPr>
              <a:lnSpc>
                <a:spcPct val="90000"/>
              </a:lnSpc>
            </a:pPr>
            <a:r>
              <a:rPr lang="en-US"/>
              <a:t>Informasi yang dihasilkan adalah jumlah jarak/hop yang dipakai untuk mencapai suatu jaringan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Cara </a:t>
            </a:r>
            <a:r>
              <a:rPr lang="en-US" sz="2800" dirty="0" err="1"/>
              <a:t>Kerja</a:t>
            </a:r>
            <a:r>
              <a:rPr lang="en-US" sz="2800" dirty="0"/>
              <a:t> Distance Vector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4800600"/>
            <a:ext cx="7315200" cy="1676400"/>
          </a:xfrm>
        </p:spPr>
        <p:txBody>
          <a:bodyPr/>
          <a:lstStyle/>
          <a:p>
            <a:r>
              <a:rPr lang="en-US" sz="2800" dirty="0" err="1"/>
              <a:t>Asumsi</a:t>
            </a:r>
            <a:r>
              <a:rPr lang="en-US" sz="2800" dirty="0"/>
              <a:t> router </a:t>
            </a:r>
            <a:r>
              <a:rPr lang="en-US" sz="2800" dirty="0" err="1"/>
              <a:t>keadaan</a:t>
            </a:r>
            <a:r>
              <a:rPr lang="en-US" sz="2800" dirty="0"/>
              <a:t> </a:t>
            </a:r>
            <a:r>
              <a:rPr lang="en-US" sz="2800" dirty="0" err="1"/>
              <a:t>baru</a:t>
            </a:r>
            <a:r>
              <a:rPr lang="en-US" sz="2800" dirty="0"/>
              <a:t> </a:t>
            </a:r>
            <a:r>
              <a:rPr lang="en-US" sz="2800" dirty="0" err="1"/>
              <a:t>menyala</a:t>
            </a:r>
            <a:endParaRPr lang="en-US" sz="2800" dirty="0"/>
          </a:p>
          <a:p>
            <a:r>
              <a:rPr lang="en-US" sz="2800" dirty="0" err="1"/>
              <a:t>Awal</a:t>
            </a:r>
            <a:r>
              <a:rPr lang="en-US" sz="2800" dirty="0"/>
              <a:t> router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punya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ttg</a:t>
            </a:r>
            <a:r>
              <a:rPr lang="en-US" sz="2800" dirty="0"/>
              <a:t> </a:t>
            </a:r>
            <a:r>
              <a:rPr lang="en-US" sz="2800" dirty="0" err="1"/>
              <a:t>jaringan</a:t>
            </a:r>
            <a:r>
              <a:rPr lang="en-US" sz="2800" dirty="0"/>
              <a:t> yang </a:t>
            </a:r>
            <a:r>
              <a:rPr lang="en-US" sz="2800" dirty="0" err="1"/>
              <a:t>terhubung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langsung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dia</a:t>
            </a:r>
            <a:endParaRPr lang="en-US" sz="2800" dirty="0"/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990600" y="1690687"/>
          <a:ext cx="6858000" cy="2805113"/>
        </p:xfrm>
        <a:graphic>
          <a:graphicData uri="http://schemas.openxmlformats.org/presentationml/2006/ole">
            <p:oleObj spid="_x0000_s11268" name="VISIO" r:id="rId3" imgW="4725360" imgH="193284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Cara </a:t>
            </a:r>
            <a:r>
              <a:rPr lang="en-US" sz="2800" dirty="0" err="1"/>
              <a:t>Kerja</a:t>
            </a:r>
            <a:r>
              <a:rPr lang="en-US" sz="2800" dirty="0"/>
              <a:t> Distance Vector…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534400" cy="4606925"/>
          </a:xfrm>
        </p:spPr>
        <p:txBody>
          <a:bodyPr/>
          <a:lstStyle/>
          <a:p>
            <a:r>
              <a:rPr lang="en-US" sz="2800" dirty="0"/>
              <a:t>Router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saling</a:t>
            </a:r>
            <a:r>
              <a:rPr lang="en-US" sz="2800" dirty="0"/>
              <a:t> </a:t>
            </a:r>
            <a:r>
              <a:rPr lang="en-US" sz="2800" dirty="0" err="1"/>
              <a:t>mengirimkan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yang </a:t>
            </a:r>
            <a:r>
              <a:rPr lang="en-US" sz="2800" dirty="0" err="1"/>
              <a:t>dia</a:t>
            </a:r>
            <a:r>
              <a:rPr lang="en-US" sz="2800" dirty="0"/>
              <a:t> </a:t>
            </a:r>
            <a:r>
              <a:rPr lang="en-US" sz="2800" dirty="0" err="1"/>
              <a:t>punya</a:t>
            </a:r>
            <a:r>
              <a:rPr lang="en-US" sz="2800" dirty="0"/>
              <a:t>.</a:t>
            </a:r>
          </a:p>
          <a:p>
            <a:r>
              <a:rPr lang="en-US" sz="2800" dirty="0"/>
              <a:t>Router RTA </a:t>
            </a:r>
            <a:r>
              <a:rPr lang="en-US" sz="2800" dirty="0" err="1"/>
              <a:t>mengirimkan</a:t>
            </a:r>
            <a:r>
              <a:rPr lang="en-US" sz="2800" dirty="0"/>
              <a:t> data </a:t>
            </a:r>
            <a:r>
              <a:rPr lang="en-US" sz="2800" dirty="0" err="1"/>
              <a:t>ttg</a:t>
            </a:r>
            <a:r>
              <a:rPr lang="en-US" sz="2800" dirty="0"/>
              <a:t> </a:t>
            </a:r>
            <a:r>
              <a:rPr lang="en-US" sz="2800" dirty="0" err="1"/>
              <a:t>jaringan</a:t>
            </a:r>
            <a:r>
              <a:rPr lang="en-US" sz="2800" dirty="0"/>
              <a:t> yang </a:t>
            </a:r>
            <a:r>
              <a:rPr lang="en-US" sz="2800" dirty="0" err="1"/>
              <a:t>terhubung</a:t>
            </a:r>
            <a:r>
              <a:rPr lang="en-US" sz="2800" dirty="0"/>
              <a:t> </a:t>
            </a:r>
            <a:r>
              <a:rPr lang="en-US" sz="2800" dirty="0" err="1"/>
              <a:t>dia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langsung</a:t>
            </a:r>
            <a:endParaRPr lang="en-US" sz="2800" dirty="0"/>
          </a:p>
          <a:p>
            <a:r>
              <a:rPr lang="en-US" sz="2800" dirty="0"/>
              <a:t>Router RTB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mengirimkan</a:t>
            </a:r>
            <a:r>
              <a:rPr lang="en-US" sz="2800" dirty="0"/>
              <a:t> data </a:t>
            </a:r>
            <a:r>
              <a:rPr lang="en-US" sz="2800" dirty="0" err="1"/>
              <a:t>jaringan</a:t>
            </a:r>
            <a:r>
              <a:rPr lang="en-US" sz="2800" dirty="0"/>
              <a:t> yang </a:t>
            </a:r>
            <a:r>
              <a:rPr lang="en-US" sz="2800" dirty="0" err="1"/>
              <a:t>terhubung</a:t>
            </a:r>
            <a:r>
              <a:rPr lang="en-US" sz="2800" dirty="0"/>
              <a:t> </a:t>
            </a:r>
            <a:r>
              <a:rPr lang="en-US" sz="2800" dirty="0" err="1"/>
              <a:t>dia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langsung</a:t>
            </a:r>
            <a:endParaRPr lang="en-US" sz="2800" dirty="0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295400" y="5048250"/>
          <a:ext cx="6629400" cy="1657350"/>
        </p:xfrm>
        <a:graphic>
          <a:graphicData uri="http://schemas.openxmlformats.org/presentationml/2006/ole">
            <p:oleObj spid="_x0000_s12292" name="Bitmap Image" r:id="rId3" imgW="4610744" imgH="1152381" progId="PBrush">
              <p:embed/>
            </p:oleObj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2355850" y="4359275"/>
          <a:ext cx="4356100" cy="533400"/>
        </p:xfrm>
        <a:graphic>
          <a:graphicData uri="http://schemas.openxmlformats.org/presentationml/2006/ole">
            <p:oleObj spid="_x0000_s12293" name="Bitmap Image" r:id="rId4" imgW="4667902" imgH="571731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Cara </a:t>
            </a:r>
            <a:r>
              <a:rPr lang="en-US" sz="2800" dirty="0" err="1"/>
              <a:t>Kerja</a:t>
            </a:r>
            <a:r>
              <a:rPr lang="en-US" sz="2800" dirty="0"/>
              <a:t> Distance Vector…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r>
              <a:rPr lang="en-US" sz="2800"/>
              <a:t>Setiap router melakukan pemeriksaan thd data yang didapat, dibandingkan dengan tabel routing masing-masing router</a:t>
            </a:r>
          </a:p>
          <a:p>
            <a:r>
              <a:rPr lang="en-US" sz="2800"/>
              <a:t>Bila belum ada dimasukkan, jika sudah dibandingkan jumlah hop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825500" y="4775200"/>
          <a:ext cx="7848600" cy="1957388"/>
        </p:xfrm>
        <a:graphic>
          <a:graphicData uri="http://schemas.openxmlformats.org/presentationml/2006/ole">
            <p:oleObj spid="_x0000_s13316" name="Bitmap Image" r:id="rId3" imgW="4695238" imgH="1171429" progId="PBrush">
              <p:embed/>
            </p:oleObj>
          </a:graphicData>
        </a:graphic>
      </p:graphicFrame>
      <p:pic>
        <p:nvPicPr>
          <p:cNvPr id="13317" name="Picture 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1524000" y="3959225"/>
            <a:ext cx="5867400" cy="71913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Distance Vector…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30725"/>
          </a:xfrm>
        </p:spPr>
        <p:txBody>
          <a:bodyPr/>
          <a:lstStyle/>
          <a:p>
            <a:r>
              <a:rPr lang="en-US" sz="2800"/>
              <a:t>Bagaimana tabel routing yang convergen terdapat design router seperti berikut :</a:t>
            </a: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601788" y="2741613"/>
          <a:ext cx="5557837" cy="3332162"/>
        </p:xfrm>
        <a:graphic>
          <a:graphicData uri="http://schemas.openxmlformats.org/presentationml/2006/ole">
            <p:oleObj spid="_x0000_s14340" name="Bitmap Image" r:id="rId3" imgW="3924848" imgH="2352381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Routing Information Protocol</a:t>
            </a:r>
            <a:br>
              <a:rPr lang="en-US" sz="4000"/>
            </a:br>
            <a:r>
              <a:rPr lang="en-US" sz="4000"/>
              <a:t>RIP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Routing Information Protocol (RIP)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Dikenal dengan Algoritma Bellman-Ford</a:t>
            </a:r>
          </a:p>
          <a:p>
            <a:pPr>
              <a:lnSpc>
                <a:spcPct val="80000"/>
              </a:lnSpc>
            </a:pPr>
            <a:r>
              <a:rPr lang="en-US" sz="2000"/>
              <a:t>Algoritma tertua, terkenal lambat dan terjadi routing loop</a:t>
            </a:r>
          </a:p>
          <a:p>
            <a:pPr>
              <a:lnSpc>
                <a:spcPct val="80000"/>
              </a:lnSpc>
            </a:pPr>
            <a:r>
              <a:rPr lang="en-US" sz="2000"/>
              <a:t>Routing Loop : Suatu kondisi antar router saling mengira untuk mencapai tujuan yang sama melalui router tetangga tersebut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RouterA mengira untuk mencapai jaringan xxx melalui RouterB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RouterB mengira untuk mencapai jaringan xxx melalui RouterA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Bisa terjadi antar 3 router</a:t>
            </a:r>
          </a:p>
          <a:p>
            <a:pPr>
              <a:lnSpc>
                <a:spcPct val="80000"/>
              </a:lnSpc>
            </a:pPr>
            <a:r>
              <a:rPr lang="en-US" sz="2000"/>
              <a:t>Untuk memperbaiki kinerja dikenal split horizon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Router tidak perlu mengirim data yang pernah dia terima dari jalur dimana dia mengirim data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Misal router mengirim routing melalui eth0, maka router tidak akan pernah mengirim balik data yang pernah dia dapatkan dari interface eth0</a:t>
            </a:r>
          </a:p>
          <a:p>
            <a:pPr>
              <a:lnSpc>
                <a:spcPct val="80000"/>
              </a:lnSpc>
            </a:pPr>
            <a:r>
              <a:rPr lang="en-US" sz="2000"/>
              <a:t>Untuk memperepat proses dikenal juga trigger update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Jika terjadi perubahan info routing, router tidak perlu menunggu waktu selang normal untuk mengirimkan perubahan informasi routing tapi sesegera mungkin</a:t>
            </a:r>
          </a:p>
          <a:p>
            <a:pPr>
              <a:lnSpc>
                <a:spcPct val="80000"/>
              </a:lnSpc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Routing Information Protocol (RIP)…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routing RIP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/>
              <a:t>hop count yang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pengukuran</a:t>
            </a:r>
            <a:endParaRPr lang="en-US" dirty="0"/>
          </a:p>
          <a:p>
            <a:pPr lvl="1"/>
            <a:r>
              <a:rPr lang="en-US" dirty="0" err="1">
                <a:cs typeface="Arial" charset="0"/>
              </a:rPr>
              <a:t>Jika</a:t>
            </a:r>
            <a:r>
              <a:rPr lang="en-US" dirty="0">
                <a:cs typeface="Arial" charset="0"/>
              </a:rPr>
              <a:t> hop count </a:t>
            </a:r>
            <a:r>
              <a:rPr lang="en-US" dirty="0" err="1">
                <a:cs typeface="Arial" charset="0"/>
              </a:rPr>
              <a:t>lebih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besar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dari</a:t>
            </a:r>
            <a:r>
              <a:rPr lang="en-US" dirty="0">
                <a:cs typeface="Arial" charset="0"/>
              </a:rPr>
              <a:t> 15 , data </a:t>
            </a:r>
            <a:r>
              <a:rPr lang="en-US" dirty="0" err="1">
                <a:cs typeface="Arial" charset="0"/>
              </a:rPr>
              <a:t>akan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didiscard</a:t>
            </a:r>
            <a:endParaRPr lang="en-US" dirty="0"/>
          </a:p>
          <a:p>
            <a:pPr lvl="1"/>
            <a:r>
              <a:rPr lang="en-US" dirty="0">
                <a:cs typeface="Arial" charset="0"/>
              </a:rPr>
              <a:t>Default, Update data </a:t>
            </a:r>
            <a:r>
              <a:rPr lang="en-US" dirty="0" err="1">
                <a:cs typeface="Arial" charset="0"/>
              </a:rPr>
              <a:t>setiap</a:t>
            </a:r>
            <a:r>
              <a:rPr lang="en-US" dirty="0">
                <a:cs typeface="Arial" charset="0"/>
              </a:rPr>
              <a:t> 30 </a:t>
            </a:r>
            <a:r>
              <a:rPr lang="en-US" dirty="0" err="1">
                <a:cs typeface="Arial" charset="0"/>
              </a:rPr>
              <a:t>detik</a:t>
            </a:r>
            <a:endParaRPr lang="en-US" dirty="0"/>
          </a:p>
          <a:p>
            <a:pPr lvl="1"/>
            <a:r>
              <a:rPr lang="en-US" dirty="0" smtClean="0"/>
              <a:t>Invalid timer: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= 90 </a:t>
            </a:r>
            <a:r>
              <a:rPr lang="en-US" dirty="0" err="1" smtClean="0"/>
              <a:t>detik</a:t>
            </a:r>
            <a:endParaRPr lang="en-US" dirty="0" smtClean="0"/>
          </a:p>
          <a:p>
            <a:pPr lvl="1"/>
            <a:r>
              <a:rPr lang="en-US" dirty="0" smtClean="0"/>
              <a:t>Hold down timer: interval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router yang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= 180 </a:t>
            </a:r>
            <a:r>
              <a:rPr lang="en-US" dirty="0" err="1" smtClean="0"/>
              <a:t>detik</a:t>
            </a:r>
            <a:endParaRPr lang="en-US" dirty="0" smtClean="0"/>
          </a:p>
          <a:p>
            <a:pPr lvl="1"/>
            <a:r>
              <a:rPr lang="en-US" dirty="0" smtClean="0"/>
              <a:t>Flush timer: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dihapus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= 240 </a:t>
            </a:r>
            <a:r>
              <a:rPr lang="en-US" dirty="0" err="1" smtClean="0"/>
              <a:t>detik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 Loop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953000" y="1600200"/>
            <a:ext cx="3733800" cy="39576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Network 1 </a:t>
            </a:r>
            <a:r>
              <a:rPr lang="en-US" sz="2400" dirty="0" err="1"/>
              <a:t>putus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A </a:t>
            </a:r>
            <a:r>
              <a:rPr lang="en-US" sz="2400" dirty="0" err="1"/>
              <a:t>akan</a:t>
            </a:r>
            <a:r>
              <a:rPr lang="en-US" sz="2400" dirty="0"/>
              <a:t> update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/>
              <a:t>memutus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network 1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B,D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diupdate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A, </a:t>
            </a:r>
            <a:r>
              <a:rPr lang="en-US" sz="2400" dirty="0" err="1"/>
              <a:t>tapi</a:t>
            </a:r>
            <a:r>
              <a:rPr lang="en-US" sz="2400" dirty="0"/>
              <a:t> C </a:t>
            </a:r>
            <a:r>
              <a:rPr lang="en-US" sz="2400" dirty="0" err="1"/>
              <a:t>masih</a:t>
            </a:r>
            <a:r>
              <a:rPr lang="en-US" sz="2400" dirty="0"/>
              <a:t> </a:t>
            </a:r>
            <a:r>
              <a:rPr lang="en-US" sz="2400" dirty="0" err="1" smtClean="0"/>
              <a:t>punya</a:t>
            </a:r>
            <a:r>
              <a:rPr lang="en-US" sz="2400" dirty="0" smtClean="0"/>
              <a:t> </a:t>
            </a:r>
            <a:r>
              <a:rPr lang="en-US" sz="2400" dirty="0"/>
              <a:t>info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/>
              <a:t>menuju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1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B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 </a:t>
            </a:r>
            <a:r>
              <a:rPr lang="en-US" sz="2400" dirty="0" err="1"/>
              <a:t>mengupdate</a:t>
            </a:r>
            <a:r>
              <a:rPr lang="en-US" sz="2400" dirty="0"/>
              <a:t> D, D-&gt;A, A-&gt;B&amp;E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Terjadi</a:t>
            </a:r>
            <a:r>
              <a:rPr lang="en-US" sz="2400" dirty="0"/>
              <a:t> looping C-B-A-D</a:t>
            </a:r>
          </a:p>
        </p:txBody>
      </p:sp>
      <p:pic>
        <p:nvPicPr>
          <p:cNvPr id="7168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00200"/>
            <a:ext cx="429577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Disable Split Horizon</a:t>
            </a: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1752600" y="1676400"/>
          <a:ext cx="5257800" cy="5013325"/>
        </p:xfrm>
        <a:graphic>
          <a:graphicData uri="http://schemas.openxmlformats.org/presentationml/2006/ole">
            <p:oleObj spid="_x0000_s19459" name="Bitmap Image" r:id="rId3" imgW="4723810" imgH="4505954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Pendahuluan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/>
              <a:t>Fungsi utama dari layer network adalah </a:t>
            </a:r>
            <a:r>
              <a:rPr lang="en-US" sz="2800">
                <a:solidFill>
                  <a:schemeClr val="accent2"/>
                </a:solidFill>
              </a:rPr>
              <a:t>pengalamatan</a:t>
            </a:r>
            <a:r>
              <a:rPr lang="en-US" sz="2800"/>
              <a:t> dan </a:t>
            </a:r>
            <a:r>
              <a:rPr lang="en-US" sz="2800">
                <a:solidFill>
                  <a:schemeClr val="accent2"/>
                </a:solidFill>
                <a:hlinkClick r:id="rId2" action="ppaction://hlinkfile"/>
              </a:rPr>
              <a:t>routing</a:t>
            </a:r>
            <a:endParaRPr lang="en-US" sz="2800"/>
          </a:p>
          <a:p>
            <a:r>
              <a:rPr lang="en-US" sz="2800"/>
              <a:t>Pengalamatan telah dibicarakan sebelumnya.</a:t>
            </a:r>
          </a:p>
          <a:p>
            <a:r>
              <a:rPr lang="en-US" sz="2800"/>
              <a:t>Routing merupakan fungsi yang bertanggung jawab membawa data melewati sekumpulan jaringan dengan cara memilih jalur terbaik untuk dilewati data</a:t>
            </a:r>
          </a:p>
          <a:p>
            <a:r>
              <a:rPr lang="en-US" sz="2800"/>
              <a:t>Tugas Routing akan dilakukan device jaringan yang disebut sebagai </a:t>
            </a:r>
            <a:r>
              <a:rPr lang="en-US" sz="2800">
                <a:solidFill>
                  <a:schemeClr val="accent2"/>
                </a:solidFill>
              </a:rPr>
              <a:t>Router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hlinkClick r:id="rId3" action="ppaction://hlinkfile"/>
              </a:rPr>
              <a:t>Enable Split Horizon</a:t>
            </a:r>
            <a:endParaRPr lang="en-US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2209800" y="1600200"/>
          <a:ext cx="4381500" cy="5105400"/>
        </p:xfrm>
        <a:graphic>
          <a:graphicData uri="http://schemas.openxmlformats.org/presentationml/2006/ole">
            <p:oleObj spid="_x0000_s20483" name="Bitmap Image" r:id="rId4" imgW="4723810" imgH="5504762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>
                <a:cs typeface="Arial" charset="0"/>
              </a:rPr>
              <a:t>Interior Gateway Routing Protocol (IGRP)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Routing </a:t>
            </a:r>
            <a:r>
              <a:rPr lang="en-US" dirty="0" err="1"/>
              <a:t>Protokol</a:t>
            </a:r>
            <a:r>
              <a:rPr lang="en-US" dirty="0"/>
              <a:t> yang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 smtClean="0"/>
              <a:t>cisco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Router </a:t>
            </a:r>
            <a:r>
              <a:rPr lang="en-US" dirty="0" err="1" smtClean="0"/>
              <a:t>produksi</a:t>
            </a:r>
            <a:r>
              <a:rPr lang="en-US" dirty="0" smtClean="0"/>
              <a:t> Cisco</a:t>
            </a:r>
          </a:p>
          <a:p>
            <a:r>
              <a:rPr lang="en-US" dirty="0" err="1" smtClean="0"/>
              <a:t>Didesain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routing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protokol</a:t>
            </a:r>
            <a:r>
              <a:rPr lang="en-US" dirty="0" smtClean="0"/>
              <a:t> TCP/IP, </a:t>
            </a:r>
            <a:r>
              <a:rPr lang="en-US" dirty="0" err="1" smtClean="0"/>
              <a:t>yaitu</a:t>
            </a:r>
            <a:r>
              <a:rPr lang="en-US" dirty="0" smtClean="0"/>
              <a:t> routing yang </a:t>
            </a:r>
            <a:r>
              <a:rPr lang="en-US" dirty="0" err="1" smtClean="0"/>
              <a:t>memperbolehkan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router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routing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bertukar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router lain.</a:t>
            </a:r>
          </a:p>
          <a:p>
            <a:r>
              <a:rPr lang="en-US" dirty="0" smtClean="0"/>
              <a:t>IGRP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memperbesar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RIP,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kendala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topologi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>
                <a:cs typeface="Arial" charset="0"/>
              </a:rPr>
              <a:t>IGRP </a:t>
            </a:r>
            <a:r>
              <a:rPr lang="en-US" dirty="0" err="1" smtClean="0">
                <a:cs typeface="Arial" charset="0"/>
              </a:rPr>
              <a:t>harus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mengatur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besaran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waktu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varian</a:t>
            </a:r>
            <a:r>
              <a:rPr lang="en-US" dirty="0" smtClean="0">
                <a:cs typeface="Arial" charset="0"/>
              </a:rPr>
              <a:t> yang </a:t>
            </a:r>
            <a:r>
              <a:rPr lang="en-US" dirty="0" err="1" smtClean="0">
                <a:cs typeface="Arial" charset="0"/>
              </a:rPr>
              <a:t>berhubungan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dengan</a:t>
            </a:r>
            <a:r>
              <a:rPr lang="en-US" dirty="0" smtClean="0">
                <a:cs typeface="Arial" charset="0"/>
              </a:rPr>
              <a:t> interval </a:t>
            </a:r>
            <a:r>
              <a:rPr lang="en-US" dirty="0" err="1" smtClean="0">
                <a:cs typeface="Arial" charset="0"/>
              </a:rPr>
              <a:t>waktu</a:t>
            </a:r>
            <a:r>
              <a:rPr lang="en-US" dirty="0" smtClean="0">
                <a:cs typeface="Arial" charset="0"/>
              </a:rPr>
              <a:t>, </a:t>
            </a:r>
            <a:r>
              <a:rPr lang="en-US" dirty="0" err="1" smtClean="0">
                <a:cs typeface="Arial" charset="0"/>
              </a:rPr>
              <a:t>dengan</a:t>
            </a:r>
            <a:r>
              <a:rPr lang="en-US" dirty="0" smtClean="0">
                <a:cs typeface="Arial" charset="0"/>
              </a:rPr>
              <a:t> default </a:t>
            </a:r>
            <a:r>
              <a:rPr lang="en-US" dirty="0" err="1" smtClean="0">
                <a:cs typeface="Arial" charset="0"/>
              </a:rPr>
              <a:t>sbb</a:t>
            </a:r>
            <a:r>
              <a:rPr lang="en-US" dirty="0" smtClean="0">
                <a:cs typeface="Arial" charset="0"/>
              </a:rPr>
              <a:t>:</a:t>
            </a:r>
          </a:p>
          <a:p>
            <a:pPr lvl="1"/>
            <a:r>
              <a:rPr lang="en-US" dirty="0" smtClean="0">
                <a:cs typeface="Arial" charset="0"/>
              </a:rPr>
              <a:t>Update timer = 90 </a:t>
            </a:r>
            <a:r>
              <a:rPr lang="en-US" dirty="0" err="1" smtClean="0">
                <a:cs typeface="Arial" charset="0"/>
              </a:rPr>
              <a:t>detik</a:t>
            </a:r>
            <a:endParaRPr lang="en-US" dirty="0" smtClean="0">
              <a:cs typeface="Arial" charset="0"/>
            </a:endParaRPr>
          </a:p>
          <a:p>
            <a:pPr lvl="1"/>
            <a:r>
              <a:rPr lang="en-US" dirty="0" smtClean="0">
                <a:cs typeface="Arial" charset="0"/>
              </a:rPr>
              <a:t>Invalid timer = (3x90) </a:t>
            </a:r>
            <a:r>
              <a:rPr lang="en-US" dirty="0" err="1" smtClean="0">
                <a:cs typeface="Arial" charset="0"/>
              </a:rPr>
              <a:t>detik</a:t>
            </a:r>
            <a:endParaRPr lang="en-US" dirty="0" smtClean="0">
              <a:cs typeface="Arial" charset="0"/>
            </a:endParaRPr>
          </a:p>
          <a:p>
            <a:pPr lvl="1"/>
            <a:r>
              <a:rPr lang="en-US" dirty="0" smtClean="0">
                <a:cs typeface="Arial" charset="0"/>
              </a:rPr>
              <a:t>Hold down timer = (3x90+10)</a:t>
            </a:r>
            <a:r>
              <a:rPr lang="en-US" dirty="0" err="1" smtClean="0">
                <a:cs typeface="Arial" charset="0"/>
              </a:rPr>
              <a:t>detik</a:t>
            </a:r>
            <a:endParaRPr lang="en-US" dirty="0" smtClean="0">
              <a:cs typeface="Arial" charset="0"/>
            </a:endParaRPr>
          </a:p>
          <a:p>
            <a:pPr lvl="1"/>
            <a:r>
              <a:rPr lang="en-US" dirty="0" smtClean="0">
                <a:cs typeface="Arial" charset="0"/>
              </a:rPr>
              <a:t>Flush timer =(7x90) </a:t>
            </a:r>
            <a:r>
              <a:rPr lang="en-US" dirty="0" err="1" smtClean="0">
                <a:cs typeface="Arial" charset="0"/>
              </a:rPr>
              <a:t>detik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Arial" charset="0"/>
              </a:rPr>
              <a:t>EIGRP</a:t>
            </a:r>
            <a:endParaRPr lang="en-US">
              <a:cs typeface="Arial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cs typeface="Arial" charset="0"/>
              </a:rPr>
              <a:t>Perluasan dari </a:t>
            </a:r>
            <a:r>
              <a:rPr lang="en-US" b="1">
                <a:solidFill>
                  <a:srgbClr val="009999"/>
                </a:solidFill>
                <a:cs typeface="Arial" charset="0"/>
              </a:rPr>
              <a:t>distance vector routing protocol</a:t>
            </a:r>
            <a:r>
              <a:rPr lang="en-US">
                <a:cs typeface="Arial" charset="0"/>
              </a:rPr>
              <a:t>.</a:t>
            </a:r>
            <a:r>
              <a:rPr lang="en-US"/>
              <a:t> </a:t>
            </a:r>
          </a:p>
          <a:p>
            <a:pPr>
              <a:lnSpc>
                <a:spcPct val="90000"/>
              </a:lnSpc>
            </a:pPr>
            <a:r>
              <a:rPr lang="en-US">
                <a:cs typeface="Arial" charset="0"/>
              </a:rPr>
              <a:t>Kombinasi dari kemampuan distance vector and link-state .</a:t>
            </a:r>
            <a:r>
              <a:rPr lang="en-US"/>
              <a:t> </a:t>
            </a:r>
          </a:p>
          <a:p>
            <a:pPr>
              <a:lnSpc>
                <a:spcPct val="90000"/>
              </a:lnSpc>
            </a:pPr>
            <a:r>
              <a:rPr lang="en-US">
                <a:cs typeface="Arial" charset="0"/>
              </a:rPr>
              <a:t>Menggunakan Uses </a:t>
            </a:r>
            <a:r>
              <a:rPr lang="en-US" b="1">
                <a:solidFill>
                  <a:srgbClr val="009999"/>
                </a:solidFill>
                <a:cs typeface="Arial" charset="0"/>
              </a:rPr>
              <a:t>Diffused Update Algorithm (DUAL)</a:t>
            </a:r>
            <a:r>
              <a:rPr lang="en-US">
                <a:cs typeface="Arial" charset="0"/>
              </a:rPr>
              <a:t> untuk menghitung jarak terpendek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>
                <a:cs typeface="Arial" charset="0"/>
              </a:rPr>
              <a:t>Tidak ada broadcast informasi tapi ditrigger ketika ada perubahan topologi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Link State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Prinsipnya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router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kenal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router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autonomous </a:t>
            </a:r>
            <a:r>
              <a:rPr lang="en-US" dirty="0" err="1" smtClean="0"/>
              <a:t>sistem</a:t>
            </a:r>
            <a:r>
              <a:rPr lang="en-US" dirty="0" smtClean="0"/>
              <a:t> (autonomous system </a:t>
            </a:r>
            <a:r>
              <a:rPr lang="en-US" dirty="0" err="1" smtClean="0"/>
              <a:t>adalah</a:t>
            </a:r>
            <a:r>
              <a:rPr lang="en-US" dirty="0" smtClean="0"/>
              <a:t> region </a:t>
            </a:r>
            <a:r>
              <a:rPr lang="en-US" dirty="0" err="1" smtClean="0"/>
              <a:t>dari</a:t>
            </a:r>
            <a:r>
              <a:rPr lang="en-US" dirty="0" smtClean="0"/>
              <a:t> internet yang </a:t>
            </a:r>
            <a:r>
              <a:rPr lang="en-US" dirty="0" err="1" smtClean="0"/>
              <a:t>diatur</a:t>
            </a:r>
            <a:r>
              <a:rPr lang="en-US" dirty="0" smtClean="0"/>
              <a:t> (administered)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Contoh</a:t>
            </a:r>
            <a:r>
              <a:rPr lang="en-US" dirty="0" smtClean="0"/>
              <a:t> autonomous system: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kampus</a:t>
            </a:r>
            <a:r>
              <a:rPr lang="en-US" dirty="0" smtClean="0"/>
              <a:t>, ISP regional,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/>
              <a:t>Semua</a:t>
            </a:r>
            <a:r>
              <a:rPr lang="en-US" dirty="0"/>
              <a:t> Router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bertukar</a:t>
            </a:r>
            <a:r>
              <a:rPr lang="en-US" dirty="0"/>
              <a:t> </a:t>
            </a:r>
            <a:r>
              <a:rPr lang="en-US" dirty="0" err="1"/>
              <a:t>infomasi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/>
              <a:t>Setiap</a:t>
            </a:r>
            <a:r>
              <a:rPr lang="en-US" dirty="0"/>
              <a:t> router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terpendek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router</a:t>
            </a:r>
          </a:p>
          <a:p>
            <a:pPr>
              <a:lnSpc>
                <a:spcPct val="90000"/>
              </a:lnSpc>
            </a:pPr>
            <a:r>
              <a:rPr lang="en-US" dirty="0"/>
              <a:t>Type 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OSPF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Link State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 State …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31242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Setiap jalur ada metric, yang  menunjukkan biaya</a:t>
            </a:r>
          </a:p>
          <a:p>
            <a:pPr>
              <a:lnSpc>
                <a:spcPct val="90000"/>
              </a:lnSpc>
            </a:pPr>
            <a:r>
              <a:rPr lang="en-US" sz="2400"/>
              <a:t>Semakin kecil biaya semakin bagus</a:t>
            </a:r>
          </a:p>
          <a:p>
            <a:pPr>
              <a:lnSpc>
                <a:spcPct val="90000"/>
              </a:lnSpc>
            </a:pPr>
            <a:r>
              <a:rPr lang="en-US" sz="2400"/>
              <a:t>Setiap router akan membuat tree router tujuan berdasarkan biaya yang ada</a:t>
            </a:r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3124200" y="1828800"/>
            <a:ext cx="5776913" cy="3490913"/>
            <a:chOff x="480" y="1584"/>
            <a:chExt cx="3639" cy="2199"/>
          </a:xfrm>
        </p:grpSpPr>
        <p:grpSp>
          <p:nvGrpSpPr>
            <p:cNvPr id="24581" name="Group 5"/>
            <p:cNvGrpSpPr>
              <a:grpSpLocks/>
            </p:cNvGrpSpPr>
            <p:nvPr/>
          </p:nvGrpSpPr>
          <p:grpSpPr bwMode="auto">
            <a:xfrm>
              <a:off x="864" y="1920"/>
              <a:ext cx="336" cy="336"/>
              <a:chOff x="864" y="1920"/>
              <a:chExt cx="336" cy="336"/>
            </a:xfrm>
          </p:grpSpPr>
          <p:sp>
            <p:nvSpPr>
              <p:cNvPr id="24582" name="Oval 6"/>
              <p:cNvSpPr>
                <a:spLocks noChangeArrowheads="1"/>
              </p:cNvSpPr>
              <p:nvPr/>
            </p:nvSpPr>
            <p:spPr bwMode="auto">
              <a:xfrm>
                <a:off x="864" y="1920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3" name="Line 7"/>
              <p:cNvSpPr>
                <a:spLocks noChangeShapeType="1"/>
              </p:cNvSpPr>
              <p:nvPr/>
            </p:nvSpPr>
            <p:spPr bwMode="auto">
              <a:xfrm>
                <a:off x="912" y="1968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4" name="Line 8"/>
              <p:cNvSpPr>
                <a:spLocks noChangeShapeType="1"/>
              </p:cNvSpPr>
              <p:nvPr/>
            </p:nvSpPr>
            <p:spPr bwMode="auto">
              <a:xfrm flipV="1">
                <a:off x="912" y="1968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85" name="Group 9"/>
            <p:cNvGrpSpPr>
              <a:grpSpLocks/>
            </p:cNvGrpSpPr>
            <p:nvPr/>
          </p:nvGrpSpPr>
          <p:grpSpPr bwMode="auto">
            <a:xfrm>
              <a:off x="2304" y="1920"/>
              <a:ext cx="336" cy="336"/>
              <a:chOff x="864" y="1920"/>
              <a:chExt cx="336" cy="336"/>
            </a:xfrm>
          </p:grpSpPr>
          <p:sp>
            <p:nvSpPr>
              <p:cNvPr id="24586" name="Oval 10"/>
              <p:cNvSpPr>
                <a:spLocks noChangeArrowheads="1"/>
              </p:cNvSpPr>
              <p:nvPr/>
            </p:nvSpPr>
            <p:spPr bwMode="auto">
              <a:xfrm>
                <a:off x="864" y="1920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7" name="Line 11"/>
              <p:cNvSpPr>
                <a:spLocks noChangeShapeType="1"/>
              </p:cNvSpPr>
              <p:nvPr/>
            </p:nvSpPr>
            <p:spPr bwMode="auto">
              <a:xfrm>
                <a:off x="912" y="1968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8" name="Line 12"/>
              <p:cNvSpPr>
                <a:spLocks noChangeShapeType="1"/>
              </p:cNvSpPr>
              <p:nvPr/>
            </p:nvSpPr>
            <p:spPr bwMode="auto">
              <a:xfrm flipV="1">
                <a:off x="912" y="1968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89" name="Group 13"/>
            <p:cNvGrpSpPr>
              <a:grpSpLocks/>
            </p:cNvGrpSpPr>
            <p:nvPr/>
          </p:nvGrpSpPr>
          <p:grpSpPr bwMode="auto">
            <a:xfrm>
              <a:off x="864" y="3168"/>
              <a:ext cx="336" cy="336"/>
              <a:chOff x="864" y="1920"/>
              <a:chExt cx="336" cy="336"/>
            </a:xfrm>
          </p:grpSpPr>
          <p:sp>
            <p:nvSpPr>
              <p:cNvPr id="24590" name="Oval 14"/>
              <p:cNvSpPr>
                <a:spLocks noChangeArrowheads="1"/>
              </p:cNvSpPr>
              <p:nvPr/>
            </p:nvSpPr>
            <p:spPr bwMode="auto">
              <a:xfrm>
                <a:off x="864" y="1920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1" name="Line 15"/>
              <p:cNvSpPr>
                <a:spLocks noChangeShapeType="1"/>
              </p:cNvSpPr>
              <p:nvPr/>
            </p:nvSpPr>
            <p:spPr bwMode="auto">
              <a:xfrm>
                <a:off x="912" y="1968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2" name="Line 16"/>
              <p:cNvSpPr>
                <a:spLocks noChangeShapeType="1"/>
              </p:cNvSpPr>
              <p:nvPr/>
            </p:nvSpPr>
            <p:spPr bwMode="auto">
              <a:xfrm flipV="1">
                <a:off x="912" y="1968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93" name="Group 17"/>
            <p:cNvGrpSpPr>
              <a:grpSpLocks/>
            </p:cNvGrpSpPr>
            <p:nvPr/>
          </p:nvGrpSpPr>
          <p:grpSpPr bwMode="auto">
            <a:xfrm>
              <a:off x="2352" y="3168"/>
              <a:ext cx="336" cy="336"/>
              <a:chOff x="864" y="1920"/>
              <a:chExt cx="336" cy="336"/>
            </a:xfrm>
          </p:grpSpPr>
          <p:sp>
            <p:nvSpPr>
              <p:cNvPr id="24594" name="Oval 18"/>
              <p:cNvSpPr>
                <a:spLocks noChangeArrowheads="1"/>
              </p:cNvSpPr>
              <p:nvPr/>
            </p:nvSpPr>
            <p:spPr bwMode="auto">
              <a:xfrm>
                <a:off x="864" y="1920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5" name="Line 19"/>
              <p:cNvSpPr>
                <a:spLocks noChangeShapeType="1"/>
              </p:cNvSpPr>
              <p:nvPr/>
            </p:nvSpPr>
            <p:spPr bwMode="auto">
              <a:xfrm>
                <a:off x="912" y="1968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6" name="Line 20"/>
              <p:cNvSpPr>
                <a:spLocks noChangeShapeType="1"/>
              </p:cNvSpPr>
              <p:nvPr/>
            </p:nvSpPr>
            <p:spPr bwMode="auto">
              <a:xfrm flipV="1">
                <a:off x="912" y="1968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97" name="Group 21"/>
            <p:cNvGrpSpPr>
              <a:grpSpLocks/>
            </p:cNvGrpSpPr>
            <p:nvPr/>
          </p:nvGrpSpPr>
          <p:grpSpPr bwMode="auto">
            <a:xfrm>
              <a:off x="3600" y="1872"/>
              <a:ext cx="336" cy="336"/>
              <a:chOff x="864" y="1920"/>
              <a:chExt cx="336" cy="336"/>
            </a:xfrm>
          </p:grpSpPr>
          <p:sp>
            <p:nvSpPr>
              <p:cNvPr id="24598" name="Oval 22"/>
              <p:cNvSpPr>
                <a:spLocks noChangeArrowheads="1"/>
              </p:cNvSpPr>
              <p:nvPr/>
            </p:nvSpPr>
            <p:spPr bwMode="auto">
              <a:xfrm>
                <a:off x="864" y="1920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9" name="Line 23"/>
              <p:cNvSpPr>
                <a:spLocks noChangeShapeType="1"/>
              </p:cNvSpPr>
              <p:nvPr/>
            </p:nvSpPr>
            <p:spPr bwMode="auto">
              <a:xfrm>
                <a:off x="912" y="1968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0" name="Line 24"/>
              <p:cNvSpPr>
                <a:spLocks noChangeShapeType="1"/>
              </p:cNvSpPr>
              <p:nvPr/>
            </p:nvSpPr>
            <p:spPr bwMode="auto">
              <a:xfrm flipV="1">
                <a:off x="912" y="1968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601" name="Line 25"/>
            <p:cNvSpPr>
              <a:spLocks noChangeShapeType="1"/>
            </p:cNvSpPr>
            <p:nvPr/>
          </p:nvSpPr>
          <p:spPr bwMode="auto">
            <a:xfrm>
              <a:off x="1008" y="2256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02" name="Line 26"/>
            <p:cNvSpPr>
              <a:spLocks noChangeShapeType="1"/>
            </p:cNvSpPr>
            <p:nvPr/>
          </p:nvSpPr>
          <p:spPr bwMode="auto">
            <a:xfrm>
              <a:off x="1200" y="2064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03" name="Line 27"/>
            <p:cNvSpPr>
              <a:spLocks noChangeShapeType="1"/>
            </p:cNvSpPr>
            <p:nvPr/>
          </p:nvSpPr>
          <p:spPr bwMode="auto">
            <a:xfrm>
              <a:off x="2640" y="2064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04" name="Line 28"/>
            <p:cNvSpPr>
              <a:spLocks noChangeShapeType="1"/>
            </p:cNvSpPr>
            <p:nvPr/>
          </p:nvSpPr>
          <p:spPr bwMode="auto">
            <a:xfrm>
              <a:off x="1200" y="336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05" name="Line 29"/>
            <p:cNvSpPr>
              <a:spLocks noChangeShapeType="1"/>
            </p:cNvSpPr>
            <p:nvPr/>
          </p:nvSpPr>
          <p:spPr bwMode="auto">
            <a:xfrm flipH="1" flipV="1">
              <a:off x="2496" y="2256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06" name="Line 30"/>
            <p:cNvSpPr>
              <a:spLocks noChangeShapeType="1"/>
            </p:cNvSpPr>
            <p:nvPr/>
          </p:nvSpPr>
          <p:spPr bwMode="auto">
            <a:xfrm flipV="1">
              <a:off x="1152" y="2208"/>
              <a:ext cx="120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07" name="Line 31"/>
            <p:cNvSpPr>
              <a:spLocks noChangeShapeType="1"/>
            </p:cNvSpPr>
            <p:nvPr/>
          </p:nvSpPr>
          <p:spPr bwMode="auto">
            <a:xfrm flipV="1">
              <a:off x="2688" y="2160"/>
              <a:ext cx="1008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08" name="Text Box 32"/>
            <p:cNvSpPr txBox="1">
              <a:spLocks noChangeArrowheads="1"/>
            </p:cNvSpPr>
            <p:nvPr/>
          </p:nvSpPr>
          <p:spPr bwMode="auto">
            <a:xfrm>
              <a:off x="672" y="1632"/>
              <a:ext cx="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ahoma" pitchFamily="34" charset="0"/>
                </a:rPr>
                <a:t> Router 1</a:t>
              </a:r>
            </a:p>
          </p:txBody>
        </p:sp>
        <p:sp>
          <p:nvSpPr>
            <p:cNvPr id="24609" name="Text Box 33"/>
            <p:cNvSpPr txBox="1">
              <a:spLocks noChangeArrowheads="1"/>
            </p:cNvSpPr>
            <p:nvPr/>
          </p:nvSpPr>
          <p:spPr bwMode="auto">
            <a:xfrm>
              <a:off x="2160" y="1632"/>
              <a:ext cx="6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ahoma" pitchFamily="34" charset="0"/>
                </a:rPr>
                <a:t>Router 2</a:t>
              </a:r>
            </a:p>
          </p:txBody>
        </p:sp>
        <p:sp>
          <p:nvSpPr>
            <p:cNvPr id="24610" name="Text Box 34"/>
            <p:cNvSpPr txBox="1">
              <a:spLocks noChangeArrowheads="1"/>
            </p:cNvSpPr>
            <p:nvPr/>
          </p:nvSpPr>
          <p:spPr bwMode="auto">
            <a:xfrm>
              <a:off x="3456" y="1584"/>
              <a:ext cx="6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ahoma" pitchFamily="34" charset="0"/>
                </a:rPr>
                <a:t>Router 3</a:t>
              </a:r>
            </a:p>
          </p:txBody>
        </p:sp>
        <p:sp>
          <p:nvSpPr>
            <p:cNvPr id="24611" name="Text Box 35"/>
            <p:cNvSpPr txBox="1">
              <a:spLocks noChangeArrowheads="1"/>
            </p:cNvSpPr>
            <p:nvPr/>
          </p:nvSpPr>
          <p:spPr bwMode="auto">
            <a:xfrm>
              <a:off x="720" y="3552"/>
              <a:ext cx="6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ahoma" pitchFamily="34" charset="0"/>
                </a:rPr>
                <a:t>Router 4</a:t>
              </a:r>
            </a:p>
          </p:txBody>
        </p:sp>
        <p:sp>
          <p:nvSpPr>
            <p:cNvPr id="24612" name="Text Box 36"/>
            <p:cNvSpPr txBox="1">
              <a:spLocks noChangeArrowheads="1"/>
            </p:cNvSpPr>
            <p:nvPr/>
          </p:nvSpPr>
          <p:spPr bwMode="auto">
            <a:xfrm>
              <a:off x="2208" y="3504"/>
              <a:ext cx="6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ahoma" pitchFamily="34" charset="0"/>
                </a:rPr>
                <a:t>Router 5</a:t>
              </a:r>
            </a:p>
          </p:txBody>
        </p:sp>
        <p:sp>
          <p:nvSpPr>
            <p:cNvPr id="24613" name="Text Box 37"/>
            <p:cNvSpPr txBox="1">
              <a:spLocks noChangeArrowheads="1"/>
            </p:cNvSpPr>
            <p:nvPr/>
          </p:nvSpPr>
          <p:spPr bwMode="auto">
            <a:xfrm>
              <a:off x="1344" y="1776"/>
              <a:ext cx="97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ahoma" pitchFamily="34" charset="0"/>
                </a:rPr>
                <a:t>Net 5(Cost 3)</a:t>
              </a:r>
            </a:p>
          </p:txBody>
        </p:sp>
        <p:sp>
          <p:nvSpPr>
            <p:cNvPr id="24614" name="Text Box 38"/>
            <p:cNvSpPr txBox="1">
              <a:spLocks noChangeArrowheads="1"/>
            </p:cNvSpPr>
            <p:nvPr/>
          </p:nvSpPr>
          <p:spPr bwMode="auto">
            <a:xfrm>
              <a:off x="480" y="2496"/>
              <a:ext cx="97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ahoma" pitchFamily="34" charset="0"/>
                </a:rPr>
                <a:t>Net 1(Cost 4)</a:t>
              </a:r>
            </a:p>
          </p:txBody>
        </p:sp>
        <p:sp>
          <p:nvSpPr>
            <p:cNvPr id="24615" name="Text Box 39"/>
            <p:cNvSpPr txBox="1">
              <a:spLocks noChangeArrowheads="1"/>
            </p:cNvSpPr>
            <p:nvPr/>
          </p:nvSpPr>
          <p:spPr bwMode="auto">
            <a:xfrm>
              <a:off x="1440" y="2352"/>
              <a:ext cx="97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ahoma" pitchFamily="34" charset="0"/>
                </a:rPr>
                <a:t>Net 2(Cost 6)</a:t>
              </a:r>
            </a:p>
          </p:txBody>
        </p:sp>
        <p:sp>
          <p:nvSpPr>
            <p:cNvPr id="24616" name="Text Box 40"/>
            <p:cNvSpPr txBox="1">
              <a:spLocks noChangeArrowheads="1"/>
            </p:cNvSpPr>
            <p:nvPr/>
          </p:nvSpPr>
          <p:spPr bwMode="auto">
            <a:xfrm>
              <a:off x="1920" y="2688"/>
              <a:ext cx="97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ahoma" pitchFamily="34" charset="0"/>
                </a:rPr>
                <a:t>Net 3(Cost 4)</a:t>
              </a:r>
            </a:p>
          </p:txBody>
        </p:sp>
        <p:sp>
          <p:nvSpPr>
            <p:cNvPr id="24617" name="Text Box 41"/>
            <p:cNvSpPr txBox="1">
              <a:spLocks noChangeArrowheads="1"/>
            </p:cNvSpPr>
            <p:nvPr/>
          </p:nvSpPr>
          <p:spPr bwMode="auto">
            <a:xfrm>
              <a:off x="2640" y="1824"/>
              <a:ext cx="97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ahoma" pitchFamily="34" charset="0"/>
                </a:rPr>
                <a:t>Net 6(Cost 3)</a:t>
              </a:r>
            </a:p>
          </p:txBody>
        </p:sp>
        <p:sp>
          <p:nvSpPr>
            <p:cNvPr id="24618" name="Text Box 42"/>
            <p:cNvSpPr txBox="1">
              <a:spLocks noChangeArrowheads="1"/>
            </p:cNvSpPr>
            <p:nvPr/>
          </p:nvSpPr>
          <p:spPr bwMode="auto">
            <a:xfrm>
              <a:off x="2928" y="2352"/>
              <a:ext cx="97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ahoma" pitchFamily="34" charset="0"/>
                </a:rPr>
                <a:t>Net 4(Cost 6)</a:t>
              </a:r>
            </a:p>
          </p:txBody>
        </p:sp>
        <p:sp>
          <p:nvSpPr>
            <p:cNvPr id="24619" name="Text Box 43"/>
            <p:cNvSpPr txBox="1">
              <a:spLocks noChangeArrowheads="1"/>
            </p:cNvSpPr>
            <p:nvPr/>
          </p:nvSpPr>
          <p:spPr bwMode="auto">
            <a:xfrm>
              <a:off x="1344" y="3168"/>
              <a:ext cx="97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ahoma" pitchFamily="34" charset="0"/>
                </a:rPr>
                <a:t>Net 7(Cost 2)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Tahap tahap Link-State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Setiap router memperkenalkan diri, dengan mengirimkan paket hallo</a:t>
            </a:r>
          </a:p>
          <a:p>
            <a:pPr>
              <a:lnSpc>
                <a:spcPct val="80000"/>
              </a:lnSpc>
            </a:pPr>
            <a:r>
              <a:rPr lang="en-US" sz="2000"/>
              <a:t>Setiap router akan tahu tetangga berdasarkan paket hallo beserta biaya, dimasukkan database</a:t>
            </a:r>
          </a:p>
          <a:p>
            <a:pPr>
              <a:lnSpc>
                <a:spcPct val="80000"/>
              </a:lnSpc>
            </a:pPr>
            <a:r>
              <a:rPr lang="en-US" sz="2000"/>
              <a:t>Setiap router mengirimkan basis datanya ke tetangganya dalam paket </a:t>
            </a:r>
            <a:r>
              <a:rPr lang="en-US" sz="2000">
                <a:hlinkClick r:id="rId2" action="ppaction://hlinkfile"/>
              </a:rPr>
              <a:t>LSA</a:t>
            </a:r>
            <a:r>
              <a:rPr lang="en-US" sz="2000"/>
              <a:t> (Link State Advertisement)</a:t>
            </a:r>
          </a:p>
          <a:p>
            <a:pPr>
              <a:lnSpc>
                <a:spcPct val="80000"/>
              </a:lnSpc>
            </a:pPr>
            <a:r>
              <a:rPr lang="en-US" sz="2000"/>
              <a:t>Router yang menerima paket LSA harus meneruskan ke sel. tetangga sebelahnya</a:t>
            </a:r>
          </a:p>
          <a:p>
            <a:pPr>
              <a:lnSpc>
                <a:spcPct val="80000"/>
              </a:lnSpc>
            </a:pPr>
            <a:r>
              <a:rPr lang="en-US" sz="2000"/>
              <a:t>Paket LSA dimasukkan database jika infonya lebih baru</a:t>
            </a:r>
          </a:p>
          <a:p>
            <a:pPr>
              <a:lnSpc>
                <a:spcPct val="80000"/>
              </a:lnSpc>
            </a:pPr>
            <a:r>
              <a:rPr lang="en-US" sz="2000"/>
              <a:t>Awalnya terjadi flooding karena setiap router jika ada update data akan mengirimkan sampai convergen</a:t>
            </a:r>
          </a:p>
          <a:p>
            <a:pPr>
              <a:lnSpc>
                <a:spcPct val="80000"/>
              </a:lnSpc>
            </a:pPr>
            <a:r>
              <a:rPr lang="en-US" sz="2000"/>
              <a:t>Selanjutnya setiap router menghitung jarak terpendek ke router yang lain dengan Shortest Path First, dan terbentuklah tree</a:t>
            </a:r>
          </a:p>
          <a:p>
            <a:pPr>
              <a:lnSpc>
                <a:spcPct val="80000"/>
              </a:lnSpc>
            </a:pPr>
            <a:r>
              <a:rPr lang="en-US" sz="2000"/>
              <a:t>Dimungkinkan untuk mencapai Router yang sama, antar router punya tree yang berbeda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Tahap tahap Link-State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Proses Flooding</a:t>
            </a:r>
          </a:p>
        </p:txBody>
      </p:sp>
      <p:grpSp>
        <p:nvGrpSpPr>
          <p:cNvPr id="26628" name="Group 4"/>
          <p:cNvGrpSpPr>
            <a:grpSpLocks/>
          </p:cNvGrpSpPr>
          <p:nvPr/>
        </p:nvGrpSpPr>
        <p:grpSpPr bwMode="auto">
          <a:xfrm>
            <a:off x="2057400" y="2286000"/>
            <a:ext cx="5472113" cy="3490913"/>
            <a:chOff x="1056" y="1680"/>
            <a:chExt cx="3447" cy="2199"/>
          </a:xfrm>
        </p:grpSpPr>
        <p:grpSp>
          <p:nvGrpSpPr>
            <p:cNvPr id="26629" name="Group 5"/>
            <p:cNvGrpSpPr>
              <a:grpSpLocks/>
            </p:cNvGrpSpPr>
            <p:nvPr/>
          </p:nvGrpSpPr>
          <p:grpSpPr bwMode="auto">
            <a:xfrm>
              <a:off x="1248" y="2016"/>
              <a:ext cx="336" cy="336"/>
              <a:chOff x="864" y="1920"/>
              <a:chExt cx="336" cy="336"/>
            </a:xfrm>
          </p:grpSpPr>
          <p:sp>
            <p:nvSpPr>
              <p:cNvPr id="26630" name="Oval 6"/>
              <p:cNvSpPr>
                <a:spLocks noChangeArrowheads="1"/>
              </p:cNvSpPr>
              <p:nvPr/>
            </p:nvSpPr>
            <p:spPr bwMode="auto">
              <a:xfrm>
                <a:off x="864" y="1920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1" name="Line 7"/>
              <p:cNvSpPr>
                <a:spLocks noChangeShapeType="1"/>
              </p:cNvSpPr>
              <p:nvPr/>
            </p:nvSpPr>
            <p:spPr bwMode="auto">
              <a:xfrm>
                <a:off x="912" y="1968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2" name="Line 8"/>
              <p:cNvSpPr>
                <a:spLocks noChangeShapeType="1"/>
              </p:cNvSpPr>
              <p:nvPr/>
            </p:nvSpPr>
            <p:spPr bwMode="auto">
              <a:xfrm flipV="1">
                <a:off x="912" y="1968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633" name="Group 9"/>
            <p:cNvGrpSpPr>
              <a:grpSpLocks/>
            </p:cNvGrpSpPr>
            <p:nvPr/>
          </p:nvGrpSpPr>
          <p:grpSpPr bwMode="auto">
            <a:xfrm>
              <a:off x="2688" y="2016"/>
              <a:ext cx="336" cy="336"/>
              <a:chOff x="864" y="1920"/>
              <a:chExt cx="336" cy="336"/>
            </a:xfrm>
          </p:grpSpPr>
          <p:sp>
            <p:nvSpPr>
              <p:cNvPr id="26634" name="Oval 10"/>
              <p:cNvSpPr>
                <a:spLocks noChangeArrowheads="1"/>
              </p:cNvSpPr>
              <p:nvPr/>
            </p:nvSpPr>
            <p:spPr bwMode="auto">
              <a:xfrm>
                <a:off x="864" y="1920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5" name="Line 11"/>
              <p:cNvSpPr>
                <a:spLocks noChangeShapeType="1"/>
              </p:cNvSpPr>
              <p:nvPr/>
            </p:nvSpPr>
            <p:spPr bwMode="auto">
              <a:xfrm>
                <a:off x="912" y="1968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6" name="Line 12"/>
              <p:cNvSpPr>
                <a:spLocks noChangeShapeType="1"/>
              </p:cNvSpPr>
              <p:nvPr/>
            </p:nvSpPr>
            <p:spPr bwMode="auto">
              <a:xfrm flipV="1">
                <a:off x="912" y="1968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637" name="Group 13"/>
            <p:cNvGrpSpPr>
              <a:grpSpLocks/>
            </p:cNvGrpSpPr>
            <p:nvPr/>
          </p:nvGrpSpPr>
          <p:grpSpPr bwMode="auto">
            <a:xfrm>
              <a:off x="1248" y="3264"/>
              <a:ext cx="336" cy="336"/>
              <a:chOff x="864" y="1920"/>
              <a:chExt cx="336" cy="336"/>
            </a:xfrm>
          </p:grpSpPr>
          <p:sp>
            <p:nvSpPr>
              <p:cNvPr id="26638" name="Oval 14"/>
              <p:cNvSpPr>
                <a:spLocks noChangeArrowheads="1"/>
              </p:cNvSpPr>
              <p:nvPr/>
            </p:nvSpPr>
            <p:spPr bwMode="auto">
              <a:xfrm>
                <a:off x="864" y="1920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9" name="Line 15"/>
              <p:cNvSpPr>
                <a:spLocks noChangeShapeType="1"/>
              </p:cNvSpPr>
              <p:nvPr/>
            </p:nvSpPr>
            <p:spPr bwMode="auto">
              <a:xfrm>
                <a:off x="912" y="1968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0" name="Line 16"/>
              <p:cNvSpPr>
                <a:spLocks noChangeShapeType="1"/>
              </p:cNvSpPr>
              <p:nvPr/>
            </p:nvSpPr>
            <p:spPr bwMode="auto">
              <a:xfrm flipV="1">
                <a:off x="912" y="1968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641" name="Group 17"/>
            <p:cNvGrpSpPr>
              <a:grpSpLocks/>
            </p:cNvGrpSpPr>
            <p:nvPr/>
          </p:nvGrpSpPr>
          <p:grpSpPr bwMode="auto">
            <a:xfrm>
              <a:off x="2736" y="3264"/>
              <a:ext cx="336" cy="336"/>
              <a:chOff x="864" y="1920"/>
              <a:chExt cx="336" cy="336"/>
            </a:xfrm>
          </p:grpSpPr>
          <p:sp>
            <p:nvSpPr>
              <p:cNvPr id="26642" name="Oval 18"/>
              <p:cNvSpPr>
                <a:spLocks noChangeArrowheads="1"/>
              </p:cNvSpPr>
              <p:nvPr/>
            </p:nvSpPr>
            <p:spPr bwMode="auto">
              <a:xfrm>
                <a:off x="864" y="1920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3" name="Line 19"/>
              <p:cNvSpPr>
                <a:spLocks noChangeShapeType="1"/>
              </p:cNvSpPr>
              <p:nvPr/>
            </p:nvSpPr>
            <p:spPr bwMode="auto">
              <a:xfrm>
                <a:off x="912" y="1968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4" name="Line 20"/>
              <p:cNvSpPr>
                <a:spLocks noChangeShapeType="1"/>
              </p:cNvSpPr>
              <p:nvPr/>
            </p:nvSpPr>
            <p:spPr bwMode="auto">
              <a:xfrm flipV="1">
                <a:off x="912" y="1968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645" name="Group 21"/>
            <p:cNvGrpSpPr>
              <a:grpSpLocks/>
            </p:cNvGrpSpPr>
            <p:nvPr/>
          </p:nvGrpSpPr>
          <p:grpSpPr bwMode="auto">
            <a:xfrm>
              <a:off x="3984" y="1968"/>
              <a:ext cx="336" cy="336"/>
              <a:chOff x="864" y="1920"/>
              <a:chExt cx="336" cy="336"/>
            </a:xfrm>
          </p:grpSpPr>
          <p:sp>
            <p:nvSpPr>
              <p:cNvPr id="26646" name="Oval 22"/>
              <p:cNvSpPr>
                <a:spLocks noChangeArrowheads="1"/>
              </p:cNvSpPr>
              <p:nvPr/>
            </p:nvSpPr>
            <p:spPr bwMode="auto">
              <a:xfrm>
                <a:off x="864" y="1920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23"/>
              <p:cNvSpPr>
                <a:spLocks noChangeShapeType="1"/>
              </p:cNvSpPr>
              <p:nvPr/>
            </p:nvSpPr>
            <p:spPr bwMode="auto">
              <a:xfrm>
                <a:off x="912" y="1968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8" name="Line 24"/>
              <p:cNvSpPr>
                <a:spLocks noChangeShapeType="1"/>
              </p:cNvSpPr>
              <p:nvPr/>
            </p:nvSpPr>
            <p:spPr bwMode="auto">
              <a:xfrm flipV="1">
                <a:off x="912" y="1968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649" name="Line 25"/>
            <p:cNvSpPr>
              <a:spLocks noChangeShapeType="1"/>
            </p:cNvSpPr>
            <p:nvPr/>
          </p:nvSpPr>
          <p:spPr bwMode="auto">
            <a:xfrm>
              <a:off x="1392" y="2352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50" name="Line 26"/>
            <p:cNvSpPr>
              <a:spLocks noChangeShapeType="1"/>
            </p:cNvSpPr>
            <p:nvPr/>
          </p:nvSpPr>
          <p:spPr bwMode="auto">
            <a:xfrm>
              <a:off x="1584" y="2160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51" name="Line 27"/>
            <p:cNvSpPr>
              <a:spLocks noChangeShapeType="1"/>
            </p:cNvSpPr>
            <p:nvPr/>
          </p:nvSpPr>
          <p:spPr bwMode="auto">
            <a:xfrm>
              <a:off x="3024" y="2160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52" name="Line 28"/>
            <p:cNvSpPr>
              <a:spLocks noChangeShapeType="1"/>
            </p:cNvSpPr>
            <p:nvPr/>
          </p:nvSpPr>
          <p:spPr bwMode="auto">
            <a:xfrm>
              <a:off x="1584" y="3456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53" name="Line 29"/>
            <p:cNvSpPr>
              <a:spLocks noChangeShapeType="1"/>
            </p:cNvSpPr>
            <p:nvPr/>
          </p:nvSpPr>
          <p:spPr bwMode="auto">
            <a:xfrm flipH="1" flipV="1">
              <a:off x="2880" y="2352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54" name="Line 30"/>
            <p:cNvSpPr>
              <a:spLocks noChangeShapeType="1"/>
            </p:cNvSpPr>
            <p:nvPr/>
          </p:nvSpPr>
          <p:spPr bwMode="auto">
            <a:xfrm flipV="1">
              <a:off x="1536" y="2304"/>
              <a:ext cx="120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55" name="Line 31"/>
            <p:cNvSpPr>
              <a:spLocks noChangeShapeType="1"/>
            </p:cNvSpPr>
            <p:nvPr/>
          </p:nvSpPr>
          <p:spPr bwMode="auto">
            <a:xfrm flipV="1">
              <a:off x="3072" y="2256"/>
              <a:ext cx="1008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56" name="Text Box 32"/>
            <p:cNvSpPr txBox="1">
              <a:spLocks noChangeArrowheads="1"/>
            </p:cNvSpPr>
            <p:nvPr/>
          </p:nvSpPr>
          <p:spPr bwMode="auto">
            <a:xfrm>
              <a:off x="1056" y="1728"/>
              <a:ext cx="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ahoma" pitchFamily="34" charset="0"/>
                </a:rPr>
                <a:t> Router 1</a:t>
              </a:r>
            </a:p>
          </p:txBody>
        </p:sp>
        <p:sp>
          <p:nvSpPr>
            <p:cNvPr id="26657" name="Text Box 33"/>
            <p:cNvSpPr txBox="1">
              <a:spLocks noChangeArrowheads="1"/>
            </p:cNvSpPr>
            <p:nvPr/>
          </p:nvSpPr>
          <p:spPr bwMode="auto">
            <a:xfrm>
              <a:off x="2544" y="1728"/>
              <a:ext cx="6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ahoma" pitchFamily="34" charset="0"/>
                </a:rPr>
                <a:t>Router 2</a:t>
              </a:r>
            </a:p>
          </p:txBody>
        </p:sp>
        <p:sp>
          <p:nvSpPr>
            <p:cNvPr id="26658" name="Text Box 34"/>
            <p:cNvSpPr txBox="1">
              <a:spLocks noChangeArrowheads="1"/>
            </p:cNvSpPr>
            <p:nvPr/>
          </p:nvSpPr>
          <p:spPr bwMode="auto">
            <a:xfrm>
              <a:off x="3840" y="1680"/>
              <a:ext cx="6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ahoma" pitchFamily="34" charset="0"/>
                </a:rPr>
                <a:t>Router 3</a:t>
              </a:r>
            </a:p>
          </p:txBody>
        </p:sp>
        <p:sp>
          <p:nvSpPr>
            <p:cNvPr id="26659" name="Text Box 35"/>
            <p:cNvSpPr txBox="1">
              <a:spLocks noChangeArrowheads="1"/>
            </p:cNvSpPr>
            <p:nvPr/>
          </p:nvSpPr>
          <p:spPr bwMode="auto">
            <a:xfrm>
              <a:off x="1104" y="3648"/>
              <a:ext cx="6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ahoma" pitchFamily="34" charset="0"/>
                </a:rPr>
                <a:t>Router 4</a:t>
              </a:r>
            </a:p>
          </p:txBody>
        </p:sp>
        <p:sp>
          <p:nvSpPr>
            <p:cNvPr id="26660" name="Text Box 36"/>
            <p:cNvSpPr txBox="1">
              <a:spLocks noChangeArrowheads="1"/>
            </p:cNvSpPr>
            <p:nvPr/>
          </p:nvSpPr>
          <p:spPr bwMode="auto">
            <a:xfrm>
              <a:off x="2592" y="3600"/>
              <a:ext cx="6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ahoma" pitchFamily="34" charset="0"/>
                </a:rPr>
                <a:t>Router 5</a:t>
              </a:r>
            </a:p>
          </p:txBody>
        </p:sp>
        <p:sp>
          <p:nvSpPr>
            <p:cNvPr id="26661" name="Line 37"/>
            <p:cNvSpPr>
              <a:spLocks noChangeShapeType="1"/>
            </p:cNvSpPr>
            <p:nvPr/>
          </p:nvSpPr>
          <p:spPr bwMode="auto">
            <a:xfrm flipH="1">
              <a:off x="3552" y="206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62" name="Line 38"/>
            <p:cNvSpPr>
              <a:spLocks noChangeShapeType="1"/>
            </p:cNvSpPr>
            <p:nvPr/>
          </p:nvSpPr>
          <p:spPr bwMode="auto">
            <a:xfrm flipH="1">
              <a:off x="2304" y="206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63" name="Line 39"/>
            <p:cNvSpPr>
              <a:spLocks noChangeShapeType="1"/>
            </p:cNvSpPr>
            <p:nvPr/>
          </p:nvSpPr>
          <p:spPr bwMode="auto">
            <a:xfrm flipH="1">
              <a:off x="1968" y="206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64" name="Line 40"/>
            <p:cNvSpPr>
              <a:spLocks noChangeShapeType="1"/>
            </p:cNvSpPr>
            <p:nvPr/>
          </p:nvSpPr>
          <p:spPr bwMode="auto">
            <a:xfrm flipH="1">
              <a:off x="2400" y="2304"/>
              <a:ext cx="192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65" name="Line 41"/>
            <p:cNvSpPr>
              <a:spLocks noChangeShapeType="1"/>
            </p:cNvSpPr>
            <p:nvPr/>
          </p:nvSpPr>
          <p:spPr bwMode="auto">
            <a:xfrm flipH="1">
              <a:off x="2112" y="2496"/>
              <a:ext cx="192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66" name="Line 42"/>
            <p:cNvSpPr>
              <a:spLocks noChangeShapeType="1"/>
            </p:cNvSpPr>
            <p:nvPr/>
          </p:nvSpPr>
          <p:spPr bwMode="auto">
            <a:xfrm>
              <a:off x="1488" y="2400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67" name="Line 43"/>
            <p:cNvSpPr>
              <a:spLocks noChangeShapeType="1"/>
            </p:cNvSpPr>
            <p:nvPr/>
          </p:nvSpPr>
          <p:spPr bwMode="auto">
            <a:xfrm>
              <a:off x="1488" y="259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68" name="Line 44"/>
            <p:cNvSpPr>
              <a:spLocks noChangeShapeType="1"/>
            </p:cNvSpPr>
            <p:nvPr/>
          </p:nvSpPr>
          <p:spPr bwMode="auto">
            <a:xfrm>
              <a:off x="1488" y="2784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69" name="Line 45"/>
            <p:cNvSpPr>
              <a:spLocks noChangeShapeType="1"/>
            </p:cNvSpPr>
            <p:nvPr/>
          </p:nvSpPr>
          <p:spPr bwMode="auto">
            <a:xfrm flipV="1">
              <a:off x="1296" y="3024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70" name="Line 46"/>
            <p:cNvSpPr>
              <a:spLocks noChangeShapeType="1"/>
            </p:cNvSpPr>
            <p:nvPr/>
          </p:nvSpPr>
          <p:spPr bwMode="auto">
            <a:xfrm flipV="1">
              <a:off x="1296" y="2784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71" name="Line 47"/>
            <p:cNvSpPr>
              <a:spLocks noChangeShapeType="1"/>
            </p:cNvSpPr>
            <p:nvPr/>
          </p:nvSpPr>
          <p:spPr bwMode="auto">
            <a:xfrm flipV="1">
              <a:off x="1296" y="2544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72" name="Line 48"/>
            <p:cNvSpPr>
              <a:spLocks noChangeShapeType="1"/>
            </p:cNvSpPr>
            <p:nvPr/>
          </p:nvSpPr>
          <p:spPr bwMode="auto">
            <a:xfrm flipH="1">
              <a:off x="3696" y="2352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73" name="Line 49"/>
            <p:cNvSpPr>
              <a:spLocks noChangeShapeType="1"/>
            </p:cNvSpPr>
            <p:nvPr/>
          </p:nvSpPr>
          <p:spPr bwMode="auto">
            <a:xfrm flipV="1">
              <a:off x="2832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74" name="Line 50"/>
            <p:cNvSpPr>
              <a:spLocks noChangeShapeType="1"/>
            </p:cNvSpPr>
            <p:nvPr/>
          </p:nvSpPr>
          <p:spPr bwMode="auto">
            <a:xfrm flipV="1">
              <a:off x="2832" y="28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75" name="Line 51"/>
            <p:cNvSpPr>
              <a:spLocks noChangeShapeType="1"/>
            </p:cNvSpPr>
            <p:nvPr/>
          </p:nvSpPr>
          <p:spPr bwMode="auto">
            <a:xfrm flipH="1">
              <a:off x="2496" y="33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76" name="Line 52"/>
            <p:cNvSpPr>
              <a:spLocks noChangeShapeType="1"/>
            </p:cNvSpPr>
            <p:nvPr/>
          </p:nvSpPr>
          <p:spPr bwMode="auto">
            <a:xfrm flipH="1">
              <a:off x="2160" y="336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77" name="Line 53"/>
            <p:cNvSpPr>
              <a:spLocks noChangeShapeType="1"/>
            </p:cNvSpPr>
            <p:nvPr/>
          </p:nvSpPr>
          <p:spPr bwMode="auto">
            <a:xfrm flipV="1">
              <a:off x="1536" y="3072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78" name="Line 54"/>
            <p:cNvSpPr>
              <a:spLocks noChangeShapeType="1"/>
            </p:cNvSpPr>
            <p:nvPr/>
          </p:nvSpPr>
          <p:spPr bwMode="auto">
            <a:xfrm flipV="1">
              <a:off x="1720" y="2944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79" name="Line 55"/>
            <p:cNvSpPr>
              <a:spLocks noChangeShapeType="1"/>
            </p:cNvSpPr>
            <p:nvPr/>
          </p:nvSpPr>
          <p:spPr bwMode="auto">
            <a:xfrm flipV="1">
              <a:off x="1856" y="280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80" name="Line 56"/>
            <p:cNvSpPr>
              <a:spLocks noChangeShapeType="1"/>
            </p:cNvSpPr>
            <p:nvPr/>
          </p:nvSpPr>
          <p:spPr bwMode="auto">
            <a:xfrm>
              <a:off x="2928" y="235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81" name="Line 57"/>
            <p:cNvSpPr>
              <a:spLocks noChangeShapeType="1"/>
            </p:cNvSpPr>
            <p:nvPr/>
          </p:nvSpPr>
          <p:spPr bwMode="auto">
            <a:xfrm>
              <a:off x="2928" y="249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82" name="Line 58"/>
            <p:cNvSpPr>
              <a:spLocks noChangeShapeType="1"/>
            </p:cNvSpPr>
            <p:nvPr/>
          </p:nvSpPr>
          <p:spPr bwMode="auto">
            <a:xfrm>
              <a:off x="1632" y="220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83" name="Line 59"/>
            <p:cNvSpPr>
              <a:spLocks noChangeShapeType="1"/>
            </p:cNvSpPr>
            <p:nvPr/>
          </p:nvSpPr>
          <p:spPr bwMode="auto">
            <a:xfrm>
              <a:off x="1872" y="220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84" name="Line 60"/>
            <p:cNvSpPr>
              <a:spLocks noChangeShapeType="1"/>
            </p:cNvSpPr>
            <p:nvPr/>
          </p:nvSpPr>
          <p:spPr bwMode="auto">
            <a:xfrm>
              <a:off x="2064" y="220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OSPF (Open Shortest Path First)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Arial" charset="0"/>
              </a:rPr>
              <a:t>OSPF </a:t>
            </a:r>
            <a:r>
              <a:rPr lang="en-US" dirty="0" err="1" smtClean="0">
                <a:cs typeface="Arial" charset="0"/>
              </a:rPr>
              <a:t>bersifat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dinamik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mendukung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perubahan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teknologi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dengan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cepat</a:t>
            </a:r>
            <a:r>
              <a:rPr lang="en-US" dirty="0" smtClean="0">
                <a:cs typeface="Arial" charset="0"/>
              </a:rPr>
              <a:t>, </a:t>
            </a:r>
            <a:r>
              <a:rPr lang="en-US" dirty="0" err="1" smtClean="0">
                <a:cs typeface="Arial" charset="0"/>
              </a:rPr>
              <a:t>umumnya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menggunakan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teknologi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Djikstra</a:t>
            </a:r>
            <a:r>
              <a:rPr lang="en-US" dirty="0" smtClean="0">
                <a:cs typeface="Arial" charset="0"/>
              </a:rPr>
              <a:t>.</a:t>
            </a:r>
          </a:p>
          <a:p>
            <a:r>
              <a:rPr lang="en-US" dirty="0" err="1" smtClean="0">
                <a:cs typeface="Arial" charset="0"/>
              </a:rPr>
              <a:t>Menggunakan</a:t>
            </a:r>
            <a:r>
              <a:rPr lang="en-US" dirty="0" smtClean="0">
                <a:cs typeface="Arial" charset="0"/>
              </a:rPr>
              <a:t> </a:t>
            </a:r>
            <a:r>
              <a:rPr lang="en-US" b="1" dirty="0">
                <a:solidFill>
                  <a:srgbClr val="009999"/>
                </a:solidFill>
                <a:cs typeface="Arial" charset="0"/>
              </a:rPr>
              <a:t>link-state</a:t>
            </a:r>
            <a:r>
              <a:rPr lang="en-US" dirty="0">
                <a:cs typeface="Arial" charset="0"/>
              </a:rPr>
              <a:t> routing protocol.</a:t>
            </a:r>
            <a:r>
              <a:rPr lang="en-US" dirty="0"/>
              <a:t> </a:t>
            </a:r>
          </a:p>
          <a:p>
            <a:r>
              <a:rPr lang="en-US" dirty="0" err="1" smtClean="0">
                <a:cs typeface="Arial" charset="0"/>
              </a:rPr>
              <a:t>Menggunakan</a:t>
            </a:r>
            <a:r>
              <a:rPr lang="en-US" dirty="0" smtClean="0">
                <a:cs typeface="Arial" charset="0"/>
              </a:rPr>
              <a:t> </a:t>
            </a:r>
            <a:r>
              <a:rPr lang="en-US" b="1" dirty="0">
                <a:solidFill>
                  <a:srgbClr val="009999"/>
                </a:solidFill>
                <a:cs typeface="Arial" charset="0"/>
              </a:rPr>
              <a:t>SPF algorithm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untuk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menghitung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biaya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terendah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ke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tujuan</a:t>
            </a:r>
            <a:r>
              <a:rPr lang="en-US" dirty="0">
                <a:cs typeface="Arial" charset="0"/>
              </a:rPr>
              <a:t>.</a:t>
            </a:r>
            <a:r>
              <a:rPr lang="en-US" dirty="0"/>
              <a:t> </a:t>
            </a:r>
          </a:p>
          <a:p>
            <a:r>
              <a:rPr lang="en-US" dirty="0" err="1">
                <a:cs typeface="Arial" charset="0"/>
              </a:rPr>
              <a:t>Jika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terjadi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perubahan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topologi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terjadi</a:t>
            </a:r>
            <a:r>
              <a:rPr lang="en-US" dirty="0">
                <a:cs typeface="Arial" charset="0"/>
              </a:rPr>
              <a:t> </a:t>
            </a:r>
            <a:r>
              <a:rPr lang="en-US" b="1" dirty="0">
                <a:solidFill>
                  <a:srgbClr val="009999"/>
                </a:solidFill>
                <a:cs typeface="Arial" charset="0"/>
              </a:rPr>
              <a:t>Routing updates </a:t>
            </a:r>
            <a:r>
              <a:rPr lang="en-US" b="1" dirty="0" err="1">
                <a:solidFill>
                  <a:srgbClr val="009999"/>
                </a:solidFill>
                <a:cs typeface="Arial" charset="0"/>
              </a:rPr>
              <a:t>dengan</a:t>
            </a:r>
            <a:r>
              <a:rPr lang="en-US" b="1" dirty="0">
                <a:solidFill>
                  <a:srgbClr val="009999"/>
                </a:solidFill>
                <a:cs typeface="Arial" charset="0"/>
              </a:rPr>
              <a:t> </a:t>
            </a:r>
            <a:r>
              <a:rPr lang="en-US" b="1" dirty="0" err="1">
                <a:solidFill>
                  <a:srgbClr val="009999"/>
                </a:solidFill>
                <a:cs typeface="Arial" charset="0"/>
              </a:rPr>
              <a:t>sistem</a:t>
            </a:r>
            <a:r>
              <a:rPr lang="en-US" b="1" dirty="0">
                <a:solidFill>
                  <a:srgbClr val="009999"/>
                </a:solidFill>
                <a:cs typeface="Arial" charset="0"/>
              </a:rPr>
              <a:t> flooded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Kondiri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stabil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routing OSPF,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seringnya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pembaruan</a:t>
            </a:r>
            <a:endParaRPr lang="en-US" dirty="0" smtClean="0"/>
          </a:p>
          <a:p>
            <a:r>
              <a:rPr lang="en-US" dirty="0" smtClean="0"/>
              <a:t>Cara </a:t>
            </a:r>
            <a:r>
              <a:rPr lang="en-US" dirty="0" err="1" smtClean="0"/>
              <a:t>kerja</a:t>
            </a:r>
            <a:r>
              <a:rPr lang="en-US" dirty="0" smtClean="0"/>
              <a:t> OSPF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menukar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router yang </a:t>
            </a:r>
            <a:r>
              <a:rPr lang="en-US" dirty="0" err="1" smtClean="0"/>
              <a:t>berdekatan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router </a:t>
            </a:r>
            <a:r>
              <a:rPr lang="en-US" dirty="0" err="1" smtClean="0"/>
              <a:t>tetangganya</a:t>
            </a:r>
            <a:r>
              <a:rPr lang="en-US" dirty="0" smtClean="0"/>
              <a:t>. Router yang </a:t>
            </a:r>
            <a:r>
              <a:rPr lang="en-US" dirty="0" err="1" smtClean="0"/>
              <a:t>bertetangga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berdekatan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tidak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router </a:t>
            </a:r>
            <a:r>
              <a:rPr lang="en-US" dirty="0" err="1" smtClean="0"/>
              <a:t>perantara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router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Dijkstra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Dijkstra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terpendek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routing link state,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jalurnya</a:t>
            </a:r>
            <a:r>
              <a:rPr lang="en-US" dirty="0" smtClean="0"/>
              <a:t> </a:t>
            </a:r>
            <a:r>
              <a:rPr lang="en-US" dirty="0" err="1" smtClean="0"/>
              <a:t>mementingkan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keakuratan</a:t>
            </a:r>
            <a:r>
              <a:rPr lang="en-US" dirty="0" smtClean="0"/>
              <a:t> data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terpendek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dijkstra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rumit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Proses</a:t>
            </a:r>
            <a:r>
              <a:rPr lang="en-US" dirty="0" smtClean="0"/>
              <a:t> routing </a:t>
            </a:r>
            <a:r>
              <a:rPr lang="en-US" dirty="0" err="1" smtClean="0"/>
              <a:t>paket</a:t>
            </a:r>
            <a:r>
              <a:rPr lang="en-US" dirty="0" smtClean="0"/>
              <a:t> data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jalur-jalur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tercepat</a:t>
            </a:r>
            <a:endParaRPr lang="en-US" dirty="0" smtClean="0"/>
          </a:p>
          <a:p>
            <a:pPr lvl="1"/>
            <a:r>
              <a:rPr lang="en-US" dirty="0" err="1" smtClean="0"/>
              <a:t>Mengindentifikasi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router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, </a:t>
            </a:r>
            <a:r>
              <a:rPr lang="en-US" dirty="0" err="1" smtClean="0"/>
              <a:t>jalur-jalur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jalur-jalur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dilewati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ditempuh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endParaRPr lang="en-US" dirty="0" smtClean="0"/>
          </a:p>
          <a:p>
            <a:pPr lvl="1"/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mengkonfirmasikan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routing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terpercaya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Routing ideal </a:t>
            </a:r>
            <a:r>
              <a:rPr lang="en-US" dirty="0" err="1" smtClean="0"/>
              <a:t>berkriteria</a:t>
            </a:r>
            <a:r>
              <a:rPr lang="en-US" dirty="0" smtClean="0"/>
              <a:t> </a:t>
            </a:r>
            <a:r>
              <a:rPr lang="en-US" dirty="0" err="1" smtClean="0"/>
              <a:t>ketepatan</a:t>
            </a:r>
            <a:r>
              <a:rPr lang="en-US" dirty="0" smtClean="0"/>
              <a:t>, </a:t>
            </a:r>
            <a:r>
              <a:rPr lang="en-US" dirty="0" err="1" smtClean="0"/>
              <a:t>kesederhanaan</a:t>
            </a:r>
            <a:r>
              <a:rPr lang="en-US" dirty="0" smtClean="0"/>
              <a:t>, </a:t>
            </a:r>
            <a:r>
              <a:rPr lang="en-US" dirty="0" err="1" smtClean="0"/>
              <a:t>ketangguhan</a:t>
            </a:r>
            <a:r>
              <a:rPr lang="en-US" dirty="0" smtClean="0"/>
              <a:t>, </a:t>
            </a:r>
            <a:r>
              <a:rPr lang="en-US" dirty="0" err="1" smtClean="0"/>
              <a:t>stabilitas</a:t>
            </a:r>
            <a:r>
              <a:rPr lang="en-US" dirty="0" smtClean="0"/>
              <a:t>,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optimalitas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Keandalan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3806952" cy="4495800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Administrative distance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routing </a:t>
            </a:r>
            <a:r>
              <a:rPr lang="en-US" dirty="0" err="1" smtClean="0"/>
              <a:t>protokol</a:t>
            </a:r>
            <a:r>
              <a:rPr lang="en-US" dirty="0" smtClean="0"/>
              <a:t> </a:t>
            </a:r>
            <a:r>
              <a:rPr lang="en-US" dirty="0" err="1" smtClean="0"/>
              <a:t>berbeda-beda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. 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protokol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800600" y="1676400"/>
          <a:ext cx="4038601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1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Routing Protocol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Besar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Connecting</a:t>
                      </a:r>
                      <a:r>
                        <a:rPr lang="en-US" i="1" baseline="0" dirty="0" smtClean="0"/>
                        <a:t> Interface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Static Routing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EIGRP</a:t>
                      </a:r>
                      <a:r>
                        <a:rPr lang="en-US" i="1" baseline="0" dirty="0" smtClean="0"/>
                        <a:t> Summary Route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External BGP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Internal EIGRP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IGRP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OSPF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RIP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External EIGRP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Internal BGP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An Unknown Network 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255 – </a:t>
                      </a:r>
                      <a:r>
                        <a:rPr lang="en-US" dirty="0" err="1" smtClean="0"/>
                        <a:t>tak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hingga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Contoh Pembuatan Rute Terbaik Dynamic Routing (OSPF)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Membuat Rute terbaik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438400"/>
            <a:ext cx="75438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27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133600"/>
            <a:ext cx="6934200" cy="411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828800"/>
            <a:ext cx="6553200" cy="45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981200"/>
            <a:ext cx="6553200" cy="456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981200"/>
            <a:ext cx="6400800" cy="455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68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828800"/>
            <a:ext cx="632460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TUGAS</a:t>
            </a:r>
          </a:p>
        </p:txBody>
      </p:sp>
      <p:pic>
        <p:nvPicPr>
          <p:cNvPr id="778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828800"/>
            <a:ext cx="7239000" cy="440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Cara Membangun Tabel Routing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/>
              <a:t>Dua cara membangun tabel Routing :</a:t>
            </a:r>
          </a:p>
          <a:p>
            <a:pPr lvl="1"/>
            <a:r>
              <a:rPr lang="en-US" sz="2400"/>
              <a:t>Static Routing</a:t>
            </a:r>
          </a:p>
          <a:p>
            <a:pPr lvl="2"/>
            <a:r>
              <a:rPr lang="en-US" sz="2000"/>
              <a:t>Dibangun berdasarkan definisi dari administrator</a:t>
            </a:r>
          </a:p>
          <a:p>
            <a:pPr lvl="2"/>
            <a:r>
              <a:rPr lang="en-US" sz="2000"/>
              <a:t>Administrator harus cermat, satu saja tabel routing salah jaringan tidak terkoneksi</a:t>
            </a:r>
          </a:p>
          <a:p>
            <a:pPr lvl="1"/>
            <a:r>
              <a:rPr lang="en-US" sz="2400"/>
              <a:t>Dynamic Routing</a:t>
            </a:r>
          </a:p>
          <a:p>
            <a:pPr lvl="2"/>
            <a:r>
              <a:rPr lang="en-US" sz="2000"/>
              <a:t>Secara otomatis router jalur routingnya, dengan cara bertukar informasi antar router menggunakan protokol tftp</a:t>
            </a:r>
          </a:p>
          <a:p>
            <a:pPr lvl="2"/>
            <a:r>
              <a:rPr lang="en-US" sz="2000"/>
              <a:t>Kategori algoritma dinamik :</a:t>
            </a:r>
          </a:p>
          <a:p>
            <a:pPr lvl="3"/>
            <a:r>
              <a:rPr lang="en-US" sz="1800"/>
              <a:t>Distance Vector</a:t>
            </a:r>
          </a:p>
          <a:p>
            <a:pPr lvl="3"/>
            <a:r>
              <a:rPr lang="en-US" sz="1800"/>
              <a:t>Link State</a:t>
            </a:r>
          </a:p>
          <a:p>
            <a:pPr lvl="3"/>
            <a:r>
              <a:rPr lang="en-US" sz="1800"/>
              <a:t>Hybrid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Routing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routing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Merupakan sebuah mekanisme pengisian tabel routing yg dilakukan oleh admin secara manual pd tiap2 router</a:t>
            </a:r>
          </a:p>
          <a:p>
            <a:pPr>
              <a:lnSpc>
                <a:spcPct val="90000"/>
              </a:lnSpc>
            </a:pPr>
            <a:r>
              <a:rPr lang="en-US" sz="2400"/>
              <a:t>Keuntungannya: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Meringankan kerja prosesor yg ada pd router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Tdk ada BW yg digunakan utk pertukaran informasi isi tabel routing antar router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Tingkat keamanan lebih tinggi vs mekanisme lainnya</a:t>
            </a:r>
          </a:p>
          <a:p>
            <a:pPr>
              <a:lnSpc>
                <a:spcPct val="90000"/>
              </a:lnSpc>
            </a:pPr>
            <a:r>
              <a:rPr lang="en-US" sz="2400"/>
              <a:t>Kekurangannya: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Admin hrs mengetahui informasi tiap2 router yg terhubung jaringan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Jika terdpt penambahan/perubahan topologi jaringan admin hrs mengubah isi tabel routing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Tdk cocok utk jaringan yg besar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Routing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Routing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otomatis</a:t>
            </a:r>
            <a:r>
              <a:rPr lang="en-US" sz="3200" dirty="0"/>
              <a:t> router </a:t>
            </a:r>
            <a:r>
              <a:rPr lang="en-US" sz="3200" dirty="0" err="1"/>
              <a:t>membangun</a:t>
            </a:r>
            <a:r>
              <a:rPr lang="en-US" sz="3200" dirty="0"/>
              <a:t> </a:t>
            </a:r>
            <a:r>
              <a:rPr lang="en-US" sz="3200" dirty="0" err="1"/>
              <a:t>jalur</a:t>
            </a:r>
            <a:r>
              <a:rPr lang="en-US" sz="3200" dirty="0"/>
              <a:t> </a:t>
            </a:r>
            <a:r>
              <a:rPr lang="en-US" sz="3200" dirty="0" err="1"/>
              <a:t>routingnya</a:t>
            </a:r>
            <a:r>
              <a:rPr lang="en-US" sz="3200" dirty="0"/>
              <a:t>,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cara</a:t>
            </a:r>
            <a:r>
              <a:rPr lang="en-US" sz="3200" dirty="0"/>
              <a:t> </a:t>
            </a:r>
            <a:r>
              <a:rPr lang="en-US" sz="3200" dirty="0" err="1"/>
              <a:t>bertukar</a:t>
            </a:r>
            <a:r>
              <a:rPr lang="en-US" sz="3200" dirty="0"/>
              <a:t> </a:t>
            </a:r>
            <a:r>
              <a:rPr lang="en-US" sz="3200" dirty="0" err="1"/>
              <a:t>informasi</a:t>
            </a:r>
            <a:r>
              <a:rPr lang="en-US" sz="3200" dirty="0"/>
              <a:t> </a:t>
            </a:r>
            <a:r>
              <a:rPr lang="en-US" sz="3200" dirty="0" err="1"/>
              <a:t>antar</a:t>
            </a:r>
            <a:r>
              <a:rPr lang="en-US" sz="3200" dirty="0"/>
              <a:t> router</a:t>
            </a:r>
          </a:p>
          <a:p>
            <a:pPr lvl="1"/>
            <a:r>
              <a:rPr lang="en-US" sz="3200" dirty="0" err="1"/>
              <a:t>Kategori</a:t>
            </a:r>
            <a:r>
              <a:rPr lang="en-US" sz="3200" dirty="0"/>
              <a:t> </a:t>
            </a:r>
            <a:r>
              <a:rPr lang="en-US" sz="3200" dirty="0" err="1"/>
              <a:t>algoritma</a:t>
            </a:r>
            <a:r>
              <a:rPr lang="en-US" sz="3200" dirty="0"/>
              <a:t> </a:t>
            </a:r>
            <a:r>
              <a:rPr lang="en-US" sz="3200" dirty="0" err="1"/>
              <a:t>dinamik</a:t>
            </a:r>
            <a:r>
              <a:rPr lang="en-US" sz="3200" dirty="0"/>
              <a:t> :</a:t>
            </a:r>
          </a:p>
          <a:p>
            <a:pPr lvl="2"/>
            <a:r>
              <a:rPr lang="en-US" sz="2800" dirty="0"/>
              <a:t>Distance </a:t>
            </a:r>
            <a:r>
              <a:rPr lang="en-US" sz="2800" dirty="0" smtClean="0"/>
              <a:t>Vector (</a:t>
            </a:r>
            <a:r>
              <a:rPr lang="en-US" sz="2800" dirty="0" err="1" smtClean="0"/>
              <a:t>vektor</a:t>
            </a:r>
            <a:r>
              <a:rPr lang="en-US" sz="2800" dirty="0" smtClean="0"/>
              <a:t> </a:t>
            </a:r>
            <a:r>
              <a:rPr lang="en-US" sz="2800" dirty="0" err="1" smtClean="0"/>
              <a:t>jarak</a:t>
            </a:r>
            <a:r>
              <a:rPr lang="en-US" sz="2800" dirty="0" smtClean="0"/>
              <a:t>) </a:t>
            </a:r>
            <a:r>
              <a:rPr lang="en-US" sz="2800" dirty="0" smtClean="0">
                <a:sym typeface="Wingdings" pitchFamily="2" charset="2"/>
              </a:rPr>
              <a:t> RIP, IGRP</a:t>
            </a:r>
            <a:endParaRPr lang="en-US" sz="2800" dirty="0"/>
          </a:p>
          <a:p>
            <a:pPr lvl="2"/>
            <a:r>
              <a:rPr lang="en-US" sz="2800" dirty="0"/>
              <a:t>Link </a:t>
            </a:r>
            <a:r>
              <a:rPr lang="en-US" sz="2800" dirty="0" smtClean="0"/>
              <a:t>State (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link)</a:t>
            </a:r>
            <a:r>
              <a:rPr lang="en-US" sz="2800" dirty="0" smtClean="0">
                <a:sym typeface="Wingdings" pitchFamily="2" charset="2"/>
              </a:rPr>
              <a:t>OSPF</a:t>
            </a:r>
            <a:endParaRPr lang="en-US" sz="2800" dirty="0" smtClean="0"/>
          </a:p>
          <a:p>
            <a:pPr lvl="2"/>
            <a:r>
              <a:rPr lang="en-US" sz="2800" dirty="0" smtClean="0"/>
              <a:t>Hybrid (</a:t>
            </a:r>
            <a:r>
              <a:rPr lang="en-US" sz="2800" dirty="0" err="1" smtClean="0"/>
              <a:t>Gabungan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protokol</a:t>
            </a:r>
            <a:r>
              <a:rPr lang="en-US" sz="2800" dirty="0" smtClean="0"/>
              <a:t> </a:t>
            </a:r>
            <a:r>
              <a:rPr lang="en-US" sz="2800" dirty="0" err="1" smtClean="0"/>
              <a:t>diatas</a:t>
            </a:r>
            <a:r>
              <a:rPr lang="en-US" sz="2800" dirty="0" smtClean="0"/>
              <a:t>) </a:t>
            </a:r>
            <a:r>
              <a:rPr lang="en-US" sz="2800" dirty="0" smtClean="0">
                <a:sym typeface="Wingdings" pitchFamily="2" charset="2"/>
              </a:rPr>
              <a:t> EIGRP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Keunggulan</a:t>
            </a:r>
            <a:r>
              <a:rPr lang="en-US" dirty="0" smtClean="0"/>
              <a:t> routing </a:t>
            </a:r>
            <a:r>
              <a:rPr lang="en-US" dirty="0" err="1" smtClean="0"/>
              <a:t>dinamik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memperbolehkan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router </a:t>
            </a:r>
            <a:r>
              <a:rPr lang="en-US" dirty="0" err="1" smtClean="0"/>
              <a:t>tetangga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yang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  <a:p>
            <a:pPr lvl="1"/>
            <a:r>
              <a:rPr lang="en-US" dirty="0" err="1" smtClean="0"/>
              <a:t>Iterasi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diteruskan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diberitakan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endParaRPr lang="en-US" dirty="0" smtClean="0"/>
          </a:p>
          <a:p>
            <a:pPr lvl="1"/>
            <a:r>
              <a:rPr lang="en-US" dirty="0" err="1" smtClean="0"/>
              <a:t>Asinkronisasi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1941</TotalTime>
  <Words>1374</Words>
  <Application>Microsoft PowerPoint</Application>
  <PresentationFormat>On-screen Show (4:3)</PresentationFormat>
  <Paragraphs>187</Paragraphs>
  <Slides>37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Median</vt:lpstr>
      <vt:lpstr>VISIO</vt:lpstr>
      <vt:lpstr>Bitmap Image</vt:lpstr>
      <vt:lpstr>Protokol Routing</vt:lpstr>
      <vt:lpstr>Pendahuluan</vt:lpstr>
      <vt:lpstr>Slide 3</vt:lpstr>
      <vt:lpstr>Cara Membangun Tabel Routing</vt:lpstr>
      <vt:lpstr>Static Routing</vt:lpstr>
      <vt:lpstr>Static routing</vt:lpstr>
      <vt:lpstr>Dynamic Routing</vt:lpstr>
      <vt:lpstr>Dynamic Routing</vt:lpstr>
      <vt:lpstr>Slide 9</vt:lpstr>
      <vt:lpstr>Distance Vector</vt:lpstr>
      <vt:lpstr>Cara Kerja Distance Vector</vt:lpstr>
      <vt:lpstr>Cara Kerja Distance Vector…</vt:lpstr>
      <vt:lpstr>Cara Kerja Distance Vector…</vt:lpstr>
      <vt:lpstr>Distance Vector…</vt:lpstr>
      <vt:lpstr>Routing Information Protocol RIP</vt:lpstr>
      <vt:lpstr>Routing Information Protocol (RIP)</vt:lpstr>
      <vt:lpstr>Routing Information Protocol (RIP)…</vt:lpstr>
      <vt:lpstr>Routing Loop</vt:lpstr>
      <vt:lpstr>Disable Split Horizon</vt:lpstr>
      <vt:lpstr>Enable Split Horizon</vt:lpstr>
      <vt:lpstr>Interior Gateway Routing Protocol (IGRP)</vt:lpstr>
      <vt:lpstr>EIGRP</vt:lpstr>
      <vt:lpstr>Link State</vt:lpstr>
      <vt:lpstr>Link State …</vt:lpstr>
      <vt:lpstr>Tahap tahap Link-State</vt:lpstr>
      <vt:lpstr>Tahap tahap Link-State</vt:lpstr>
      <vt:lpstr>OSPF (Open Shortest Path First)</vt:lpstr>
      <vt:lpstr>Slide 28</vt:lpstr>
      <vt:lpstr>Algoritma Dijkstra</vt:lpstr>
      <vt:lpstr>Penentuan Keandalan</vt:lpstr>
      <vt:lpstr>Contoh Pembuatan Rute Terbaik Dynamic Routing (OSPF)</vt:lpstr>
      <vt:lpstr>  </vt:lpstr>
      <vt:lpstr>Slide 33</vt:lpstr>
      <vt:lpstr>Slide 34</vt:lpstr>
      <vt:lpstr>Slide 35</vt:lpstr>
      <vt:lpstr>Slide 36</vt:lpstr>
      <vt:lpstr>TUGAS</vt:lpstr>
    </vt:vector>
  </TitlesOfParts>
  <Company> Vaio Fans Club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Routing</dc:title>
  <dc:creator>tamu</dc:creator>
  <cp:lastModifiedBy>Universitas Komputer Indonesia</cp:lastModifiedBy>
  <cp:revision>29</cp:revision>
  <dcterms:created xsi:type="dcterms:W3CDTF">2006-12-16T16:21:31Z</dcterms:created>
  <dcterms:modified xsi:type="dcterms:W3CDTF">2010-01-04T03:14:15Z</dcterms:modified>
</cp:coreProperties>
</file>