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6CC74F-6394-4FC3-8FAC-7D9A0E9A8A10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06471FE-C3EE-44DF-8E02-CA96233C1F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Relatif</a:t>
            </a:r>
            <a:r>
              <a:rPr lang="en-US" dirty="0" smtClean="0"/>
              <a:t> Prima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err="1" smtClean="0"/>
              <a:t>relatif</a:t>
            </a:r>
            <a:r>
              <a:rPr lang="en-US" i="1" dirty="0" smtClean="0"/>
              <a:t> prima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PBB(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= 1. </a:t>
            </a:r>
          </a:p>
          <a:p>
            <a:pPr lvl="0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prima,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ma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i="1" dirty="0" err="1" smtClean="0"/>
              <a:t>nb</a:t>
            </a:r>
            <a:r>
              <a:rPr lang="en-US" i="1" dirty="0" smtClean="0"/>
              <a:t> </a:t>
            </a:r>
            <a:r>
              <a:rPr lang="en-US" dirty="0" smtClean="0"/>
              <a:t>= 1						</a:t>
            </a:r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r>
              <a:rPr lang="en-US" b="1" dirty="0" err="1" smtClean="0"/>
              <a:t>Contoh</a:t>
            </a:r>
            <a:endParaRPr lang="en-US" b="1" dirty="0" smtClean="0"/>
          </a:p>
          <a:p>
            <a:pPr lvl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smtClean="0"/>
              <a:t>20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prima </a:t>
            </a:r>
            <a:r>
              <a:rPr lang="en-US" dirty="0" err="1" smtClean="0"/>
              <a:t>karena</a:t>
            </a:r>
            <a:r>
              <a:rPr lang="en-US" dirty="0" smtClean="0"/>
              <a:t> PBB(20, 3) =1,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 2 . </a:t>
            </a:r>
            <a:r>
              <a:rPr lang="en-US" dirty="0" smtClean="0"/>
              <a:t>20 + (–13) . 3 = 1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= 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= –13.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smtClean="0"/>
              <a:t>20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prima </a:t>
            </a:r>
            <a:r>
              <a:rPr lang="en-US" dirty="0" err="1" smtClean="0"/>
              <a:t>karena</a:t>
            </a:r>
            <a:r>
              <a:rPr lang="en-US" dirty="0" smtClean="0"/>
              <a:t> PBB(20, 5) = 5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1 </a:t>
            </a:r>
            <a:r>
              <a:rPr lang="en-US" dirty="0" err="1" smtClean="0"/>
              <a:t>sehingga</a:t>
            </a:r>
            <a:r>
              <a:rPr lang="en-US" dirty="0" smtClean="0"/>
              <a:t> 20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. 20 + </a:t>
            </a:r>
            <a:r>
              <a:rPr lang="en-US" i="1" dirty="0" smtClean="0"/>
              <a:t>n </a:t>
            </a:r>
            <a:r>
              <a:rPr lang="en-US" dirty="0" smtClean="0"/>
              <a:t>. 5 = 1.					                        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Aritmetika</a:t>
            </a:r>
            <a:r>
              <a:rPr lang="en-US" dirty="0" smtClean="0"/>
              <a:t> Modulo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&gt; 0.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(</a:t>
            </a:r>
            <a:r>
              <a:rPr lang="en-US" dirty="0" err="1" smtClean="0"/>
              <a:t>dibaca</a:t>
            </a:r>
            <a:r>
              <a:rPr lang="en-US" dirty="0" smtClean="0"/>
              <a:t> “</a:t>
            </a:r>
            <a:r>
              <a:rPr lang="en-US" i="1" dirty="0" smtClean="0"/>
              <a:t>a</a:t>
            </a:r>
            <a:r>
              <a:rPr lang="en-US" dirty="0" smtClean="0"/>
              <a:t> modulo </a:t>
            </a:r>
            <a:r>
              <a:rPr lang="en-US" i="1" dirty="0" smtClean="0"/>
              <a:t>m</a:t>
            </a:r>
            <a:r>
              <a:rPr lang="en-US" dirty="0" smtClean="0"/>
              <a:t>”)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Notasi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r</a:t>
            </a:r>
            <a:r>
              <a:rPr lang="en-US" dirty="0" smtClean="0"/>
              <a:t> 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err="1" smtClean="0"/>
              <a:t>mq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&lt;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modulus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modulo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aritmetika</a:t>
            </a:r>
            <a:r>
              <a:rPr lang="en-US" dirty="0" smtClean="0"/>
              <a:t> modulo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{0, 1, 2, …, </a:t>
            </a:r>
            <a:r>
              <a:rPr lang="en-US" i="1" dirty="0" smtClean="0"/>
              <a:t>m</a:t>
            </a:r>
            <a:r>
              <a:rPr lang="en-US" dirty="0" smtClean="0"/>
              <a:t> – 1} (</a:t>
            </a:r>
            <a:r>
              <a:rPr lang="en-US" dirty="0" err="1" smtClean="0"/>
              <a:t>mengapa</a:t>
            </a:r>
            <a:r>
              <a:rPr lang="en-US" dirty="0" smtClean="0"/>
              <a:t>?).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Aritmetika</a:t>
            </a:r>
            <a:r>
              <a:rPr lang="en-US" dirty="0" smtClean="0"/>
              <a:t> Modulo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operator modulo: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smtClean="0"/>
              <a:t>23 mod 5 = 3	</a:t>
            </a:r>
            <a:r>
              <a:rPr lang="en-US" dirty="0" smtClean="0"/>
              <a:t>	(</a:t>
            </a:r>
            <a:r>
              <a:rPr lang="en-US" dirty="0" smtClean="0"/>
              <a:t>23 = 5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4 +  3)</a:t>
            </a:r>
          </a:p>
          <a:p>
            <a:pPr>
              <a:buNone/>
            </a:pPr>
            <a:r>
              <a:rPr lang="en-US" dirty="0" smtClean="0"/>
              <a:t>	(ii)  27 mod 3 = 0	</a:t>
            </a:r>
            <a:r>
              <a:rPr lang="en-US" dirty="0" smtClean="0"/>
              <a:t>	(</a:t>
            </a:r>
            <a:r>
              <a:rPr lang="en-US" dirty="0" smtClean="0"/>
              <a:t>27 = 3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9 + 0)</a:t>
            </a:r>
          </a:p>
          <a:p>
            <a:pPr>
              <a:buNone/>
            </a:pPr>
            <a:r>
              <a:rPr lang="en-US" dirty="0" smtClean="0"/>
              <a:t>	(iii) 6 mod 8 = 6		(6 = 8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0 + 6)	</a:t>
            </a:r>
          </a:p>
          <a:p>
            <a:pPr>
              <a:buNone/>
            </a:pPr>
            <a:r>
              <a:rPr lang="en-US" dirty="0" smtClean="0"/>
              <a:t>	(iv)  0 mod 12 = </a:t>
            </a:r>
            <a:r>
              <a:rPr lang="en-US" dirty="0" smtClean="0"/>
              <a:t>0	</a:t>
            </a:r>
            <a:r>
              <a:rPr lang="en-US" dirty="0" smtClean="0"/>
              <a:t>	</a:t>
            </a:r>
            <a:r>
              <a:rPr lang="en-US" dirty="0" smtClean="0"/>
              <a:t>(0 </a:t>
            </a:r>
            <a:r>
              <a:rPr lang="en-US" dirty="0" smtClean="0"/>
              <a:t>= 12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0 + 0)</a:t>
            </a:r>
          </a:p>
          <a:p>
            <a:pPr>
              <a:buNone/>
            </a:pPr>
            <a:r>
              <a:rPr lang="en-US" dirty="0" smtClean="0"/>
              <a:t>	(v) – 41 mod 9 = 4	(–41 = 9 (–5) + 4)</a:t>
            </a:r>
          </a:p>
          <a:p>
            <a:pPr>
              <a:buNone/>
            </a:pPr>
            <a:r>
              <a:rPr lang="en-US" dirty="0" smtClean="0"/>
              <a:t>	(vi) – 39 mod 13 = 0	(–39 = 13(–3) + 0)</a:t>
            </a:r>
          </a:p>
          <a:p>
            <a:r>
              <a:rPr lang="en-US" dirty="0" smtClean="0"/>
              <a:t> </a:t>
            </a:r>
            <a:r>
              <a:rPr lang="en-US" dirty="0" err="1" smtClean="0"/>
              <a:t>P</a:t>
            </a:r>
            <a:r>
              <a:rPr lang="en-US" i="1" dirty="0" err="1" smtClean="0"/>
              <a:t>enjelasan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(v):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bagi</a:t>
            </a:r>
            <a:r>
              <a:rPr lang="en-US" dirty="0" smtClean="0"/>
              <a:t> |</a:t>
            </a:r>
            <a:r>
              <a:rPr lang="en-US" i="1" dirty="0" smtClean="0"/>
              <a:t>a</a:t>
            </a:r>
            <a:r>
              <a:rPr lang="en-US" dirty="0" smtClean="0"/>
              <a:t>|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’.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 – </a:t>
            </a:r>
            <a:r>
              <a:rPr lang="en-US" i="1" dirty="0" smtClean="0"/>
              <a:t>r</a:t>
            </a:r>
            <a:r>
              <a:rPr lang="en-US" dirty="0" smtClean="0"/>
              <a:t>’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’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0. </a:t>
            </a:r>
            <a:r>
              <a:rPr lang="en-US" dirty="0" err="1" smtClean="0"/>
              <a:t>Jadi</a:t>
            </a:r>
            <a:r>
              <a:rPr lang="en-US" dirty="0" smtClean="0"/>
              <a:t> |– 41| mod 9 = 5, </a:t>
            </a:r>
            <a:r>
              <a:rPr lang="en-US" dirty="0" err="1" smtClean="0"/>
              <a:t>sehingga</a:t>
            </a:r>
            <a:r>
              <a:rPr lang="en-US" dirty="0" smtClean="0"/>
              <a:t>  –41 mod 9 = 9 – 5 = 4.			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Kongruen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&gt; 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–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kongruen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modulus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i="1" dirty="0" smtClean="0"/>
              <a:t>a </a:t>
            </a:r>
            <a:r>
              <a:rPr lang="en-US" dirty="0" smtClean="0">
                <a:sym typeface="Symbol"/>
              </a:rPr>
              <a:t></a:t>
            </a:r>
            <a:r>
              <a:rPr lang="en-US" i="1" dirty="0" smtClean="0"/>
              <a:t>/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Kekongruenan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r>
              <a:rPr lang="en-US" dirty="0" smtClean="0"/>
              <a:t> pula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km </a:t>
            </a:r>
            <a:r>
              <a:rPr lang="en-US" dirty="0" smtClean="0"/>
              <a:t>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 </a:t>
            </a:r>
            <a:endParaRPr lang="en-US" dirty="0" smtClean="0"/>
          </a:p>
          <a:p>
            <a:pPr lvl="0" algn="just"/>
            <a:endParaRPr lang="en-US" dirty="0" smtClean="0"/>
          </a:p>
          <a:p>
            <a:pPr lvl="0"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17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2 (mod 3)	</a:t>
            </a:r>
            <a:r>
              <a:rPr lang="en-US" dirty="0" smtClean="0"/>
              <a:t>( </a:t>
            </a:r>
            <a:r>
              <a:rPr lang="en-US" dirty="0" smtClean="0"/>
              <a:t>3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17 – 2 = 15)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/>
              <a:t>–7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15 (mod 11)	(11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–7 – 15 = –22)</a:t>
            </a:r>
          </a:p>
          <a:p>
            <a:pPr>
              <a:buNone/>
            </a:pPr>
            <a:r>
              <a:rPr lang="en-US" dirty="0" smtClean="0"/>
              <a:t>	12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/ 2 (mod 7)	</a:t>
            </a:r>
            <a:r>
              <a:rPr lang="en-US" dirty="0" smtClean="0"/>
              <a:t>(</a:t>
            </a:r>
            <a:r>
              <a:rPr lang="en-US" dirty="0" smtClean="0"/>
              <a:t>7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12 – 2 = 10 )</a:t>
            </a:r>
          </a:p>
          <a:p>
            <a:pPr>
              <a:buNone/>
            </a:pPr>
            <a:r>
              <a:rPr lang="en-US" dirty="0" smtClean="0"/>
              <a:t>	–</a:t>
            </a:r>
            <a:r>
              <a:rPr lang="en-US" dirty="0" smtClean="0"/>
              <a:t>7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/ 15 (mod 3)	(3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–7 – 15 = –22)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aritmetika</a:t>
            </a:r>
            <a:r>
              <a:rPr lang="en-US" dirty="0" smtClean="0"/>
              <a:t> modulo,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mod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smtClean="0"/>
              <a:t>r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i="1" dirty="0" smtClean="0"/>
              <a:t>	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operator modulo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i</a:t>
            </a:r>
            <a:r>
              <a:rPr lang="en-US" dirty="0" smtClean="0"/>
              <a:t>)   23 mod 5 = 3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23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3 (mod 5)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ii)  27 mod 3 = 0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27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0 (mod 3)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iii) 6 mod 8 = 6	</a:t>
            </a:r>
            <a:r>
              <a:rPr lang="en-US" dirty="0" err="1" smtClean="0"/>
              <a:t>dapat</a:t>
            </a:r>
            <a:r>
              <a:rPr lang="en-US" dirty="0" smtClean="0"/>
              <a:t>	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6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6 (mod 8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iv)  0 mod 12 = 0    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0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0 (mod 12)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v) – 41 mod 9 = 4   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–41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4 (mod 9)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vi) – 39 mod 13 = 0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– 39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0 (mod 13)	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1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(</a:t>
            </a:r>
            <a:r>
              <a:rPr lang="en-US" dirty="0" err="1" smtClean="0"/>
              <a:t>i</a:t>
            </a:r>
            <a:r>
              <a:rPr lang="en-US" dirty="0" smtClean="0"/>
              <a:t>) 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(</a:t>
            </a:r>
            <a:r>
              <a:rPr lang="en-US" dirty="0" smtClean="0"/>
              <a:t>ii) </a:t>
            </a:r>
            <a:r>
              <a:rPr lang="en-US" i="1" dirty="0" smtClean="0"/>
              <a:t>ac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err="1" smtClean="0"/>
              <a:t>bc</a:t>
            </a:r>
            <a:r>
              <a:rPr lang="en-US" i="1" dirty="0" smtClean="0"/>
              <a:t> </a:t>
            </a:r>
            <a:r>
              <a:rPr lang="en-US" dirty="0" smtClean="0"/>
              <a:t>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	(</a:t>
            </a:r>
            <a:r>
              <a:rPr lang="en-US" dirty="0" smtClean="0"/>
              <a:t>iii) </a:t>
            </a:r>
            <a:r>
              <a:rPr lang="en-US" i="1" dirty="0" err="1" smtClean="0"/>
              <a:t>a</a:t>
            </a:r>
            <a:r>
              <a:rPr lang="en-US" i="1" baseline="30000" dirty="0" err="1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p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smtClean="0"/>
              <a:t>	      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2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(</a:t>
            </a:r>
            <a:r>
              <a:rPr lang="en-US" dirty="0" err="1" smtClean="0"/>
              <a:t>i</a:t>
            </a:r>
            <a:r>
              <a:rPr lang="en-US" dirty="0" smtClean="0"/>
              <a:t>)  (</a:t>
            </a:r>
            <a:r>
              <a:rPr lang="en-US" i="1" dirty="0" smtClean="0"/>
              <a:t>a</a:t>
            </a:r>
            <a:r>
              <a:rPr lang="en-US" dirty="0" smtClean="0"/>
              <a:t> + </a:t>
            </a:r>
            <a:r>
              <a:rPr lang="en-US" i="1" dirty="0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(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d</a:t>
            </a:r>
            <a:r>
              <a:rPr lang="en-US" dirty="0" smtClean="0"/>
              <a:t>)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(</a:t>
            </a:r>
            <a:r>
              <a:rPr lang="en-US" dirty="0" smtClean="0"/>
              <a:t>ii) </a:t>
            </a:r>
            <a:r>
              <a:rPr lang="en-US" i="1" dirty="0" smtClean="0"/>
              <a:t>ac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err="1" smtClean="0"/>
              <a:t>bd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Balikan</a:t>
            </a:r>
            <a:r>
              <a:rPr lang="en-US" dirty="0" smtClean="0"/>
              <a:t> Modulo (modulo </a:t>
            </a:r>
            <a:r>
              <a:rPr lang="en-US" dirty="0" err="1" smtClean="0"/>
              <a:t>invers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prima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&gt; 1,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(</a:t>
            </a:r>
            <a:r>
              <a:rPr lang="en-US" i="1" dirty="0" err="1" smtClean="0"/>
              <a:t>invers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modulo </a:t>
            </a:r>
            <a:r>
              <a:rPr lang="en-US" i="1" dirty="0" smtClean="0"/>
              <a:t>m</a:t>
            </a:r>
            <a:r>
              <a:rPr lang="en-US" dirty="0" smtClean="0"/>
              <a:t>.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modulo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(mod </a:t>
            </a:r>
            <a:r>
              <a:rPr lang="en-US" dirty="0" smtClean="0"/>
              <a:t>9)</a:t>
            </a:r>
          </a:p>
          <a:p>
            <a:pPr algn="just">
              <a:buNone/>
            </a:pPr>
            <a:r>
              <a:rPr lang="en-US" u="sng" dirty="0" err="1" smtClean="0"/>
              <a:t>Penyelesaian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PBB(4, 9) = 1,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(mod 9)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algoritma</a:t>
            </a:r>
            <a:r>
              <a:rPr lang="en-US" dirty="0" smtClean="0"/>
              <a:t> Euclidean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 </a:t>
            </a:r>
            <a:r>
              <a:rPr lang="en-US" dirty="0" smtClean="0"/>
              <a:t>9 </a:t>
            </a:r>
            <a:r>
              <a:rPr lang="en-US" dirty="0" smtClean="0"/>
              <a:t>= 2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4 + 1 </a:t>
            </a:r>
          </a:p>
          <a:p>
            <a:pPr algn="just">
              <a:buNone/>
            </a:pPr>
            <a:r>
              <a:rPr lang="en-US" dirty="0" smtClean="0"/>
              <a:t> 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 </a:t>
            </a:r>
            <a:r>
              <a:rPr lang="en-US" dirty="0" err="1" smtClean="0"/>
              <a:t>menjadi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 </a:t>
            </a:r>
            <a:r>
              <a:rPr lang="en-US" dirty="0" smtClean="0"/>
              <a:t>–</a:t>
            </a:r>
            <a:r>
              <a:rPr lang="en-US" dirty="0" smtClean="0"/>
              <a:t>2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4 + 1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9 = 1	</a:t>
            </a:r>
          </a:p>
          <a:p>
            <a:pPr algn="just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peroleh</a:t>
            </a:r>
            <a:r>
              <a:rPr lang="en-US" dirty="0" smtClean="0"/>
              <a:t> –2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modulo 9. 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Periksalah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–</a:t>
            </a:r>
            <a:r>
              <a:rPr lang="en-US" dirty="0" smtClean="0"/>
              <a:t>2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4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1 (mod 9)	(9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–2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4 – 1 = –9)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Kekongruenan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Kekongruenan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kongruen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      </a:t>
            </a:r>
            <a:r>
              <a:rPr lang="en-US" i="1" dirty="0" smtClean="0"/>
              <a:t>ax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(mod 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peubah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   </a:t>
            </a:r>
            <a:r>
              <a:rPr lang="en-US" i="1" dirty="0" smtClean="0"/>
              <a:t>ax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dirty="0" smtClean="0"/>
              <a:t> + </a:t>
            </a:r>
            <a:r>
              <a:rPr lang="en-US" i="1" dirty="0" smtClean="0"/>
              <a:t>km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 </a:t>
            </a:r>
            <a:r>
              <a:rPr lang="en-US" dirty="0" err="1" smtClean="0"/>
              <a:t>Cobakan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= 0, 1, 2, …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= –1, –2, …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105400" y="4191000"/>
          <a:ext cx="1534064" cy="838200"/>
        </p:xfrm>
        <a:graphic>
          <a:graphicData uri="http://schemas.openxmlformats.org/presentationml/2006/ole">
            <p:oleObj spid="_x0000_s21508" name="Equation" r:id="rId3" imgW="9271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8, 21, 8765, -34, 0</a:t>
            </a:r>
          </a:p>
          <a:p>
            <a:pPr lvl="0"/>
            <a:r>
              <a:rPr lang="en-US" dirty="0" err="1"/>
              <a:t>Berlawanan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8.0, 34.25, 0.02.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0. Kita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b="1" dirty="0" err="1"/>
              <a:t>habis</a:t>
            </a:r>
            <a:r>
              <a:rPr lang="en-US" dirty="0"/>
              <a:t> </a:t>
            </a:r>
            <a:r>
              <a:rPr lang="en-US" b="1" dirty="0" err="1"/>
              <a:t>membagi</a:t>
            </a:r>
            <a:r>
              <a:rPr lang="en-US" i="1" dirty="0"/>
              <a:t> b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“b </a:t>
            </a:r>
            <a:r>
              <a:rPr lang="en-US" i="1" dirty="0" err="1" smtClean="0"/>
              <a:t>kelipatan</a:t>
            </a:r>
            <a:r>
              <a:rPr lang="en-US" i="1" dirty="0" smtClean="0"/>
              <a:t> a”</a:t>
            </a:r>
            <a:r>
              <a:rPr lang="en-US" dirty="0" smtClean="0"/>
              <a:t>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/>
              <a:t>= </a:t>
            </a:r>
            <a:r>
              <a:rPr lang="en-US" i="1" dirty="0"/>
              <a:t>ac</a:t>
            </a:r>
            <a:r>
              <a:rPr lang="en-US" dirty="0"/>
              <a:t>. </a:t>
            </a:r>
          </a:p>
          <a:p>
            <a:pPr lvl="0"/>
            <a:r>
              <a:rPr lang="en-US" dirty="0" err="1" smtClean="0"/>
              <a:t>Notasi</a:t>
            </a:r>
            <a:r>
              <a:rPr lang="en-US" dirty="0"/>
              <a:t>: </a:t>
            </a:r>
            <a:r>
              <a:rPr lang="en-US" i="1" dirty="0"/>
              <a:t>a</a:t>
            </a:r>
            <a:r>
              <a:rPr lang="en-US" dirty="0"/>
              <a:t> | </a:t>
            </a:r>
            <a:r>
              <a:rPr lang="en-US" i="1" dirty="0"/>
              <a:t>b</a:t>
            </a:r>
            <a:r>
              <a:rPr lang="en-US" dirty="0"/>
              <a:t>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ac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b="1" dirty="0"/>
              <a:t>Z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0.	(</a:t>
            </a:r>
            <a:r>
              <a:rPr lang="en-US" b="1" dirty="0"/>
              <a:t>Z</a:t>
            </a:r>
            <a:r>
              <a:rPr lang="en-US" dirty="0"/>
              <a:t>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)</a:t>
            </a:r>
          </a:p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/>
              <a:t>1</a:t>
            </a:r>
            <a:r>
              <a:rPr lang="en-US" dirty="0"/>
              <a:t>: 4 | 12 </a:t>
            </a:r>
            <a:r>
              <a:rPr lang="en-US" dirty="0" err="1"/>
              <a:t>karena</a:t>
            </a:r>
            <a:r>
              <a:rPr lang="en-US" dirty="0"/>
              <a:t> 12 4 = 3 (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12 = 4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3. </a:t>
            </a:r>
            <a:r>
              <a:rPr lang="en-US" dirty="0" err="1"/>
              <a:t>Tetapi</a:t>
            </a:r>
            <a:r>
              <a:rPr lang="en-US" dirty="0"/>
              <a:t> 4 | 13 </a:t>
            </a:r>
            <a:r>
              <a:rPr lang="en-US" dirty="0" err="1"/>
              <a:t>karena</a:t>
            </a:r>
            <a:r>
              <a:rPr lang="en-US" dirty="0"/>
              <a:t> 13 4 = 3.25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Teorema</a:t>
            </a:r>
            <a:r>
              <a:rPr lang="en-US" b="1" dirty="0" smtClean="0"/>
              <a:t> 1 (</a:t>
            </a:r>
            <a:r>
              <a:rPr lang="en-US" b="1" dirty="0" err="1" smtClean="0"/>
              <a:t>Teorema</a:t>
            </a:r>
            <a:r>
              <a:rPr lang="en-US" b="1" dirty="0" smtClean="0"/>
              <a:t> Euclidean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&gt; 0.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(</a:t>
            </a:r>
            <a:r>
              <a:rPr lang="en-US" i="1" dirty="0" smtClean="0"/>
              <a:t>quotient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(</a:t>
            </a:r>
            <a:r>
              <a:rPr lang="en-US" i="1" dirty="0" smtClean="0"/>
              <a:t>remainder</a:t>
            </a:r>
            <a:r>
              <a:rPr lang="en-US" dirty="0" smtClean="0"/>
              <a:t>),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i="1" dirty="0" smtClean="0"/>
              <a:t>  m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nq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smtClean="0"/>
              <a:t>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&lt;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Contoh</a:t>
            </a:r>
            <a:endParaRPr lang="en-US" dirty="0" smtClean="0"/>
          </a:p>
          <a:p>
            <a:pPr lvl="1" algn="just"/>
            <a:r>
              <a:rPr lang="en-US" dirty="0" smtClean="0"/>
              <a:t>1987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97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20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47: </a:t>
            </a:r>
            <a:endParaRPr lang="en-US" dirty="0" smtClean="0"/>
          </a:p>
          <a:p>
            <a:pPr lvl="1" algn="just">
              <a:buNone/>
            </a:pPr>
            <a:r>
              <a:rPr lang="en-US" dirty="0" smtClean="0"/>
              <a:t>	</a:t>
            </a:r>
            <a:r>
              <a:rPr lang="en-US" dirty="0" smtClean="0"/>
              <a:t>		1987 </a:t>
            </a:r>
            <a:r>
              <a:rPr lang="en-US" dirty="0" smtClean="0"/>
              <a:t>= 97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20 + 47</a:t>
            </a:r>
          </a:p>
          <a:p>
            <a:pPr lvl="1" algn="just"/>
            <a:r>
              <a:rPr lang="en-US" dirty="0" smtClean="0"/>
              <a:t>–</a:t>
            </a:r>
            <a:r>
              <a:rPr lang="en-US" dirty="0" smtClean="0"/>
              <a:t>22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3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–8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2:	</a:t>
            </a:r>
            <a:endParaRPr lang="en-US" dirty="0" smtClean="0"/>
          </a:p>
          <a:p>
            <a:pPr lvl="1" algn="just">
              <a:buNone/>
            </a:pPr>
            <a:r>
              <a:rPr lang="en-US" dirty="0" smtClean="0"/>
              <a:t>			–22 </a:t>
            </a:r>
            <a:r>
              <a:rPr lang="en-US" dirty="0" smtClean="0"/>
              <a:t>= 3(–8) + 2	</a:t>
            </a:r>
          </a:p>
          <a:p>
            <a:pPr lvl="1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smtClean="0"/>
              <a:t>–22 = 3(–7)  – 1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= –1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&lt; 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Pembagi</a:t>
            </a:r>
            <a:r>
              <a:rPr lang="en-US" b="1" dirty="0" smtClean="0"/>
              <a:t> </a:t>
            </a:r>
            <a:r>
              <a:rPr lang="en-US" b="1" dirty="0" err="1" smtClean="0"/>
              <a:t>Bersama</a:t>
            </a:r>
            <a:r>
              <a:rPr lang="en-US" b="1" dirty="0" smtClean="0"/>
              <a:t> </a:t>
            </a:r>
            <a:r>
              <a:rPr lang="en-US" b="1" dirty="0" err="1" smtClean="0"/>
              <a:t>Terbesar</a:t>
            </a:r>
            <a:r>
              <a:rPr lang="en-US" b="1" dirty="0" smtClean="0"/>
              <a:t> (PBB</a:t>
            </a:r>
            <a:r>
              <a:rPr lang="en-US" b="1" dirty="0" smtClean="0"/>
              <a:t>)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nol. </a:t>
            </a:r>
            <a:r>
              <a:rPr lang="en-US" dirty="0" err="1" smtClean="0"/>
              <a:t>Pembagi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(PBB – </a:t>
            </a:r>
            <a:r>
              <a:rPr lang="en-US" b="1" dirty="0" smtClean="0"/>
              <a:t>greatest common divisor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|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|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PBB(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= </a:t>
            </a:r>
            <a:r>
              <a:rPr lang="en-US" i="1" dirty="0" smtClean="0"/>
              <a:t>d</a:t>
            </a:r>
            <a:r>
              <a:rPr lang="en-US" dirty="0" smtClean="0"/>
              <a:t>. </a:t>
            </a:r>
          </a:p>
          <a:p>
            <a:pPr lvl="0"/>
            <a:r>
              <a:rPr lang="en-US" b="1" dirty="0" err="1" smtClean="0"/>
              <a:t>Contoh</a:t>
            </a:r>
            <a:endParaRPr lang="en-US" dirty="0" smtClean="0"/>
          </a:p>
          <a:p>
            <a:pPr lvl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pembagi</a:t>
            </a:r>
            <a:r>
              <a:rPr lang="en-US" dirty="0" smtClean="0"/>
              <a:t> 45: 1, 3, 5, 9, 15, 45; </a:t>
            </a:r>
          </a:p>
          <a:p>
            <a:pPr lvl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pembagi</a:t>
            </a:r>
            <a:r>
              <a:rPr lang="en-US" dirty="0" smtClean="0"/>
              <a:t> 36: 1, 2, 3, 4, 9, 12, 18, 36;</a:t>
            </a:r>
          </a:p>
          <a:p>
            <a:pPr lvl="1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pembagi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45 </a:t>
            </a:r>
            <a:r>
              <a:rPr lang="en-US" dirty="0" err="1" smtClean="0"/>
              <a:t>dan</a:t>
            </a:r>
            <a:r>
              <a:rPr lang="en-US" dirty="0" smtClean="0"/>
              <a:t> 36 </a:t>
            </a:r>
            <a:r>
              <a:rPr lang="en-US" dirty="0" err="1" smtClean="0"/>
              <a:t>adalah</a:t>
            </a:r>
            <a:r>
              <a:rPr lang="en-US" dirty="0" smtClean="0"/>
              <a:t> 1, 3, 9</a:t>
            </a:r>
          </a:p>
          <a:p>
            <a:pPr lvl="1"/>
            <a:r>
              <a:rPr lang="en-US" dirty="0" smtClean="0"/>
              <a:t>PBB(45, 36) = 9.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Pembagi</a:t>
            </a:r>
            <a:r>
              <a:rPr lang="en-US" b="1" dirty="0" smtClean="0"/>
              <a:t> </a:t>
            </a:r>
            <a:r>
              <a:rPr lang="en-US" b="1" dirty="0" err="1" smtClean="0"/>
              <a:t>Bersama</a:t>
            </a:r>
            <a:r>
              <a:rPr lang="en-US" b="1" dirty="0" smtClean="0"/>
              <a:t> </a:t>
            </a:r>
            <a:r>
              <a:rPr lang="en-US" b="1" dirty="0" err="1" smtClean="0"/>
              <a:t>Terbesar</a:t>
            </a:r>
            <a:r>
              <a:rPr lang="en-US" b="1" dirty="0" smtClean="0"/>
              <a:t> (PBB) </a:t>
            </a:r>
            <a:r>
              <a:rPr lang="en-US" b="1" dirty="0" smtClean="0"/>
              <a:t>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Teorema</a:t>
            </a:r>
            <a:r>
              <a:rPr lang="en-US" b="1" dirty="0" smtClean="0"/>
              <a:t> 2.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&gt; 0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i="1" dirty="0" smtClean="0"/>
              <a:t>     </a:t>
            </a:r>
            <a:r>
              <a:rPr lang="en-US" i="1" dirty="0" smtClean="0"/>
              <a:t>m</a:t>
            </a:r>
            <a:r>
              <a:rPr lang="en-US" dirty="0" smtClean="0"/>
              <a:t> = </a:t>
            </a:r>
            <a:r>
              <a:rPr lang="en-US" i="1" dirty="0" err="1" smtClean="0"/>
              <a:t>nq</a:t>
            </a:r>
            <a:r>
              <a:rPr lang="en-US" dirty="0" smtClean="0"/>
              <a:t> + </a:t>
            </a:r>
            <a:r>
              <a:rPr lang="en-US" i="1" dirty="0" smtClean="0"/>
              <a:t>r</a:t>
            </a:r>
            <a:r>
              <a:rPr lang="en-US" dirty="0" smtClean="0"/>
              <a:t>	, 0 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dirty="0" smtClean="0"/>
              <a:t> &lt; </a:t>
            </a:r>
            <a:r>
              <a:rPr lang="en-US" i="1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smtClean="0"/>
              <a:t>PBB(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) = PBB(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smtClean="0"/>
              <a:t>3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smtClean="0"/>
              <a:t>= 60, </a:t>
            </a:r>
            <a:r>
              <a:rPr lang="en-US" i="1" dirty="0" smtClean="0"/>
              <a:t>n</a:t>
            </a:r>
            <a:r>
              <a:rPr lang="en-US" dirty="0" smtClean="0"/>
              <a:t> = 18,</a:t>
            </a:r>
          </a:p>
          <a:p>
            <a:pPr lvl="1">
              <a:buNone/>
            </a:pPr>
            <a:r>
              <a:rPr lang="en-US" dirty="0" smtClean="0"/>
              <a:t>	60 </a:t>
            </a:r>
            <a:r>
              <a:rPr lang="en-US" dirty="0" smtClean="0"/>
              <a:t>= 18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3  + 12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maka</a:t>
            </a:r>
            <a:r>
              <a:rPr lang="en-US" dirty="0" smtClean="0"/>
              <a:t> PBB(60, 18) = PBB(18, 12) = 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Pembagi</a:t>
            </a:r>
            <a:r>
              <a:rPr lang="en-US" b="1" dirty="0" smtClean="0"/>
              <a:t> </a:t>
            </a:r>
            <a:r>
              <a:rPr lang="en-US" b="1" dirty="0" err="1" smtClean="0"/>
              <a:t>Bersama</a:t>
            </a:r>
            <a:r>
              <a:rPr lang="en-US" b="1" dirty="0" smtClean="0"/>
              <a:t> </a:t>
            </a:r>
            <a:r>
              <a:rPr lang="en-US" b="1" dirty="0" err="1" smtClean="0"/>
              <a:t>Terbesar</a:t>
            </a:r>
            <a:r>
              <a:rPr lang="en-US" b="1" dirty="0" smtClean="0"/>
              <a:t> (PBB) </a:t>
            </a:r>
            <a:r>
              <a:rPr lang="en-US" b="1" dirty="0" smtClean="0"/>
              <a:t>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u="sng" dirty="0" smtClean="0"/>
              <a:t>procedure</a:t>
            </a:r>
            <a:r>
              <a:rPr lang="en-US" dirty="0" smtClean="0"/>
              <a:t> Euclidean(</a:t>
            </a:r>
            <a:r>
              <a:rPr lang="en-US" u="sng" dirty="0" smtClean="0"/>
              <a:t>input</a:t>
            </a:r>
            <a:r>
              <a:rPr lang="en-US" dirty="0" smtClean="0"/>
              <a:t> m, n : </a:t>
            </a:r>
            <a:r>
              <a:rPr lang="en-US" u="sng" dirty="0" smtClean="0"/>
              <a:t>integer</a:t>
            </a:r>
            <a:r>
              <a:rPr lang="en-US" dirty="0" smtClean="0"/>
              <a:t>, </a:t>
            </a:r>
          </a:p>
          <a:p>
            <a:pPr lvl="1">
              <a:buNone/>
            </a:pPr>
            <a:r>
              <a:rPr lang="en-US" dirty="0" smtClean="0"/>
              <a:t>                    </a:t>
            </a:r>
            <a:r>
              <a:rPr lang="en-US" u="sng" dirty="0" smtClean="0"/>
              <a:t>output</a:t>
            </a:r>
            <a:r>
              <a:rPr lang="en-US" dirty="0" smtClean="0"/>
              <a:t> PBB : </a:t>
            </a:r>
            <a:r>
              <a:rPr lang="en-US" u="sng" dirty="0" smtClean="0"/>
              <a:t>integer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i="1" dirty="0" smtClean="0"/>
              <a:t>{ </a:t>
            </a:r>
            <a:r>
              <a:rPr lang="en-US" i="1" dirty="0" err="1" smtClean="0"/>
              <a:t>Mencari</a:t>
            </a:r>
            <a:r>
              <a:rPr lang="en-US" i="1" dirty="0" smtClean="0"/>
              <a:t> PBB(m, n)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syarat</a:t>
            </a:r>
            <a:r>
              <a:rPr lang="en-US" i="1" dirty="0" smtClean="0"/>
              <a:t> m </a:t>
            </a:r>
            <a:r>
              <a:rPr lang="en-US" i="1" dirty="0" err="1" smtClean="0"/>
              <a:t>dan</a:t>
            </a:r>
            <a:r>
              <a:rPr lang="en-US" i="1" dirty="0" smtClean="0"/>
              <a:t> n </a:t>
            </a:r>
            <a:r>
              <a:rPr lang="en-US" i="1" dirty="0" err="1" smtClean="0"/>
              <a:t>bilangan</a:t>
            </a:r>
            <a:r>
              <a:rPr lang="en-US" i="1" dirty="0" smtClean="0"/>
              <a:t> </a:t>
            </a:r>
            <a:r>
              <a:rPr lang="en-US" i="1" dirty="0" err="1" smtClean="0"/>
              <a:t>tak-negatif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m </a:t>
            </a:r>
            <a:r>
              <a:rPr lang="en-US" i="1" dirty="0" smtClean="0">
                <a:sym typeface="Symbol"/>
              </a:rPr>
              <a:t></a:t>
            </a:r>
            <a:r>
              <a:rPr lang="en-US" i="1" dirty="0" smtClean="0"/>
              <a:t> n </a:t>
            </a:r>
          </a:p>
          <a:p>
            <a:pPr lvl="1">
              <a:buNone/>
            </a:pPr>
            <a:r>
              <a:rPr lang="en-US" b="1" i="1" dirty="0" smtClean="0"/>
              <a:t>  </a:t>
            </a:r>
            <a:r>
              <a:rPr lang="en-US" b="1" i="1" dirty="0" err="1" smtClean="0"/>
              <a:t>Masukan</a:t>
            </a:r>
            <a:r>
              <a:rPr lang="en-US" b="1" i="1" dirty="0" smtClean="0"/>
              <a:t>: m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n, m </a:t>
            </a:r>
            <a:r>
              <a:rPr lang="en-US" b="1" i="1" dirty="0" smtClean="0">
                <a:sym typeface="Symbol"/>
              </a:rPr>
              <a:t></a:t>
            </a:r>
            <a:r>
              <a:rPr lang="en-US" b="1" i="1" dirty="0" smtClean="0"/>
              <a:t> n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m, n </a:t>
            </a:r>
            <a:r>
              <a:rPr lang="en-US" b="1" i="1" dirty="0" smtClean="0">
                <a:sym typeface="Symbol"/>
              </a:rPr>
              <a:t></a:t>
            </a:r>
            <a:r>
              <a:rPr lang="en-US" b="1" i="1" dirty="0" smtClean="0"/>
              <a:t> 0 </a:t>
            </a:r>
          </a:p>
          <a:p>
            <a:pPr lvl="1">
              <a:buNone/>
            </a:pPr>
            <a:r>
              <a:rPr lang="en-US" i="1" dirty="0" smtClean="0"/>
              <a:t>  </a:t>
            </a:r>
            <a:r>
              <a:rPr lang="en-US" i="1" dirty="0" err="1" smtClean="0"/>
              <a:t>Keluaran</a:t>
            </a:r>
            <a:r>
              <a:rPr lang="en-US" i="1" dirty="0" smtClean="0"/>
              <a:t>: PBB(m, n)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}</a:t>
            </a:r>
            <a:endParaRPr lang="en-US" dirty="0" smtClean="0"/>
          </a:p>
          <a:p>
            <a:pPr lvl="1">
              <a:buNone/>
            </a:pPr>
            <a:r>
              <a:rPr lang="en-US" b="1" dirty="0" err="1" smtClean="0"/>
              <a:t>Deklarasi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   r : </a:t>
            </a:r>
            <a:r>
              <a:rPr lang="en-US" u="sng" dirty="0" smtClean="0"/>
              <a:t>integer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>
              <a:buNone/>
            </a:pPr>
            <a:r>
              <a:rPr lang="en-US" b="1" dirty="0" err="1" smtClean="0"/>
              <a:t>Algoritma</a:t>
            </a:r>
            <a:r>
              <a:rPr lang="en-US" b="1" dirty="0" smtClean="0"/>
              <a:t>:</a:t>
            </a:r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u="sng" dirty="0" smtClean="0"/>
              <a:t>while</a:t>
            </a:r>
            <a:r>
              <a:rPr lang="en-US" dirty="0" smtClean="0"/>
              <a:t> n </a:t>
            </a:r>
            <a:r>
              <a:rPr lang="en-US" dirty="0" smtClean="0">
                <a:sym typeface="Symbol"/>
              </a:rPr>
              <a:t></a:t>
            </a:r>
            <a:r>
              <a:rPr lang="en-US" dirty="0" smtClean="0"/>
              <a:t> 0 </a:t>
            </a:r>
            <a:r>
              <a:rPr lang="en-US" u="sng" dirty="0" smtClean="0"/>
              <a:t>do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r</a:t>
            </a:r>
            <a:r>
              <a:rPr lang="en-US" dirty="0" err="1" smtClean="0">
                <a:sym typeface="Symbol"/>
              </a:rPr>
              <a:t>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u="sng" dirty="0" smtClean="0"/>
              <a:t>mod</a:t>
            </a:r>
            <a:r>
              <a:rPr lang="en-US" dirty="0" smtClean="0"/>
              <a:t> n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</a:t>
            </a:r>
            <a:r>
              <a:rPr lang="en-US" dirty="0" err="1" smtClean="0"/>
              <a:t>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n</a:t>
            </a:r>
            <a:r>
              <a:rPr lang="en-US" dirty="0" err="1" smtClean="0">
                <a:sym typeface="Symbol"/>
              </a:rPr>
              <a:t></a:t>
            </a:r>
            <a:r>
              <a:rPr lang="en-US" dirty="0" err="1" smtClean="0"/>
              <a:t>r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u="sng" dirty="0" err="1" smtClean="0"/>
              <a:t>endwhile</a:t>
            </a:r>
            <a:r>
              <a:rPr lang="en-US" u="sng" dirty="0" smtClean="0"/>
              <a:t>  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i="1" dirty="0" smtClean="0"/>
              <a:t>{ n = 0, </a:t>
            </a:r>
            <a:r>
              <a:rPr lang="en-US" i="1" dirty="0" err="1" smtClean="0"/>
              <a:t>maka</a:t>
            </a:r>
            <a:r>
              <a:rPr lang="en-US" i="1" dirty="0" smtClean="0"/>
              <a:t> PBB(</a:t>
            </a:r>
            <a:r>
              <a:rPr lang="en-US" i="1" dirty="0" err="1" smtClean="0"/>
              <a:t>m,n</a:t>
            </a:r>
            <a:r>
              <a:rPr lang="en-US" i="1" dirty="0" smtClean="0"/>
              <a:t>) = m }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PBB</a:t>
            </a:r>
            <a:r>
              <a:rPr lang="en-US" dirty="0" err="1" smtClean="0">
                <a:sym typeface="Symbol"/>
              </a:rPr>
              <a:t></a:t>
            </a:r>
            <a:r>
              <a:rPr lang="en-US" dirty="0" err="1" smtClean="0"/>
              <a:t>m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4. </a:t>
            </a:r>
            <a:r>
              <a:rPr lang="en-US" i="1" dirty="0" smtClean="0"/>
              <a:t>m</a:t>
            </a:r>
            <a:r>
              <a:rPr lang="en-US" dirty="0" smtClean="0"/>
              <a:t> = 80, </a:t>
            </a:r>
            <a:r>
              <a:rPr lang="en-US" i="1" dirty="0" smtClean="0"/>
              <a:t>n</a:t>
            </a:r>
            <a:r>
              <a:rPr lang="en-US" dirty="0" smtClean="0"/>
              <a:t> = 12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0 </a:t>
            </a:r>
            <a:r>
              <a:rPr lang="en-US" dirty="0" err="1" smtClean="0"/>
              <a:t>adalah</a:t>
            </a:r>
            <a:r>
              <a:rPr lang="en-US" dirty="0" smtClean="0"/>
              <a:t> 4, </a:t>
            </a:r>
            <a:r>
              <a:rPr lang="en-US" dirty="0" err="1" smtClean="0"/>
              <a:t>maka</a:t>
            </a:r>
            <a:r>
              <a:rPr lang="en-US" dirty="0" smtClean="0"/>
              <a:t> PBB(80, 12) = 4.				         </a:t>
            </a:r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895600" y="2209800"/>
          <a:ext cx="1524000" cy="2938162"/>
        </p:xfrm>
        <a:graphic>
          <a:graphicData uri="http://schemas.openxmlformats.org/presentationml/2006/ole">
            <p:oleObj spid="_x0000_s1025" name="Visio" r:id="rId3" imgW="720852" imgH="1380744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PBB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err="1" smtClean="0"/>
              <a:t>kombinasi</a:t>
            </a:r>
            <a:r>
              <a:rPr lang="en-US" b="1" dirty="0" smtClean="0"/>
              <a:t> </a:t>
            </a:r>
            <a:r>
              <a:rPr lang="en-US" b="1" dirty="0" err="1" smtClean="0"/>
              <a:t>lanjar</a:t>
            </a:r>
            <a:r>
              <a:rPr lang="en-US" dirty="0" smtClean="0"/>
              <a:t> (</a:t>
            </a:r>
            <a:r>
              <a:rPr lang="en-US" i="1" dirty="0" smtClean="0"/>
              <a:t>linear combination</a:t>
            </a:r>
            <a:r>
              <a:rPr lang="en-US" dirty="0" smtClean="0"/>
              <a:t>)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koefisien-koefisennya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Teorema</a:t>
            </a:r>
            <a:r>
              <a:rPr lang="en-US" b="1" dirty="0" smtClean="0"/>
              <a:t> </a:t>
            </a:r>
            <a:r>
              <a:rPr lang="en-US" b="1" dirty="0" smtClean="0"/>
              <a:t>3.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PBB(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) = </a:t>
            </a:r>
            <a:r>
              <a:rPr lang="en-US" i="1" dirty="0" smtClean="0"/>
              <a:t>ma</a:t>
            </a:r>
            <a:r>
              <a:rPr lang="en-US" dirty="0" smtClean="0"/>
              <a:t> + </a:t>
            </a:r>
            <a:r>
              <a:rPr lang="en-US" i="1" dirty="0" err="1" smtClean="0"/>
              <a:t>nb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PBB(80, 12) = 4 , </a:t>
            </a:r>
            <a:r>
              <a:rPr lang="en-US" dirty="0" err="1" smtClean="0"/>
              <a:t>dan</a:t>
            </a:r>
            <a:r>
              <a:rPr lang="en-US" dirty="0" smtClean="0"/>
              <a:t> 4 = (-1)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80 + 7 </a:t>
            </a:r>
            <a:r>
              <a:rPr lang="en-US" dirty="0" smtClean="0">
                <a:sym typeface="Symbol"/>
              </a:rPr>
              <a:t></a:t>
            </a:r>
            <a:r>
              <a:rPr lang="en-US" dirty="0" smtClean="0"/>
              <a:t> 12.</a:t>
            </a:r>
          </a:p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smtClean="0"/>
              <a:t>5. </a:t>
            </a:r>
            <a:r>
              <a:rPr lang="en-US" dirty="0" err="1" smtClean="0"/>
              <a:t>Nyatakan</a:t>
            </a:r>
            <a:r>
              <a:rPr lang="en-US" dirty="0" smtClean="0"/>
              <a:t> PBB(60, 18) = 6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lanjar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60 </a:t>
            </a:r>
            <a:r>
              <a:rPr lang="en-US" dirty="0" err="1" smtClean="0"/>
              <a:t>dan</a:t>
            </a:r>
            <a:r>
              <a:rPr lang="en-US" dirty="0" smtClean="0"/>
              <a:t> 18.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</TotalTime>
  <Words>840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Oriel</vt:lpstr>
      <vt:lpstr>Microsoft Office Visio Drawing</vt:lpstr>
      <vt:lpstr>Microsoft Equation 3.0</vt:lpstr>
      <vt:lpstr>Teori Bilangan Bulat</vt:lpstr>
      <vt:lpstr>Bilangan Bulat</vt:lpstr>
      <vt:lpstr>Sifat Pembagian Bilangan Bulat</vt:lpstr>
      <vt:lpstr>Teorema 1 (Teorema Euclidean)</vt:lpstr>
      <vt:lpstr>Pembagi Bersama Terbesar (PBB) (1) </vt:lpstr>
      <vt:lpstr>Pembagi Bersama Terbesar (PBB) (2) </vt:lpstr>
      <vt:lpstr>Pembagi Bersama Terbesar (PBB) (3) </vt:lpstr>
      <vt:lpstr>Slide 8</vt:lpstr>
      <vt:lpstr>Kombinasi Lanjar</vt:lpstr>
      <vt:lpstr>Relatif Prima</vt:lpstr>
      <vt:lpstr>Aritmetika Modulo (1)</vt:lpstr>
      <vt:lpstr>Aritmetika Modulo (2)</vt:lpstr>
      <vt:lpstr>Kongruen (1)</vt:lpstr>
      <vt:lpstr>Slide 14</vt:lpstr>
      <vt:lpstr>Slide 15</vt:lpstr>
      <vt:lpstr>Teorema</vt:lpstr>
      <vt:lpstr>Balikan Modulo (modulo invers)</vt:lpstr>
      <vt:lpstr>Slide 18</vt:lpstr>
      <vt:lpstr>Kekongruenan Lanjar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Bilangan Bulat</dc:title>
  <dc:creator>Sri Nurhayati</dc:creator>
  <cp:lastModifiedBy>Sri Nurhayati</cp:lastModifiedBy>
  <cp:revision>6</cp:revision>
  <dcterms:created xsi:type="dcterms:W3CDTF">2010-05-17T02:45:36Z</dcterms:created>
  <dcterms:modified xsi:type="dcterms:W3CDTF">2010-05-17T03:26:38Z</dcterms:modified>
</cp:coreProperties>
</file>