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0352" tIns="45176" rIns="90352" bIns="4517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0352" tIns="45176" rIns="90352" bIns="45176" rtlCol="0"/>
          <a:lstStyle>
            <a:lvl1pPr algn="r">
              <a:defRPr sz="1200"/>
            </a:lvl1pPr>
          </a:lstStyle>
          <a:p>
            <a:fld id="{8F8C4A27-3BD0-485E-A390-609124FF5F99}" type="datetimeFigureOut">
              <a:rPr lang="en-US" smtClean="0"/>
              <a:pPr/>
              <a:t>5/21/2010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52" tIns="45176" rIns="90352" bIns="4517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0352" tIns="45176" rIns="90352" bIns="4517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0352" tIns="45176" rIns="90352" bIns="451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0352" tIns="45176" rIns="90352" bIns="45176" rtlCol="0" anchor="b"/>
          <a:lstStyle>
            <a:lvl1pPr algn="r">
              <a:defRPr sz="1200"/>
            </a:lvl1pPr>
          </a:lstStyle>
          <a:p>
            <a:fld id="{E2CA792B-5604-4DF2-8112-F0458169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011F-3C9F-4564-93E4-5833CD42A665}" type="datetime1">
              <a:rPr lang="en-US" smtClean="0"/>
              <a:pPr/>
              <a:t>5/21/2010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FB2A-0D21-4040-8E83-C72103D25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DDCE-5100-418F-9336-3E74E04A6633}" type="datetime1">
              <a:rPr lang="en-US" smtClean="0"/>
              <a:pPr/>
              <a:t>5/21/2010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FB2A-0D21-4040-8E83-C72103D25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0E47-67F7-4A7E-86CA-7618E4201A63}" type="datetime1">
              <a:rPr lang="en-US" smtClean="0"/>
              <a:pPr/>
              <a:t>5/21/2010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FB2A-0D21-4040-8E83-C72103D25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50149-78CC-4F19-A93B-C7F443AB4272}" type="datetime1">
              <a:rPr lang="en-US" smtClean="0"/>
              <a:pPr/>
              <a:t>5/21/2010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FB2A-0D21-4040-8E83-C72103D25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CB0D-B423-46CA-9239-E6E87AFDB31C}" type="datetime1">
              <a:rPr lang="en-US" smtClean="0"/>
              <a:pPr/>
              <a:t>5/21/2010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FB2A-0D21-4040-8E83-C72103D25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7188-7586-4A2E-BD3F-33816CDC26E7}" type="datetime1">
              <a:rPr lang="en-US" smtClean="0"/>
              <a:pPr/>
              <a:t>5/21/2010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FB2A-0D21-4040-8E83-C72103D25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64EC-10FD-4CEB-8EF4-E57A32A14225}" type="datetime1">
              <a:rPr lang="en-US" smtClean="0"/>
              <a:pPr/>
              <a:t>5/21/2010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FB2A-0D21-4040-8E83-C72103D25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0F3A-0523-4F45-B47E-2048449B51F2}" type="datetime1">
              <a:rPr lang="en-US" smtClean="0"/>
              <a:pPr/>
              <a:t>5/21/2010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FB2A-0D21-4040-8E83-C72103D25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57639-E455-497C-9109-682184C7EAFD}" type="datetime1">
              <a:rPr lang="en-US" smtClean="0"/>
              <a:pPr/>
              <a:t>5/21/2010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FB2A-0D21-4040-8E83-C72103D25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76F7-5BB1-486C-A1C1-6DBA79E71529}" type="datetime1">
              <a:rPr lang="en-US" smtClean="0"/>
              <a:pPr/>
              <a:t>5/21/2010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FB2A-0D21-4040-8E83-C72103D25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301E-3FC6-448F-A2C1-6A1133A55294}" type="datetime1">
              <a:rPr lang="en-US" smtClean="0"/>
              <a:pPr/>
              <a:t>5/21/2010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FB2A-0D21-4040-8E83-C72103D25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48815-9DA5-4373-BF16-B87CB79F351C}" type="datetime1">
              <a:rPr lang="en-US" smtClean="0"/>
              <a:pPr/>
              <a:t>5/21/2010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EFB2A-0D21-4040-8E83-C72103D25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BENTUK NORMALISASI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Galih Hermawan</a:t>
            </a:r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r>
              <a:rPr lang="en-US" dirty="0" smtClean="0"/>
              <a:t> - UNIKOM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FB2A-0D21-4040-8E83-C72103D2536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Normal </a:t>
            </a:r>
            <a:r>
              <a:rPr lang="en-US" dirty="0" err="1" smtClean="0"/>
              <a:t>Ketiga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09600" y="1706880"/>
          <a:ext cx="3200400" cy="1475740"/>
        </p:xfrm>
        <a:graphic>
          <a:graphicData uri="http://schemas.openxmlformats.org/drawingml/2006/table">
            <a:tbl>
              <a:tblPr/>
              <a:tblGrid>
                <a:gridCol w="1147917"/>
                <a:gridCol w="1179911"/>
                <a:gridCol w="87257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+mn-lt"/>
                          <a:ea typeface="Times New Roman"/>
                        </a:rPr>
                        <a:t>No_Pesan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Times New Roman"/>
                        </a:rPr>
                        <a:t>Tgl_Pesan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Times New Roman"/>
                        </a:rPr>
                        <a:t>Total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50001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12/05/97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45.000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50002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12/05/97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32.000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50003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13/05/97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12.000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020EFB2A-0D21-4040-8E83-C72103D25361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3505200"/>
          <a:ext cx="3962399" cy="2582545"/>
        </p:xfrm>
        <a:graphic>
          <a:graphicData uri="http://schemas.openxmlformats.org/drawingml/2006/table">
            <a:tbl>
              <a:tblPr/>
              <a:tblGrid>
                <a:gridCol w="1280619"/>
                <a:gridCol w="1439280"/>
                <a:gridCol w="12425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+mn-lt"/>
                          <a:ea typeface="Times New Roman"/>
                        </a:rPr>
                        <a:t>Kode_Item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+mn-lt"/>
                          <a:ea typeface="Times New Roman"/>
                        </a:rPr>
                        <a:t>Nama_Item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+mn-lt"/>
                          <a:ea typeface="Times New Roman"/>
                        </a:rPr>
                        <a:t>Harga_Set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P1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Pensil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2000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P2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Buku</a:t>
                      </a:r>
                      <a:r>
                        <a:rPr lang="en-US" sz="18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Tulis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3000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P3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Penggaris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2500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P4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Penghapus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P5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Ballpoint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4000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P6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Spidol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105400" y="1600200"/>
          <a:ext cx="3429000" cy="3689350"/>
        </p:xfrm>
        <a:graphic>
          <a:graphicData uri="http://schemas.openxmlformats.org/drawingml/2006/table">
            <a:tbl>
              <a:tblPr/>
              <a:tblGrid>
                <a:gridCol w="1182965"/>
                <a:gridCol w="1004121"/>
                <a:gridCol w="124191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+mn-lt"/>
                          <a:ea typeface="Times New Roman"/>
                        </a:rPr>
                        <a:t>No_Pesan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Times New Roman"/>
                        </a:rPr>
                        <a:t>No_Urut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Times New Roman"/>
                        </a:rPr>
                        <a:t>Kode_Item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50001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0001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P1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50001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0002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P2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50001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0003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P3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50001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0004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P4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50002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0001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P3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50002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0002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P5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50002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0003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P6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50003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0001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P1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50003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0002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P2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33400" y="1295400"/>
            <a:ext cx="2667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Bentuk</a:t>
            </a:r>
            <a:r>
              <a:rPr lang="en-US" dirty="0" smtClean="0">
                <a:solidFill>
                  <a:schemeClr val="tx1"/>
                </a:solidFill>
              </a:rPr>
              <a:t> Normal </a:t>
            </a:r>
            <a:r>
              <a:rPr lang="en-US" dirty="0" err="1" smtClean="0">
                <a:solidFill>
                  <a:schemeClr val="tx1"/>
                </a:solidFill>
              </a:rPr>
              <a:t>Ketiga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Normal Boyce </a:t>
            </a:r>
            <a:r>
              <a:rPr lang="en-US" dirty="0" err="1" smtClean="0"/>
              <a:t>Codd</a:t>
            </a:r>
            <a:r>
              <a:rPr lang="en-US" dirty="0" smtClean="0"/>
              <a:t>/BCNF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smtClean="0"/>
              <a:t>normal </a:t>
            </a:r>
            <a:r>
              <a:rPr lang="en-US" smtClean="0"/>
              <a:t>BCNF: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"</a:t>
            </a:r>
            <a:r>
              <a:rPr lang="en-US" i="1" dirty="0" err="1" smtClean="0"/>
              <a:t>Suatu</a:t>
            </a:r>
            <a:r>
              <a:rPr lang="en-US" i="1" dirty="0" smtClean="0"/>
              <a:t> </a:t>
            </a:r>
            <a:r>
              <a:rPr lang="en-US" i="1" dirty="0" err="1" smtClean="0"/>
              <a:t>relasi</a:t>
            </a:r>
            <a:r>
              <a:rPr lang="en-US" i="1" dirty="0" smtClean="0"/>
              <a:t> </a:t>
            </a:r>
            <a:r>
              <a:rPr lang="en-US" i="1" dirty="0" err="1" smtClean="0"/>
              <a:t>dikatakan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bentuk</a:t>
            </a:r>
            <a:r>
              <a:rPr lang="en-US" i="1" dirty="0" smtClean="0"/>
              <a:t> normal Boyce </a:t>
            </a:r>
            <a:r>
              <a:rPr lang="en-US" i="1" dirty="0" err="1" smtClean="0"/>
              <a:t>Codd</a:t>
            </a:r>
            <a:r>
              <a:rPr lang="en-US" i="1" dirty="0" smtClean="0"/>
              <a:t> </a:t>
            </a:r>
            <a:r>
              <a:rPr lang="en-US" i="1" dirty="0" err="1" smtClean="0"/>
              <a:t>jika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hanya</a:t>
            </a:r>
            <a:r>
              <a:rPr lang="en-US" i="1" dirty="0" smtClean="0"/>
              <a:t> </a:t>
            </a:r>
            <a:r>
              <a:rPr lang="en-US" i="1" dirty="0" err="1" smtClean="0"/>
              <a:t>jika</a:t>
            </a:r>
            <a:r>
              <a:rPr lang="en-US" i="1" dirty="0" smtClean="0"/>
              <a:t> </a:t>
            </a:r>
            <a:r>
              <a:rPr lang="en-US" i="1" dirty="0" err="1" smtClean="0"/>
              <a:t>suatu</a:t>
            </a:r>
            <a:r>
              <a:rPr lang="en-US" i="1" dirty="0" smtClean="0"/>
              <a:t> </a:t>
            </a:r>
            <a:r>
              <a:rPr lang="en-US" i="1" dirty="0" err="1" smtClean="0"/>
              <a:t>penentu</a:t>
            </a:r>
            <a:r>
              <a:rPr lang="en-US" i="1" dirty="0" smtClean="0"/>
              <a:t> (</a:t>
            </a:r>
            <a:r>
              <a:rPr lang="en-US" i="1" dirty="0" err="1" smtClean="0"/>
              <a:t>determinan</a:t>
            </a:r>
            <a:r>
              <a:rPr lang="en-US" i="1" dirty="0" smtClean="0"/>
              <a:t>) </a:t>
            </a:r>
            <a:r>
              <a:rPr lang="en-US" i="1" dirty="0" err="1" smtClean="0"/>
              <a:t>adalah</a:t>
            </a:r>
            <a:r>
              <a:rPr lang="en-US" i="1" dirty="0" smtClean="0"/>
              <a:t> </a:t>
            </a:r>
            <a:r>
              <a:rPr lang="en-US" i="1" dirty="0" err="1" smtClean="0"/>
              <a:t>kunci</a:t>
            </a:r>
            <a:r>
              <a:rPr lang="en-US" i="1" dirty="0" smtClean="0"/>
              <a:t> </a:t>
            </a:r>
            <a:r>
              <a:rPr lang="en-US" i="1" dirty="0" err="1" smtClean="0"/>
              <a:t>kandidat</a:t>
            </a:r>
            <a:r>
              <a:rPr lang="en-US" i="1" dirty="0" smtClean="0"/>
              <a:t> (</a:t>
            </a:r>
            <a:r>
              <a:rPr lang="en-US" i="1" dirty="0" err="1" smtClean="0"/>
              <a:t>atribut</a:t>
            </a:r>
            <a:r>
              <a:rPr lang="en-US" i="1" dirty="0" smtClean="0"/>
              <a:t> yang </a:t>
            </a:r>
            <a:r>
              <a:rPr lang="en-US" i="1" dirty="0" err="1" smtClean="0"/>
              <a:t>bersifat</a:t>
            </a:r>
            <a:r>
              <a:rPr lang="en-US" i="1" dirty="0" smtClean="0"/>
              <a:t> </a:t>
            </a:r>
            <a:r>
              <a:rPr lang="en-US" i="1" dirty="0" err="1" smtClean="0"/>
              <a:t>unik</a:t>
            </a:r>
            <a:r>
              <a:rPr lang="en-US" i="1" dirty="0" smtClean="0"/>
              <a:t>)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FB2A-0D21-4040-8E83-C72103D2536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BCNF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4000" y="1981200"/>
          <a:ext cx="6096000" cy="2010410"/>
        </p:xfrm>
        <a:graphic>
          <a:graphicData uri="http://schemas.openxmlformats.org/drawingml/2006/table">
            <a:tbl>
              <a:tblPr/>
              <a:tblGrid>
                <a:gridCol w="1532941"/>
                <a:gridCol w="2269196"/>
                <a:gridCol w="229386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Arial"/>
                          <a:ea typeface="Times New Roman"/>
                        </a:rPr>
                        <a:t>Siswa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</a:rPr>
                        <a:t>Kursus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"/>
                          <a:ea typeface="Times New Roman"/>
                        </a:rPr>
                        <a:t>Tutor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</a:rPr>
                        <a:t>Anwar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Bahasa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Perancis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Piere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Anwar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Bahasa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Inggris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Richard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Budi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Bahasa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Perancis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Piere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/>
                          <a:ea typeface="Times New Roman"/>
                        </a:rPr>
                        <a:t>Cecep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Bahasa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Inggris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Suzzane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FB2A-0D21-4040-8E83-C72103D2536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0" y="4495800"/>
            <a:ext cx="350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Apakah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memenuhi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bentuk</a:t>
            </a:r>
            <a:r>
              <a:rPr lang="en-US" dirty="0" smtClean="0">
                <a:solidFill>
                  <a:schemeClr val="tx1"/>
                </a:solidFill>
              </a:rPr>
              <a:t> 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NF ?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Apakah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memenuhi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bentuk</a:t>
            </a:r>
            <a:r>
              <a:rPr lang="en-US" dirty="0" smtClean="0">
                <a:solidFill>
                  <a:schemeClr val="tx1"/>
                </a:solidFill>
              </a:rPr>
              <a:t> 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NF ?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Apakah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memenuhi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bentuk</a:t>
            </a:r>
            <a:r>
              <a:rPr lang="en-US" dirty="0" smtClean="0">
                <a:solidFill>
                  <a:schemeClr val="tx1"/>
                </a:solidFill>
              </a:rPr>
              <a:t>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NF ?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BCNF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 smtClean="0"/>
              <a:t>kursus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/>
              <a:t>relasi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3NF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BCNF. </a:t>
            </a:r>
            <a:endParaRPr lang="en-US" dirty="0" smtClean="0"/>
          </a:p>
          <a:p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:</a:t>
            </a:r>
          </a:p>
          <a:p>
            <a:pPr lvl="1"/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kursus</a:t>
            </a:r>
            <a:endParaRPr lang="en-US" dirty="0"/>
          </a:p>
          <a:p>
            <a:pPr lvl="1"/>
            <a:r>
              <a:rPr lang="en-US" dirty="0" err="1"/>
              <a:t>Setiap</a:t>
            </a:r>
            <a:r>
              <a:rPr lang="en-US" dirty="0"/>
              <a:t> tutor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mengajar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kursus</a:t>
            </a:r>
            <a:r>
              <a:rPr lang="en-US" dirty="0"/>
              <a:t> </a:t>
            </a:r>
            <a:r>
              <a:rPr lang="en-US" dirty="0" err="1"/>
              <a:t>bahasa</a:t>
            </a:r>
            <a:endParaRPr lang="en-US" dirty="0"/>
          </a:p>
          <a:p>
            <a:pPr lvl="1"/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kursus</a:t>
            </a:r>
            <a:r>
              <a:rPr lang="en-US" dirty="0"/>
              <a:t> </a:t>
            </a:r>
            <a:r>
              <a:rPr lang="en-US" dirty="0" err="1"/>
              <a:t>diajar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tutor</a:t>
            </a:r>
          </a:p>
          <a:p>
            <a:pPr lvl="1"/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kursus</a:t>
            </a:r>
            <a:r>
              <a:rPr lang="en-US" dirty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/>
              <a:t>dipegang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smtClean="0"/>
              <a:t>tutor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FB2A-0D21-4040-8E83-C72103D2536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BCNF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BCNF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/>
              <a:t>determinan</a:t>
            </a:r>
            <a:r>
              <a:rPr lang="en-US" dirty="0"/>
              <a:t> TUTOR (yang </a:t>
            </a:r>
            <a:r>
              <a:rPr lang="en-US" dirty="0" err="1"/>
              <a:t>menentukan</a:t>
            </a:r>
            <a:r>
              <a:rPr lang="en-US" dirty="0"/>
              <a:t> KURSUS)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Kandidat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Cara </a:t>
            </a:r>
            <a:r>
              <a:rPr lang="en-US" dirty="0" err="1"/>
              <a:t>konversi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3NF </a:t>
            </a:r>
            <a:r>
              <a:rPr lang="en-US" dirty="0" err="1"/>
              <a:t>ke</a:t>
            </a:r>
            <a:r>
              <a:rPr lang="en-US" dirty="0"/>
              <a:t> BCNF </a:t>
            </a:r>
            <a:r>
              <a:rPr lang="en-US" dirty="0" err="1"/>
              <a:t>adalah</a:t>
            </a:r>
            <a:r>
              <a:rPr lang="en-US" dirty="0"/>
              <a:t> :</a:t>
            </a:r>
            <a:endParaRPr lang="en-US" sz="4400" dirty="0"/>
          </a:p>
          <a:p>
            <a:pPr lvl="1"/>
            <a:r>
              <a:rPr lang="en-US" dirty="0" err="1"/>
              <a:t>Carilah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penentu</a:t>
            </a:r>
            <a:endParaRPr lang="en-US" sz="4000" dirty="0"/>
          </a:p>
          <a:p>
            <a:pPr lvl="1"/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penentu</a:t>
            </a:r>
            <a:r>
              <a:rPr lang="en-US" dirty="0"/>
              <a:t> yang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kandidat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:</a:t>
            </a:r>
            <a:endParaRPr lang="en-US" sz="4000" dirty="0"/>
          </a:p>
          <a:p>
            <a:pPr lvl="2"/>
            <a:r>
              <a:rPr lang="en-US" dirty="0" err="1"/>
              <a:t>Pisahkan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sz="3600" dirty="0"/>
          </a:p>
          <a:p>
            <a:pPr lvl="2"/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penentu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smtClean="0"/>
              <a:t>primer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FB2A-0D21-4040-8E83-C72103D25361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BCNF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371600" y="2362200"/>
          <a:ext cx="2438400" cy="2049780"/>
        </p:xfrm>
        <a:graphic>
          <a:graphicData uri="http://schemas.openxmlformats.org/drawingml/2006/table">
            <a:tbl>
              <a:tblPr/>
              <a:tblGrid>
                <a:gridCol w="976774"/>
                <a:gridCol w="146162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+mn-lt"/>
                          <a:ea typeface="Times New Roman"/>
                        </a:rPr>
                        <a:t>Siswa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Tutor</a:t>
                      </a:r>
                      <a:endParaRPr lang="en-US" sz="20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 Anwar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Piere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Anwar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Richard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Budi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Piere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Cecep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Suzzane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FB2A-0D21-4040-8E83-C72103D25361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19600" y="2362200"/>
          <a:ext cx="3251200" cy="1639824"/>
        </p:xfrm>
        <a:graphic>
          <a:graphicData uri="http://schemas.openxmlformats.org/drawingml/2006/table">
            <a:tbl>
              <a:tblPr/>
              <a:tblGrid>
                <a:gridCol w="1295400"/>
                <a:gridCol w="19558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</a:rPr>
                        <a:t>Tutor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Kursus</a:t>
                      </a:r>
                      <a:endParaRPr lang="en-US" sz="20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Piere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Bahasa Perancis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Richard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Bahasa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Inggris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Suzzane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Bahasa</a:t>
                      </a:r>
                      <a:r>
                        <a:rPr lang="en-US" sz="20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+mn-lt"/>
                          <a:ea typeface="Times New Roman"/>
                        </a:rPr>
                        <a:t>Inggris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FB2A-0D21-4040-8E83-C72103D2536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85800" y="1619250"/>
            <a:ext cx="7772400" cy="3638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>
                <a:tab pos="4224338" algn="l"/>
              </a:tabLst>
            </a:pPr>
            <a: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PT. SANTA PURI	FAKTUR PEMBELIAN BARANG</a:t>
            </a:r>
            <a:b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Jl. Senopati 11</a:t>
            </a:r>
            <a:b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Bandung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>
                <a:tab pos="1654175" algn="l"/>
                <a:tab pos="4513263" algn="l"/>
              </a:tabLst>
            </a:pPr>
            <a: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Kode Suplier	: G01		Tanggal	: 07/02/90</a:t>
            </a:r>
            <a:b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Nama Suplier	: Gobel Nustra		Nomor	: 998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v-S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v-S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Jatuh Tempo Faktur : 09/03/90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05542" y="3429000"/>
          <a:ext cx="7543801" cy="1143000"/>
        </p:xfrm>
        <a:graphic>
          <a:graphicData uri="http://schemas.openxmlformats.org/drawingml/2006/table">
            <a:tbl>
              <a:tblPr/>
              <a:tblGrid>
                <a:gridCol w="910459"/>
                <a:gridCol w="2106339"/>
                <a:gridCol w="1508399"/>
                <a:gridCol w="1509302"/>
                <a:gridCol w="1509302"/>
              </a:tblGrid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+mn-lt"/>
                          <a:ea typeface="Times New Roman"/>
                        </a:rPr>
                        <a:t>Kode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Times New Roman"/>
                        </a:rPr>
                        <a:t>Nama Barang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Times New Roman"/>
                        </a:rPr>
                        <a:t>Qty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Times New Roman"/>
                        </a:rPr>
                        <a:t>Harga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+mn-lt"/>
                          <a:ea typeface="Times New Roman"/>
                        </a:rPr>
                        <a:t>Jumlah</a:t>
                      </a: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A01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AC SPLIT ½ PK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1.350.000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13.500.000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A02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AC SPLIT 1 PK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2.000.000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20.000.000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 gridSpan="4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TOTAL FAKTUR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33.500.000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Step I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i="1" dirty="0" err="1" smtClean="0"/>
              <a:t>Unnormalized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FB2A-0D21-4040-8E83-C72103D25361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596" y="2514600"/>
          <a:ext cx="8686803" cy="1532636"/>
        </p:xfrm>
        <a:graphic>
          <a:graphicData uri="http://schemas.openxmlformats.org/drawingml/2006/table">
            <a:tbl>
              <a:tblPr/>
              <a:tblGrid>
                <a:gridCol w="650443"/>
                <a:gridCol w="732481"/>
                <a:gridCol w="925855"/>
                <a:gridCol w="663025"/>
                <a:gridCol w="979405"/>
                <a:gridCol w="773195"/>
                <a:gridCol w="914400"/>
                <a:gridCol w="493943"/>
                <a:gridCol w="851352"/>
                <a:gridCol w="851352"/>
                <a:gridCol w="85135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n-lt"/>
                          <a:ea typeface="Times New Roman"/>
                        </a:rPr>
                        <a:t>No_Fak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n-lt"/>
                          <a:ea typeface="Times New Roman"/>
                        </a:rPr>
                        <a:t>Kd_Supp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n-lt"/>
                          <a:ea typeface="Times New Roman"/>
                        </a:rPr>
                        <a:t>Nama_Supp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n-lt"/>
                          <a:ea typeface="Times New Roman"/>
                        </a:rPr>
                        <a:t>Kd_Brg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n-lt"/>
                          <a:ea typeface="Times New Roman"/>
                        </a:rPr>
                        <a:t>Nama_Brg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n-lt"/>
                          <a:ea typeface="Times New Roman"/>
                        </a:rPr>
                        <a:t>Tgl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n-lt"/>
                          <a:ea typeface="Times New Roman"/>
                        </a:rPr>
                        <a:t>Jatuh</a:t>
                      </a:r>
                      <a:r>
                        <a:rPr lang="en-US" sz="1200" dirty="0">
                          <a:latin typeface="+mn-lt"/>
                          <a:ea typeface="Times New Roman"/>
                        </a:rPr>
                        <a:t> Tempo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Qty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</a:rPr>
                        <a:t>Harga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n-lt"/>
                          <a:ea typeface="Times New Roman"/>
                        </a:rPr>
                        <a:t>Jumlah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779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S02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Hitachi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R02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Rice Cooker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02/02/90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09/03/90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150.000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1.500.000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1.500.000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998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G01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n-lt"/>
                          <a:ea typeface="Times New Roman"/>
                        </a:rPr>
                        <a:t>Gobel</a:t>
                      </a:r>
                      <a:r>
                        <a:rPr lang="en-US" sz="1200" dirty="0">
                          <a:latin typeface="+mn-lt"/>
                          <a:ea typeface="Times New Roman"/>
                        </a:rPr>
                        <a:t> 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A01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AC SPLIT ½ PK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07/02/90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09/03/90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1.350.000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13.500.000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33.500.000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A02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AC SPLIT 1 PK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2.000.000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20.000.000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Step II </a:t>
            </a:r>
            <a:r>
              <a:rPr lang="en-US" dirty="0" err="1" smtClean="0"/>
              <a:t>Bentuk</a:t>
            </a:r>
            <a:r>
              <a:rPr lang="en-US" dirty="0"/>
              <a:t>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NF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2971800"/>
          <a:ext cx="8534398" cy="1258316"/>
        </p:xfrm>
        <a:graphic>
          <a:graphicData uri="http://schemas.openxmlformats.org/drawingml/2006/table">
            <a:tbl>
              <a:tblPr/>
              <a:tblGrid>
                <a:gridCol w="691185"/>
                <a:gridCol w="778361"/>
                <a:gridCol w="983849"/>
                <a:gridCol w="667167"/>
                <a:gridCol w="1070438"/>
                <a:gridCol w="762000"/>
                <a:gridCol w="762000"/>
                <a:gridCol w="381000"/>
                <a:gridCol w="762000"/>
                <a:gridCol w="838200"/>
                <a:gridCol w="83819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n-lt"/>
                          <a:ea typeface="Times New Roman"/>
                        </a:rPr>
                        <a:t>No_Fak</a:t>
                      </a:r>
                      <a:endParaRPr lang="en-US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Kd_Supp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Nama_Supp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Kd_Brg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Nama_Brg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Tgl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Jatuh Tempo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Qty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harga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Jumlah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779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S02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Hitachi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R02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Rice Cooker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02/02/90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09/03/90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150.000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1.500.000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1.500.000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998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G01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n-lt"/>
                          <a:ea typeface="Times New Roman"/>
                        </a:rPr>
                        <a:t>Gobel</a:t>
                      </a:r>
                      <a:r>
                        <a:rPr lang="en-US" sz="1200" dirty="0">
                          <a:latin typeface="+mn-lt"/>
                          <a:ea typeface="Times New Roman"/>
                        </a:rPr>
                        <a:t> 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A01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AC SPLIT ½ PK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07/02/90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09/03/90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1.350.000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13.500.000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33.500.000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998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Times New Roman"/>
                        </a:rPr>
                        <a:t>G01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n-lt"/>
                          <a:ea typeface="Times New Roman"/>
                        </a:rPr>
                        <a:t>Gobel</a:t>
                      </a:r>
                      <a:r>
                        <a:rPr lang="en-US" sz="1200" dirty="0">
                          <a:latin typeface="+mn-lt"/>
                          <a:ea typeface="Times New Roman"/>
                        </a:rPr>
                        <a:t> 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A02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AC SPLIT 1 PK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07/02/90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09/03/90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2.000.000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20.000.000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33.500.000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3628"/>
            <a:ext cx="2133600" cy="365125"/>
          </a:xfrm>
        </p:spPr>
        <p:txBody>
          <a:bodyPr/>
          <a:lstStyle/>
          <a:p>
            <a:fld id="{020EFB2A-0D21-4040-8E83-C72103D25361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Step III </a:t>
            </a:r>
            <a:r>
              <a:rPr lang="en-US" dirty="0" err="1" smtClean="0"/>
              <a:t>Bentuk</a:t>
            </a:r>
            <a:r>
              <a:rPr lang="en-US" dirty="0" smtClean="0"/>
              <a:t> 2</a:t>
            </a:r>
            <a:r>
              <a:rPr lang="en-US" baseline="30000" dirty="0" smtClean="0"/>
              <a:t>nd</a:t>
            </a:r>
            <a:r>
              <a:rPr lang="en-US" dirty="0" smtClean="0"/>
              <a:t>NF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62000" y="2063115"/>
          <a:ext cx="6816726" cy="1603375"/>
        </p:xfrm>
        <a:graphic>
          <a:graphicData uri="http://schemas.openxmlformats.org/drawingml/2006/table">
            <a:tbl>
              <a:tblPr/>
              <a:tblGrid>
                <a:gridCol w="1143000"/>
                <a:gridCol w="1295400"/>
                <a:gridCol w="609600"/>
                <a:gridCol w="838200"/>
                <a:gridCol w="1756885"/>
                <a:gridCol w="117364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Kd_Supp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Nama_Supp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Kd_Brg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Nama_Brg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Harga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S02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Hitachi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R02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Rice Cooker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150.000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G01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Gobel</a:t>
                      </a:r>
                      <a:r>
                        <a:rPr lang="en-US" sz="1800" dirty="0">
                          <a:latin typeface="+mn-lt"/>
                          <a:ea typeface="Times New Roman"/>
                        </a:rPr>
                        <a:t> 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A01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AC SPLIT ½ PK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1.350.000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A02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AC SPLIT 1 PK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2.000.000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FB2A-0D21-4040-8E83-C72103D25361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" y="4044315"/>
          <a:ext cx="8077200" cy="1518285"/>
        </p:xfrm>
        <a:graphic>
          <a:graphicData uri="http://schemas.openxmlformats.org/drawingml/2006/table">
            <a:tbl>
              <a:tblPr/>
              <a:tblGrid>
                <a:gridCol w="838200"/>
                <a:gridCol w="1044236"/>
                <a:gridCol w="1394164"/>
                <a:gridCol w="533400"/>
                <a:gridCol w="1219200"/>
                <a:gridCol w="1219200"/>
                <a:gridCol w="990600"/>
                <a:gridCol w="8382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No_Fak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Tgl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Jatuh Tempo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Qty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Jumlah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Kd_Supp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Kd_Brg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779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02/02/90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09/03/90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1.500.000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1.500.000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S02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R02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998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07/02/90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09/03/90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13.500.000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33.500.000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G01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A01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998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07/02/90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09/03/90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20.000.000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33.500.000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G01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A02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Bentuk</a:t>
            </a:r>
            <a:r>
              <a:rPr lang="en-US" dirty="0" smtClean="0"/>
              <a:t> Normal </a:t>
            </a:r>
            <a:r>
              <a:rPr lang="en-US" dirty="0" err="1" smtClean="0"/>
              <a:t>Pertama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1NF (</a:t>
            </a:r>
            <a:r>
              <a:rPr lang="en-US" i="1" dirty="0" smtClean="0"/>
              <a:t>First Normal Form</a:t>
            </a:r>
            <a:r>
              <a:rPr lang="en-US" dirty="0" smtClean="0"/>
              <a:t>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4999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normal </a:t>
            </a:r>
            <a:r>
              <a:rPr lang="en-US" dirty="0" err="1" smtClean="0"/>
              <a:t>pertama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"</a:t>
            </a:r>
            <a:r>
              <a:rPr lang="en-US" i="1" dirty="0" err="1" smtClean="0"/>
              <a:t>Suatu</a:t>
            </a:r>
            <a:r>
              <a:rPr lang="en-US" i="1" dirty="0" smtClean="0"/>
              <a:t> </a:t>
            </a:r>
            <a:r>
              <a:rPr lang="en-US" i="1" dirty="0" err="1" smtClean="0"/>
              <a:t>relasi</a:t>
            </a:r>
            <a:r>
              <a:rPr lang="en-US" i="1" dirty="0" smtClean="0"/>
              <a:t> </a:t>
            </a:r>
            <a:r>
              <a:rPr lang="en-US" i="1" dirty="0" err="1" smtClean="0"/>
              <a:t>dikatakan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bentuk</a:t>
            </a:r>
            <a:r>
              <a:rPr lang="en-US" i="1" dirty="0" smtClean="0"/>
              <a:t> normal </a:t>
            </a:r>
            <a:r>
              <a:rPr lang="en-US" i="1" dirty="0" err="1" smtClean="0"/>
              <a:t>pertama</a:t>
            </a:r>
            <a:r>
              <a:rPr lang="en-US" i="1" dirty="0" smtClean="0"/>
              <a:t> </a:t>
            </a:r>
            <a:r>
              <a:rPr lang="en-US" i="1" dirty="0" err="1" smtClean="0"/>
              <a:t>jika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hanya</a:t>
            </a:r>
            <a:r>
              <a:rPr lang="en-US" i="1" dirty="0" smtClean="0"/>
              <a:t> </a:t>
            </a:r>
            <a:r>
              <a:rPr lang="en-US" i="1" dirty="0" err="1" smtClean="0"/>
              <a:t>jika</a:t>
            </a:r>
            <a:r>
              <a:rPr lang="en-US" i="1" dirty="0" smtClean="0"/>
              <a:t> </a:t>
            </a:r>
            <a:r>
              <a:rPr lang="en-US" i="1" dirty="0" err="1" smtClean="0"/>
              <a:t>setiap</a:t>
            </a:r>
            <a:r>
              <a:rPr lang="en-US" i="1" dirty="0" smtClean="0"/>
              <a:t> </a:t>
            </a:r>
            <a:r>
              <a:rPr lang="en-US" i="1" dirty="0" err="1" smtClean="0"/>
              <a:t>atribut</a:t>
            </a:r>
            <a:r>
              <a:rPr lang="en-US" i="1" dirty="0" smtClean="0"/>
              <a:t> </a:t>
            </a:r>
            <a:r>
              <a:rPr lang="en-US" i="1" dirty="0" err="1" smtClean="0"/>
              <a:t>bernilai</a:t>
            </a:r>
            <a:r>
              <a:rPr lang="en-US" i="1" dirty="0" smtClean="0"/>
              <a:t> </a:t>
            </a:r>
            <a:r>
              <a:rPr lang="en-US" i="1" dirty="0" err="1" smtClean="0"/>
              <a:t>tunggal</a:t>
            </a:r>
            <a:r>
              <a:rPr lang="en-US" i="1" dirty="0" smtClean="0"/>
              <a:t> (Atomic Value)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setiap</a:t>
            </a:r>
            <a:r>
              <a:rPr lang="en-US" i="1" dirty="0" smtClean="0"/>
              <a:t> </a:t>
            </a:r>
            <a:r>
              <a:rPr lang="en-US" i="1" dirty="0" err="1" smtClean="0"/>
              <a:t>barisnya</a:t>
            </a:r>
            <a:r>
              <a:rPr lang="en-US" dirty="0" smtClean="0"/>
              <a:t>"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1" y="3733800"/>
          <a:ext cx="7696199" cy="1734312"/>
        </p:xfrm>
        <a:graphic>
          <a:graphicData uri="http://schemas.openxmlformats.org/drawingml/2006/table">
            <a:tbl>
              <a:tblPr/>
              <a:tblGrid>
                <a:gridCol w="1261870"/>
                <a:gridCol w="1285989"/>
                <a:gridCol w="1004233"/>
                <a:gridCol w="1184031"/>
                <a:gridCol w="986692"/>
                <a:gridCol w="986692"/>
                <a:gridCol w="986692"/>
              </a:tblGrid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+mn-lt"/>
                          <a:ea typeface="Times New Roman"/>
                        </a:rPr>
                        <a:t>No_Pesan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+mn-lt"/>
                          <a:ea typeface="Times New Roman"/>
                        </a:rPr>
                        <a:t>Tgl_Pesan</a:t>
                      </a:r>
                      <a:endParaRPr lang="en-US" sz="20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</a:rPr>
                        <a:t>Item1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</a:rPr>
                        <a:t>Item2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</a:rPr>
                        <a:t>Item3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</a:rPr>
                        <a:t>Item4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50001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12/05/97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P1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P2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P3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P4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45.000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50002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12/05/97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P3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P5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P6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32.000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50003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13/05/97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P1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P2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12.000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FB2A-0D21-4040-8E83-C72103D2536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Step IV </a:t>
            </a:r>
            <a:r>
              <a:rPr lang="en-US" dirty="0" err="1" smtClean="0"/>
              <a:t>Bentuk</a:t>
            </a:r>
            <a:r>
              <a:rPr lang="en-US" dirty="0" smtClean="0"/>
              <a:t> 3</a:t>
            </a:r>
            <a:r>
              <a:rPr lang="en-US" baseline="30000" dirty="0" smtClean="0"/>
              <a:t>rd</a:t>
            </a:r>
            <a:r>
              <a:rPr lang="en-US" dirty="0" smtClean="0"/>
              <a:t>NF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219201" y="2011680"/>
          <a:ext cx="6553199" cy="1645920"/>
        </p:xfrm>
        <a:graphic>
          <a:graphicData uri="http://schemas.openxmlformats.org/drawingml/2006/table">
            <a:tbl>
              <a:tblPr/>
              <a:tblGrid>
                <a:gridCol w="1063831"/>
                <a:gridCol w="1344682"/>
                <a:gridCol w="563287"/>
                <a:gridCol w="990600"/>
                <a:gridCol w="1462530"/>
                <a:gridCol w="112826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Kd_Supp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Nama_Supp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Kd_Brg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Nama_Brg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Harga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S02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Hitachi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R02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Rice Cooker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150.000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G01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Gobel</a:t>
                      </a:r>
                      <a:r>
                        <a:rPr lang="en-US" sz="1800" dirty="0">
                          <a:latin typeface="+mn-lt"/>
                          <a:ea typeface="Times New Roman"/>
                        </a:rPr>
                        <a:t> 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A01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AC SPLIT ½ PK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1.350.000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A02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AC SPLIT 1 PK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2.000.000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FB2A-0D21-4040-8E83-C72103D25361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1" y="4114800"/>
          <a:ext cx="8534401" cy="1425194"/>
        </p:xfrm>
        <a:graphic>
          <a:graphicData uri="http://schemas.openxmlformats.org/drawingml/2006/table">
            <a:tbl>
              <a:tblPr/>
              <a:tblGrid>
                <a:gridCol w="761999"/>
                <a:gridCol w="914400"/>
                <a:gridCol w="1219200"/>
                <a:gridCol w="1066800"/>
                <a:gridCol w="914400"/>
                <a:gridCol w="392028"/>
                <a:gridCol w="827172"/>
                <a:gridCol w="533400"/>
                <a:gridCol w="1066800"/>
                <a:gridCol w="83820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No_Fak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Tgl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Jatuh</a:t>
                      </a:r>
                      <a:r>
                        <a:rPr lang="en-US" sz="1600" dirty="0">
                          <a:latin typeface="+mn-lt"/>
                          <a:ea typeface="Times New Roman"/>
                        </a:rPr>
                        <a:t> Tempo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Kd_Supp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No_Fak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Qty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Jumlah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Kd_Brg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779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02/02/90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09/03/90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1.500.000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S02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779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1.500.000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R02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998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07/02/90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09/03/90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33.500.000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G01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13.500.000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A01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20.000.000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A02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Normal </a:t>
            </a:r>
            <a:r>
              <a:rPr lang="en-US" dirty="0" err="1" smtClean="0"/>
              <a:t>Pertama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75230" y="1568268"/>
          <a:ext cx="6353628" cy="4099809"/>
        </p:xfrm>
        <a:graphic>
          <a:graphicData uri="http://schemas.openxmlformats.org/drawingml/2006/table">
            <a:tbl>
              <a:tblPr/>
              <a:tblGrid>
                <a:gridCol w="1438910"/>
                <a:gridCol w="1924775"/>
                <a:gridCol w="1121229"/>
                <a:gridCol w="1868714"/>
              </a:tblGrid>
              <a:tr h="4291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</a:rPr>
                        <a:t>No </a:t>
                      </a:r>
                      <a:r>
                        <a:rPr lang="en-US" sz="2000" b="1" dirty="0" err="1">
                          <a:latin typeface="+mn-lt"/>
                          <a:ea typeface="Times New Roman"/>
                        </a:rPr>
                        <a:t>Pesan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Tgl_Pesan</a:t>
                      </a:r>
                      <a:endParaRPr lang="en-US" sz="20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Item</a:t>
                      </a:r>
                      <a:endParaRPr lang="en-US" sz="20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Total</a:t>
                      </a:r>
                      <a:endParaRPr lang="en-US" sz="20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151"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50001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12/05/97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P1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45.000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44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P2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44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P3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44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P4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50002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12/05/97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P3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32.000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50002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P5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50002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P6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50003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13/05/97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P1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</a:rPr>
                        <a:t>12.000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1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50003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P2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FB2A-0D21-4040-8E83-C72103D2536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Normal </a:t>
            </a:r>
            <a:r>
              <a:rPr lang="en-US" dirty="0" err="1" smtClean="0"/>
              <a:t>Pertama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09700" y="1600201"/>
          <a:ext cx="6286500" cy="4099560"/>
        </p:xfrm>
        <a:graphic>
          <a:graphicData uri="http://schemas.openxmlformats.org/drawingml/2006/table">
            <a:tbl>
              <a:tblPr/>
              <a:tblGrid>
                <a:gridCol w="1423707"/>
                <a:gridCol w="1904440"/>
                <a:gridCol w="1109382"/>
                <a:gridCol w="1848971"/>
              </a:tblGrid>
              <a:tr h="3405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</a:rPr>
                        <a:t>No </a:t>
                      </a:r>
                      <a:r>
                        <a:rPr lang="en-US" sz="2000" b="1" dirty="0" err="1">
                          <a:latin typeface="+mn-lt"/>
                          <a:ea typeface="Times New Roman"/>
                        </a:rPr>
                        <a:t>Pesan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Tgl_Pesan</a:t>
                      </a:r>
                      <a:endParaRPr lang="en-US" sz="20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Item</a:t>
                      </a:r>
                      <a:endParaRPr lang="en-US" sz="20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Total</a:t>
                      </a:r>
                      <a:endParaRPr lang="en-US" sz="20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50001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12/05/97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P1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45.000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50001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12/05/97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P2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45.000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50001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12/05/97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P3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45.000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50001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12/05/97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P4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45.000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50002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12/05/97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P3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32.000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50002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12/05/97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P5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32.000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50002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12/05/97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P6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32.000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50003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13/05/97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P1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12.000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50003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13/05/97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P2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12.000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FB2A-0D21-4040-8E83-C72103D2536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Bentuk</a:t>
            </a:r>
            <a:r>
              <a:rPr lang="en-US" dirty="0" smtClean="0"/>
              <a:t> Normal </a:t>
            </a:r>
            <a:r>
              <a:rPr lang="en-US" dirty="0" err="1" smtClean="0"/>
              <a:t>Kedua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2NF (</a:t>
            </a:r>
            <a:r>
              <a:rPr lang="en-US" i="1" dirty="0" smtClean="0"/>
              <a:t>Second Normal Form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normal </a:t>
            </a:r>
            <a:r>
              <a:rPr lang="en-US" dirty="0" err="1" smtClean="0"/>
              <a:t>kedua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normal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:</a:t>
            </a:r>
          </a:p>
          <a:p>
            <a:pPr marL="862013" indent="-514350">
              <a:buFont typeface="+mj-lt"/>
              <a:buAutoNum type="arabicPeriod"/>
            </a:pP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normal </a:t>
            </a:r>
            <a:r>
              <a:rPr lang="en-US" dirty="0" err="1" smtClean="0"/>
              <a:t>pertama</a:t>
            </a:r>
            <a:r>
              <a:rPr lang="en-US" dirty="0" smtClean="0"/>
              <a:t>.</a:t>
            </a:r>
          </a:p>
          <a:p>
            <a:pPr marL="862013" indent="-514350">
              <a:buFont typeface="+mj-lt"/>
              <a:buAutoNum type="arabicPeriod"/>
            </a:pP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    </a:t>
            </a:r>
            <a:r>
              <a:rPr lang="en-US" dirty="0" err="1" smtClean="0"/>
              <a:t>dependensi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primer.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FB2A-0D21-4040-8E83-C72103D2536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Normal </a:t>
            </a:r>
            <a:r>
              <a:rPr lang="en-US" dirty="0" err="1" smtClean="0"/>
              <a:t>Kedua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09333" y="2819400"/>
          <a:ext cx="3334067" cy="1639824"/>
        </p:xfrm>
        <a:graphic>
          <a:graphicData uri="http://schemas.openxmlformats.org/drawingml/2006/table">
            <a:tbl>
              <a:tblPr/>
              <a:tblGrid>
                <a:gridCol w="1195861"/>
                <a:gridCol w="1229191"/>
                <a:gridCol w="90901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+mn-lt"/>
                          <a:ea typeface="Times New Roman"/>
                        </a:rPr>
                        <a:t>No_Pesan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Tgl_Pesan</a:t>
                      </a:r>
                      <a:endParaRPr lang="en-US" sz="20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Total</a:t>
                      </a:r>
                      <a:endParaRPr lang="en-US" sz="20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50001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12/05/97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45.000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50002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12/05/97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32.000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50003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13/05/97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12.000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FB2A-0D21-4040-8E83-C72103D2536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29200" y="1996440"/>
          <a:ext cx="2078355" cy="4099560"/>
        </p:xfrm>
        <a:graphic>
          <a:graphicData uri="http://schemas.openxmlformats.org/drawingml/2006/table">
            <a:tbl>
              <a:tblPr/>
              <a:tblGrid>
                <a:gridCol w="1168127"/>
                <a:gridCol w="91022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+mn-lt"/>
                          <a:ea typeface="Times New Roman"/>
                        </a:rPr>
                        <a:t>No </a:t>
                      </a:r>
                      <a:r>
                        <a:rPr lang="en-US" sz="2000" b="1" dirty="0" err="1">
                          <a:latin typeface="+mn-lt"/>
                          <a:ea typeface="Times New Roman"/>
                        </a:rPr>
                        <a:t>Pesan</a:t>
                      </a:r>
                      <a:endParaRPr lang="en-US" sz="20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+mn-lt"/>
                          <a:ea typeface="Times New Roman"/>
                        </a:rPr>
                        <a:t>Item</a:t>
                      </a:r>
                      <a:endParaRPr lang="en-US" sz="20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50001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P1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50001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P2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50001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P3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50001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P4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50002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P3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50002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P5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50002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P6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50003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P1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</a:rPr>
                        <a:t>50003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</a:rPr>
                        <a:t>P2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990600" y="2209800"/>
            <a:ext cx="1981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Relasi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Pesanan1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29200" y="1447800"/>
            <a:ext cx="1981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Relasi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Pesanan2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90600" y="1524000"/>
            <a:ext cx="2743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Bauhaus 93" pitchFamily="82" charset="0"/>
              </a:rPr>
              <a:t>Berdasarkan</a:t>
            </a:r>
            <a:r>
              <a:rPr lang="en-US" dirty="0" smtClean="0">
                <a:solidFill>
                  <a:schemeClr val="tx1"/>
                </a:solidFill>
                <a:latin typeface="Bauhaus 93" pitchFamily="8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uhaus 93" pitchFamily="82" charset="0"/>
              </a:rPr>
              <a:t>tabel</a:t>
            </a:r>
            <a:r>
              <a:rPr lang="en-US" dirty="0" smtClean="0">
                <a:solidFill>
                  <a:schemeClr val="tx1"/>
                </a:solidFill>
                <a:latin typeface="Bauhaus 93" pitchFamily="8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uhaus 93" pitchFamily="82" charset="0"/>
              </a:rPr>
              <a:t>hal</a:t>
            </a:r>
            <a:r>
              <a:rPr lang="en-US" dirty="0" smtClean="0">
                <a:solidFill>
                  <a:schemeClr val="tx1"/>
                </a:solidFill>
                <a:latin typeface="Bauhaus 93" pitchFamily="82" charset="0"/>
              </a:rPr>
              <a:t>. 4</a:t>
            </a:r>
            <a:endParaRPr lang="en-US" dirty="0">
              <a:solidFill>
                <a:schemeClr val="tx1"/>
              </a:solidFill>
              <a:latin typeface="Bauhaus 9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Bentuk</a:t>
            </a:r>
            <a:r>
              <a:rPr lang="en-US" dirty="0" smtClean="0"/>
              <a:t> Normal </a:t>
            </a:r>
            <a:r>
              <a:rPr lang="en-US" dirty="0" err="1" smtClean="0"/>
              <a:t>Ketiga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3NF (</a:t>
            </a:r>
            <a:r>
              <a:rPr lang="en-US" i="1" dirty="0" smtClean="0"/>
              <a:t>Third Normal Form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normal </a:t>
            </a:r>
            <a:r>
              <a:rPr lang="en-US" dirty="0" err="1" smtClean="0"/>
              <a:t>ketiga</a:t>
            </a:r>
            <a:r>
              <a:rPr lang="en-US" dirty="0" smtClean="0"/>
              <a:t> :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Suatu</a:t>
            </a:r>
            <a:r>
              <a:rPr lang="en-US" i="1" dirty="0" smtClean="0"/>
              <a:t> </a:t>
            </a:r>
            <a:r>
              <a:rPr lang="en-US" i="1" dirty="0" err="1"/>
              <a:t>relasi</a:t>
            </a:r>
            <a:r>
              <a:rPr lang="en-US" i="1" dirty="0"/>
              <a:t> </a:t>
            </a:r>
            <a:r>
              <a:rPr lang="en-US" i="1" dirty="0" err="1"/>
              <a:t>dikatakan</a:t>
            </a:r>
            <a:r>
              <a:rPr lang="en-US" i="1" dirty="0"/>
              <a:t>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bentuk</a:t>
            </a:r>
            <a:r>
              <a:rPr lang="en-US" i="1" dirty="0"/>
              <a:t> normal </a:t>
            </a:r>
            <a:r>
              <a:rPr lang="en-US" i="1" dirty="0" err="1"/>
              <a:t>ketiga</a:t>
            </a:r>
            <a:r>
              <a:rPr lang="en-US" i="1" dirty="0"/>
              <a:t> </a:t>
            </a:r>
            <a:r>
              <a:rPr lang="en-US" i="1" dirty="0" err="1"/>
              <a:t>jika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hanya</a:t>
            </a:r>
            <a:r>
              <a:rPr lang="en-US" i="1" dirty="0"/>
              <a:t> </a:t>
            </a:r>
            <a:r>
              <a:rPr lang="en-US" i="1" dirty="0" err="1"/>
              <a:t>jika</a:t>
            </a:r>
            <a:r>
              <a:rPr lang="en-US" i="1" dirty="0"/>
              <a:t> </a:t>
            </a:r>
            <a:r>
              <a:rPr lang="en-US" i="1" dirty="0" smtClean="0"/>
              <a:t>:</a:t>
            </a:r>
          </a:p>
          <a:p>
            <a:pPr marL="920750" indent="-514350">
              <a:buFont typeface="+mj-lt"/>
              <a:buAutoNum type="arabicPeriod"/>
            </a:pP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normal </a:t>
            </a:r>
            <a:r>
              <a:rPr lang="en-US" dirty="0" err="1"/>
              <a:t>kedua</a:t>
            </a:r>
            <a:r>
              <a:rPr lang="en-US" dirty="0"/>
              <a:t>.</a:t>
            </a:r>
          </a:p>
          <a:p>
            <a:pPr marL="920750" indent="-514350">
              <a:buFont typeface="+mj-lt"/>
              <a:buAutoNum type="arabicPeriod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dependensi</a:t>
            </a:r>
            <a:r>
              <a:rPr lang="en-US" dirty="0"/>
              <a:t> </a:t>
            </a:r>
            <a:r>
              <a:rPr lang="en-US" dirty="0" err="1"/>
              <a:t>transitif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primer.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FB2A-0D21-4040-8E83-C72103D2536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Normal </a:t>
            </a:r>
            <a:r>
              <a:rPr lang="en-US" dirty="0" err="1" smtClean="0"/>
              <a:t>Ketiga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011680"/>
          <a:ext cx="8229599" cy="3777615"/>
        </p:xfrm>
        <a:graphic>
          <a:graphicData uri="http://schemas.openxmlformats.org/drawingml/2006/table">
            <a:tbl>
              <a:tblPr/>
              <a:tblGrid>
                <a:gridCol w="1045614"/>
                <a:gridCol w="1030237"/>
                <a:gridCol w="1247560"/>
                <a:gridCol w="1275240"/>
                <a:gridCol w="1455659"/>
                <a:gridCol w="1141975"/>
                <a:gridCol w="1033314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Times New Roman"/>
                        </a:rPr>
                        <a:t>No </a:t>
                      </a:r>
                      <a:r>
                        <a:rPr lang="en-US" sz="1800" b="1" dirty="0" err="1">
                          <a:latin typeface="+mn-lt"/>
                          <a:ea typeface="Times New Roman"/>
                        </a:rPr>
                        <a:t>Pesan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+mn-lt"/>
                          <a:ea typeface="Times New Roman"/>
                        </a:rPr>
                        <a:t>No_Urut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+mn-lt"/>
                          <a:ea typeface="Times New Roman"/>
                        </a:rPr>
                        <a:t>Tgl_Pesan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+mn-lt"/>
                          <a:ea typeface="Times New Roman"/>
                        </a:rPr>
                        <a:t>Kode_Item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+mn-lt"/>
                          <a:ea typeface="Times New Roman"/>
                        </a:rPr>
                        <a:t>Nama_Item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+mn-lt"/>
                          <a:ea typeface="Times New Roman"/>
                        </a:rPr>
                        <a:t>Harga_Set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Times New Roman"/>
                        </a:rPr>
                        <a:t>Total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50001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0001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12/05/97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P1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Pensil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2000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45.000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50001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0002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12/05/97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P2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Buku</a:t>
                      </a:r>
                      <a:r>
                        <a:rPr lang="en-US" sz="18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Tulis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3000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45.000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50001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0003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12/05/97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P3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Penggaris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2500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45.000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50001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0004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12/05/97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P4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Penghapus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1000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45.000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50002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0001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12/05/97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P3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Penggaris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2500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32.000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50002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0002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12/05/97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P5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Ballpoint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4000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32.000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50002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0003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12/05/97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P6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Spidol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32.000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50003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0001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13/05/97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P1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Pensil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2000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12.000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50003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0002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13/05/97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P2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Buku</a:t>
                      </a:r>
                      <a:r>
                        <a:rPr lang="en-US" sz="18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+mn-lt"/>
                          <a:ea typeface="Times New Roman"/>
                        </a:rPr>
                        <a:t>Tulis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Times New Roman"/>
                        </a:rPr>
                        <a:t>3000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12.000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FB2A-0D21-4040-8E83-C72103D2536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447800"/>
            <a:ext cx="2667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Bentuk</a:t>
            </a:r>
            <a:r>
              <a:rPr lang="en-US" dirty="0" smtClean="0">
                <a:solidFill>
                  <a:schemeClr val="tx1"/>
                </a:solidFill>
              </a:rPr>
              <a:t> Normal </a:t>
            </a:r>
            <a:r>
              <a:rPr lang="en-US" dirty="0" err="1" smtClean="0">
                <a:solidFill>
                  <a:schemeClr val="tx1"/>
                </a:solidFill>
              </a:rPr>
              <a:t>Pertama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Normal </a:t>
            </a:r>
            <a:r>
              <a:rPr lang="en-US" dirty="0" err="1" smtClean="0"/>
              <a:t>Ketiga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85056" y="2209800"/>
          <a:ext cx="2743201" cy="1311656"/>
        </p:xfrm>
        <a:graphic>
          <a:graphicData uri="http://schemas.openxmlformats.org/drawingml/2006/table">
            <a:tbl>
              <a:tblPr/>
              <a:tblGrid>
                <a:gridCol w="983929"/>
                <a:gridCol w="1011353"/>
                <a:gridCol w="74791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  <a:ea typeface="Times New Roman"/>
                        </a:rPr>
                        <a:t>No_Pesan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</a:rPr>
                        <a:t>Tgl_Pesan</a:t>
                      </a:r>
                      <a:endParaRPr lang="en-US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</a:rPr>
                        <a:t>Total</a:t>
                      </a:r>
                      <a:endParaRPr lang="en-US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50001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12/05/97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45.000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50002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12/05/97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32.000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50003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13/05/97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12.000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Hermawan - IF 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FB2A-0D21-4040-8E83-C72103D25361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7999" y="2200728"/>
          <a:ext cx="5867400" cy="3279140"/>
        </p:xfrm>
        <a:graphic>
          <a:graphicData uri="http://schemas.openxmlformats.org/drawingml/2006/table">
            <a:tbl>
              <a:tblPr/>
              <a:tblGrid>
                <a:gridCol w="988628"/>
                <a:gridCol w="1010754"/>
                <a:gridCol w="1250116"/>
                <a:gridCol w="1404998"/>
                <a:gridCol w="121290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</a:rPr>
                        <a:t>No </a:t>
                      </a:r>
                      <a:r>
                        <a:rPr lang="en-US" sz="1600" b="1" dirty="0" err="1">
                          <a:latin typeface="+mn-lt"/>
                          <a:ea typeface="Times New Roman"/>
                        </a:rPr>
                        <a:t>Pesan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  <a:ea typeface="Times New Roman"/>
                        </a:rPr>
                        <a:t>No_Urut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</a:rPr>
                        <a:t>Kode_Item</a:t>
                      </a:r>
                      <a:endParaRPr lang="en-US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</a:rPr>
                        <a:t>Nama_Item</a:t>
                      </a:r>
                      <a:endParaRPr lang="en-US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</a:rPr>
                        <a:t>Harga_Set</a:t>
                      </a:r>
                      <a:endParaRPr lang="en-US" sz="16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50001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0001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P1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Pensil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50001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0002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P2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Buku Tulis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3000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50001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0003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P3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Penggaris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2500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50001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0004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P4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Penghapus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1000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50002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0001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P3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Penggaris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2500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50002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0002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P5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Ballpoint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4000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50002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0003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P6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Spidol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1500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50003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0001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P1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Pensil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50003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0002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P2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Buku Tulis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3000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99572" y="1676400"/>
            <a:ext cx="2667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Bentuk</a:t>
            </a:r>
            <a:r>
              <a:rPr lang="en-US" dirty="0" smtClean="0">
                <a:solidFill>
                  <a:schemeClr val="tx1"/>
                </a:solidFill>
              </a:rPr>
              <a:t> Normal </a:t>
            </a:r>
            <a:r>
              <a:rPr lang="en-US" dirty="0" err="1" smtClean="0">
                <a:solidFill>
                  <a:schemeClr val="tx1"/>
                </a:solidFill>
              </a:rPr>
              <a:t>Kedua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945</Words>
  <Application>Microsoft Office PowerPoint</Application>
  <PresentationFormat>On-screen Show (4:3)</PresentationFormat>
  <Paragraphs>649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BENTUK NORMALISASI</vt:lpstr>
      <vt:lpstr>Bentuk Normal Pertama 1NF (First Normal Form)</vt:lpstr>
      <vt:lpstr>Bentuk Normal Pertama</vt:lpstr>
      <vt:lpstr>Bentuk Normal Pertama</vt:lpstr>
      <vt:lpstr>Bentuk Normal Kedua 2NF (Second Normal Form)</vt:lpstr>
      <vt:lpstr>Bentuk Normal Kedua</vt:lpstr>
      <vt:lpstr>Bentuk Normal Ketiga 3NF (Third Normal Form)</vt:lpstr>
      <vt:lpstr>Bentuk Normal Ketiga</vt:lpstr>
      <vt:lpstr>Bentuk Normal Ketiga</vt:lpstr>
      <vt:lpstr>Bentuk Normal Ketiga</vt:lpstr>
      <vt:lpstr>Bentuk Normal Boyce Codd/BCNF</vt:lpstr>
      <vt:lpstr>Bentuk BCNF</vt:lpstr>
      <vt:lpstr>Bentuk BCNF</vt:lpstr>
      <vt:lpstr>Bentuk BCNF</vt:lpstr>
      <vt:lpstr>Bentuk BCNF</vt:lpstr>
      <vt:lpstr>Studi Kasus</vt:lpstr>
      <vt:lpstr>Studi Kasus Step I Bentuk Unnormalized</vt:lpstr>
      <vt:lpstr>Studi Kasus Step II Bentuk 1stNF</vt:lpstr>
      <vt:lpstr>Studi Kasus Step III Bentuk 2ndNF</vt:lpstr>
      <vt:lpstr>Studi Kasus Step IV Bentuk 3rdNF</vt:lpstr>
    </vt:vector>
  </TitlesOfParts>
  <Company>Forum Informatika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BENTUK NORMALISASI</dc:title>
  <dc:creator>Galih Hermawan</dc:creator>
  <cp:lastModifiedBy>Galih Hermawan</cp:lastModifiedBy>
  <cp:revision>56</cp:revision>
  <dcterms:created xsi:type="dcterms:W3CDTF">2010-05-20T14:51:04Z</dcterms:created>
  <dcterms:modified xsi:type="dcterms:W3CDTF">2010-05-21T08:07:41Z</dcterms:modified>
</cp:coreProperties>
</file>