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2" r:id="rId26"/>
    <p:sldId id="283" r:id="rId27"/>
    <p:sldId id="284" r:id="rId28"/>
    <p:sldId id="285" r:id="rId29"/>
    <p:sldId id="286" r:id="rId30"/>
    <p:sldId id="281" r:id="rId3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F65-E65C-41BB-AD0C-7015A8B4E1FC}" type="datetimeFigureOut">
              <a:rPr lang="id-ID" smtClean="0"/>
              <a:t>31/05/2010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F246-79D4-4745-95C3-A803D4B1AD3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F65-E65C-41BB-AD0C-7015A8B4E1FC}" type="datetimeFigureOut">
              <a:rPr lang="id-ID" smtClean="0"/>
              <a:t>31/05/2010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F246-79D4-4745-95C3-A803D4B1AD3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F65-E65C-41BB-AD0C-7015A8B4E1FC}" type="datetimeFigureOut">
              <a:rPr lang="id-ID" smtClean="0"/>
              <a:t>31/05/2010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F246-79D4-4745-95C3-A803D4B1AD3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F65-E65C-41BB-AD0C-7015A8B4E1FC}" type="datetimeFigureOut">
              <a:rPr lang="id-ID" smtClean="0"/>
              <a:t>31/05/2010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F246-79D4-4745-95C3-A803D4B1AD3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F65-E65C-41BB-AD0C-7015A8B4E1FC}" type="datetimeFigureOut">
              <a:rPr lang="id-ID" smtClean="0"/>
              <a:t>31/05/2010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F246-79D4-4745-95C3-A803D4B1AD3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F65-E65C-41BB-AD0C-7015A8B4E1FC}" type="datetimeFigureOut">
              <a:rPr lang="id-ID" smtClean="0"/>
              <a:t>31/05/2010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F246-79D4-4745-95C3-A803D4B1AD3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F65-E65C-41BB-AD0C-7015A8B4E1FC}" type="datetimeFigureOut">
              <a:rPr lang="id-ID" smtClean="0"/>
              <a:t>31/05/2010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F246-79D4-4745-95C3-A803D4B1AD3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F65-E65C-41BB-AD0C-7015A8B4E1FC}" type="datetimeFigureOut">
              <a:rPr lang="id-ID" smtClean="0"/>
              <a:t>31/05/2010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F246-79D4-4745-95C3-A803D4B1AD3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F65-E65C-41BB-AD0C-7015A8B4E1FC}" type="datetimeFigureOut">
              <a:rPr lang="id-ID" smtClean="0"/>
              <a:t>31/05/2010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F246-79D4-4745-95C3-A803D4B1AD3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F65-E65C-41BB-AD0C-7015A8B4E1FC}" type="datetimeFigureOut">
              <a:rPr lang="id-ID" smtClean="0"/>
              <a:t>31/05/2010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F246-79D4-4745-95C3-A803D4B1AD3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F65-E65C-41BB-AD0C-7015A8B4E1FC}" type="datetimeFigureOut">
              <a:rPr lang="id-ID" smtClean="0"/>
              <a:t>31/05/2010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F246-79D4-4745-95C3-A803D4B1AD3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A9F65-E65C-41BB-AD0C-7015A8B4E1FC}" type="datetimeFigureOut">
              <a:rPr lang="id-ID" smtClean="0"/>
              <a:t>31/05/2010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0F246-79D4-4745-95C3-A803D4B1AD3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MANAJEMEN RESIKO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TIPE-TIPE RESIKO MURNI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b="1" dirty="0" smtClean="0"/>
              <a:t>1.</a:t>
            </a:r>
            <a:r>
              <a:rPr lang="en-US" b="1" dirty="0" err="1" smtClean="0"/>
              <a:t>Resiko</a:t>
            </a:r>
            <a:r>
              <a:rPr lang="en-US" b="1" dirty="0" smtClean="0"/>
              <a:t> </a:t>
            </a:r>
            <a:r>
              <a:rPr lang="en-US" b="1" dirty="0" err="1"/>
              <a:t>Pribadi</a:t>
            </a:r>
            <a:r>
              <a:rPr lang="en-US" b="1" dirty="0"/>
              <a:t> </a:t>
            </a:r>
            <a:r>
              <a:rPr lang="en-US" b="1" i="1" dirty="0"/>
              <a:t>(Personal Risk</a:t>
            </a:r>
            <a:r>
              <a:rPr lang="en-US" b="1" i="1" dirty="0" smtClean="0"/>
              <a:t>)</a:t>
            </a:r>
            <a:r>
              <a:rPr lang="en-US" dirty="0" smtClean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.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pengurangan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,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ekstra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penipisan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.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  <a:endParaRPr lang="id-ID" dirty="0"/>
          </a:p>
          <a:p>
            <a:pPr lvl="0"/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dini</a:t>
            </a:r>
            <a:endParaRPr lang="id-ID" dirty="0"/>
          </a:p>
          <a:p>
            <a:pPr lvl="0"/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pensiun</a:t>
            </a:r>
            <a:endParaRPr lang="id-ID" dirty="0"/>
          </a:p>
          <a:p>
            <a:pPr lvl="0"/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buruk</a:t>
            </a:r>
            <a:endParaRPr lang="id-ID" dirty="0"/>
          </a:p>
          <a:p>
            <a:pPr lvl="0"/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pengangguran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4 RESIKO UTAMA PRIBADI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Resiko</a:t>
            </a:r>
            <a:r>
              <a:rPr lang="en-US" b="1" dirty="0"/>
              <a:t> </a:t>
            </a:r>
            <a:r>
              <a:rPr lang="en-US" b="1" dirty="0" err="1"/>
              <a:t>Kematian</a:t>
            </a:r>
            <a:r>
              <a:rPr lang="en-US" b="1" dirty="0"/>
              <a:t> </a:t>
            </a:r>
            <a:r>
              <a:rPr lang="en-US" b="1" dirty="0" err="1"/>
              <a:t>prematur</a:t>
            </a:r>
            <a:r>
              <a:rPr lang="en-US" dirty="0"/>
              <a:t>.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terpenuhi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b="1" dirty="0" err="1"/>
              <a:t>Resiko</a:t>
            </a:r>
            <a:r>
              <a:rPr lang="en-US" b="1" dirty="0"/>
              <a:t> </a:t>
            </a:r>
            <a:r>
              <a:rPr lang="en-US" b="1" dirty="0" err="1"/>
              <a:t>Pendapatan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cukup</a:t>
            </a:r>
            <a:r>
              <a:rPr lang="en-US" b="1" dirty="0"/>
              <a:t> </a:t>
            </a:r>
            <a:r>
              <a:rPr lang="en-US" b="1" dirty="0" err="1"/>
              <a:t>Selama</a:t>
            </a:r>
            <a:r>
              <a:rPr lang="en-US" b="1" dirty="0"/>
              <a:t> </a:t>
            </a:r>
            <a:r>
              <a:rPr lang="en-US" b="1" dirty="0" err="1"/>
              <a:t>Pensiun</a:t>
            </a:r>
            <a:r>
              <a:rPr lang="en-US" dirty="0"/>
              <a:t>.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pensiun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LANJ. 4 RESIKO UTAMA PRIBADI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521497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/>
              <a:t>Resiko</a:t>
            </a:r>
            <a:r>
              <a:rPr lang="en-US" b="1" dirty="0"/>
              <a:t> </a:t>
            </a:r>
            <a:r>
              <a:rPr lang="en-US" b="1" dirty="0" err="1"/>
              <a:t>Kesehatan</a:t>
            </a:r>
            <a:r>
              <a:rPr lang="en-US" b="1" dirty="0"/>
              <a:t> Yang </a:t>
            </a:r>
            <a:r>
              <a:rPr lang="en-US" b="1" dirty="0" err="1"/>
              <a:t>Buruk</a:t>
            </a:r>
            <a:r>
              <a:rPr lang="en-US" dirty="0"/>
              <a:t>.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.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tagihan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hilangnya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. </a:t>
            </a:r>
            <a:r>
              <a:rPr lang="en-US" dirty="0" err="1"/>
              <a:t>Hilangnya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ketidakamanan</a:t>
            </a:r>
            <a:r>
              <a:rPr lang="en-US" dirty="0"/>
              <a:t> </a:t>
            </a:r>
            <a:r>
              <a:rPr lang="en-US" dirty="0" err="1"/>
              <a:t>finansial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cacatnya</a:t>
            </a:r>
            <a:r>
              <a:rPr lang="en-US" dirty="0"/>
              <a:t> </a:t>
            </a:r>
            <a:r>
              <a:rPr lang="en-US" dirty="0" err="1"/>
              <a:t>parah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b="1" dirty="0" err="1"/>
              <a:t>Resiko</a:t>
            </a:r>
            <a:r>
              <a:rPr lang="en-US" b="1" dirty="0"/>
              <a:t> </a:t>
            </a:r>
            <a:r>
              <a:rPr lang="en-US" b="1" dirty="0" err="1"/>
              <a:t>Pengangguran</a:t>
            </a:r>
            <a:r>
              <a:rPr lang="en-US" dirty="0"/>
              <a:t>. </a:t>
            </a:r>
            <a:r>
              <a:rPr lang="id-ID" dirty="0"/>
              <a:t>M</a:t>
            </a:r>
            <a:r>
              <a:rPr lang="en-US" dirty="0" err="1" smtClean="0"/>
              <a:t>erupakan</a:t>
            </a:r>
            <a:r>
              <a:rPr lang="en-US" dirty="0" smtClean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finansial</a:t>
            </a:r>
            <a:r>
              <a:rPr lang="en-US" dirty="0"/>
              <a:t>. </a:t>
            </a:r>
            <a:r>
              <a:rPr lang="en-US" dirty="0" err="1"/>
              <a:t>Pengangguran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i="1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struktural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,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musiman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ketidaksempurnaan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 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LANJ. TIPE-TIPE RESIKO MURNI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85860"/>
            <a:ext cx="8786874" cy="54292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b="1" dirty="0" smtClean="0"/>
              <a:t>2.</a:t>
            </a:r>
            <a:r>
              <a:rPr lang="en-US" b="1" dirty="0" err="1" smtClean="0"/>
              <a:t>Resiko</a:t>
            </a:r>
            <a:r>
              <a:rPr lang="en-US" b="1" dirty="0" smtClean="0"/>
              <a:t> </a:t>
            </a:r>
            <a:r>
              <a:rPr lang="en-US" b="1" dirty="0" err="1"/>
              <a:t>Properti</a:t>
            </a:r>
            <a:r>
              <a:rPr lang="en-US" b="1" dirty="0"/>
              <a:t> </a:t>
            </a:r>
            <a:r>
              <a:rPr lang="en-US" b="1" i="1" dirty="0"/>
              <a:t>(Property </a:t>
            </a:r>
            <a:r>
              <a:rPr lang="en-US" b="1" i="1" dirty="0" smtClean="0"/>
              <a:t>Risks)</a:t>
            </a:r>
            <a:r>
              <a:rPr lang="id-ID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/>
              <a:t>properti</a:t>
            </a:r>
            <a:r>
              <a:rPr lang="en-US" dirty="0"/>
              <a:t> yang </a:t>
            </a:r>
            <a:r>
              <a:rPr lang="en-US" dirty="0" err="1"/>
              <a:t>rusak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kebakaran</a:t>
            </a:r>
            <a:r>
              <a:rPr lang="en-US" dirty="0"/>
              <a:t>, </a:t>
            </a:r>
            <a:r>
              <a:rPr lang="en-US" dirty="0" err="1"/>
              <a:t>tertimbun</a:t>
            </a:r>
            <a:r>
              <a:rPr lang="en-US" dirty="0"/>
              <a:t> </a:t>
            </a:r>
            <a:r>
              <a:rPr lang="en-US" dirty="0" err="1"/>
              <a:t>longsor</a:t>
            </a:r>
            <a:r>
              <a:rPr lang="en-US" dirty="0"/>
              <a:t>, </a:t>
            </a:r>
            <a:r>
              <a:rPr lang="en-US" dirty="0" err="1"/>
              <a:t>angin</a:t>
            </a:r>
            <a:r>
              <a:rPr lang="en-US" dirty="0"/>
              <a:t> </a:t>
            </a:r>
            <a:r>
              <a:rPr lang="en-US" dirty="0" err="1"/>
              <a:t>kencang</a:t>
            </a:r>
            <a:r>
              <a:rPr lang="en-US" dirty="0"/>
              <a:t>, tsunami,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properti</a:t>
            </a:r>
            <a:r>
              <a:rPr lang="en-US" dirty="0"/>
              <a:t>: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konsekuensial</a:t>
            </a:r>
            <a:r>
              <a:rPr lang="en-US" dirty="0"/>
              <a:t>.</a:t>
            </a:r>
            <a:endParaRPr lang="id-ID" dirty="0"/>
          </a:p>
          <a:p>
            <a:r>
              <a:rPr lang="en-US" b="1" dirty="0" err="1"/>
              <a:t>Kerugian</a:t>
            </a:r>
            <a:r>
              <a:rPr lang="en-US" b="1" dirty="0"/>
              <a:t> </a:t>
            </a:r>
            <a:r>
              <a:rPr lang="en-US" b="1" dirty="0" err="1"/>
              <a:t>langsung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finansial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kerusakan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pencurian</a:t>
            </a:r>
            <a:r>
              <a:rPr lang="en-US" dirty="0" smtClean="0"/>
              <a:t> </a:t>
            </a:r>
            <a:r>
              <a:rPr lang="en-US" dirty="0" err="1"/>
              <a:t>properti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b="1" dirty="0" err="1"/>
              <a:t>Rugi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langsung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konsekuensial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pencurian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LANJ. TIPE-TIPE RESIKO MURNI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Resiko</a:t>
            </a:r>
            <a:r>
              <a:rPr lang="en-US" b="1" dirty="0"/>
              <a:t> </a:t>
            </a:r>
            <a:r>
              <a:rPr lang="en-US" b="1" dirty="0" err="1"/>
              <a:t>Pertanggungjawaban</a:t>
            </a:r>
            <a:r>
              <a:rPr lang="en-US" b="1" dirty="0"/>
              <a:t> </a:t>
            </a:r>
            <a:r>
              <a:rPr lang="en-US" b="1" i="1" dirty="0"/>
              <a:t>(Liability </a:t>
            </a:r>
            <a:r>
              <a:rPr lang="en-US" b="1" i="1" dirty="0" smtClean="0"/>
              <a:t>Risks)</a:t>
            </a:r>
            <a:r>
              <a:rPr lang="id-ID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.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dikenakan</a:t>
            </a:r>
            <a:r>
              <a:rPr lang="en-US" dirty="0"/>
              <a:t> </a:t>
            </a:r>
            <a:r>
              <a:rPr lang="en-US" dirty="0" err="1"/>
              <a:t>pertanggung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legal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berakibat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penganiayaan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perusakan</a:t>
            </a:r>
            <a:r>
              <a:rPr lang="en-US" dirty="0"/>
              <a:t> </a:t>
            </a:r>
            <a:r>
              <a:rPr lang="en-US" dirty="0" err="1"/>
              <a:t>properti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lain.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BEBAN RESIKO BAGI MASYARAKAT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.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:</a:t>
            </a:r>
            <a:endParaRPr lang="id-ID" dirty="0"/>
          </a:p>
          <a:p>
            <a:pPr lvl="0">
              <a:buNone/>
            </a:pPr>
            <a:r>
              <a:rPr lang="id-ID" dirty="0" smtClean="0"/>
              <a:t>	-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ditingkatkan</a:t>
            </a:r>
            <a:r>
              <a:rPr lang="en-US" dirty="0"/>
              <a:t>.</a:t>
            </a:r>
            <a:endParaRPr lang="id-ID" dirty="0"/>
          </a:p>
          <a:p>
            <a:pPr lvl="0">
              <a:buNone/>
            </a:pPr>
            <a:r>
              <a:rPr lang="id-ID" dirty="0" smtClean="0"/>
              <a:t>	-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id-ID" dirty="0" smtClean="0"/>
              <a:t> </a:t>
            </a:r>
            <a:r>
              <a:rPr lang="en-US" dirty="0" err="1" smtClean="0"/>
              <a:t>tertentu</a:t>
            </a:r>
            <a:r>
              <a:rPr lang="en-US" dirty="0"/>
              <a:t>.</a:t>
            </a:r>
            <a:endParaRPr lang="id-ID" dirty="0"/>
          </a:p>
          <a:p>
            <a:pPr lvl="0">
              <a:buNone/>
            </a:pPr>
            <a:r>
              <a:rPr lang="id-ID" dirty="0" smtClean="0"/>
              <a:t>	- </a:t>
            </a:r>
            <a:r>
              <a:rPr lang="en-US" dirty="0" err="1" smtClean="0"/>
              <a:t>Hadirnya</a:t>
            </a:r>
            <a:r>
              <a:rPr lang="en-US" dirty="0" smtClean="0"/>
              <a:t> </a:t>
            </a:r>
            <a:r>
              <a:rPr lang="en-US" dirty="0"/>
              <a:t>rasa </a:t>
            </a:r>
            <a:r>
              <a:rPr lang="en-US" dirty="0" err="1"/>
              <a:t>khawatir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takut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MENGHADAPI RESIKO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04351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tekankan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yang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individual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.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resiko.Ada</a:t>
            </a:r>
            <a:r>
              <a:rPr lang="en-US" dirty="0"/>
              <a:t> lima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</a:t>
            </a:r>
            <a:endParaRPr lang="id-ID" dirty="0"/>
          </a:p>
          <a:p>
            <a:pPr lvl="0">
              <a:buNone/>
            </a:pPr>
            <a:r>
              <a:rPr lang="id-ID" dirty="0" smtClean="0"/>
              <a:t>	- </a:t>
            </a:r>
            <a:r>
              <a:rPr lang="en-US" dirty="0" err="1" smtClean="0"/>
              <a:t>Penghindaran</a:t>
            </a:r>
            <a:endParaRPr lang="id-ID" dirty="0"/>
          </a:p>
          <a:p>
            <a:pPr lvl="0">
              <a:buNone/>
            </a:pPr>
            <a:r>
              <a:rPr lang="id-ID" dirty="0" smtClean="0"/>
              <a:t>	-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/>
              <a:t>kerugian</a:t>
            </a:r>
            <a:endParaRPr lang="id-ID" dirty="0"/>
          </a:p>
          <a:p>
            <a:pPr lvl="0">
              <a:buNone/>
            </a:pPr>
            <a:r>
              <a:rPr lang="id-ID" dirty="0" smtClean="0"/>
              <a:t>	-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/>
              <a:t>kepemilikan</a:t>
            </a:r>
            <a:r>
              <a:rPr lang="en-US" dirty="0"/>
              <a:t> (</a:t>
            </a:r>
            <a:r>
              <a:rPr lang="en-US" dirty="0" err="1"/>
              <a:t>Retensi</a:t>
            </a:r>
            <a:r>
              <a:rPr lang="en-US" dirty="0"/>
              <a:t>)</a:t>
            </a:r>
            <a:endParaRPr lang="id-ID" dirty="0"/>
          </a:p>
          <a:p>
            <a:pPr lvl="0">
              <a:buNone/>
            </a:pPr>
            <a:r>
              <a:rPr lang="id-ID" dirty="0" smtClean="0"/>
              <a:t>	- </a:t>
            </a:r>
            <a:r>
              <a:rPr lang="en-US" dirty="0" smtClean="0"/>
              <a:t>Transfer </a:t>
            </a:r>
            <a:r>
              <a:rPr lang="en-US" dirty="0"/>
              <a:t>non </a:t>
            </a:r>
            <a:r>
              <a:rPr lang="en-US" dirty="0" err="1"/>
              <a:t>asuransi</a:t>
            </a:r>
            <a:endParaRPr lang="id-ID" dirty="0"/>
          </a:p>
          <a:p>
            <a:pPr lvl="0">
              <a:buNone/>
            </a:pPr>
            <a:r>
              <a:rPr lang="id-ID" dirty="0" smtClean="0"/>
              <a:t>	- </a:t>
            </a:r>
            <a:r>
              <a:rPr lang="en-US" dirty="0" err="1" smtClean="0"/>
              <a:t>Asuransi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MANAJEMEN RESIKO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b="1" i="1" dirty="0" smtClean="0"/>
              <a:t>	</a:t>
            </a:r>
            <a:r>
              <a:rPr lang="en-US" b="1" i="1" dirty="0" err="1" smtClean="0"/>
              <a:t>Manajemen</a:t>
            </a:r>
            <a:r>
              <a:rPr lang="en-US" b="1" i="1" dirty="0" smtClean="0"/>
              <a:t> </a:t>
            </a:r>
            <a:r>
              <a:rPr lang="en-US" b="1" i="1" dirty="0" err="1"/>
              <a:t>resiko</a:t>
            </a:r>
            <a:r>
              <a:rPr lang="en-US" b="1" i="1" dirty="0"/>
              <a:t> </a:t>
            </a:r>
            <a:r>
              <a:rPr lang="en-US" b="1" i="1" dirty="0" err="1"/>
              <a:t>adalah</a:t>
            </a:r>
            <a:r>
              <a:rPr lang="en-US" b="1" i="1" dirty="0"/>
              <a:t> </a:t>
            </a:r>
            <a:r>
              <a:rPr lang="en-US" b="1" i="1" dirty="0" err="1"/>
              <a:t>suatu</a:t>
            </a:r>
            <a:r>
              <a:rPr lang="en-US" b="1" i="1" dirty="0"/>
              <a:t> </a:t>
            </a:r>
            <a:r>
              <a:rPr lang="en-US" b="1" i="1" dirty="0" err="1"/>
              <a:t>proses</a:t>
            </a:r>
            <a:r>
              <a:rPr lang="en-US" b="1" i="1" dirty="0"/>
              <a:t>, yang </a:t>
            </a:r>
            <a:r>
              <a:rPr lang="en-US" b="1" i="1" dirty="0" err="1"/>
              <a:t>dilakukan</a:t>
            </a:r>
            <a:r>
              <a:rPr lang="en-US" b="1" i="1" dirty="0"/>
              <a:t> </a:t>
            </a:r>
            <a:r>
              <a:rPr lang="en-US" b="1" i="1" dirty="0" err="1"/>
              <a:t>secara</a:t>
            </a:r>
            <a:r>
              <a:rPr lang="en-US" b="1" i="1" dirty="0"/>
              <a:t> </a:t>
            </a:r>
            <a:r>
              <a:rPr lang="en-US" b="1" i="1" dirty="0" err="1"/>
              <a:t>menyeluruh</a:t>
            </a:r>
            <a:r>
              <a:rPr lang="en-US" b="1" i="1" dirty="0"/>
              <a:t> </a:t>
            </a:r>
            <a:r>
              <a:rPr lang="en-US" b="1" i="1" dirty="0" err="1"/>
              <a:t>baik</a:t>
            </a:r>
            <a:r>
              <a:rPr lang="en-US" b="1" i="1" dirty="0"/>
              <a:t> </a:t>
            </a:r>
            <a:r>
              <a:rPr lang="en-US" b="1" i="1" dirty="0" err="1"/>
              <a:t>oleh</a:t>
            </a:r>
            <a:r>
              <a:rPr lang="en-US" b="1" i="1" dirty="0"/>
              <a:t> </a:t>
            </a:r>
            <a:r>
              <a:rPr lang="en-US" b="1" i="1" dirty="0" err="1"/>
              <a:t>dewan</a:t>
            </a:r>
            <a:r>
              <a:rPr lang="en-US" b="1" i="1" dirty="0"/>
              <a:t> </a:t>
            </a:r>
            <a:r>
              <a:rPr lang="en-US" b="1" i="1" dirty="0" err="1"/>
              <a:t>direksi</a:t>
            </a:r>
            <a:r>
              <a:rPr lang="en-US" b="1" i="1" dirty="0"/>
              <a:t>, </a:t>
            </a:r>
            <a:r>
              <a:rPr lang="en-US" b="1" i="1" dirty="0" err="1"/>
              <a:t>manajemen</a:t>
            </a:r>
            <a:r>
              <a:rPr lang="en-US" b="1" i="1" dirty="0"/>
              <a:t> </a:t>
            </a:r>
            <a:r>
              <a:rPr lang="en-US" b="1" i="1" dirty="0" err="1"/>
              <a:t>dan</a:t>
            </a:r>
            <a:r>
              <a:rPr lang="en-US" b="1" i="1" dirty="0"/>
              <a:t> </a:t>
            </a:r>
            <a:r>
              <a:rPr lang="en-US" b="1" i="1" dirty="0" err="1"/>
              <a:t>karyawan</a:t>
            </a:r>
            <a:r>
              <a:rPr lang="en-US" b="1" i="1" dirty="0"/>
              <a:t> </a:t>
            </a:r>
            <a:r>
              <a:rPr lang="en-US" b="1" i="1" dirty="0" err="1"/>
              <a:t>lainnya</a:t>
            </a:r>
            <a:r>
              <a:rPr lang="en-US" b="1" i="1" dirty="0"/>
              <a:t>, </a:t>
            </a:r>
            <a:r>
              <a:rPr lang="en-US" b="1" i="1" dirty="0" err="1"/>
              <a:t>diterapkan</a:t>
            </a:r>
            <a:r>
              <a:rPr lang="en-US" b="1" i="1" dirty="0"/>
              <a:t> </a:t>
            </a:r>
            <a:r>
              <a:rPr lang="en-US" b="1" i="1" dirty="0" err="1"/>
              <a:t>dalam</a:t>
            </a:r>
            <a:r>
              <a:rPr lang="en-US" b="1" i="1" dirty="0"/>
              <a:t> </a:t>
            </a:r>
            <a:r>
              <a:rPr lang="en-US" b="1" i="1" dirty="0" err="1"/>
              <a:t>pengaturan</a:t>
            </a:r>
            <a:r>
              <a:rPr lang="en-US" b="1" i="1" dirty="0"/>
              <a:t> </a:t>
            </a:r>
            <a:r>
              <a:rPr lang="en-US" b="1" i="1" dirty="0" err="1"/>
              <a:t>strategi</a:t>
            </a:r>
            <a:r>
              <a:rPr lang="en-US" b="1" i="1" dirty="0"/>
              <a:t> </a:t>
            </a:r>
            <a:r>
              <a:rPr lang="en-US" b="1" i="1" dirty="0" err="1"/>
              <a:t>dan</a:t>
            </a:r>
            <a:r>
              <a:rPr lang="en-US" b="1" i="1" dirty="0"/>
              <a:t> </a:t>
            </a:r>
            <a:r>
              <a:rPr lang="en-US" b="1" i="1" dirty="0" err="1"/>
              <a:t>di</a:t>
            </a:r>
            <a:r>
              <a:rPr lang="en-US" b="1" i="1" dirty="0"/>
              <a:t> </a:t>
            </a:r>
            <a:r>
              <a:rPr lang="en-US" b="1" i="1" dirty="0" err="1"/>
              <a:t>seluruh</a:t>
            </a:r>
            <a:r>
              <a:rPr lang="en-US" b="1" i="1" dirty="0"/>
              <a:t> </a:t>
            </a:r>
            <a:r>
              <a:rPr lang="en-US" b="1" i="1" dirty="0" err="1"/>
              <a:t>perusahaan</a:t>
            </a:r>
            <a:r>
              <a:rPr lang="en-US" b="1" i="1" dirty="0"/>
              <a:t>, yang </a:t>
            </a:r>
            <a:r>
              <a:rPr lang="en-US" b="1" i="1" dirty="0" err="1"/>
              <a:t>dirancang</a:t>
            </a:r>
            <a:r>
              <a:rPr lang="en-US" b="1" i="1" dirty="0"/>
              <a:t> </a:t>
            </a:r>
            <a:r>
              <a:rPr lang="en-US" b="1" i="1" dirty="0" err="1"/>
              <a:t>untuk</a:t>
            </a:r>
            <a:r>
              <a:rPr lang="en-US" b="1" i="1" dirty="0"/>
              <a:t> </a:t>
            </a:r>
            <a:r>
              <a:rPr lang="en-US" b="1" i="1" dirty="0" err="1"/>
              <a:t>mengidentifikasi</a:t>
            </a:r>
            <a:r>
              <a:rPr lang="en-US" b="1" i="1" dirty="0"/>
              <a:t> </a:t>
            </a:r>
            <a:r>
              <a:rPr lang="en-US" b="1" i="1" dirty="0" err="1"/>
              <a:t>potensi</a:t>
            </a:r>
            <a:r>
              <a:rPr lang="en-US" b="1" i="1" dirty="0"/>
              <a:t> </a:t>
            </a:r>
            <a:r>
              <a:rPr lang="en-US" b="1" i="1" dirty="0" err="1"/>
              <a:t>kejadian-kejadian</a:t>
            </a:r>
            <a:r>
              <a:rPr lang="en-US" b="1" i="1" dirty="0"/>
              <a:t> yang </a:t>
            </a:r>
            <a:r>
              <a:rPr lang="en-US" b="1" i="1" dirty="0" err="1"/>
              <a:t>dapat</a:t>
            </a:r>
            <a:r>
              <a:rPr lang="en-US" b="1" i="1" dirty="0"/>
              <a:t> </a:t>
            </a:r>
            <a:r>
              <a:rPr lang="en-US" b="1" i="1" dirty="0" err="1"/>
              <a:t>mempengaruhi</a:t>
            </a:r>
            <a:r>
              <a:rPr lang="en-US" b="1" i="1" dirty="0"/>
              <a:t> </a:t>
            </a:r>
            <a:r>
              <a:rPr lang="en-US" b="1" i="1" dirty="0" err="1"/>
              <a:t>perusahaan</a:t>
            </a:r>
            <a:r>
              <a:rPr lang="en-US" b="1" i="1" dirty="0"/>
              <a:t>, </a:t>
            </a:r>
            <a:r>
              <a:rPr lang="en-US" b="1" i="1" dirty="0" err="1"/>
              <a:t>mengelola</a:t>
            </a:r>
            <a:r>
              <a:rPr lang="en-US" b="1" i="1" dirty="0"/>
              <a:t> </a:t>
            </a:r>
            <a:r>
              <a:rPr lang="en-US" b="1" i="1" dirty="0" err="1"/>
              <a:t>resiko</a:t>
            </a:r>
            <a:r>
              <a:rPr lang="en-US" b="1" i="1" dirty="0"/>
              <a:t> </a:t>
            </a:r>
            <a:r>
              <a:rPr lang="en-US" b="1" i="1" dirty="0" err="1"/>
              <a:t>bersamaan</a:t>
            </a:r>
            <a:r>
              <a:rPr lang="en-US" b="1" i="1" dirty="0"/>
              <a:t> </a:t>
            </a:r>
            <a:r>
              <a:rPr lang="en-US" b="1" i="1" dirty="0" err="1"/>
              <a:t>dengan</a:t>
            </a:r>
            <a:r>
              <a:rPr lang="en-US" b="1" i="1" dirty="0"/>
              <a:t> </a:t>
            </a:r>
            <a:r>
              <a:rPr lang="en-US" b="1" i="1" dirty="0" err="1"/>
              <a:t>resiko</a:t>
            </a:r>
            <a:r>
              <a:rPr lang="en-US" b="1" i="1" dirty="0"/>
              <a:t>, </a:t>
            </a:r>
            <a:r>
              <a:rPr lang="en-US" b="1" i="1" dirty="0" err="1"/>
              <a:t>memilih</a:t>
            </a:r>
            <a:r>
              <a:rPr lang="en-US" b="1" i="1" dirty="0"/>
              <a:t> </a:t>
            </a:r>
            <a:r>
              <a:rPr lang="en-US" b="1" i="1" dirty="0" err="1"/>
              <a:t>teknik</a:t>
            </a:r>
            <a:r>
              <a:rPr lang="en-US" b="1" i="1" dirty="0"/>
              <a:t> yang paling </a:t>
            </a:r>
            <a:r>
              <a:rPr lang="en-US" b="1" i="1" dirty="0" err="1"/>
              <a:t>tepat</a:t>
            </a:r>
            <a:r>
              <a:rPr lang="en-US" b="1" i="1" dirty="0"/>
              <a:t> </a:t>
            </a:r>
            <a:r>
              <a:rPr lang="en-US" b="1" i="1" dirty="0" err="1"/>
              <a:t>untuk</a:t>
            </a:r>
            <a:r>
              <a:rPr lang="en-US" b="1" i="1" dirty="0"/>
              <a:t> </a:t>
            </a:r>
            <a:r>
              <a:rPr lang="en-US" b="1" i="1" dirty="0" err="1"/>
              <a:t>mengatasi</a:t>
            </a:r>
            <a:r>
              <a:rPr lang="en-US" b="1" i="1" dirty="0"/>
              <a:t> </a:t>
            </a:r>
            <a:r>
              <a:rPr lang="en-US" b="1" i="1" dirty="0" err="1"/>
              <a:t>kejadian</a:t>
            </a:r>
            <a:r>
              <a:rPr lang="en-US" b="1" i="1" dirty="0"/>
              <a:t> </a:t>
            </a:r>
            <a:r>
              <a:rPr lang="en-US" b="1" i="1" dirty="0" err="1"/>
              <a:t>tersebut</a:t>
            </a:r>
            <a:r>
              <a:rPr lang="en-US" b="1" i="1" dirty="0"/>
              <a:t>, </a:t>
            </a:r>
            <a:r>
              <a:rPr lang="en-US" b="1" i="1" dirty="0" err="1"/>
              <a:t>dan</a:t>
            </a:r>
            <a:r>
              <a:rPr lang="en-US" b="1" i="1" dirty="0"/>
              <a:t> </a:t>
            </a:r>
            <a:r>
              <a:rPr lang="en-US" b="1" i="1" dirty="0" err="1"/>
              <a:t>memberikan</a:t>
            </a:r>
            <a:r>
              <a:rPr lang="en-US" b="1" i="1" dirty="0"/>
              <a:t> </a:t>
            </a:r>
            <a:r>
              <a:rPr lang="en-US" b="1" i="1" dirty="0" err="1"/>
              <a:t>keyakinan</a:t>
            </a:r>
            <a:r>
              <a:rPr lang="en-US" b="1" i="1" dirty="0"/>
              <a:t> </a:t>
            </a:r>
            <a:r>
              <a:rPr lang="en-US" b="1" i="1" dirty="0" err="1"/>
              <a:t>tentang</a:t>
            </a:r>
            <a:r>
              <a:rPr lang="en-US" b="1" i="1" dirty="0"/>
              <a:t> </a:t>
            </a:r>
            <a:r>
              <a:rPr lang="en-US" b="1" i="1" dirty="0" err="1"/>
              <a:t>pencapaian</a:t>
            </a:r>
            <a:r>
              <a:rPr lang="en-US" b="1" i="1" dirty="0"/>
              <a:t> </a:t>
            </a:r>
            <a:r>
              <a:rPr lang="en-US" b="1" i="1" dirty="0" err="1"/>
              <a:t>tujuan-tujuan</a:t>
            </a:r>
            <a:r>
              <a:rPr lang="en-US" b="1" i="1" dirty="0"/>
              <a:t> </a:t>
            </a:r>
            <a:r>
              <a:rPr lang="en-US" b="1" i="1" dirty="0" err="1"/>
              <a:t>perusahaan</a:t>
            </a:r>
            <a:r>
              <a:rPr lang="en-US" b="1" i="1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578647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i="1" dirty="0"/>
              <a:t>risk management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dijabarkan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kata-kata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 smtClean="0"/>
              <a:t>:</a:t>
            </a:r>
            <a:endParaRPr lang="id-ID" dirty="0"/>
          </a:p>
          <a:p>
            <a:pPr>
              <a:buNone/>
            </a:pPr>
            <a:r>
              <a:rPr lang="id-ID" b="1" dirty="0" smtClean="0"/>
              <a:t>	</a:t>
            </a:r>
            <a:r>
              <a:rPr lang="en-US" b="1" dirty="0" smtClean="0"/>
              <a:t>-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b="1" i="1" dirty="0"/>
              <a:t>On going process </a:t>
            </a:r>
            <a:endParaRPr lang="id-ID" dirty="0"/>
          </a:p>
          <a:p>
            <a:pPr>
              <a:buNone/>
            </a:pPr>
            <a:r>
              <a:rPr lang="id-ID" dirty="0" smtClean="0"/>
              <a:t>		</a:t>
            </a:r>
            <a:r>
              <a:rPr lang="en-US" i="1" dirty="0" smtClean="0"/>
              <a:t>Risk </a:t>
            </a:r>
            <a:r>
              <a:rPr lang="en-US" i="1" dirty="0"/>
              <a:t>management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dimonitor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berkala</a:t>
            </a:r>
            <a:r>
              <a:rPr lang="en-US" dirty="0"/>
              <a:t>. </a:t>
            </a:r>
            <a:r>
              <a:rPr lang="en-US" i="1" dirty="0"/>
              <a:t>Risk </a:t>
            </a:r>
            <a:r>
              <a:rPr lang="id-ID" i="1" dirty="0" smtClean="0"/>
              <a:t>	</a:t>
            </a:r>
            <a:r>
              <a:rPr lang="en-US" i="1" dirty="0" smtClean="0"/>
              <a:t>management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id-ID" dirty="0" smtClean="0"/>
              <a:t>	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/>
              <a:t>sesekali</a:t>
            </a:r>
            <a:r>
              <a:rPr lang="en-US" dirty="0"/>
              <a:t> (</a:t>
            </a:r>
            <a:r>
              <a:rPr lang="en-US" i="1" dirty="0"/>
              <a:t>one </a:t>
            </a:r>
            <a:r>
              <a:rPr lang="id-ID" i="1" dirty="0" smtClean="0"/>
              <a:t>	</a:t>
            </a:r>
            <a:r>
              <a:rPr lang="en-US" i="1" dirty="0" smtClean="0"/>
              <a:t>time </a:t>
            </a:r>
            <a:r>
              <a:rPr lang="en-US" i="1" dirty="0"/>
              <a:t>event</a:t>
            </a:r>
            <a:r>
              <a:rPr lang="en-US" dirty="0"/>
              <a:t>). 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-</a:t>
            </a:r>
            <a:r>
              <a:rPr lang="en-US" b="1" i="1" dirty="0" smtClean="0"/>
              <a:t> </a:t>
            </a:r>
            <a:r>
              <a:rPr lang="en-US" b="1" i="1" dirty="0"/>
              <a:t>	Effected by </a:t>
            </a:r>
            <a:r>
              <a:rPr lang="en-US" b="1" i="1" dirty="0" smtClean="0"/>
              <a:t>people</a:t>
            </a:r>
            <a:r>
              <a:rPr lang="en-US" dirty="0"/>
              <a:t> </a:t>
            </a:r>
            <a:endParaRPr lang="id-ID" dirty="0"/>
          </a:p>
          <a:p>
            <a:pPr>
              <a:buNone/>
            </a:pPr>
            <a:r>
              <a:rPr lang="id-ID" i="1" dirty="0" smtClean="0"/>
              <a:t>		</a:t>
            </a:r>
            <a:r>
              <a:rPr lang="en-US" i="1" dirty="0" smtClean="0"/>
              <a:t>Risk </a:t>
            </a:r>
            <a:r>
              <a:rPr lang="en-US" i="1" dirty="0"/>
              <a:t>management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pihak-pihak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smtClean="0"/>
              <a:t>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i="1" dirty="0"/>
              <a:t>risk management</a:t>
            </a:r>
            <a:r>
              <a:rPr lang="en-US" dirty="0"/>
              <a:t>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direksi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/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smtClean="0"/>
              <a:t>yang </a:t>
            </a:r>
            <a:r>
              <a:rPr lang="en-US" dirty="0" err="1"/>
              <a:t>bersangkutan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21510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b="1" i="1" dirty="0" smtClean="0"/>
              <a:t>	-       </a:t>
            </a:r>
            <a:r>
              <a:rPr lang="en-US" b="1" i="1" dirty="0" smtClean="0"/>
              <a:t>Applied </a:t>
            </a:r>
            <a:r>
              <a:rPr lang="en-US" b="1" i="1" dirty="0"/>
              <a:t>in strategy setting</a:t>
            </a:r>
            <a:endParaRPr lang="id-ID" dirty="0"/>
          </a:p>
          <a:p>
            <a:pPr>
              <a:buNone/>
            </a:pPr>
            <a:r>
              <a:rPr lang="id-ID" dirty="0" smtClean="0"/>
              <a:t>		</a:t>
            </a:r>
            <a:r>
              <a:rPr lang="en-US" i="1" dirty="0" smtClean="0"/>
              <a:t>Risk </a:t>
            </a:r>
            <a:r>
              <a:rPr lang="en-US" i="1" dirty="0"/>
              <a:t>management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strategi</a:t>
            </a:r>
            <a:r>
              <a:rPr lang="id-ID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 smtClean="0"/>
              <a:t>puncak</a:t>
            </a:r>
            <a:r>
              <a:rPr lang="id-ID" dirty="0" smtClean="0"/>
              <a:t> </a:t>
            </a:r>
            <a:r>
              <a:rPr lang="en-US" dirty="0" err="1" smtClean="0"/>
              <a:t>organisasi</a:t>
            </a:r>
            <a:r>
              <a:rPr lang="en-US" dirty="0"/>
              <a:t>. </a:t>
            </a:r>
            <a:r>
              <a:rPr lang="id-ID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i="1" dirty="0" smtClean="0"/>
              <a:t> </a:t>
            </a:r>
            <a:r>
              <a:rPr lang="en-US" i="1" dirty="0"/>
              <a:t>risk management</a:t>
            </a:r>
            <a:r>
              <a:rPr lang="en-US" dirty="0"/>
              <a:t>, </a:t>
            </a:r>
            <a:r>
              <a:rPr lang="id-ID" dirty="0" smtClean="0"/>
              <a:t>	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id-ID" dirty="0" smtClean="0"/>
              <a:t>	</a:t>
            </a:r>
            <a:r>
              <a:rPr lang="en-US" dirty="0" err="1" smtClean="0"/>
              <a:t>disiapkan</a:t>
            </a:r>
            <a:r>
              <a:rPr lang="en-US" dirty="0" smtClean="0"/>
              <a:t>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resiko</a:t>
            </a:r>
            <a:r>
              <a:rPr lang="en-US" dirty="0"/>
              <a:t> yang </a:t>
            </a:r>
            <a:r>
              <a:rPr lang="id-ID" dirty="0" smtClean="0"/>
              <a:t>	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/unit </a:t>
            </a:r>
            <a:r>
              <a:rPr lang="id-ID" dirty="0" smtClean="0"/>
              <a:t>	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  <a:endParaRPr lang="id-ID" dirty="0"/>
          </a:p>
          <a:p>
            <a:pPr>
              <a:buNone/>
            </a:pPr>
            <a:r>
              <a:rPr lang="id-ID" b="1" dirty="0" smtClean="0"/>
              <a:t>	</a:t>
            </a:r>
            <a:r>
              <a:rPr lang="en-US" b="1" dirty="0" smtClean="0"/>
              <a:t>-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b="1" i="1" dirty="0"/>
              <a:t>Applied across the enterprise</a:t>
            </a:r>
            <a:endParaRPr lang="id-ID" dirty="0"/>
          </a:p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i="1" dirty="0"/>
              <a:t>risk management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diaplikasikan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bagian</a:t>
            </a:r>
            <a:r>
              <a:rPr lang="en-US" dirty="0" smtClean="0"/>
              <a:t>/unit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/>
              <a:t>berbeda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i="1" dirty="0"/>
              <a:t>risk management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.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b="1" dirty="0" smtClean="0"/>
              <a:t>-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b="1" i="1" dirty="0"/>
              <a:t>Designed to identify potential events</a:t>
            </a:r>
            <a:endParaRPr lang="id-ID" dirty="0"/>
          </a:p>
          <a:p>
            <a:pPr>
              <a:buNone/>
            </a:pPr>
            <a:r>
              <a:rPr lang="en-US" i="1" dirty="0"/>
              <a:t> </a:t>
            </a:r>
            <a:r>
              <a:rPr lang="id-ID" dirty="0" smtClean="0"/>
              <a:t>		</a:t>
            </a:r>
            <a:r>
              <a:rPr lang="en-US" i="1" dirty="0" smtClean="0"/>
              <a:t>Risk </a:t>
            </a:r>
            <a:r>
              <a:rPr lang="en-US" i="1" dirty="0"/>
              <a:t>management</a:t>
            </a:r>
            <a:r>
              <a:rPr lang="en-US" dirty="0"/>
              <a:t>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terganggunya</a:t>
            </a:r>
            <a:r>
              <a:rPr lang="en-US" dirty="0" smtClean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endParaRPr lang="id-ID" dirty="0"/>
          </a:p>
          <a:p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 RESIKO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>
              <a:buNone/>
            </a:pPr>
            <a:r>
              <a:rPr lang="id-ID" b="1" i="1" dirty="0" smtClean="0"/>
              <a:t>	Resiko </a:t>
            </a:r>
            <a:r>
              <a:rPr lang="id-ID" b="1" i="1" dirty="0"/>
              <a:t>adalah suatu keadaan yang dihadapi seseorang atau perusahaan dimana terdapat kemungkinan yang merugikan. 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/>
              <a:t>	</a:t>
            </a:r>
            <a:r>
              <a:rPr lang="en-US" b="1" dirty="0" smtClean="0"/>
              <a:t>-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b="1" i="1" dirty="0"/>
              <a:t>Provide reasonable </a:t>
            </a:r>
            <a:r>
              <a:rPr lang="en-US" b="1" i="1" dirty="0" smtClean="0"/>
              <a:t>assurance</a:t>
            </a:r>
            <a:r>
              <a:rPr lang="en-US" dirty="0"/>
              <a:t> </a:t>
            </a:r>
            <a:endParaRPr lang="id-ID" dirty="0"/>
          </a:p>
          <a:p>
            <a:pPr>
              <a:buNone/>
            </a:pPr>
            <a:r>
              <a:rPr lang="id-ID" dirty="0" smtClean="0"/>
              <a:t>		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dikelola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wajar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optimal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b="1" dirty="0"/>
              <a:t>	</a:t>
            </a:r>
            <a:r>
              <a:rPr lang="en-US" b="1" dirty="0" smtClean="0"/>
              <a:t>-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b="1" i="1" dirty="0"/>
              <a:t>Geared to achieve </a:t>
            </a:r>
            <a:r>
              <a:rPr lang="en-US" b="1" i="1" dirty="0" smtClean="0"/>
              <a:t>objectives</a:t>
            </a:r>
            <a:endParaRPr lang="id-ID" dirty="0"/>
          </a:p>
          <a:p>
            <a:pPr>
              <a:buNone/>
            </a:pPr>
            <a:r>
              <a:rPr lang="id-ID" i="1" dirty="0" smtClean="0"/>
              <a:t>		</a:t>
            </a:r>
            <a:r>
              <a:rPr lang="en-US" i="1" dirty="0" smtClean="0"/>
              <a:t>Risk </a:t>
            </a:r>
            <a:r>
              <a:rPr lang="en-US" i="1" dirty="0"/>
              <a:t>management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PARADIGMA MANAJEMEN RESIKO</a:t>
            </a:r>
            <a:endParaRPr lang="id-ID" dirty="0"/>
          </a:p>
        </p:txBody>
      </p:sp>
      <p:pic>
        <p:nvPicPr>
          <p:cNvPr id="1026" name="Picture 2" descr="Bagan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85860"/>
            <a:ext cx="814393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LANGKAH-LANGKAH MANAJEMEN RESIKO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 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 </a:t>
            </a:r>
            <a:endParaRPr lang="id-ID" dirty="0"/>
          </a:p>
          <a:p>
            <a:pPr lvl="0"/>
            <a:r>
              <a:rPr lang="en-US" dirty="0" err="1"/>
              <a:t>Mengidentifikasikan</a:t>
            </a:r>
            <a:r>
              <a:rPr lang="en-US" dirty="0"/>
              <a:t> </a:t>
            </a:r>
            <a:r>
              <a:rPr lang="en-US" dirty="0" err="1"/>
              <a:t>ledakan</a:t>
            </a:r>
            <a:r>
              <a:rPr lang="en-US" dirty="0"/>
              <a:t> </a:t>
            </a:r>
            <a:r>
              <a:rPr lang="en-US" dirty="0" err="1"/>
              <a:t>kerugian</a:t>
            </a:r>
            <a:endParaRPr lang="id-ID" dirty="0"/>
          </a:p>
          <a:p>
            <a:pPr lvl="0"/>
            <a:r>
              <a:rPr lang="en-US" dirty="0" err="1"/>
              <a:t>Menganalisa</a:t>
            </a:r>
            <a:r>
              <a:rPr lang="en-US" dirty="0"/>
              <a:t> </a:t>
            </a:r>
            <a:r>
              <a:rPr lang="en-US" dirty="0" err="1"/>
              <a:t>ledakan</a:t>
            </a:r>
            <a:r>
              <a:rPr lang="en-US" dirty="0"/>
              <a:t> </a:t>
            </a:r>
            <a:r>
              <a:rPr lang="en-US" dirty="0" err="1"/>
              <a:t>kerugian</a:t>
            </a:r>
            <a:endParaRPr lang="id-ID" dirty="0"/>
          </a:p>
          <a:p>
            <a:pPr lvl="0"/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ledakan</a:t>
            </a:r>
            <a:r>
              <a:rPr lang="en-US" dirty="0"/>
              <a:t> </a:t>
            </a:r>
            <a:r>
              <a:rPr lang="en-US" dirty="0" err="1"/>
              <a:t>kerugian</a:t>
            </a:r>
            <a:endParaRPr lang="id-ID" dirty="0"/>
          </a:p>
          <a:p>
            <a:pPr lvl="0"/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memonitor</a:t>
            </a:r>
            <a:r>
              <a:rPr lang="en-US" dirty="0"/>
              <a:t> program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resiko</a:t>
            </a:r>
            <a:endParaRPr lang="id-ID" dirty="0"/>
          </a:p>
          <a:p>
            <a:pPr>
              <a:buNone/>
            </a:pPr>
            <a:r>
              <a:rPr lang="en-US" dirty="0"/>
              <a:t> 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/>
          <a:lstStyle/>
          <a:p>
            <a:r>
              <a:rPr lang="id-ID" dirty="0" smtClean="0"/>
              <a:t>PENGENDALIAN RESIKO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519749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, </a:t>
            </a:r>
            <a:r>
              <a:rPr lang="en-US" dirty="0" err="1"/>
              <a:t>meliputi</a:t>
            </a:r>
            <a:r>
              <a:rPr lang="en-US" dirty="0"/>
              <a:t> :</a:t>
            </a:r>
            <a:endParaRPr lang="id-ID" dirty="0"/>
          </a:p>
          <a:p>
            <a:pPr lvl="0"/>
            <a:r>
              <a:rPr lang="en-US" dirty="0" err="1"/>
              <a:t>Penghindaran</a:t>
            </a:r>
            <a:endParaRPr lang="id-ID" dirty="0"/>
          </a:p>
          <a:p>
            <a:pPr lvl="0"/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kerugian</a:t>
            </a:r>
            <a:endParaRPr lang="id-ID" dirty="0"/>
          </a:p>
          <a:p>
            <a:pPr lvl="0"/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kerugian</a:t>
            </a:r>
            <a:endParaRPr lang="id-ID" dirty="0"/>
          </a:p>
          <a:p>
            <a:pPr>
              <a:buNone/>
            </a:pPr>
            <a:r>
              <a:rPr lang="en-US" dirty="0"/>
              <a:t> </a:t>
            </a:r>
            <a:endParaRPr lang="id-ID" dirty="0"/>
          </a:p>
          <a:p>
            <a:r>
              <a:rPr lang="en-US" b="1" dirty="0" err="1"/>
              <a:t>Penghindaran</a:t>
            </a:r>
            <a:r>
              <a:rPr lang="en-US" dirty="0"/>
              <a:t>. </a:t>
            </a:r>
            <a:r>
              <a:rPr lang="en-US" dirty="0" err="1"/>
              <a:t>Penghindaran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ledakan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ledakan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diabaikan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b="1" dirty="0" err="1"/>
              <a:t>Pencegahan</a:t>
            </a:r>
            <a:r>
              <a:rPr lang="en-US" b="1" dirty="0"/>
              <a:t> </a:t>
            </a:r>
            <a:r>
              <a:rPr lang="en-US" b="1" dirty="0" err="1"/>
              <a:t>kerugian</a:t>
            </a:r>
            <a:r>
              <a:rPr lang="en-US" dirty="0"/>
              <a:t>.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maksudnya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b="1" dirty="0" err="1"/>
              <a:t>Penurunan</a:t>
            </a:r>
            <a:r>
              <a:rPr lang="en-US" b="1" dirty="0"/>
              <a:t> </a:t>
            </a:r>
            <a:r>
              <a:rPr lang="en-US" b="1" dirty="0" err="1"/>
              <a:t>kerugian</a:t>
            </a:r>
            <a:r>
              <a:rPr lang="en-US" dirty="0"/>
              <a:t>.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yang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keparahan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 </a:t>
            </a:r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r>
              <a:rPr lang="id-ID" dirty="0" smtClean="0"/>
              <a:t>PENDANAAN RESIKO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50072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Pendanaan</a:t>
            </a:r>
            <a:r>
              <a:rPr lang="en-US" dirty="0" smtClean="0"/>
              <a:t> </a:t>
            </a:r>
            <a:r>
              <a:rPr lang="en-US" dirty="0" err="1"/>
              <a:t>resiko</a:t>
            </a:r>
            <a:r>
              <a:rPr lang="en-US" dirty="0"/>
              <a:t>, </a:t>
            </a:r>
            <a:r>
              <a:rPr lang="en-US" dirty="0" err="1"/>
              <a:t>meliputi</a:t>
            </a:r>
            <a:r>
              <a:rPr lang="en-US" dirty="0"/>
              <a:t> :  </a:t>
            </a:r>
            <a:endParaRPr lang="id-ID" dirty="0"/>
          </a:p>
          <a:p>
            <a:pPr lvl="0"/>
            <a:r>
              <a:rPr lang="en-US" dirty="0" err="1"/>
              <a:t>Retensi</a:t>
            </a:r>
            <a:r>
              <a:rPr lang="en-US" dirty="0"/>
              <a:t> </a:t>
            </a:r>
            <a:endParaRPr lang="id-ID" dirty="0"/>
          </a:p>
          <a:p>
            <a:pPr lvl="0"/>
            <a:r>
              <a:rPr lang="en-US" dirty="0"/>
              <a:t>Transfer non </a:t>
            </a:r>
            <a:r>
              <a:rPr lang="en-US" dirty="0" err="1"/>
              <a:t>asuransi</a:t>
            </a:r>
            <a:endParaRPr lang="id-ID" dirty="0"/>
          </a:p>
          <a:p>
            <a:pPr lvl="0"/>
            <a:r>
              <a:rPr lang="en-US" dirty="0" err="1"/>
              <a:t>Asuransi</a:t>
            </a:r>
            <a:r>
              <a:rPr lang="en-US" dirty="0"/>
              <a:t> </a:t>
            </a:r>
            <a:r>
              <a:rPr lang="en-US" dirty="0" err="1"/>
              <a:t>komersial</a:t>
            </a:r>
            <a:endParaRPr lang="id-ID" dirty="0"/>
          </a:p>
          <a:p>
            <a:pPr>
              <a:buNone/>
            </a:pPr>
            <a:r>
              <a:rPr lang="en-US" dirty="0"/>
              <a:t> </a:t>
            </a:r>
            <a:endParaRPr lang="id-ID" dirty="0"/>
          </a:p>
          <a:p>
            <a:r>
              <a:rPr lang="en-US" b="1" dirty="0" err="1" smtClean="0"/>
              <a:t>Retensi</a:t>
            </a:r>
            <a:r>
              <a:rPr lang="en-US" dirty="0" smtClean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yang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b="1" dirty="0"/>
              <a:t>Transfer non </a:t>
            </a:r>
            <a:r>
              <a:rPr lang="en-US" b="1" dirty="0" err="1" smtClean="0"/>
              <a:t>asuransi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ditransfer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lain. </a:t>
            </a:r>
            <a:endParaRPr lang="id-ID" dirty="0" smtClean="0"/>
          </a:p>
          <a:p>
            <a:r>
              <a:rPr lang="en-US" b="1" dirty="0" err="1"/>
              <a:t>Asuransi</a:t>
            </a:r>
            <a:r>
              <a:rPr lang="en-US" b="1" dirty="0"/>
              <a:t> </a:t>
            </a:r>
            <a:r>
              <a:rPr lang="en-US" b="1" dirty="0" err="1" smtClean="0"/>
              <a:t>Komersial</a:t>
            </a:r>
            <a:r>
              <a:rPr lang="en-US" dirty="0" smtClean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ledakan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rendah</a:t>
            </a:r>
            <a:r>
              <a:rPr lang="en-US" dirty="0"/>
              <a:t> 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keparahannya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 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 MANAJEMEN RESIKO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b="1" dirty="0"/>
              <a:t>1. Lingkungan Iternal</a:t>
            </a:r>
            <a:r>
              <a:rPr lang="id-ID" b="1" i="1" dirty="0"/>
              <a:t> (Internal Environment)</a:t>
            </a:r>
            <a:endParaRPr lang="id-ID" dirty="0"/>
          </a:p>
          <a:p>
            <a:pPr>
              <a:buNone/>
            </a:pPr>
            <a:r>
              <a:rPr lang="id-ID" dirty="0" smtClean="0"/>
              <a:t>	Komponen </a:t>
            </a:r>
            <a:r>
              <a:rPr lang="id-ID" dirty="0"/>
              <a:t>ini berkaitan dengan lingkungan dimana perusahaan berada dan beroperasi. Cakupannya adalah </a:t>
            </a:r>
            <a:r>
              <a:rPr lang="id-ID" i="1" dirty="0"/>
              <a:t>risk-management philosophy </a:t>
            </a:r>
            <a:r>
              <a:rPr lang="id-ID" dirty="0"/>
              <a:t>(kultur manajemen tentang resiko), </a:t>
            </a:r>
            <a:r>
              <a:rPr lang="id-ID" i="1" dirty="0"/>
              <a:t>integrity </a:t>
            </a:r>
            <a:r>
              <a:rPr lang="id-ID" dirty="0"/>
              <a:t>(integritas), </a:t>
            </a:r>
            <a:r>
              <a:rPr lang="id-ID" i="1" dirty="0"/>
              <a:t>risk-perspective </a:t>
            </a:r>
            <a:r>
              <a:rPr lang="id-ID" dirty="0"/>
              <a:t>(perspektif terhadap resiko), </a:t>
            </a:r>
            <a:r>
              <a:rPr lang="id-ID" i="1" dirty="0"/>
              <a:t>risk-appetite </a:t>
            </a:r>
            <a:r>
              <a:rPr lang="id-ID" dirty="0"/>
              <a:t>(selera atau penerimaan terhadap resiko), </a:t>
            </a:r>
            <a:r>
              <a:rPr lang="id-ID" i="1" dirty="0"/>
              <a:t>ethical values </a:t>
            </a:r>
            <a:r>
              <a:rPr lang="id-ID" dirty="0"/>
              <a:t>(nilai moral), struktur organisasi, dan pendelegasian wewenang.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3579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/>
              <a:t>2.</a:t>
            </a:r>
            <a:r>
              <a:rPr lang="id-ID" b="1" dirty="0"/>
              <a:t> Penentuan Tujuan </a:t>
            </a:r>
            <a:r>
              <a:rPr lang="id-ID" b="1" i="1" dirty="0"/>
              <a:t>(Objective Setting)</a:t>
            </a:r>
            <a:endParaRPr lang="id-ID" dirty="0"/>
          </a:p>
          <a:p>
            <a:pPr>
              <a:buNone/>
            </a:pPr>
            <a:r>
              <a:rPr lang="id-ID" dirty="0" smtClean="0"/>
              <a:t>	Manajemen </a:t>
            </a:r>
            <a:r>
              <a:rPr lang="id-ID" dirty="0"/>
              <a:t>harus menetapkan </a:t>
            </a:r>
            <a:r>
              <a:rPr lang="id-ID" i="1" dirty="0"/>
              <a:t>objectives</a:t>
            </a:r>
            <a:r>
              <a:rPr lang="id-ID" dirty="0"/>
              <a:t> (tujuan-tujuan) dari organisasi agar dapat mengidentifikasi, mengakses, dan mengelola resiko. </a:t>
            </a:r>
            <a:r>
              <a:rPr lang="id-ID" i="1" dirty="0"/>
              <a:t>Objective</a:t>
            </a:r>
            <a:r>
              <a:rPr lang="id-ID" dirty="0"/>
              <a:t> dapat diklasifikasikan menjadi </a:t>
            </a:r>
            <a:r>
              <a:rPr lang="id-ID" i="1" dirty="0"/>
              <a:t>strategic objective</a:t>
            </a:r>
            <a:r>
              <a:rPr lang="id-ID" dirty="0"/>
              <a:t> dan </a:t>
            </a:r>
            <a:r>
              <a:rPr lang="id-ID" i="1" dirty="0"/>
              <a:t>activity objective</a:t>
            </a:r>
            <a:r>
              <a:rPr lang="id-ID" dirty="0"/>
              <a:t>. </a:t>
            </a: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dirty="0" smtClean="0"/>
              <a:t>3</a:t>
            </a:r>
            <a:r>
              <a:rPr lang="id-ID" dirty="0"/>
              <a:t>.</a:t>
            </a:r>
            <a:r>
              <a:rPr lang="id-ID" b="1" dirty="0"/>
              <a:t> Identifikasi Resiko</a:t>
            </a:r>
            <a:r>
              <a:rPr lang="id-ID" b="1" i="1" dirty="0"/>
              <a:t> </a:t>
            </a:r>
            <a:r>
              <a:rPr lang="id-ID" b="1" dirty="0"/>
              <a:t>(</a:t>
            </a:r>
            <a:r>
              <a:rPr lang="id-ID" b="1" i="1" dirty="0"/>
              <a:t>Event Identification</a:t>
            </a:r>
            <a:r>
              <a:rPr lang="id-ID" b="1" dirty="0"/>
              <a:t>)</a:t>
            </a:r>
            <a:endParaRPr lang="id-ID" dirty="0"/>
          </a:p>
          <a:p>
            <a:pPr>
              <a:buNone/>
            </a:pPr>
            <a:r>
              <a:rPr lang="id-ID" dirty="0" smtClean="0"/>
              <a:t>	Komponen </a:t>
            </a:r>
            <a:r>
              <a:rPr lang="id-ID" dirty="0"/>
              <a:t>ini mengidentifikasi kejadian-kejadian potensial baik yang terjadi di lingkungan internal maupun eksternal organisasi yang mempengaruhi strategi atau pencapaian tujuan dari organisasi. Kejadian tersebut bisa berdampak positif </a:t>
            </a:r>
            <a:r>
              <a:rPr lang="id-ID" i="1" dirty="0"/>
              <a:t>(opportunities</a:t>
            </a:r>
            <a:r>
              <a:rPr lang="id-ID" dirty="0"/>
              <a:t>), namun dapat pula sebaliknya atau negative (</a:t>
            </a:r>
            <a:r>
              <a:rPr lang="id-ID" i="1" dirty="0"/>
              <a:t>risks</a:t>
            </a:r>
            <a:r>
              <a:rPr lang="id-ID" dirty="0"/>
              <a:t>). 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4294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/>
              <a:t>4.</a:t>
            </a:r>
            <a:r>
              <a:rPr lang="it-IT" b="1" dirty="0"/>
              <a:t> Penilaian Resiko (</a:t>
            </a:r>
            <a:r>
              <a:rPr lang="it-IT" b="1" i="1" dirty="0"/>
              <a:t>Risk Assessment</a:t>
            </a:r>
            <a:r>
              <a:rPr lang="it-IT" b="1" dirty="0"/>
              <a:t>)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it-IT" dirty="0" smtClean="0"/>
              <a:t>Komponen </a:t>
            </a:r>
            <a:r>
              <a:rPr lang="it-IT" dirty="0"/>
              <a:t>ini menilai sejauhmana dampak dari </a:t>
            </a:r>
            <a:r>
              <a:rPr lang="it-IT" i="1" dirty="0"/>
              <a:t>events</a:t>
            </a:r>
            <a:r>
              <a:rPr lang="it-IT" dirty="0"/>
              <a:t> (kejadian atau keadaan) dapat mengganggu pencapaian tujuan. Besarnya dampak dapat diketahui dari </a:t>
            </a:r>
            <a:r>
              <a:rPr lang="it-IT" i="1" dirty="0"/>
              <a:t>inherent</a:t>
            </a:r>
            <a:r>
              <a:rPr lang="it-IT" dirty="0"/>
              <a:t> dan </a:t>
            </a:r>
            <a:r>
              <a:rPr lang="it-IT" i="1" dirty="0"/>
              <a:t>residual risk</a:t>
            </a:r>
            <a:r>
              <a:rPr lang="it-IT" dirty="0"/>
              <a:t>, dan dapat dianalisis dalam dua perspektif, yaitu: </a:t>
            </a:r>
            <a:r>
              <a:rPr lang="it-IT" i="1" dirty="0"/>
              <a:t>likelihood</a:t>
            </a:r>
            <a:r>
              <a:rPr lang="it-IT" dirty="0"/>
              <a:t> (kecenderungan/ peluang) dan </a:t>
            </a:r>
            <a:r>
              <a:rPr lang="it-IT" i="1" dirty="0"/>
              <a:t>impact/consequence</a:t>
            </a:r>
            <a:r>
              <a:rPr lang="it-IT" dirty="0"/>
              <a:t> (besaran dari terealisirnya resiko</a:t>
            </a:r>
            <a:r>
              <a:rPr lang="it-IT" dirty="0" smtClean="0"/>
              <a:t>).</a:t>
            </a:r>
            <a:endParaRPr lang="id-ID" dirty="0" smtClean="0"/>
          </a:p>
          <a:p>
            <a:pPr>
              <a:buNone/>
            </a:pPr>
            <a:endParaRPr lang="id-ID" b="1" dirty="0"/>
          </a:p>
          <a:p>
            <a:pPr>
              <a:buNone/>
            </a:pPr>
            <a:r>
              <a:rPr lang="id-ID" b="1" dirty="0" smtClean="0"/>
              <a:t>5</a:t>
            </a:r>
            <a:r>
              <a:rPr lang="id-ID" b="1" dirty="0"/>
              <a:t>. Sikap Atas Resiko</a:t>
            </a:r>
            <a:r>
              <a:rPr lang="id-ID" b="1" i="1" dirty="0"/>
              <a:t> </a:t>
            </a:r>
            <a:r>
              <a:rPr lang="id-ID" b="1" dirty="0"/>
              <a:t>(</a:t>
            </a:r>
            <a:r>
              <a:rPr lang="id-ID" b="1" i="1" dirty="0"/>
              <a:t>Risk Response</a:t>
            </a:r>
            <a:r>
              <a:rPr lang="id-ID" b="1" dirty="0" smtClean="0"/>
              <a:t>)</a:t>
            </a:r>
            <a:r>
              <a:rPr lang="id-ID" dirty="0"/>
              <a:t> 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fi-FI" dirty="0" smtClean="0"/>
              <a:t>Organisasi </a:t>
            </a:r>
            <a:r>
              <a:rPr lang="fi-FI" dirty="0"/>
              <a:t>harus menentukan sikap atas hasil penilaian resiko. </a:t>
            </a:r>
            <a:r>
              <a:rPr lang="fi-FI" i="1" dirty="0"/>
              <a:t>Risk response</a:t>
            </a:r>
            <a:r>
              <a:rPr lang="fi-FI" dirty="0"/>
              <a:t> dari organisasi dapat berupa: 1) </a:t>
            </a:r>
            <a:r>
              <a:rPr lang="fi-FI" i="1" dirty="0"/>
              <a:t>avoidance</a:t>
            </a:r>
            <a:r>
              <a:rPr lang="fi-FI" dirty="0"/>
              <a:t>, yaitu dihentikannya aktivitas atau pelayanan yang menyebabkan resiko; 2) </a:t>
            </a:r>
            <a:r>
              <a:rPr lang="fi-FI" i="1" dirty="0"/>
              <a:t>reduction</a:t>
            </a:r>
            <a:r>
              <a:rPr lang="fi-FI" dirty="0"/>
              <a:t>, yaitu mengambil langkah-langkah mengurangi </a:t>
            </a:r>
            <a:r>
              <a:rPr lang="fi-FI" i="1" dirty="0"/>
              <a:t>likelihood</a:t>
            </a:r>
            <a:r>
              <a:rPr lang="fi-FI" dirty="0"/>
              <a:t> atau </a:t>
            </a:r>
            <a:r>
              <a:rPr lang="fi-FI" i="1" dirty="0"/>
              <a:t>impact</a:t>
            </a:r>
            <a:r>
              <a:rPr lang="fi-FI" dirty="0"/>
              <a:t> dari resiko; 3) </a:t>
            </a:r>
            <a:r>
              <a:rPr lang="fi-FI" i="1" dirty="0"/>
              <a:t>sharing</a:t>
            </a:r>
            <a:r>
              <a:rPr lang="fi-FI" dirty="0"/>
              <a:t>, yaitu mengalihkan atau menanggung bersama resiko atau sebagian dari resiko dengan pihak lain; 4) </a:t>
            </a:r>
            <a:r>
              <a:rPr lang="fi-FI" i="1" dirty="0"/>
              <a:t>acceptance</a:t>
            </a:r>
            <a:r>
              <a:rPr lang="fi-FI" dirty="0"/>
              <a:t>, yaitu menerima resiko yang terjadi (biasanya resiko yang kecil), dan tidak ada upaya khusus yang dilakukan.</a:t>
            </a:r>
            <a:endParaRPr lang="id-ID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6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b="1" dirty="0" err="1"/>
              <a:t>Aktifitas</a:t>
            </a:r>
            <a:r>
              <a:rPr lang="en-US" b="1" dirty="0"/>
              <a:t> </a:t>
            </a:r>
            <a:r>
              <a:rPr lang="en-US" b="1" dirty="0" err="1"/>
              <a:t>Pengendalian</a:t>
            </a:r>
            <a:r>
              <a:rPr lang="en-US" b="1" dirty="0"/>
              <a:t> </a:t>
            </a:r>
            <a:r>
              <a:rPr lang="en-US" b="1" i="1" dirty="0"/>
              <a:t> (Control Activities</a:t>
            </a:r>
            <a:r>
              <a:rPr lang="en-US" b="1" dirty="0"/>
              <a:t>)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(policies)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prosedur-prosedur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i="1" dirty="0"/>
              <a:t>risk response </a:t>
            </a:r>
            <a:r>
              <a:rPr lang="en-US" dirty="0" err="1"/>
              <a:t>terlaksana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. </a:t>
            </a:r>
            <a:r>
              <a:rPr lang="en-US" dirty="0" err="1"/>
              <a:t>Aktifitas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: 1) </a:t>
            </a:r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; 2) </a:t>
            </a:r>
            <a:r>
              <a:rPr lang="en-US" dirty="0" err="1"/>
              <a:t>kompetensi</a:t>
            </a:r>
            <a:r>
              <a:rPr lang="en-US" dirty="0"/>
              <a:t>; 3)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praktik-praktik</a:t>
            </a:r>
            <a:r>
              <a:rPr lang="en-US" dirty="0"/>
              <a:t> SDM; 4)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; 5) </a:t>
            </a:r>
            <a:r>
              <a:rPr lang="en-US" dirty="0" err="1"/>
              <a:t>filosofi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kepemimpinan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; 6)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 7) </a:t>
            </a:r>
            <a:r>
              <a:rPr lang="en-US" dirty="0" err="1"/>
              <a:t>wewenang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.</a:t>
            </a:r>
            <a:endParaRPr lang="id-ID" dirty="0"/>
          </a:p>
          <a:p>
            <a:pPr>
              <a:buNone/>
            </a:pPr>
            <a:endParaRPr lang="id-ID" b="1" dirty="0" smtClean="0"/>
          </a:p>
          <a:p>
            <a:pPr>
              <a:buNone/>
            </a:pPr>
            <a:r>
              <a:rPr lang="id-ID" b="1" dirty="0" smtClean="0"/>
              <a:t>7</a:t>
            </a:r>
            <a:r>
              <a:rPr lang="id-ID" b="1" dirty="0"/>
              <a:t>.</a:t>
            </a:r>
            <a:r>
              <a:rPr lang="id-ID" dirty="0"/>
              <a:t> </a:t>
            </a:r>
            <a:r>
              <a:rPr lang="id-ID" b="1" dirty="0"/>
              <a:t>Informasi dan Komunikasi</a:t>
            </a:r>
            <a:r>
              <a:rPr lang="id-ID" b="1" i="1" dirty="0"/>
              <a:t> (Information and </a:t>
            </a:r>
            <a:endParaRPr lang="id-ID" dirty="0"/>
          </a:p>
          <a:p>
            <a:pPr>
              <a:buNone/>
            </a:pPr>
            <a:r>
              <a:rPr lang="id-ID" b="1" i="1" dirty="0"/>
              <a:t>    Communication)</a:t>
            </a:r>
            <a:endParaRPr lang="id-ID" dirty="0"/>
          </a:p>
          <a:p>
            <a:pPr>
              <a:buNone/>
            </a:pPr>
            <a:r>
              <a:rPr lang="id-ID" dirty="0"/>
              <a:t> </a:t>
            </a:r>
            <a:r>
              <a:rPr lang="id-ID" dirty="0" smtClean="0"/>
              <a:t>	Fokus </a:t>
            </a:r>
            <a:r>
              <a:rPr lang="id-ID" dirty="0"/>
              <a:t>dari komponen ini adalah menyampaikan informasi yang relevan kepada pihak terkait melalui media komunikasi yang sesuai. Faktor-faktor yang perlu diperhatikan dalam penyampaiaan informasi dan komunikasi adalah kualitas informasi, arah komunikasi, dan alat komunikasi.</a:t>
            </a:r>
          </a:p>
          <a:p>
            <a:pPr>
              <a:buNone/>
            </a:pPr>
            <a:r>
              <a:rPr lang="en-US" dirty="0"/>
              <a:t> 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b="1" dirty="0"/>
              <a:t>8.</a:t>
            </a:r>
            <a:r>
              <a:rPr lang="id-ID" dirty="0"/>
              <a:t> </a:t>
            </a:r>
            <a:r>
              <a:rPr lang="id-ID" b="1" dirty="0"/>
              <a:t>Memonitor </a:t>
            </a:r>
            <a:r>
              <a:rPr lang="id-ID" i="1" dirty="0"/>
              <a:t>(</a:t>
            </a:r>
            <a:r>
              <a:rPr lang="id-ID" b="1" i="1" dirty="0"/>
              <a:t>Monitoring)</a:t>
            </a:r>
            <a:endParaRPr lang="id-ID" dirty="0"/>
          </a:p>
          <a:p>
            <a:pPr>
              <a:buNone/>
            </a:pPr>
            <a:endParaRPr lang="id-ID" dirty="0"/>
          </a:p>
          <a:p>
            <a:r>
              <a:rPr lang="id-ID" i="1" dirty="0"/>
              <a:t>Monitoring </a:t>
            </a:r>
            <a:r>
              <a:rPr lang="id-ID" dirty="0"/>
              <a:t>dapat dilaksanakan baik secara terus menerus (</a:t>
            </a:r>
            <a:r>
              <a:rPr lang="id-ID" i="1" dirty="0"/>
              <a:t>ongoing</a:t>
            </a:r>
            <a:r>
              <a:rPr lang="id-ID" dirty="0"/>
              <a:t>) maupun terpisah (</a:t>
            </a:r>
            <a:r>
              <a:rPr lang="id-ID" i="1" dirty="0"/>
              <a:t>separate evaluation</a:t>
            </a:r>
            <a:r>
              <a:rPr lang="id-ID" dirty="0"/>
              <a:t>). Aktifitas </a:t>
            </a:r>
            <a:r>
              <a:rPr lang="id-ID" i="1" dirty="0"/>
              <a:t>monitoring ongoing</a:t>
            </a:r>
            <a:r>
              <a:rPr lang="id-ID" dirty="0"/>
              <a:t> tercermin pada aktivitas supervisi, rekonsiliasi, dan aktivitas rutin lainnya. </a:t>
            </a:r>
          </a:p>
          <a:p>
            <a:r>
              <a:rPr lang="id-ID" i="1" dirty="0"/>
              <a:t>Monitoring </a:t>
            </a:r>
            <a:r>
              <a:rPr lang="id-ID" dirty="0"/>
              <a:t>terpisah biasanya dilakukan untuk penugasan tertentu (kasuistis). Pada </a:t>
            </a:r>
            <a:r>
              <a:rPr lang="id-ID" i="1" dirty="0"/>
              <a:t>monitoring </a:t>
            </a:r>
            <a:r>
              <a:rPr lang="id-ID" dirty="0"/>
              <a:t>ini ditentukan </a:t>
            </a:r>
            <a:r>
              <a:rPr lang="id-ID" i="1" dirty="0"/>
              <a:t>scope </a:t>
            </a:r>
            <a:r>
              <a:rPr lang="id-ID" dirty="0"/>
              <a:t>tugas, frekuensi, proses evaluasi metodologi, dokumentasi, dan </a:t>
            </a:r>
            <a:r>
              <a:rPr lang="id-ID" i="1" dirty="0"/>
              <a:t>action plan</a:t>
            </a:r>
            <a:r>
              <a:rPr lang="id-ID" dirty="0"/>
              <a:t>.</a:t>
            </a:r>
          </a:p>
          <a:p>
            <a:r>
              <a:rPr lang="id-ID" dirty="0"/>
              <a:t>Pada proses </a:t>
            </a:r>
            <a:r>
              <a:rPr lang="id-ID" i="1" dirty="0"/>
              <a:t>monitoring</a:t>
            </a:r>
            <a:r>
              <a:rPr lang="id-ID" dirty="0"/>
              <a:t>, perlu dicermati adanya kendala seperti </a:t>
            </a:r>
            <a:r>
              <a:rPr lang="id-ID" i="1" dirty="0"/>
              <a:t>reporting deficiencies</a:t>
            </a:r>
            <a:r>
              <a:rPr lang="id-ID" dirty="0"/>
              <a:t>, yaitu pelaporan yang tidak lengkap atau bahkan berlebihan (tidak relevan). Kendala ini timbul dari berbagai faktor seperti sumber informasi, materi pelaporan, pihak yang disampaikan laporan, dan arahan bagi pelaporan.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BENTUK RESIKO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Resiko</a:t>
            </a:r>
            <a:r>
              <a:rPr lang="en-US" b="1" dirty="0"/>
              <a:t> </a:t>
            </a:r>
            <a:r>
              <a:rPr lang="en-US" b="1" dirty="0" err="1"/>
              <a:t>Objektif</a:t>
            </a:r>
            <a:r>
              <a:rPr lang="en-US" b="1" dirty="0"/>
              <a:t> 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/>
              <a:t>objektif</a:t>
            </a:r>
            <a:r>
              <a:rPr lang="en-US" dirty="0"/>
              <a:t>  (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i="1" dirty="0"/>
              <a:t>degree of risk</a:t>
            </a:r>
            <a:r>
              <a:rPr lang="en-US" dirty="0"/>
              <a:t>)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yang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aktual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perkiraan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. </a:t>
            </a:r>
            <a:endParaRPr lang="id-ID" dirty="0"/>
          </a:p>
          <a:p>
            <a:r>
              <a:rPr lang="en-US" b="1" dirty="0" err="1"/>
              <a:t>Resiko</a:t>
            </a:r>
            <a:r>
              <a:rPr lang="en-US" b="1" dirty="0"/>
              <a:t> </a:t>
            </a:r>
            <a:r>
              <a:rPr lang="en-US" b="1" dirty="0" err="1"/>
              <a:t>Subjektif</a:t>
            </a:r>
            <a:r>
              <a:rPr lang="en-US" b="1" dirty="0"/>
              <a:t> 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/>
              <a:t>subjektif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berdasarakan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mental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MANFAAT MANAJEMEN RESIKO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572560" cy="535785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pasca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berkurang</a:t>
            </a:r>
            <a:r>
              <a:rPr lang="en-US" dirty="0"/>
              <a:t>,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yang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endParaRPr lang="id-ID" dirty="0" smtClean="0"/>
          </a:p>
          <a:p>
            <a:pPr lvl="0"/>
            <a:r>
              <a:rPr lang="en-US" dirty="0" err="1"/>
              <a:t>Dikarenakan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merugikan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financial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ledakan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menurun</a:t>
            </a:r>
            <a:r>
              <a:rPr lang="en-US" dirty="0"/>
              <a:t>,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memainkan</a:t>
            </a:r>
            <a:r>
              <a:rPr lang="en-US" dirty="0"/>
              <a:t> program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ledakan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spekulatif</a:t>
            </a:r>
            <a:endParaRPr lang="id-ID" dirty="0"/>
          </a:p>
          <a:p>
            <a:pPr lvl="0"/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diuntungkan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(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) </a:t>
            </a:r>
            <a:r>
              <a:rPr lang="en-US" dirty="0" err="1"/>
              <a:t>menurun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, </a:t>
            </a:r>
            <a:r>
              <a:rPr lang="en-US" dirty="0" err="1"/>
              <a:t>kepedihan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penderitaan</a:t>
            </a:r>
            <a:r>
              <a:rPr lang="en-US" dirty="0"/>
              <a:t> </a:t>
            </a:r>
            <a:r>
              <a:rPr lang="en-US" dirty="0" err="1"/>
              <a:t>menurun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BAHAYA DAN RESIKO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Bahaya</a:t>
            </a:r>
            <a:r>
              <a:rPr lang="en-US" b="1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/ </a:t>
            </a:r>
            <a:r>
              <a:rPr lang="en-US" dirty="0" err="1"/>
              <a:t>kehilangan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b="1" dirty="0" err="1"/>
              <a:t>Resiko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/ </a:t>
            </a:r>
            <a:r>
              <a:rPr lang="en-US" dirty="0" err="1"/>
              <a:t>kehilangan.Terdapat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:</a:t>
            </a:r>
            <a:endParaRPr lang="id-ID" dirty="0"/>
          </a:p>
          <a:p>
            <a:pPr>
              <a:buNone/>
            </a:pPr>
            <a:r>
              <a:rPr lang="en-US" dirty="0"/>
              <a:t>	-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fisik</a:t>
            </a:r>
            <a:endParaRPr lang="id-ID" dirty="0"/>
          </a:p>
          <a:p>
            <a:pPr>
              <a:buNone/>
            </a:pPr>
            <a:r>
              <a:rPr lang="en-US" dirty="0"/>
              <a:t>	-</a:t>
            </a:r>
            <a:r>
              <a:rPr lang="en-US" dirty="0" err="1"/>
              <a:t>Resiko</a:t>
            </a:r>
            <a:r>
              <a:rPr lang="en-US" dirty="0"/>
              <a:t> moral</a:t>
            </a:r>
            <a:endParaRPr lang="id-ID" dirty="0"/>
          </a:p>
          <a:p>
            <a:pPr>
              <a:buNone/>
            </a:pPr>
            <a:r>
              <a:rPr lang="en-US" dirty="0"/>
              <a:t>	-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moril</a:t>
            </a:r>
            <a:endParaRPr lang="id-ID" dirty="0"/>
          </a:p>
          <a:p>
            <a:pPr>
              <a:buNone/>
            </a:pPr>
            <a:r>
              <a:rPr lang="en-US" dirty="0"/>
              <a:t>	-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hukum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4 TIPE UTAMA RESIKO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72072"/>
          </a:xfrm>
        </p:spPr>
        <p:txBody>
          <a:bodyPr>
            <a:normAutofit fontScale="92500"/>
          </a:bodyPr>
          <a:lstStyle/>
          <a:p>
            <a:r>
              <a:rPr lang="en-US" b="1" dirty="0" err="1"/>
              <a:t>Resiko</a:t>
            </a:r>
            <a:r>
              <a:rPr lang="en-US" b="1" dirty="0"/>
              <a:t> </a:t>
            </a:r>
            <a:r>
              <a:rPr lang="en-US" b="1" dirty="0" err="1"/>
              <a:t>fisik</a:t>
            </a:r>
            <a:r>
              <a:rPr lang="en-US" b="1" dirty="0"/>
              <a:t> </a:t>
            </a:r>
            <a:r>
              <a:rPr lang="en-US" b="1" i="1" dirty="0"/>
              <a:t>(Physical Hazard)</a:t>
            </a:r>
            <a:r>
              <a:rPr lang="en-US" b="1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yang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/</a:t>
            </a:r>
            <a:r>
              <a:rPr lang="en-US" dirty="0" err="1"/>
              <a:t>kehilangan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b="1" dirty="0" err="1"/>
              <a:t>Resiko</a:t>
            </a:r>
            <a:r>
              <a:rPr lang="en-US" b="1" dirty="0"/>
              <a:t> moral </a:t>
            </a:r>
            <a:r>
              <a:rPr lang="en-US" b="1" i="1" dirty="0"/>
              <a:t>(Moral </a:t>
            </a:r>
            <a:r>
              <a:rPr lang="en-US" b="1" i="1" dirty="0" smtClean="0"/>
              <a:t>Hazard)</a:t>
            </a:r>
            <a:r>
              <a:rPr lang="id-ID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ketidakjujuran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tabiat</a:t>
            </a:r>
            <a:r>
              <a:rPr lang="en-US" dirty="0"/>
              <a:t> yang </a:t>
            </a:r>
            <a:r>
              <a:rPr lang="en-US" dirty="0" err="1"/>
              <a:t>cacat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/ </a:t>
            </a:r>
            <a:r>
              <a:rPr lang="en-US" dirty="0" err="1"/>
              <a:t>kehilangan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b="1" dirty="0" err="1"/>
              <a:t>Resiko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i="1" dirty="0"/>
              <a:t>(Legal </a:t>
            </a:r>
            <a:r>
              <a:rPr lang="en-US" b="1" i="1" dirty="0" smtClean="0"/>
              <a:t>Hazard)</a:t>
            </a:r>
            <a:r>
              <a:rPr lang="id-ID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parah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LANJ. 4 TIPE UTAMA RESIKO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/>
              <a:t>Resiko</a:t>
            </a:r>
            <a:r>
              <a:rPr lang="en-US" b="1" dirty="0"/>
              <a:t> Moral </a:t>
            </a:r>
            <a:r>
              <a:rPr lang="en-US" b="1" i="1" dirty="0"/>
              <a:t>(Morale Hazard)</a:t>
            </a:r>
            <a:endParaRPr lang="id-ID" dirty="0"/>
          </a:p>
          <a:p>
            <a:pPr>
              <a:buNone/>
            </a:pPr>
            <a:r>
              <a:rPr lang="id-ID" b="1" dirty="0" smtClean="0"/>
              <a:t>	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yang </a:t>
            </a:r>
            <a:r>
              <a:rPr lang="en-US" dirty="0" err="1"/>
              <a:t>halus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i="1" dirty="0"/>
              <a:t>moral hazard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morale hazard</a:t>
            </a:r>
            <a:r>
              <a:rPr lang="en-US" dirty="0"/>
              <a:t>. </a:t>
            </a:r>
            <a:r>
              <a:rPr lang="en-US" i="1" dirty="0"/>
              <a:t>Moral hazard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ketidakjujuran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keparahan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. </a:t>
            </a:r>
            <a:r>
              <a:rPr lang="en-US" i="1" dirty="0"/>
              <a:t>Morale hazard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kecerobohan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ketidakpedulian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KATEGORI RESIKO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/>
              <a:t>Resiko</a:t>
            </a:r>
            <a:r>
              <a:rPr lang="en-US" b="1" dirty="0"/>
              <a:t> </a:t>
            </a:r>
            <a:r>
              <a:rPr lang="en-US" b="1" dirty="0" err="1"/>
              <a:t>Murni</a:t>
            </a:r>
            <a:r>
              <a:rPr lang="en-US" b="1" dirty="0"/>
              <a:t> </a:t>
            </a:r>
            <a:r>
              <a:rPr lang="en-US" b="1" i="1" dirty="0"/>
              <a:t>(Pure </a:t>
            </a:r>
            <a:r>
              <a:rPr lang="en-US" b="1" i="1" dirty="0" smtClean="0"/>
              <a:t>Risk)</a:t>
            </a:r>
            <a:r>
              <a:rPr lang="id-ID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berakibat</a:t>
            </a:r>
            <a:r>
              <a:rPr lang="en-US" dirty="0"/>
              <a:t> </a:t>
            </a:r>
            <a:r>
              <a:rPr lang="en-US" dirty="0" err="1"/>
              <a:t>merugikan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apa-apa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. </a:t>
            </a:r>
            <a:endParaRPr lang="id-ID" dirty="0" smtClean="0"/>
          </a:p>
          <a:p>
            <a:pPr lvl="0"/>
            <a:r>
              <a:rPr lang="en-US" b="1" dirty="0" err="1"/>
              <a:t>Resiko</a:t>
            </a:r>
            <a:r>
              <a:rPr lang="en-US" b="1" dirty="0"/>
              <a:t> </a:t>
            </a:r>
            <a:r>
              <a:rPr lang="en-US" b="1" dirty="0" err="1"/>
              <a:t>Spekulatif</a:t>
            </a:r>
            <a:r>
              <a:rPr lang="en-US" b="1" dirty="0"/>
              <a:t> </a:t>
            </a:r>
            <a:r>
              <a:rPr lang="en-US" b="1" i="1" dirty="0"/>
              <a:t>(Speculative </a:t>
            </a:r>
            <a:r>
              <a:rPr lang="en-US" b="1" i="1" dirty="0" smtClean="0"/>
              <a:t>Risk)</a:t>
            </a:r>
            <a:r>
              <a:rPr lang="id-ID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.</a:t>
            </a:r>
            <a:endParaRPr lang="id-ID" dirty="0"/>
          </a:p>
          <a:p>
            <a:pPr lvl="0"/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LANJ. KATEGORI RESIKO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err="1"/>
              <a:t>Resiko</a:t>
            </a:r>
            <a:r>
              <a:rPr lang="en-US" b="1" dirty="0"/>
              <a:t> Fundamental </a:t>
            </a:r>
            <a:r>
              <a:rPr lang="en-US" b="1" i="1" dirty="0"/>
              <a:t>(Fundamental </a:t>
            </a:r>
            <a:r>
              <a:rPr lang="en-US" b="1" i="1" dirty="0" smtClean="0"/>
              <a:t>Risk)</a:t>
            </a:r>
            <a:r>
              <a:rPr lang="id-ID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resiko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b="1" dirty="0" err="1"/>
              <a:t>Resiko</a:t>
            </a:r>
            <a:r>
              <a:rPr lang="en-US" b="1" dirty="0"/>
              <a:t> </a:t>
            </a:r>
            <a:r>
              <a:rPr lang="en-US" b="1" dirty="0" err="1"/>
              <a:t>Tertentu</a:t>
            </a:r>
            <a:r>
              <a:rPr lang="en-US" b="1" i="1" dirty="0"/>
              <a:t>(Particular </a:t>
            </a:r>
            <a:r>
              <a:rPr lang="en-US" b="1" i="1" dirty="0" smtClean="0"/>
              <a:t>Risk)</a:t>
            </a:r>
            <a:r>
              <a:rPr lang="id-ID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fundamental, </a:t>
            </a:r>
            <a:r>
              <a:rPr lang="en-US" b="1" dirty="0" err="1"/>
              <a:t>resiko</a:t>
            </a:r>
            <a:r>
              <a:rPr lang="en-US" b="1" dirty="0"/>
              <a:t> </a:t>
            </a:r>
            <a:r>
              <a:rPr lang="en-US" b="1" dirty="0" err="1"/>
              <a:t>tertentu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berdampak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.</a:t>
            </a:r>
            <a:endParaRPr lang="id-ID" dirty="0"/>
          </a:p>
          <a:p>
            <a:pPr lvl="0"/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LANJ. KATEGORI RESIKO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 err="1"/>
              <a:t>Resiko</a:t>
            </a:r>
            <a:r>
              <a:rPr lang="en-US" b="1" dirty="0"/>
              <a:t> Perusahaan </a:t>
            </a:r>
            <a:r>
              <a:rPr lang="en-US" b="1" i="1" dirty="0"/>
              <a:t>(Enterprise </a:t>
            </a:r>
            <a:r>
              <a:rPr lang="en-US" b="1" i="1" dirty="0" smtClean="0"/>
              <a:t>Risk)</a:t>
            </a:r>
            <a:r>
              <a:rPr lang="id-ID" dirty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,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spekulatif</a:t>
            </a:r>
            <a:r>
              <a:rPr lang="en-US" dirty="0"/>
              <a:t>,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,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. </a:t>
            </a:r>
            <a:endParaRPr lang="id-ID" dirty="0"/>
          </a:p>
          <a:p>
            <a:pPr>
              <a:buNone/>
            </a:pPr>
            <a:r>
              <a:rPr lang="id-ID" b="1" dirty="0" smtClean="0"/>
              <a:t>	</a:t>
            </a:r>
            <a:r>
              <a:rPr lang="en-US" b="1" dirty="0" err="1" smtClean="0"/>
              <a:t>Resiko</a:t>
            </a:r>
            <a:r>
              <a:rPr lang="en-US" b="1" dirty="0" smtClean="0"/>
              <a:t> </a:t>
            </a:r>
            <a:r>
              <a:rPr lang="en-US" b="1" dirty="0" err="1"/>
              <a:t>strategis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tujuan</a:t>
            </a:r>
            <a:r>
              <a:rPr lang="en-US" dirty="0"/>
              <a:t> 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/>
              <a:t>. </a:t>
            </a:r>
            <a:endParaRPr lang="id-ID" dirty="0"/>
          </a:p>
          <a:p>
            <a:pPr>
              <a:buNone/>
            </a:pPr>
            <a:r>
              <a:rPr lang="id-ID" b="1" dirty="0" smtClean="0"/>
              <a:t>	</a:t>
            </a:r>
            <a:r>
              <a:rPr lang="en-US" b="1" dirty="0" err="1" smtClean="0"/>
              <a:t>Resiko</a:t>
            </a:r>
            <a:r>
              <a:rPr lang="en-US" b="1" dirty="0" smtClean="0"/>
              <a:t> </a:t>
            </a:r>
            <a:r>
              <a:rPr lang="en-US" b="1" dirty="0" err="1"/>
              <a:t>operasional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bank yang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perbankan</a:t>
            </a:r>
            <a:r>
              <a:rPr lang="en-US" dirty="0"/>
              <a:t> online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hackers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menembus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data computer bank. </a:t>
            </a:r>
            <a:endParaRPr lang="id-ID" dirty="0"/>
          </a:p>
          <a:p>
            <a:pPr>
              <a:buNone/>
            </a:pPr>
            <a:r>
              <a:rPr lang="id-ID" b="1" dirty="0" smtClean="0"/>
              <a:t>	</a:t>
            </a:r>
            <a:r>
              <a:rPr lang="en-US" b="1" dirty="0" err="1" smtClean="0"/>
              <a:t>Resiko</a:t>
            </a:r>
            <a:r>
              <a:rPr lang="en-US" b="1" dirty="0" smtClean="0"/>
              <a:t> </a:t>
            </a:r>
            <a:r>
              <a:rPr lang="en-US" b="1" dirty="0" err="1"/>
              <a:t>keuangan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merugikan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tarif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912</Words>
  <Application>Microsoft Office PowerPoint</Application>
  <PresentationFormat>On-screen Show (4:3)</PresentationFormat>
  <Paragraphs>137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MANAJEMEN RESIKO</vt:lpstr>
      <vt:lpstr>DEFINISI RESIKO</vt:lpstr>
      <vt:lpstr>BENTUK RESIKO</vt:lpstr>
      <vt:lpstr>BAHAYA DAN RESIKO</vt:lpstr>
      <vt:lpstr>4 TIPE UTAMA RESIKO </vt:lpstr>
      <vt:lpstr>LANJ. 4 TIPE UTAMA RESIKO</vt:lpstr>
      <vt:lpstr>KATEGORI RESIKO</vt:lpstr>
      <vt:lpstr>LANJ. KATEGORI RESIKO</vt:lpstr>
      <vt:lpstr>LANJ. KATEGORI RESIKO</vt:lpstr>
      <vt:lpstr>TIPE-TIPE RESIKO MURNI</vt:lpstr>
      <vt:lpstr>4 RESIKO UTAMA PRIBADI</vt:lpstr>
      <vt:lpstr>LANJ. 4 RESIKO UTAMA PRIBADI</vt:lpstr>
      <vt:lpstr>LANJ. TIPE-TIPE RESIKO MURNI</vt:lpstr>
      <vt:lpstr>LANJ. TIPE-TIPE RESIKO MURNI</vt:lpstr>
      <vt:lpstr>BEBAN RESIKO BAGI MASYARAKAT</vt:lpstr>
      <vt:lpstr>METODE MENGHADAPI RESIKO</vt:lpstr>
      <vt:lpstr>MANAJEMEN RESIKO</vt:lpstr>
      <vt:lpstr>Slide 18</vt:lpstr>
      <vt:lpstr>Slide 19</vt:lpstr>
      <vt:lpstr>Slide 20</vt:lpstr>
      <vt:lpstr>PARADIGMA MANAJEMEN RESIKO</vt:lpstr>
      <vt:lpstr>LANGKAH-LANGKAH MANAJEMEN RESIKO</vt:lpstr>
      <vt:lpstr>PENGENDALIAN RESIKO</vt:lpstr>
      <vt:lpstr>PENDANAAN RESIKO</vt:lpstr>
      <vt:lpstr>PROSES MANAJEMEN RESIKO</vt:lpstr>
      <vt:lpstr>Slide 26</vt:lpstr>
      <vt:lpstr>Slide 27</vt:lpstr>
      <vt:lpstr>Slide 28</vt:lpstr>
      <vt:lpstr>Slide 29</vt:lpstr>
      <vt:lpstr>MANFAAT MANAJEMEN RESIKO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RESIKO</dc:title>
  <dc:creator>juli abdul ghapur</dc:creator>
  <cp:lastModifiedBy>juli abdul ghapur</cp:lastModifiedBy>
  <cp:revision>15</cp:revision>
  <dcterms:created xsi:type="dcterms:W3CDTF">2010-05-31T00:46:00Z</dcterms:created>
  <dcterms:modified xsi:type="dcterms:W3CDTF">2010-05-31T01:51:14Z</dcterms:modified>
</cp:coreProperties>
</file>