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257" r:id="rId3"/>
    <p:sldId id="259" r:id="rId4"/>
    <p:sldId id="260" r:id="rId5"/>
    <p:sldId id="261" r:id="rId6"/>
    <p:sldId id="258"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5D68C3-A2AB-44C6-815C-18EBF384B933}" type="datetimeFigureOut">
              <a:rPr lang="en-US" smtClean="0"/>
              <a:pPr/>
              <a:t>5/14/2010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E57A59-1D83-49E8-929D-48C9248FF0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E57A59-1D83-49E8-929D-48C9248FF0F6}"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A9E32E8-E59D-40C7-ACDE-1717FC36040F}" type="datetimeFigureOut">
              <a:rPr lang="en-US" smtClean="0"/>
              <a:pPr/>
              <a:t>5/14/2010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200BAA3-8913-4503-A1C5-AA82E4B256B9}"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9E32E8-E59D-40C7-ACDE-1717FC36040F}" type="datetimeFigureOut">
              <a:rPr lang="en-US" smtClean="0"/>
              <a:pPr/>
              <a:t>5/14/2010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00BAA3-8913-4503-A1C5-AA82E4B256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9E32E8-E59D-40C7-ACDE-1717FC36040F}" type="datetimeFigureOut">
              <a:rPr lang="en-US" smtClean="0"/>
              <a:pPr/>
              <a:t>5/14/2010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00BAA3-8913-4503-A1C5-AA82E4B256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9E32E8-E59D-40C7-ACDE-1717FC36040F}" type="datetimeFigureOut">
              <a:rPr lang="en-US" smtClean="0"/>
              <a:pPr/>
              <a:t>5/14/2010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00BAA3-8913-4503-A1C5-AA82E4B256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A9E32E8-E59D-40C7-ACDE-1717FC36040F}" type="datetimeFigureOut">
              <a:rPr lang="en-US" smtClean="0"/>
              <a:pPr/>
              <a:t>5/14/2010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00BAA3-8913-4503-A1C5-AA82E4B256B9}"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9E32E8-E59D-40C7-ACDE-1717FC36040F}" type="datetimeFigureOut">
              <a:rPr lang="en-US" smtClean="0"/>
              <a:pPr/>
              <a:t>5/14/2010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00BAA3-8913-4503-A1C5-AA82E4B256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9E32E8-E59D-40C7-ACDE-1717FC36040F}" type="datetimeFigureOut">
              <a:rPr lang="en-US" smtClean="0"/>
              <a:pPr/>
              <a:t>5/14/2010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200BAA3-8913-4503-A1C5-AA82E4B256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A9E32E8-E59D-40C7-ACDE-1717FC36040F}" type="datetimeFigureOut">
              <a:rPr lang="en-US" smtClean="0"/>
              <a:pPr/>
              <a:t>5/14/2010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200BAA3-8913-4503-A1C5-AA82E4B256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A9E32E8-E59D-40C7-ACDE-1717FC36040F}" type="datetimeFigureOut">
              <a:rPr lang="en-US" smtClean="0"/>
              <a:pPr/>
              <a:t>5/14/2010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200BAA3-8913-4503-A1C5-AA82E4B256B9}"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9E32E8-E59D-40C7-ACDE-1717FC36040F}" type="datetimeFigureOut">
              <a:rPr lang="en-US" smtClean="0"/>
              <a:pPr/>
              <a:t>5/14/2010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00BAA3-8913-4503-A1C5-AA82E4B256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A9E32E8-E59D-40C7-ACDE-1717FC36040F}" type="datetimeFigureOut">
              <a:rPr lang="en-US" smtClean="0"/>
              <a:pPr/>
              <a:t>5/14/2010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00BAA3-8913-4503-A1C5-AA82E4B256B9}"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A9E32E8-E59D-40C7-ACDE-1717FC36040F}" type="datetimeFigureOut">
              <a:rPr lang="en-US" smtClean="0"/>
              <a:pPr/>
              <a:t>5/14/2010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200BAA3-8913-4503-A1C5-AA82E4B256B9}"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359898"/>
            <a:ext cx="6324600" cy="2916702"/>
          </a:xfrm>
        </p:spPr>
        <p:txBody>
          <a:bodyPr/>
          <a:lstStyle/>
          <a:p>
            <a:r>
              <a:rPr lang="en-US" sz="6000" dirty="0" smtClean="0"/>
              <a:t>Critical</a:t>
            </a:r>
            <a:r>
              <a:rPr lang="en-US" dirty="0" smtClean="0"/>
              <a:t> </a:t>
            </a:r>
            <a:r>
              <a:rPr lang="en-US" sz="6000" dirty="0" smtClean="0"/>
              <a:t>Thinking</a:t>
            </a:r>
            <a:endParaRPr lang="en-US" sz="6000" dirty="0"/>
          </a:p>
        </p:txBody>
      </p:sp>
      <p:sp>
        <p:nvSpPr>
          <p:cNvPr id="3" name="Subtitle 2"/>
          <p:cNvSpPr>
            <a:spLocks noGrp="1"/>
          </p:cNvSpPr>
          <p:nvPr>
            <p:ph type="subTitle" idx="1"/>
          </p:nvPr>
        </p:nvSpPr>
        <p:spPr>
          <a:xfrm>
            <a:off x="4953000" y="5236536"/>
            <a:ext cx="4191000" cy="1011864"/>
          </a:xfrm>
        </p:spPr>
        <p:txBody>
          <a:bodyPr/>
          <a:lstStyle/>
          <a:p>
            <a:r>
              <a:rPr lang="en-US" dirty="0" err="1" smtClean="0"/>
              <a:t>Nungki</a:t>
            </a:r>
            <a:r>
              <a:rPr lang="en-US" dirty="0" smtClean="0"/>
              <a:t> </a:t>
            </a:r>
            <a:r>
              <a:rPr lang="en-US" dirty="0" err="1" smtClean="0"/>
              <a:t>Heriyati</a:t>
            </a:r>
            <a:r>
              <a:rPr lang="en-US" dirty="0" smtClean="0"/>
              <a:t>, S.S., M.A</a:t>
            </a:r>
            <a:endParaRPr lang="en-US" dirty="0"/>
          </a:p>
        </p:txBody>
      </p:sp>
      <p:sp>
        <p:nvSpPr>
          <p:cNvPr id="4" name="Oval 3"/>
          <p:cNvSpPr/>
          <p:nvPr/>
        </p:nvSpPr>
        <p:spPr>
          <a:xfrm>
            <a:off x="304800" y="1981200"/>
            <a:ext cx="1828800" cy="762000"/>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6705600" y="4648200"/>
            <a:ext cx="609600" cy="304800"/>
          </a:xfrm>
          <a:prstGeom prst="star5">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5791200" y="4648200"/>
            <a:ext cx="609600" cy="304800"/>
          </a:xfrm>
          <a:prstGeom prst="star5">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4953000" y="4648200"/>
            <a:ext cx="609600" cy="304800"/>
          </a:xfrm>
          <a:prstGeom prst="star5">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295400" y="990600"/>
            <a:ext cx="457200" cy="3048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ssolve/>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3" presetClass="emph" presetSubtype="0" fill="remove" grpId="1" nodeType="clickEffect">
                                  <p:stCondLst>
                                    <p:cond delay="0"/>
                                  </p:stCondLst>
                                  <p:childTnLst>
                                    <p:animClr clrSpc="rgb">
                                      <p:cBhvr override="childStyle">
                                        <p:cTn id="29" dur="1500" accel="50000" autoRev="1" fill="hold" tmFilter="0, 0; .33333, 1; 1, 1">
                                          <p:stCondLst>
                                            <p:cond delay="0"/>
                                          </p:stCondLst>
                                        </p:cTn>
                                        <p:tgtEl>
                                          <p:spTgt spid="3">
                                            <p:txEl>
                                              <p:pRg st="0" end="0"/>
                                            </p:txEl>
                                          </p:spTgt>
                                        </p:tgtEl>
                                        <p:attrNameLst>
                                          <p:attrName>style.color</p:attrName>
                                        </p:attrNameLst>
                                      </p:cBhvr>
                                      <p:to>
                                        <a:schemeClr val="accent2"/>
                                      </p:to>
                                    </p:animClr>
                                    <p:animClr clrSpc="rgb">
                                      <p:cBhvr>
                                        <p:cTn id="30" dur="1500" accel="50000" autoRev="1" fill="hold" tmFilter="0, 0; .33333, 1; 1, 1">
                                          <p:stCondLst>
                                            <p:cond delay="0"/>
                                          </p:stCondLst>
                                        </p:cTn>
                                        <p:tgtEl>
                                          <p:spTgt spid="3">
                                            <p:txEl>
                                              <p:pRg st="0" end="0"/>
                                            </p:txEl>
                                          </p:spTgt>
                                        </p:tgtEl>
                                        <p:attrNameLst>
                                          <p:attrName>fillcolor</p:attrName>
                                        </p:attrNameLst>
                                      </p:cBhvr>
                                      <p:to>
                                        <a:schemeClr val="accent2"/>
                                      </p:to>
                                    </p:animClr>
                                    <p:set>
                                      <p:cBhvr>
                                        <p:cTn id="31" dur="3000" fill="hold"/>
                                        <p:tgtEl>
                                          <p:spTgt spid="3">
                                            <p:txEl>
                                              <p:pRg st="0" end="0"/>
                                            </p:txEl>
                                          </p:spTgt>
                                        </p:tgtEl>
                                        <p:attrNameLst>
                                          <p:attrName>fill.type</p:attrName>
                                        </p:attrNameLst>
                                      </p:cBhvr>
                                      <p:to>
                                        <p:strVal val="solid"/>
                                      </p:to>
                                    </p:set>
                                    <p:set>
                                      <p:cBhvr>
                                        <p:cTn id="32" dur="3000" fill="hold"/>
                                        <p:tgtEl>
                                          <p:spTgt spid="3">
                                            <p:txEl>
                                              <p:pRg st="0" end="0"/>
                                            </p:txEl>
                                          </p:spTgt>
                                        </p:tgtEl>
                                        <p:attrNameLst>
                                          <p:attrName>fill.on</p:attrName>
                                        </p:attrNameLst>
                                      </p:cBhvr>
                                      <p:to>
                                        <p:strVal val="true"/>
                                      </p:to>
                                    </p:set>
                                    <p:animScale>
                                      <p:cBhvr>
                                        <p:cTn id="33" dur="1500" accel="50000" autoRev="1" fill="hold" tmFilter="0, 0; .33333, 1; 1, 1">
                                          <p:stCondLst>
                                            <p:cond delay="0"/>
                                          </p:stCondLst>
                                        </p:cTn>
                                        <p:tgtEl>
                                          <p:spTgt spid="3">
                                            <p:txEl>
                                              <p:pRg st="0" end="0"/>
                                            </p:txEl>
                                          </p:spTgt>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4" grpId="0" animBg="1"/>
      <p:bldP spid="5" grpId="0" animBg="1"/>
      <p:bldP spid="6"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your argument</a:t>
            </a:r>
            <a:endParaRPr lang="en-US" dirty="0"/>
          </a:p>
        </p:txBody>
      </p:sp>
      <p:sp>
        <p:nvSpPr>
          <p:cNvPr id="3" name="Content Placeholder 2"/>
          <p:cNvSpPr>
            <a:spLocks noGrp="1"/>
          </p:cNvSpPr>
          <p:nvPr>
            <p:ph idx="1"/>
          </p:nvPr>
        </p:nvSpPr>
        <p:spPr>
          <a:xfrm>
            <a:off x="762000" y="1295400"/>
            <a:ext cx="7924800" cy="4830763"/>
          </a:xfrm>
        </p:spPr>
        <p:txBody>
          <a:bodyPr>
            <a:normAutofit fontScale="70000" lnSpcReduction="20000"/>
          </a:bodyPr>
          <a:lstStyle/>
          <a:p>
            <a:endParaRPr lang="en-US" dirty="0" smtClean="0"/>
          </a:p>
          <a:p>
            <a:r>
              <a:rPr lang="en-US" dirty="0" smtClean="0"/>
              <a:t>Your </a:t>
            </a:r>
            <a:r>
              <a:rPr lang="en-US" dirty="0"/>
              <a:t>thesis must make an arguable statement about the novel. In other words, make </a:t>
            </a:r>
            <a:r>
              <a:rPr lang="en-US" dirty="0" smtClean="0"/>
              <a:t>sure your </a:t>
            </a:r>
            <a:r>
              <a:rPr lang="en-US" dirty="0"/>
              <a:t>thesis does not just summarize or paraphrase your observations about the </a:t>
            </a:r>
            <a:r>
              <a:rPr lang="en-US" dirty="0" smtClean="0"/>
              <a:t>passage, but </a:t>
            </a:r>
            <a:r>
              <a:rPr lang="en-US" dirty="0"/>
              <a:t>instead makes a statement that can be challenged by another person’s analysis.</a:t>
            </a:r>
          </a:p>
          <a:p>
            <a:r>
              <a:rPr lang="en-US" dirty="0" smtClean="0"/>
              <a:t>Use </a:t>
            </a:r>
            <a:r>
              <a:rPr lang="en-US" dirty="0"/>
              <a:t>your text as evidence to back up your claim. </a:t>
            </a:r>
            <a:r>
              <a:rPr lang="en-US" dirty="0" smtClean="0"/>
              <a:t>You </a:t>
            </a:r>
            <a:r>
              <a:rPr lang="en-US" dirty="0"/>
              <a:t>will find that a single </a:t>
            </a:r>
            <a:r>
              <a:rPr lang="en-US" dirty="0" smtClean="0"/>
              <a:t>sentence can </a:t>
            </a:r>
            <a:r>
              <a:rPr lang="en-US" dirty="0"/>
              <a:t>have multiple layers that will take you toward the core themes of the work</a:t>
            </a:r>
            <a:r>
              <a:rPr lang="en-US" dirty="0" smtClean="0"/>
              <a:t>.</a:t>
            </a:r>
          </a:p>
          <a:p>
            <a:r>
              <a:rPr lang="en-US" dirty="0" smtClean="0"/>
              <a:t>Focus </a:t>
            </a:r>
            <a:r>
              <a:rPr lang="en-US" dirty="0"/>
              <a:t>on details. This will not only help you narrow the scope of your argument but </a:t>
            </a:r>
            <a:r>
              <a:rPr lang="en-US" dirty="0" smtClean="0"/>
              <a:t>will also </a:t>
            </a:r>
            <a:r>
              <a:rPr lang="en-US" dirty="0"/>
              <a:t>create a thesis that is unique to your reading of the work.</a:t>
            </a:r>
          </a:p>
          <a:p>
            <a:r>
              <a:rPr lang="en-US" dirty="0" smtClean="0"/>
              <a:t>Question </a:t>
            </a:r>
            <a:r>
              <a:rPr lang="en-US" dirty="0"/>
              <a:t>everything. After each observation, ask yourself why and how it reveals </a:t>
            </a:r>
            <a:r>
              <a:rPr lang="en-US" dirty="0" smtClean="0"/>
              <a:t>the larger </a:t>
            </a:r>
            <a:r>
              <a:rPr lang="en-US" dirty="0"/>
              <a:t>meaning of the novel. Your observations should lead you to a conclusion about </a:t>
            </a:r>
            <a:r>
              <a:rPr lang="en-US" dirty="0" smtClean="0"/>
              <a:t>the meaning </a:t>
            </a:r>
            <a:r>
              <a:rPr lang="en-US" dirty="0"/>
              <a:t>and value of the novel</a:t>
            </a:r>
            <a:r>
              <a:rPr lang="en-US" dirty="0" smtClean="0"/>
              <a:t>.</a:t>
            </a:r>
            <a:endParaRPr lang="en-US" dirty="0"/>
          </a:p>
        </p:txBody>
      </p:sp>
    </p:spTree>
  </p:cSld>
  <p:clrMapOvr>
    <a:masterClrMapping/>
  </p:clrMapOvr>
  <p:transition>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3" presetClass="entr" presetSubtype="16"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plus(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3" presetClass="entr" presetSubtype="16"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plus(in)">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plus(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3" presetClass="entr" presetSubtype="16"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plus(in)">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4" name="Picture 4" descr="brands_drinks009"/>
          <p:cNvPicPr>
            <a:picLocks noGrp="1" noChangeAspect="1" noChangeArrowheads="1"/>
          </p:cNvPicPr>
          <p:nvPr>
            <p:ph idx="1"/>
          </p:nvPr>
        </p:nvPicPr>
        <p:blipFill>
          <a:blip r:embed="rId2" cstate="print"/>
          <a:srcRect/>
          <a:stretch>
            <a:fillRect/>
          </a:stretch>
        </p:blipFill>
        <p:spPr bwMode="auto">
          <a:xfrm>
            <a:off x="1905000" y="0"/>
            <a:ext cx="4772404" cy="6858000"/>
          </a:xfrm>
          <a:prstGeom prst="rect">
            <a:avLst/>
          </a:prstGeom>
          <a:noFill/>
        </p:spPr>
      </p:pic>
      <p:sp>
        <p:nvSpPr>
          <p:cNvPr id="7" name="Rectangle 6"/>
          <p:cNvSpPr/>
          <p:nvPr/>
        </p:nvSpPr>
        <p:spPr>
          <a:xfrm>
            <a:off x="990600" y="0"/>
            <a:ext cx="914400" cy="6858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hord 7"/>
          <p:cNvSpPr/>
          <p:nvPr/>
        </p:nvSpPr>
        <p:spPr>
          <a:xfrm rot="11503508">
            <a:off x="323947" y="31220"/>
            <a:ext cx="1345262" cy="1811152"/>
          </a:xfrm>
          <a:prstGeom prst="chord">
            <a:avLst>
              <a:gd name="adj1" fmla="val 4711351"/>
              <a:gd name="adj2" fmla="val 15552661"/>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629400" y="0"/>
            <a:ext cx="2514600" cy="6858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Callout 5"/>
          <p:cNvSpPr/>
          <p:nvPr/>
        </p:nvSpPr>
        <p:spPr>
          <a:xfrm>
            <a:off x="5257800" y="304800"/>
            <a:ext cx="3200400" cy="2362200"/>
          </a:xfrm>
          <a:prstGeom prst="wedgeEllipseCallout">
            <a:avLst>
              <a:gd name="adj1" fmla="val -45052"/>
              <a:gd name="adj2" fmla="val 77006"/>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solidFill>
                  <a:schemeClr val="accent6">
                    <a:lumMod val="50000"/>
                  </a:schemeClr>
                </a:solidFill>
              </a:rPr>
              <a:t>Thank You</a:t>
            </a:r>
            <a:endParaRPr lang="en-US" sz="6000" dirty="0">
              <a:solidFill>
                <a:schemeClr val="accent6">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Impressions</a:t>
            </a:r>
            <a:endParaRPr lang="en-US" dirty="0"/>
          </a:p>
        </p:txBody>
      </p:sp>
      <p:sp>
        <p:nvSpPr>
          <p:cNvPr id="3" name="Content Placeholder 2"/>
          <p:cNvSpPr>
            <a:spLocks noGrp="1"/>
          </p:cNvSpPr>
          <p:nvPr>
            <p:ph idx="1"/>
          </p:nvPr>
        </p:nvSpPr>
        <p:spPr/>
        <p:txBody>
          <a:bodyPr>
            <a:normAutofit/>
          </a:bodyPr>
          <a:lstStyle/>
          <a:p>
            <a:r>
              <a:rPr lang="en-US" dirty="0" smtClean="0"/>
              <a:t>What is the first thing you notice about the passage?</a:t>
            </a:r>
          </a:p>
          <a:p>
            <a:r>
              <a:rPr lang="en-US" dirty="0" smtClean="0"/>
              <a:t> What is the second thing?</a:t>
            </a:r>
          </a:p>
          <a:p>
            <a:r>
              <a:rPr lang="en-US" dirty="0" smtClean="0"/>
              <a:t>Do the two things you noticed complement each other? Or contradict each other? </a:t>
            </a:r>
          </a:p>
          <a:p>
            <a:r>
              <a:rPr lang="en-US" dirty="0" smtClean="0"/>
              <a:t>What mood does the passage create in you? Why? </a:t>
            </a:r>
          </a:p>
          <a:p>
            <a:pPr>
              <a:buNone/>
            </a:pPr>
            <a:endParaRPr lang="en-US" dirty="0"/>
          </a:p>
        </p:txBody>
      </p:sp>
    </p:spTree>
  </p:cSld>
  <p:clrMapOvr>
    <a:masterClrMapping/>
  </p:clrMapOvr>
  <p:transition>
    <p:wedge/>
    <p:sndAc>
      <p:stSnd>
        <p:snd r:embed="rId2"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1"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lstStyle/>
          <a:p>
            <a:r>
              <a:rPr lang="en-US" dirty="0"/>
              <a:t>Does it depart </a:t>
            </a:r>
            <a:r>
              <a:rPr lang="en-US" dirty="0" smtClean="0"/>
              <a:t>from conventions</a:t>
            </a:r>
            <a:r>
              <a:rPr lang="en-US" dirty="0"/>
              <a:t>? Or does it perfect or expand existing conventions? How and why</a:t>
            </a:r>
            <a:r>
              <a:rPr lang="en-US" dirty="0" smtClean="0"/>
              <a:t>?</a:t>
            </a:r>
          </a:p>
          <a:p>
            <a:r>
              <a:rPr lang="en-US" dirty="0" smtClean="0"/>
              <a:t> What historical </a:t>
            </a:r>
            <a:r>
              <a:rPr lang="en-US" dirty="0"/>
              <a:t>trends, social norms, or political events are behind the actions of or thoughts </a:t>
            </a:r>
            <a:r>
              <a:rPr lang="en-US" dirty="0" smtClean="0"/>
              <a:t>of the </a:t>
            </a:r>
            <a:r>
              <a:rPr lang="en-US" dirty="0"/>
              <a:t>characters? </a:t>
            </a:r>
            <a:endParaRPr lang="en-US" dirty="0" smtClean="0"/>
          </a:p>
          <a:p>
            <a:r>
              <a:rPr lang="en-US" dirty="0" smtClean="0"/>
              <a:t>Are </a:t>
            </a:r>
            <a:r>
              <a:rPr lang="en-US" dirty="0"/>
              <a:t>they embedded in the </a:t>
            </a:r>
            <a:r>
              <a:rPr lang="en-US" dirty="0" smtClean="0"/>
              <a:t>themes</a:t>
            </a:r>
            <a:r>
              <a:rPr lang="en-US" dirty="0"/>
              <a:t>?</a:t>
            </a:r>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2"/>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lide(fromBottom)">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slide(fromBottom)">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slide(fromBottom)">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20762"/>
          </a:xfrm>
        </p:spPr>
        <p:txBody>
          <a:bodyPr/>
          <a:lstStyle/>
          <a:p>
            <a:r>
              <a:rPr lang="en-US" b="1" dirty="0" smtClean="0"/>
              <a:t> Point of View</a:t>
            </a:r>
            <a:endParaRPr lang="en-US" dirty="0"/>
          </a:p>
        </p:txBody>
      </p:sp>
      <p:sp>
        <p:nvSpPr>
          <p:cNvPr id="3" name="Content Placeholder 2"/>
          <p:cNvSpPr>
            <a:spLocks noGrp="1"/>
          </p:cNvSpPr>
          <p:nvPr>
            <p:ph idx="1"/>
          </p:nvPr>
        </p:nvSpPr>
        <p:spPr>
          <a:xfrm>
            <a:off x="838200" y="1295400"/>
            <a:ext cx="7848600" cy="4830763"/>
          </a:xfrm>
        </p:spPr>
        <p:txBody>
          <a:bodyPr>
            <a:normAutofit fontScale="92500" lnSpcReduction="20000"/>
          </a:bodyPr>
          <a:lstStyle/>
          <a:p>
            <a:r>
              <a:rPr lang="en-US" dirty="0" smtClean="0"/>
              <a:t>Who speaks </a:t>
            </a:r>
            <a:r>
              <a:rPr lang="en-US" dirty="0"/>
              <a:t>in the passage? The narrator, </a:t>
            </a:r>
            <a:r>
              <a:rPr lang="en-US" dirty="0" smtClean="0"/>
              <a:t>the protagonist</a:t>
            </a:r>
            <a:r>
              <a:rPr lang="en-US" dirty="0"/>
              <a:t>, the antagonist, or a new or minor character? </a:t>
            </a:r>
            <a:endParaRPr lang="en-US" dirty="0" smtClean="0"/>
          </a:p>
          <a:p>
            <a:r>
              <a:rPr lang="en-US" dirty="0" smtClean="0"/>
              <a:t>To whom does he or she speak?</a:t>
            </a:r>
          </a:p>
          <a:p>
            <a:r>
              <a:rPr lang="en-US" dirty="0" smtClean="0"/>
              <a:t>Does the narrator have a limited or partial point of view? Or does the narrator appear to be omniscient, and he knows things the characters couldn't possibly know? (For example, omniscient narrators might mention future historical events, events taking place "off stage," the thoughts and feelings of multiple characters, and so on). </a:t>
            </a:r>
          </a:p>
        </p:txBody>
      </p:sp>
    </p:spTree>
  </p:cSld>
  <p:clrMapOvr>
    <a:masterClrMapping/>
  </p:clrMapOvr>
  <p:transition>
    <p:sndAc>
      <p:stSnd>
        <p:snd r:embed="rId3" name="las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1" nodeType="clickEffect">
                                  <p:stCondLst>
                                    <p:cond delay="0"/>
                                  </p:stCondLst>
                                  <p:childTnLst>
                                    <p:animMotion origin="layout" path="M 0 0  L 0.25 0  E"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4"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to="" calcmode="lin" valueType="num">
                                      <p:cBhvr>
                                        <p:cTn id="16" dur="1" fill="hold"/>
                                        <p:tgtEl>
                                          <p:spTgt spid="3">
                                            <p:txEl>
                                              <p:pRg st="1" end="1"/>
                                            </p:txEl>
                                          </p:spTgt>
                                        </p:tgtEl>
                                        <p:attrNameLst>
                                          <p:attrName/>
                                        </p:attrNameLst>
                                      </p:cBhvr>
                                    </p:anim>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to="" calcmode="lin" valueType="num">
                                      <p:cBhvr>
                                        <p:cTn id="21"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does the passage make us react or think about any characters or events within the narrative?</a:t>
            </a:r>
          </a:p>
          <a:p>
            <a:r>
              <a:rPr lang="en-US" dirty="0" smtClean="0"/>
              <a:t>Does the passage reveal something new about the motivations of a character? </a:t>
            </a:r>
          </a:p>
          <a:p>
            <a:r>
              <a:rPr lang="en-US" dirty="0" smtClean="0"/>
              <a:t>What is the character’s tone in the text? How is the tone developed? Why do they assume that tone?</a:t>
            </a:r>
          </a:p>
          <a:p>
            <a:r>
              <a:rPr lang="en-US" dirty="0" smtClean="0"/>
              <a:t> Does the selected text mark a departure from a particular character usual attitudes and actions about something?</a:t>
            </a:r>
          </a:p>
          <a:p>
            <a:endParaRPr lang="en-US" dirty="0"/>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4)">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4)">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heel(4)">
                                      <p:cBhvr>
                                        <p:cTn id="24" dur="2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heel(4)">
                                      <p:cBhvr>
                                        <p:cTn id="2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and Diction</a:t>
            </a:r>
            <a:endParaRPr lang="en-US" dirty="0"/>
          </a:p>
        </p:txBody>
      </p:sp>
      <p:sp>
        <p:nvSpPr>
          <p:cNvPr id="3" name="Content Placeholder 2"/>
          <p:cNvSpPr>
            <a:spLocks noGrp="1"/>
          </p:cNvSpPr>
          <p:nvPr>
            <p:ph idx="1"/>
          </p:nvPr>
        </p:nvSpPr>
        <p:spPr/>
        <p:txBody>
          <a:bodyPr>
            <a:normAutofit lnSpcReduction="10000"/>
          </a:bodyPr>
          <a:lstStyle/>
          <a:p>
            <a:r>
              <a:rPr lang="en-US" dirty="0" smtClean="0"/>
              <a:t>Which words do you notice first? Why? </a:t>
            </a:r>
          </a:p>
          <a:p>
            <a:r>
              <a:rPr lang="en-US" dirty="0" smtClean="0"/>
              <a:t>What is noteworthy about this diction? </a:t>
            </a:r>
          </a:p>
          <a:p>
            <a:r>
              <a:rPr lang="en-US" dirty="0" smtClean="0"/>
              <a:t>How do the important words relate to one another? Do any words seem oddly used to you? Why? </a:t>
            </a:r>
          </a:p>
          <a:p>
            <a:r>
              <a:rPr lang="en-US" dirty="0" smtClean="0"/>
              <a:t>Analyzing the literal and figurative meaning of the characters’ (or author’s) choice of words can help you determine the tone and underlying theme the passage addresses. </a:t>
            </a:r>
          </a:p>
          <a:p>
            <a:endParaRPr lang="en-US" dirty="0" smtClean="0"/>
          </a:p>
        </p:txBody>
      </p:sp>
    </p:spTree>
  </p:cSld>
  <p:clrMapOvr>
    <a:masterClrMapping/>
  </p:clrMapOvr>
  <p:transition>
    <p:sndAc>
      <p:stSnd>
        <p:snd r:embed="rId2" name="voltag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and Diction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Look </a:t>
            </a:r>
            <a:r>
              <a:rPr lang="en-US" dirty="0"/>
              <a:t>up the definitions of words that stand out to you</a:t>
            </a:r>
            <a:r>
              <a:rPr lang="en-US" dirty="0" smtClean="0"/>
              <a:t>. Do any words have double meanings? Do they have extra connotations? Look up any unfamiliar words. For a pre-20th century text, look in the </a:t>
            </a:r>
            <a:r>
              <a:rPr lang="en-US" i="1" dirty="0" smtClean="0"/>
              <a:t>Oxford English Dictionary</a:t>
            </a:r>
            <a:r>
              <a:rPr lang="en-US" dirty="0" smtClean="0"/>
              <a:t> for possible outdated meanings.</a:t>
            </a:r>
          </a:p>
          <a:p>
            <a:r>
              <a:rPr lang="en-US" dirty="0" smtClean="0"/>
              <a:t> </a:t>
            </a:r>
            <a:r>
              <a:rPr lang="en-US" dirty="0"/>
              <a:t>If so how does it enrich or expand your understanding of </a:t>
            </a:r>
            <a:r>
              <a:rPr lang="en-US" dirty="0" smtClean="0"/>
              <a:t>the themes </a:t>
            </a:r>
            <a:r>
              <a:rPr lang="en-US" dirty="0"/>
              <a:t>and characters of the work? </a:t>
            </a:r>
            <a:endParaRPr lang="en-US" dirty="0" smtClean="0"/>
          </a:p>
          <a:p>
            <a:r>
              <a:rPr lang="en-US" dirty="0" smtClean="0"/>
              <a:t>What </a:t>
            </a:r>
            <a:r>
              <a:rPr lang="en-US" dirty="0"/>
              <a:t>is the effect of the connotative meanings on </a:t>
            </a:r>
            <a:r>
              <a:rPr lang="en-US" dirty="0" smtClean="0"/>
              <a:t>the tone</a:t>
            </a:r>
            <a:r>
              <a:rPr lang="en-US" dirty="0"/>
              <a:t>?</a:t>
            </a:r>
          </a:p>
        </p:txBody>
      </p:sp>
    </p:spTree>
  </p:cSld>
  <p:clrMapOvr>
    <a:masterClrMapping/>
  </p:clrMapOvr>
  <p:transition>
    <p:sndAc>
      <p:stSnd>
        <p:snd r:embed="rId2" name="typ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Symbolism</a:t>
            </a:r>
            <a:endParaRPr lang="en-US" dirty="0"/>
          </a:p>
        </p:txBody>
      </p:sp>
      <p:sp>
        <p:nvSpPr>
          <p:cNvPr id="3" name="Content Placeholder 2"/>
          <p:cNvSpPr>
            <a:spLocks noGrp="1"/>
          </p:cNvSpPr>
          <p:nvPr>
            <p:ph idx="1"/>
          </p:nvPr>
        </p:nvSpPr>
        <p:spPr/>
        <p:txBody>
          <a:bodyPr>
            <a:normAutofit fontScale="77500" lnSpcReduction="20000"/>
          </a:bodyPr>
          <a:lstStyle/>
          <a:p>
            <a:r>
              <a:rPr lang="en-US" dirty="0"/>
              <a:t>Does the scene grab your attention because of </a:t>
            </a:r>
            <a:r>
              <a:rPr lang="en-US" dirty="0" smtClean="0"/>
              <a:t>the reappearance </a:t>
            </a:r>
            <a:r>
              <a:rPr lang="en-US" dirty="0"/>
              <a:t>or repetition of a specific word, object, or action? </a:t>
            </a:r>
            <a:endParaRPr lang="en-US" dirty="0" smtClean="0"/>
          </a:p>
          <a:p>
            <a:r>
              <a:rPr lang="en-US" dirty="0" smtClean="0"/>
              <a:t>Does </a:t>
            </a:r>
            <a:r>
              <a:rPr lang="en-US" dirty="0"/>
              <a:t>it symbolize </a:t>
            </a:r>
            <a:r>
              <a:rPr lang="en-US" dirty="0" smtClean="0"/>
              <a:t>a character</a:t>
            </a:r>
            <a:r>
              <a:rPr lang="en-US" dirty="0"/>
              <a:t>, a theme, or an idea</a:t>
            </a:r>
            <a:r>
              <a:rPr lang="en-US" dirty="0" smtClean="0"/>
              <a:t>?</a:t>
            </a:r>
          </a:p>
          <a:p>
            <a:r>
              <a:rPr lang="en-US" dirty="0" smtClean="0"/>
              <a:t>How might objects represent something else?</a:t>
            </a:r>
          </a:p>
          <a:p>
            <a:r>
              <a:rPr lang="en-US" dirty="0" smtClean="0"/>
              <a:t>Do any of the objects, colors, animals, or plants appearing in the passage have traditional connotations or meaning?</a:t>
            </a:r>
          </a:p>
          <a:p>
            <a:r>
              <a:rPr lang="en-US" dirty="0" smtClean="0"/>
              <a:t>What about religious or biblical significance? </a:t>
            </a:r>
          </a:p>
          <a:p>
            <a:r>
              <a:rPr lang="en-US" dirty="0" smtClean="0"/>
              <a:t> </a:t>
            </a:r>
            <a:r>
              <a:rPr lang="en-US" dirty="0"/>
              <a:t>Why would the author choose to repeat that </a:t>
            </a:r>
            <a:r>
              <a:rPr lang="en-US" dirty="0" smtClean="0"/>
              <a:t>particular word </a:t>
            </a:r>
            <a:r>
              <a:rPr lang="en-US" dirty="0"/>
              <a:t>or object? </a:t>
            </a:r>
            <a:endParaRPr lang="en-US" dirty="0" smtClean="0"/>
          </a:p>
          <a:p>
            <a:r>
              <a:rPr lang="en-US" dirty="0" smtClean="0"/>
              <a:t>Is </a:t>
            </a:r>
            <a:r>
              <a:rPr lang="en-US" dirty="0"/>
              <a:t>the symbolism used to build an allegory?</a:t>
            </a:r>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Horizont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Horizont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arn(inHorizontal)">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barn(inHorizontal)">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What is the point of tension in the passage? Does the conflict in your </a:t>
            </a:r>
            <a:r>
              <a:rPr lang="en-US" dirty="0" smtClean="0"/>
              <a:t>particular passage </a:t>
            </a:r>
            <a:r>
              <a:rPr lang="en-US" dirty="0"/>
              <a:t>relate directly or indirectly to a larger conflict in the text? </a:t>
            </a:r>
            <a:endParaRPr lang="en-US" dirty="0" smtClean="0"/>
          </a:p>
          <a:p>
            <a:r>
              <a:rPr lang="en-US" dirty="0" smtClean="0"/>
              <a:t>Is </a:t>
            </a:r>
            <a:r>
              <a:rPr lang="en-US" dirty="0"/>
              <a:t>the conflict </a:t>
            </a:r>
            <a:r>
              <a:rPr lang="en-US" dirty="0" smtClean="0"/>
              <a:t>internal in </a:t>
            </a:r>
            <a:r>
              <a:rPr lang="en-US" dirty="0"/>
              <a:t>which a character struggles with a psychological, philosophical, or moral issues </a:t>
            </a:r>
            <a:r>
              <a:rPr lang="en-US" dirty="0" smtClean="0"/>
              <a:t>within the </a:t>
            </a:r>
            <a:r>
              <a:rPr lang="en-US" dirty="0"/>
              <a:t>psyche? Or is it an external conflict in which a character battles against </a:t>
            </a:r>
            <a:r>
              <a:rPr lang="en-US" dirty="0" smtClean="0"/>
              <a:t>nature, society</a:t>
            </a:r>
            <a:r>
              <a:rPr lang="en-US" dirty="0"/>
              <a:t>, or another character outside the psyche? </a:t>
            </a:r>
            <a:endParaRPr lang="en-US" dirty="0" smtClean="0"/>
          </a:p>
          <a:p>
            <a:r>
              <a:rPr lang="en-US" dirty="0" smtClean="0"/>
              <a:t>How </a:t>
            </a:r>
            <a:r>
              <a:rPr lang="en-US" dirty="0"/>
              <a:t>does the conflict reinforce </a:t>
            </a:r>
            <a:r>
              <a:rPr lang="en-US" dirty="0" smtClean="0"/>
              <a:t>and build </a:t>
            </a:r>
            <a:r>
              <a:rPr lang="en-US" dirty="0"/>
              <a:t>themes in the novel as a whole?</a:t>
            </a:r>
          </a:p>
        </p:txBody>
      </p:sp>
    </p:spTree>
  </p:cSld>
  <p:clrMapOvr>
    <a:masterClrMapping/>
  </p:clrMapOvr>
  <p:transition>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80</TotalTime>
  <Words>765</Words>
  <Application>Microsoft Office PowerPoint</Application>
  <PresentationFormat>On-screen Show (4:3)</PresentationFormat>
  <Paragraphs>49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Critical Thinking</vt:lpstr>
      <vt:lpstr>First Impressions</vt:lpstr>
      <vt:lpstr>Context</vt:lpstr>
      <vt:lpstr> Point of View</vt:lpstr>
      <vt:lpstr>Characters</vt:lpstr>
      <vt:lpstr>Vocabulary and Diction</vt:lpstr>
      <vt:lpstr>Vocabulary and Diction</vt:lpstr>
      <vt:lpstr>Symbolism</vt:lpstr>
      <vt:lpstr>Conflict</vt:lpstr>
      <vt:lpstr>Creating your argument</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Thingking</dc:title>
  <dc:creator>nci</dc:creator>
  <cp:lastModifiedBy>nci</cp:lastModifiedBy>
  <cp:revision>10</cp:revision>
  <dcterms:created xsi:type="dcterms:W3CDTF">2010-05-13T16:27:45Z</dcterms:created>
  <dcterms:modified xsi:type="dcterms:W3CDTF">2010-05-14T03:08:52Z</dcterms:modified>
</cp:coreProperties>
</file>