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1" r:id="rId5"/>
    <p:sldId id="258" r:id="rId6"/>
    <p:sldId id="259" r:id="rId7"/>
    <p:sldId id="265" r:id="rId8"/>
    <p:sldId id="266" r:id="rId9"/>
    <p:sldId id="260" r:id="rId10"/>
    <p:sldId id="269" r:id="rId11"/>
    <p:sldId id="267" r:id="rId12"/>
    <p:sldId id="261" r:id="rId13"/>
    <p:sldId id="262" r:id="rId14"/>
    <p:sldId id="264" r:id="rId15"/>
    <p:sldId id="268"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FC535-B44E-4146-BFA9-478ABE3EE955}" type="datetimeFigureOut">
              <a:rPr lang="id-ID" smtClean="0"/>
              <a:pPr/>
              <a:t>15/06/2010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D2EFA1-0D7A-417F-A5F7-9E4D1867CE59}"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FC535-B44E-4146-BFA9-478ABE3EE955}" type="datetimeFigureOut">
              <a:rPr lang="id-ID" smtClean="0"/>
              <a:pPr/>
              <a:t>15/06/2010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2EFA1-0D7A-417F-A5F7-9E4D1867CE59}"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4422"/>
            <a:ext cx="7772400" cy="1470025"/>
          </a:xfrm>
        </p:spPr>
        <p:txBody>
          <a:bodyPr/>
          <a:lstStyle/>
          <a:p>
            <a:r>
              <a:rPr lang="id-ID" dirty="0" smtClean="0"/>
              <a:t>Pendekatan Teoritik Dalam Komunikasi Politik</a:t>
            </a:r>
            <a:endParaRPr lang="id-ID" dirty="0"/>
          </a:p>
        </p:txBody>
      </p:sp>
      <p:sp>
        <p:nvSpPr>
          <p:cNvPr id="3" name="Subtitle 2"/>
          <p:cNvSpPr>
            <a:spLocks noGrp="1"/>
          </p:cNvSpPr>
          <p:nvPr>
            <p:ph type="subTitle" idx="1"/>
          </p:nvPr>
        </p:nvSpPr>
        <p:spPr/>
        <p:txBody>
          <a:bodyPr/>
          <a:lstStyle/>
          <a:p>
            <a:r>
              <a:rPr lang="id-ID" dirty="0" smtClean="0"/>
              <a:t>Oleh:</a:t>
            </a:r>
          </a:p>
          <a:p>
            <a:r>
              <a:rPr lang="id-ID" dirty="0" smtClean="0"/>
              <a:t>Adiyana Slamet, S.IP., M.Si</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p:txBody>
          <a:bodyPr/>
          <a:lstStyle/>
          <a:p>
            <a:pPr algn="just">
              <a:lnSpc>
                <a:spcPct val="90000"/>
              </a:lnSpc>
            </a:pPr>
            <a:r>
              <a:rPr lang="de-DE" sz="2400" i="1" dirty="0" smtClean="0">
                <a:solidFill>
                  <a:srgbClr val="0000FF"/>
                </a:solidFill>
              </a:rPr>
              <a:t>Pertama</a:t>
            </a:r>
            <a:r>
              <a:rPr lang="de-DE" sz="2400" dirty="0" smtClean="0"/>
              <a:t>, suatu kejadian (realitas) tidak hadir dengan sendirinya secara objektif, tetapi diketahui atau dipahami melalui pengalaman. </a:t>
            </a:r>
            <a:endParaRPr lang="id-ID" sz="2400" smtClean="0"/>
          </a:p>
          <a:p>
            <a:pPr algn="just">
              <a:lnSpc>
                <a:spcPct val="90000"/>
              </a:lnSpc>
            </a:pPr>
            <a:r>
              <a:rPr lang="de-DE" sz="2400" i="1" smtClean="0">
                <a:solidFill>
                  <a:srgbClr val="000066"/>
                </a:solidFill>
              </a:rPr>
              <a:t>Kedua</a:t>
            </a:r>
            <a:r>
              <a:rPr lang="de-DE" sz="2400" dirty="0" smtClean="0"/>
              <a:t>, realitas dipahami melalui kategori-kategori bahasa secara situasional yang tumbuh dari interaksi sosial di dalam suatu kelompok sosial pada saat dan tempat tertentu. </a:t>
            </a:r>
            <a:endParaRPr lang="de-DE" sz="2400" i="1" dirty="0" smtClean="0"/>
          </a:p>
          <a:p>
            <a:pPr algn="just">
              <a:lnSpc>
                <a:spcPct val="90000"/>
              </a:lnSpc>
            </a:pPr>
            <a:r>
              <a:rPr lang="de-DE" sz="2400" i="1" dirty="0" smtClean="0">
                <a:solidFill>
                  <a:srgbClr val="FF00FF"/>
                </a:solidFill>
              </a:rPr>
              <a:t>Ketiga</a:t>
            </a:r>
            <a:r>
              <a:rPr lang="de-DE" sz="2400" dirty="0" smtClean="0"/>
              <a:t>, bagaimana suatu realitas dapat dipahami, ditentukan oleh konvensi-konvensi komunikasi yang dilakukan pada saat itu. </a:t>
            </a:r>
          </a:p>
          <a:p>
            <a:pPr algn="just">
              <a:lnSpc>
                <a:spcPct val="90000"/>
              </a:lnSpc>
            </a:pPr>
            <a:r>
              <a:rPr lang="en-US" sz="2400" i="1" dirty="0" err="1" smtClean="0">
                <a:solidFill>
                  <a:srgbClr val="FF0000"/>
                </a:solidFill>
              </a:rPr>
              <a:t>Keempat</a:t>
            </a:r>
            <a:r>
              <a:rPr lang="en-US" sz="2400" dirty="0" smtClean="0"/>
              <a:t>, </a:t>
            </a:r>
            <a:r>
              <a:rPr lang="en-US" sz="2400" dirty="0" err="1" smtClean="0"/>
              <a:t>pemahaman</a:t>
            </a:r>
            <a:r>
              <a:rPr lang="en-US" sz="2400" dirty="0" smtClean="0"/>
              <a:t> </a:t>
            </a:r>
            <a:r>
              <a:rPr lang="en-US" sz="2400" dirty="0" err="1" smtClean="0"/>
              <a:t>terhadap</a:t>
            </a:r>
            <a:r>
              <a:rPr lang="en-US" sz="2400" dirty="0" smtClean="0"/>
              <a:t> </a:t>
            </a:r>
            <a:r>
              <a:rPr lang="en-US" sz="2400" dirty="0" err="1" smtClean="0"/>
              <a:t>realitas</a:t>
            </a:r>
            <a:r>
              <a:rPr lang="en-US" sz="2400" dirty="0" smtClean="0"/>
              <a:t> yang </a:t>
            </a:r>
            <a:r>
              <a:rPr lang="en-US" sz="2400" dirty="0" err="1" smtClean="0"/>
              <a:t>tersusun</a:t>
            </a:r>
            <a:r>
              <a:rPr lang="en-US" sz="2400" dirty="0" smtClean="0"/>
              <a:t> </a:t>
            </a:r>
            <a:r>
              <a:rPr lang="en-US" sz="2400" dirty="0" err="1" smtClean="0"/>
              <a:t>secara</a:t>
            </a:r>
            <a:r>
              <a:rPr lang="en-US" sz="2400" dirty="0" smtClean="0"/>
              <a:t> </a:t>
            </a:r>
            <a:r>
              <a:rPr lang="en-US" sz="2400" dirty="0" err="1" smtClean="0"/>
              <a:t>sosial</a:t>
            </a:r>
            <a:r>
              <a:rPr lang="en-US" sz="2400" dirty="0" smtClean="0"/>
              <a:t> </a:t>
            </a:r>
            <a:r>
              <a:rPr lang="en-US" sz="2400" dirty="0" err="1" smtClean="0"/>
              <a:t>membentuk</a:t>
            </a:r>
            <a:r>
              <a:rPr lang="en-US" sz="2400" dirty="0" smtClean="0"/>
              <a:t> </a:t>
            </a:r>
            <a:r>
              <a:rPr lang="en-US" sz="2400" dirty="0" err="1" smtClean="0"/>
              <a:t>banyak</a:t>
            </a:r>
            <a:r>
              <a:rPr lang="en-US" sz="2400" dirty="0" smtClean="0"/>
              <a:t> </a:t>
            </a:r>
            <a:r>
              <a:rPr lang="en-US" sz="2400" dirty="0" err="1" smtClean="0"/>
              <a:t>aspek</a:t>
            </a:r>
            <a:r>
              <a:rPr lang="en-US" sz="2400" dirty="0" smtClean="0"/>
              <a:t> </a:t>
            </a:r>
            <a:r>
              <a:rPr lang="en-US" sz="2400" dirty="0" err="1" smtClean="0"/>
              <a:t>penting</a:t>
            </a:r>
            <a:r>
              <a:rPr lang="en-US" sz="2400" dirty="0" smtClean="0"/>
              <a:t> lain </a:t>
            </a:r>
            <a:r>
              <a:rPr lang="en-US" sz="2400" dirty="0" err="1" smtClean="0"/>
              <a:t>dari</a:t>
            </a:r>
            <a:r>
              <a:rPr lang="en-US" sz="2400" dirty="0" smtClean="0"/>
              <a:t> </a:t>
            </a:r>
            <a:r>
              <a:rPr lang="en-US" sz="2400" dirty="0" err="1" smtClean="0"/>
              <a:t>kehidupan</a:t>
            </a:r>
            <a:r>
              <a:rPr lang="en-US" sz="2400" dirty="0" smtClean="0"/>
              <a:t> </a:t>
            </a:r>
          </a:p>
          <a:p>
            <a:pPr algn="r">
              <a:lnSpc>
                <a:spcPct val="90000"/>
              </a:lnSpc>
            </a:pPr>
            <a:endParaRPr lang="en-US" sz="2400" i="1" dirty="0" smtClean="0">
              <a:solidFill>
                <a:srgbClr val="FF0000"/>
              </a:solidFill>
            </a:endParaRPr>
          </a:p>
        </p:txBody>
      </p:sp>
      <p:sp>
        <p:nvSpPr>
          <p:cNvPr id="5" name="Rectangle 2"/>
          <p:cNvSpPr>
            <a:spLocks noGrp="1" noChangeArrowheads="1"/>
          </p:cNvSpPr>
          <p:nvPr>
            <p:ph type="title"/>
          </p:nvPr>
        </p:nvSpPr>
        <p:spPr>
          <a:xfrm>
            <a:off x="0" y="428604"/>
            <a:ext cx="3071813" cy="941388"/>
          </a:xfrm>
        </p:spPr>
        <p:txBody>
          <a:bodyPr>
            <a:normAutofit fontScale="90000"/>
          </a:bodyPr>
          <a:lstStyle/>
          <a:p>
            <a:pPr algn="just" fontAlgn="auto">
              <a:spcAft>
                <a:spcPts val="0"/>
              </a:spcAft>
              <a:defRPr/>
            </a:pPr>
            <a:r>
              <a:rPr lang="en-US" sz="2400" dirty="0" err="1" smtClean="0"/>
              <a:t>Asumsi</a:t>
            </a:r>
            <a:r>
              <a:rPr lang="id-ID" sz="2400" dirty="0" smtClean="0"/>
              <a:t/>
            </a:r>
            <a:br>
              <a:rPr lang="id-ID" sz="2400" dirty="0" smtClean="0"/>
            </a:br>
            <a:r>
              <a:rPr lang="id-ID" sz="2400" dirty="0" smtClean="0"/>
              <a:t>	</a:t>
            </a:r>
            <a:r>
              <a:rPr lang="en-US" sz="2400" dirty="0" smtClean="0"/>
              <a:t> </a:t>
            </a:r>
            <a:r>
              <a:rPr lang="en-US" sz="2400" dirty="0" err="1" smtClean="0"/>
              <a:t>Konstruktivis</a:t>
            </a:r>
            <a:r>
              <a:rPr lang="id-ID" sz="2400" dirty="0" smtClean="0"/>
              <a:t>me</a:t>
            </a:r>
            <a:endParaRPr lang="en-US" sz="2400" dirty="0" smtClean="0"/>
          </a:p>
        </p:txBody>
      </p:sp>
      <p:sp>
        <p:nvSpPr>
          <p:cNvPr id="6" name="Rectangle 6"/>
          <p:cNvSpPr>
            <a:spLocks noChangeArrowheads="1"/>
          </p:cNvSpPr>
          <p:nvPr/>
        </p:nvSpPr>
        <p:spPr bwMode="auto">
          <a:xfrm>
            <a:off x="4643438" y="5727700"/>
            <a:ext cx="4392612" cy="941388"/>
          </a:xfrm>
          <a:prstGeom prst="rect">
            <a:avLst/>
          </a:prstGeom>
          <a:noFill/>
          <a:ln w="9525">
            <a:noFill/>
            <a:miter lim="800000"/>
            <a:headEnd/>
            <a:tailEnd/>
          </a:ln>
        </p:spPr>
        <p:txBody>
          <a:bodyPr anchor="b"/>
          <a:lstStyle/>
          <a:p>
            <a:pPr algn="r" eaLnBrk="1" hangingPunct="1">
              <a:lnSpc>
                <a:spcPct val="90000"/>
              </a:lnSpc>
              <a:defRPr/>
            </a:pPr>
            <a:r>
              <a:rPr lang="en-US" sz="2000" i="1" dirty="0" err="1">
                <a:solidFill>
                  <a:srgbClr val="FF0000"/>
                </a:solidFill>
                <a:effectLst>
                  <a:outerShdw blurRad="38100" dist="38100" dir="2700000" algn="tl">
                    <a:srgbClr val="C0C0C0"/>
                  </a:outerShdw>
                </a:effectLst>
              </a:rPr>
              <a:t>Sendjaja</a:t>
            </a:r>
            <a:r>
              <a:rPr lang="en-US" sz="2000" i="1" dirty="0">
                <a:solidFill>
                  <a:srgbClr val="FF0000"/>
                </a:solidFill>
                <a:effectLst>
                  <a:outerShdw blurRad="38100" dist="38100" dir="2700000" algn="tl">
                    <a:srgbClr val="C0C0C0"/>
                  </a:outerShdw>
                </a:effectLst>
              </a:rPr>
              <a:t>, 1994:325-326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92500" lnSpcReduction="20000"/>
          </a:bodyPr>
          <a:lstStyle/>
          <a:p>
            <a:pPr algn="just">
              <a:buNone/>
            </a:pPr>
            <a:r>
              <a:rPr lang="id-ID" dirty="0" smtClean="0"/>
              <a:t>	Pendekatan konstruktivisme dalam penilaian komunikasi politik memungkinkan adanya lacakan mengenai beberapa persoalan penting: (A) bagaimana media massa mengkonstruksi realitas-studi tentang isi media atau isi pesan, misalnya pemberitaan, (B) bagaimana individu khalayak dengan latar belakangsosio-ekonomi-kultural yang saling berbeda mempersepsikan isi media – misalnya berita atau iklan, dan (C) bagaimana pengaruh atau (effect) dari eksposure isi media terhadap sikap-sikap dan perilaku khalayak (D) bagaimana individu memgintepretasikan kegiatan” komunikasi politik yg dilakukan individu maupun klompok..</a:t>
            </a:r>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Pendekatan Lingusitik</a:t>
            </a:r>
            <a:endParaRPr lang="id-ID" dirty="0"/>
          </a:p>
        </p:txBody>
      </p:sp>
      <p:sp>
        <p:nvSpPr>
          <p:cNvPr id="3" name="Content Placeholder 2"/>
          <p:cNvSpPr>
            <a:spLocks noGrp="1"/>
          </p:cNvSpPr>
          <p:nvPr>
            <p:ph sz="half" idx="1"/>
          </p:nvPr>
        </p:nvSpPr>
        <p:spPr/>
        <p:txBody>
          <a:bodyPr/>
          <a:lstStyle/>
          <a:p>
            <a:pPr>
              <a:buNone/>
            </a:pPr>
            <a:r>
              <a:rPr lang="id-ID" dirty="0" smtClean="0"/>
              <a:t>	</a:t>
            </a:r>
            <a:endParaRPr lang="id-ID" dirty="0"/>
          </a:p>
        </p:txBody>
      </p:sp>
      <p:sp>
        <p:nvSpPr>
          <p:cNvPr id="4" name="Content Placeholder 3"/>
          <p:cNvSpPr>
            <a:spLocks noGrp="1"/>
          </p:cNvSpPr>
          <p:nvPr>
            <p:ph sz="half" idx="2"/>
          </p:nvPr>
        </p:nvSpPr>
        <p:spPr>
          <a:xfrm>
            <a:off x="785786" y="1600200"/>
            <a:ext cx="7901014" cy="4525963"/>
          </a:xfrm>
        </p:spPr>
        <p:txBody>
          <a:bodyPr/>
          <a:lstStyle/>
          <a:p>
            <a:pPr algn="just">
              <a:buNone/>
            </a:pPr>
            <a:r>
              <a:rPr lang="id-ID" dirty="0" smtClean="0"/>
              <a:t>Dalam politik, pidato disampaikan, pernyataan dikemukakan, perundingan dilakukan, konfrensi pers dan wawancara dibuat, aksi protes dan bahkan ultimatum disampaikan. Sapir-Whorf (dalam Pawito, 2009:33) menemukan bahwa bahasa menentukan cara berfikir, dan cara berfikir pada gilirannya menentukan cara bersikapdan betindak. Hal ini yang meninspirasikan lahirnya kajian atau penelitian mengenai perbedaan penggunaan bahasa dikalangan elit politik.</a:t>
            </a: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id-ID" dirty="0" smtClean="0"/>
              <a:t>Pendekatan Orgasisasional atau Institusional</a:t>
            </a:r>
            <a:endParaRPr lang="id-ID" dirty="0"/>
          </a:p>
        </p:txBody>
      </p:sp>
      <p:sp>
        <p:nvSpPr>
          <p:cNvPr id="3" name="Content Placeholder 2"/>
          <p:cNvSpPr>
            <a:spLocks noGrp="1"/>
          </p:cNvSpPr>
          <p:nvPr>
            <p:ph idx="1"/>
          </p:nvPr>
        </p:nvSpPr>
        <p:spPr/>
        <p:txBody>
          <a:bodyPr/>
          <a:lstStyle/>
          <a:p>
            <a:pPr algn="just">
              <a:buNone/>
            </a:pPr>
            <a:r>
              <a:rPr lang="id-ID" dirty="0" smtClean="0"/>
              <a:t>	Pendekatan ini dalam penelitian komunikasi politik  memandang cabang-cabang kekuasaan pemerintahan dan pranata sosial yang ada dalam masyarakat yang memiliki kaitan dengan politik dapat dikaji dari sudut pandang komunikasi politik. Cabang-cabang kekuasaan pemerintahan itu ada dalam wilayah suprastruktur politik dan pranata sosial ada dalam wilayah infrastruktur politik</a:t>
            </a: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Pendekatan Framning</a:t>
            </a:r>
            <a:endParaRPr lang="id-ID" dirty="0"/>
          </a:p>
        </p:txBody>
      </p:sp>
      <p:sp>
        <p:nvSpPr>
          <p:cNvPr id="3" name="Content Placeholder 2"/>
          <p:cNvSpPr>
            <a:spLocks noGrp="1"/>
          </p:cNvSpPr>
          <p:nvPr>
            <p:ph idx="1"/>
          </p:nvPr>
        </p:nvSpPr>
        <p:spPr/>
        <p:txBody>
          <a:bodyPr>
            <a:normAutofit fontScale="85000" lnSpcReduction="20000"/>
          </a:bodyPr>
          <a:lstStyle/>
          <a:p>
            <a:pPr algn="just">
              <a:buNone/>
            </a:pPr>
            <a:r>
              <a:rPr lang="id-ID" smtClean="0"/>
              <a:t>	</a:t>
            </a:r>
            <a:r>
              <a:rPr lang="en-US" smtClean="0"/>
              <a:t>Gagasan</a:t>
            </a:r>
            <a:r>
              <a:rPr lang="en-US" dirty="0" smtClean="0"/>
              <a:t> </a:t>
            </a:r>
            <a:r>
              <a:rPr lang="en-US" dirty="0" err="1"/>
              <a:t>mengenai</a:t>
            </a:r>
            <a:r>
              <a:rPr lang="en-US" dirty="0"/>
              <a:t> framing, </a:t>
            </a:r>
            <a:r>
              <a:rPr lang="en-US" dirty="0" err="1"/>
              <a:t>pertama</a:t>
            </a:r>
            <a:r>
              <a:rPr lang="en-US" dirty="0"/>
              <a:t> kali </a:t>
            </a:r>
            <a:r>
              <a:rPr lang="en-US" dirty="0" err="1"/>
              <a:t>dilontarkan</a:t>
            </a:r>
            <a:r>
              <a:rPr lang="en-US" dirty="0"/>
              <a:t> </a:t>
            </a:r>
            <a:r>
              <a:rPr lang="en-US" dirty="0" err="1"/>
              <a:t>oleh</a:t>
            </a:r>
            <a:r>
              <a:rPr lang="en-US" dirty="0"/>
              <a:t> </a:t>
            </a:r>
            <a:r>
              <a:rPr lang="en-US" dirty="0" err="1"/>
              <a:t>Berson</a:t>
            </a:r>
            <a:r>
              <a:rPr lang="en-US" dirty="0"/>
              <a:t> (1955-1972) (Reese 2001:37). </a:t>
            </a:r>
            <a:r>
              <a:rPr lang="en-US" dirty="0" err="1"/>
              <a:t>Mulanya</a:t>
            </a:r>
            <a:r>
              <a:rPr lang="en-US" dirty="0"/>
              <a:t> </a:t>
            </a:r>
            <a:r>
              <a:rPr lang="en-US" dirty="0" err="1"/>
              <a:t>dimaknai</a:t>
            </a:r>
            <a:r>
              <a:rPr lang="en-US" dirty="0"/>
              <a:t> </a:t>
            </a:r>
            <a:r>
              <a:rPr lang="en-US" dirty="0" err="1"/>
              <a:t>sebagai</a:t>
            </a:r>
            <a:r>
              <a:rPr lang="en-US" dirty="0"/>
              <a:t> </a:t>
            </a:r>
            <a:r>
              <a:rPr lang="en-US" dirty="0" err="1"/>
              <a:t>struktur</a:t>
            </a:r>
            <a:r>
              <a:rPr lang="en-US" dirty="0"/>
              <a:t> </a:t>
            </a:r>
            <a:r>
              <a:rPr lang="en-US" dirty="0" err="1"/>
              <a:t>konseptual</a:t>
            </a:r>
            <a:r>
              <a:rPr lang="en-US" dirty="0"/>
              <a:t> </a:t>
            </a:r>
            <a:r>
              <a:rPr lang="en-US" dirty="0" err="1"/>
              <a:t>atau</a:t>
            </a:r>
            <a:r>
              <a:rPr lang="en-US" dirty="0"/>
              <a:t> </a:t>
            </a:r>
            <a:r>
              <a:rPr lang="en-US" dirty="0" err="1"/>
              <a:t>perangkat</a:t>
            </a:r>
            <a:r>
              <a:rPr lang="en-US" dirty="0"/>
              <a:t> </a:t>
            </a:r>
            <a:r>
              <a:rPr lang="en-US" dirty="0" err="1"/>
              <a:t>kepercayaan</a:t>
            </a:r>
            <a:r>
              <a:rPr lang="en-US" dirty="0"/>
              <a:t> yang </a:t>
            </a:r>
            <a:r>
              <a:rPr lang="en-US" dirty="0" err="1"/>
              <a:t>mengorganisir</a:t>
            </a:r>
            <a:r>
              <a:rPr lang="en-US" dirty="0"/>
              <a:t> </a:t>
            </a:r>
            <a:r>
              <a:rPr lang="en-US" dirty="0" err="1"/>
              <a:t>pandangan</a:t>
            </a:r>
            <a:r>
              <a:rPr lang="en-US" dirty="0"/>
              <a:t> </a:t>
            </a:r>
            <a:r>
              <a:rPr lang="en-US" dirty="0" err="1"/>
              <a:t>politik</a:t>
            </a:r>
            <a:r>
              <a:rPr lang="en-US" dirty="0"/>
              <a:t>, </a:t>
            </a:r>
            <a:r>
              <a:rPr lang="en-US" dirty="0" err="1"/>
              <a:t>kebijakan</a:t>
            </a:r>
            <a:r>
              <a:rPr lang="en-US" dirty="0"/>
              <a:t> </a:t>
            </a:r>
            <a:r>
              <a:rPr lang="en-US" dirty="0" err="1"/>
              <a:t>dan</a:t>
            </a:r>
            <a:r>
              <a:rPr lang="en-US" dirty="0"/>
              <a:t> </a:t>
            </a:r>
            <a:r>
              <a:rPr lang="en-US" dirty="0" err="1"/>
              <a:t>wacana</a:t>
            </a:r>
            <a:r>
              <a:rPr lang="en-US" dirty="0"/>
              <a:t> </a:t>
            </a:r>
            <a:r>
              <a:rPr lang="en-US" dirty="0" err="1"/>
              <a:t>serta</a:t>
            </a:r>
            <a:r>
              <a:rPr lang="en-US" dirty="0"/>
              <a:t> yang </a:t>
            </a:r>
            <a:r>
              <a:rPr lang="en-US" dirty="0" err="1"/>
              <a:t>menyediakan</a:t>
            </a:r>
            <a:r>
              <a:rPr lang="en-US" dirty="0"/>
              <a:t> </a:t>
            </a:r>
            <a:r>
              <a:rPr lang="en-US" dirty="0" err="1"/>
              <a:t>kategri-kategori</a:t>
            </a:r>
            <a:r>
              <a:rPr lang="en-US" dirty="0"/>
              <a:t> </a:t>
            </a:r>
            <a:r>
              <a:rPr lang="en-US" dirty="0" err="1"/>
              <a:t>standar</a:t>
            </a:r>
            <a:r>
              <a:rPr lang="en-US" dirty="0"/>
              <a:t> </a:t>
            </a:r>
            <a:r>
              <a:rPr lang="en-US" dirty="0" err="1"/>
              <a:t>untuk</a:t>
            </a:r>
            <a:r>
              <a:rPr lang="en-US" dirty="0"/>
              <a:t> </a:t>
            </a:r>
            <a:r>
              <a:rPr lang="en-US" dirty="0" err="1"/>
              <a:t>mengapresiasi</a:t>
            </a:r>
            <a:r>
              <a:rPr lang="en-US" dirty="0"/>
              <a:t> </a:t>
            </a:r>
            <a:r>
              <a:rPr lang="en-US" dirty="0" err="1"/>
              <a:t>realitas</a:t>
            </a:r>
            <a:r>
              <a:rPr lang="en-US" dirty="0"/>
              <a:t>. </a:t>
            </a:r>
            <a:r>
              <a:rPr lang="en-US" dirty="0" err="1"/>
              <a:t>Konsep</a:t>
            </a:r>
            <a:r>
              <a:rPr lang="en-US" dirty="0"/>
              <a:t> </a:t>
            </a:r>
            <a:r>
              <a:rPr lang="en-US" dirty="0" err="1"/>
              <a:t>ini</a:t>
            </a:r>
            <a:r>
              <a:rPr lang="en-US" dirty="0"/>
              <a:t> </a:t>
            </a:r>
            <a:r>
              <a:rPr lang="en-US" dirty="0" err="1"/>
              <a:t>kemudian</a:t>
            </a:r>
            <a:r>
              <a:rPr lang="en-US" dirty="0"/>
              <a:t> </a:t>
            </a:r>
            <a:r>
              <a:rPr lang="en-US" dirty="0" err="1"/>
              <a:t>dikembangkan</a:t>
            </a:r>
            <a:r>
              <a:rPr lang="en-US" dirty="0"/>
              <a:t> </a:t>
            </a:r>
            <a:r>
              <a:rPr lang="en-US" dirty="0" err="1"/>
              <a:t>oleh</a:t>
            </a:r>
            <a:r>
              <a:rPr lang="en-US" dirty="0"/>
              <a:t> </a:t>
            </a:r>
            <a:r>
              <a:rPr lang="en-US" dirty="0" err="1"/>
              <a:t>Goffman</a:t>
            </a:r>
            <a:r>
              <a:rPr lang="en-US" dirty="0"/>
              <a:t> (1974) </a:t>
            </a:r>
            <a:r>
              <a:rPr lang="en-US" dirty="0" err="1"/>
              <a:t>yeng</a:t>
            </a:r>
            <a:r>
              <a:rPr lang="en-US" dirty="0"/>
              <a:t> </a:t>
            </a:r>
            <a:r>
              <a:rPr lang="en-US" dirty="0" err="1"/>
              <a:t>mengandaikan</a:t>
            </a:r>
            <a:r>
              <a:rPr lang="en-US" dirty="0"/>
              <a:t> frame </a:t>
            </a:r>
            <a:r>
              <a:rPr lang="en-US" dirty="0" err="1"/>
              <a:t>sebagai</a:t>
            </a:r>
            <a:r>
              <a:rPr lang="en-US" dirty="0"/>
              <a:t> </a:t>
            </a:r>
            <a:r>
              <a:rPr lang="en-US" dirty="0" err="1"/>
              <a:t>kepingan-kepingan</a:t>
            </a:r>
            <a:r>
              <a:rPr lang="en-US" dirty="0"/>
              <a:t> </a:t>
            </a:r>
            <a:r>
              <a:rPr lang="en-US" dirty="0" err="1"/>
              <a:t>prilaku</a:t>
            </a:r>
            <a:r>
              <a:rPr lang="en-US" dirty="0"/>
              <a:t> (strip of behavior) yang </a:t>
            </a:r>
            <a:r>
              <a:rPr lang="en-US" dirty="0" err="1"/>
              <a:t>membimbing</a:t>
            </a:r>
            <a:r>
              <a:rPr lang="en-US" dirty="0"/>
              <a:t> </a:t>
            </a:r>
            <a:r>
              <a:rPr lang="en-US" dirty="0" err="1"/>
              <a:t>individu</a:t>
            </a:r>
            <a:r>
              <a:rPr lang="en-US" dirty="0"/>
              <a:t> </a:t>
            </a:r>
            <a:r>
              <a:rPr lang="en-US" dirty="0" err="1"/>
              <a:t>dalam</a:t>
            </a:r>
            <a:r>
              <a:rPr lang="en-US" dirty="0"/>
              <a:t> </a:t>
            </a:r>
            <a:r>
              <a:rPr lang="en-US" dirty="0" err="1"/>
              <a:t>membaca</a:t>
            </a:r>
            <a:r>
              <a:rPr lang="en-US" dirty="0"/>
              <a:t> </a:t>
            </a:r>
            <a:r>
              <a:rPr lang="en-US" dirty="0" err="1"/>
              <a:t>realitas</a:t>
            </a:r>
            <a:r>
              <a:rPr lang="en-US" dirty="0"/>
              <a:t>. </a:t>
            </a:r>
            <a:r>
              <a:rPr lang="en-US" dirty="0" err="1"/>
              <a:t>Dalam</a:t>
            </a:r>
            <a:r>
              <a:rPr lang="en-US" dirty="0"/>
              <a:t> </a:t>
            </a:r>
            <a:r>
              <a:rPr lang="en-US" dirty="0" err="1"/>
              <a:t>perkembangan</a:t>
            </a:r>
            <a:r>
              <a:rPr lang="en-US" dirty="0"/>
              <a:t> </a:t>
            </a:r>
            <a:r>
              <a:rPr lang="en-US" dirty="0" err="1"/>
              <a:t>terakhir</a:t>
            </a:r>
            <a:r>
              <a:rPr lang="en-US" dirty="0"/>
              <a:t> </a:t>
            </a:r>
            <a:r>
              <a:rPr lang="en-US" dirty="0" err="1"/>
              <a:t>konsep</a:t>
            </a:r>
            <a:r>
              <a:rPr lang="en-US" dirty="0"/>
              <a:t> </a:t>
            </a:r>
            <a:r>
              <a:rPr lang="en-US" dirty="0" err="1"/>
              <a:t>ini</a:t>
            </a:r>
            <a:r>
              <a:rPr lang="en-US" dirty="0"/>
              <a:t> </a:t>
            </a:r>
            <a:r>
              <a:rPr lang="en-US" dirty="0" err="1"/>
              <a:t>digunakan</a:t>
            </a:r>
            <a:r>
              <a:rPr lang="en-US" dirty="0"/>
              <a:t> </a:t>
            </a:r>
            <a:r>
              <a:rPr lang="en-US" dirty="0" err="1"/>
              <a:t>untuk</a:t>
            </a:r>
            <a:r>
              <a:rPr lang="en-US" dirty="0"/>
              <a:t> </a:t>
            </a:r>
            <a:r>
              <a:rPr lang="en-US" dirty="0" err="1"/>
              <a:t>menggambarkan</a:t>
            </a:r>
            <a:r>
              <a:rPr lang="en-US" dirty="0"/>
              <a:t> </a:t>
            </a:r>
            <a:r>
              <a:rPr lang="en-US" dirty="0" err="1"/>
              <a:t>proses</a:t>
            </a:r>
            <a:r>
              <a:rPr lang="en-US" dirty="0"/>
              <a:t> </a:t>
            </a:r>
            <a:r>
              <a:rPr lang="en-US" dirty="0" err="1"/>
              <a:t>penseleksian</a:t>
            </a:r>
            <a:r>
              <a:rPr lang="en-US" dirty="0"/>
              <a:t> </a:t>
            </a:r>
            <a:r>
              <a:rPr lang="en-US" dirty="0" err="1"/>
              <a:t>dan</a:t>
            </a:r>
            <a:r>
              <a:rPr lang="en-US" dirty="0"/>
              <a:t> </a:t>
            </a:r>
            <a:r>
              <a:rPr lang="en-US" dirty="0" err="1"/>
              <a:t>penyorotan</a:t>
            </a:r>
            <a:r>
              <a:rPr lang="en-US" dirty="0"/>
              <a:t> </a:t>
            </a:r>
            <a:r>
              <a:rPr lang="en-US" dirty="0" err="1"/>
              <a:t>aspek-aspek</a:t>
            </a:r>
            <a:r>
              <a:rPr lang="en-US" dirty="0"/>
              <a:t> </a:t>
            </a:r>
            <a:r>
              <a:rPr lang="en-US" dirty="0" err="1"/>
              <a:t>khusus</a:t>
            </a:r>
            <a:r>
              <a:rPr lang="en-US" dirty="0"/>
              <a:t> </a:t>
            </a:r>
            <a:r>
              <a:rPr lang="en-US" dirty="0" err="1"/>
              <a:t>sebuah</a:t>
            </a:r>
            <a:r>
              <a:rPr lang="en-US" dirty="0"/>
              <a:t> </a:t>
            </a:r>
            <a:r>
              <a:rPr lang="en-US" dirty="0" err="1"/>
              <a:t>realitas</a:t>
            </a:r>
            <a:r>
              <a:rPr lang="en-US" dirty="0"/>
              <a:t> </a:t>
            </a:r>
            <a:r>
              <a:rPr lang="en-US" dirty="0" err="1"/>
              <a:t>oleh</a:t>
            </a:r>
            <a:r>
              <a:rPr lang="en-US" dirty="0"/>
              <a:t> media (Hanson, 1995:371).</a:t>
            </a:r>
            <a:endParaRPr lang="id-ID" dirty="0"/>
          </a:p>
          <a:p>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id-ID" sz="3200" dirty="0" smtClean="0"/>
              <a:t>Pendekatan Agenda Setting</a:t>
            </a:r>
            <a:endParaRPr lang="id-ID" sz="3200" dirty="0"/>
          </a:p>
        </p:txBody>
      </p:sp>
      <p:sp>
        <p:nvSpPr>
          <p:cNvPr id="3" name="Content Placeholder 2"/>
          <p:cNvSpPr>
            <a:spLocks noGrp="1"/>
          </p:cNvSpPr>
          <p:nvPr>
            <p:ph idx="1"/>
          </p:nvPr>
        </p:nvSpPr>
        <p:spPr/>
        <p:txBody>
          <a:bodyPr>
            <a:normAutofit lnSpcReduction="10000"/>
          </a:bodyPr>
          <a:lstStyle/>
          <a:p>
            <a:pPr algn="just">
              <a:buNone/>
            </a:pPr>
            <a:r>
              <a:rPr lang="id-ID" dirty="0" smtClean="0"/>
              <a:t>	pendekatan ini dalam kajian komunikasi plitik menitik beratkan pada effek media, menurut teori ini, isu-isu yang dianggap penting oleh media cinderung berpengaruh terhadap isu-isu yang dianggap penting oleh khalayak, ada du  variabel yg dilihat dalam teori ini, variabel agenda media dan variabel agenda publik. Agenda media diukur dengan metone analisis isi kuantitatif, agenda piblik dengan metode survai</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Pendekatan Fungsional</a:t>
            </a:r>
            <a:endParaRPr lang="id-ID" dirty="0"/>
          </a:p>
        </p:txBody>
      </p:sp>
      <p:sp>
        <p:nvSpPr>
          <p:cNvPr id="3" name="Content Placeholder 2"/>
          <p:cNvSpPr>
            <a:spLocks noGrp="1"/>
          </p:cNvSpPr>
          <p:nvPr>
            <p:ph idx="1"/>
          </p:nvPr>
        </p:nvSpPr>
        <p:spPr/>
        <p:txBody>
          <a:bodyPr>
            <a:normAutofit/>
          </a:bodyPr>
          <a:lstStyle/>
          <a:p>
            <a:pPr algn="just">
              <a:buNone/>
            </a:pPr>
            <a:r>
              <a:rPr lang="id-ID" sz="2800" dirty="0" smtClean="0"/>
              <a:t> 	</a:t>
            </a:r>
            <a:r>
              <a:rPr lang="id-ID" dirty="0" smtClean="0"/>
              <a:t>Pendekatan fungsional dalam kajian komunikasi politik lebih berorientasi pada peran atau fungsi komunikasi politiki yang </a:t>
            </a:r>
            <a:r>
              <a:rPr lang="id-ID" dirty="0" smtClean="0"/>
              <a:t>memiliki </a:t>
            </a:r>
            <a:r>
              <a:rPr lang="id-ID" dirty="0" smtClean="0"/>
              <a:t>esensi kajian tentang pengaruh atau dampak dari komunikasi politik. Penggunaan media massa dalam komunikasi politik, oleh sebab itu pendekatan teoritik fungsional menitik beratkan pada pengaruh media dalam komunikasi politik terhadap </a:t>
            </a:r>
            <a:r>
              <a:rPr lang="id-ID" i="1" dirty="0" smtClean="0"/>
              <a:t>voters.</a:t>
            </a:r>
            <a:endParaRPr lang="id-ID" i="1" dirty="0"/>
          </a:p>
        </p:txBody>
      </p:sp>
      <p:sp>
        <p:nvSpPr>
          <p:cNvPr id="4"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id-ID" sz="3200" b="0" i="0"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just"/>
            <a:r>
              <a:rPr lang="id-ID" dirty="0" smtClean="0"/>
              <a:t>Pendekatan Posmodernism</a:t>
            </a:r>
            <a:endParaRPr lang="id-ID" dirty="0"/>
          </a:p>
        </p:txBody>
      </p:sp>
      <p:sp>
        <p:nvSpPr>
          <p:cNvPr id="6" name="Rectangle 3"/>
          <p:cNvSpPr>
            <a:spLocks noGrp="1" noChangeArrowheads="1"/>
          </p:cNvSpPr>
          <p:nvPr>
            <p:ph idx="1"/>
          </p:nvPr>
        </p:nvSpPr>
        <p:spPr/>
        <p:txBody>
          <a:bodyPr/>
          <a:lstStyle/>
          <a:p>
            <a:pPr algn="just">
              <a:lnSpc>
                <a:spcPct val="80000"/>
              </a:lnSpc>
              <a:buFontTx/>
              <a:buNone/>
            </a:pPr>
            <a:r>
              <a:rPr lang="id-ID" sz="2800" dirty="0" smtClean="0">
                <a:solidFill>
                  <a:srgbClr val="000000"/>
                </a:solidFill>
              </a:rPr>
              <a:t>	</a:t>
            </a:r>
            <a:r>
              <a:rPr lang="en-US" sz="2800" dirty="0" err="1" smtClean="0">
                <a:solidFill>
                  <a:srgbClr val="000000"/>
                </a:solidFill>
              </a:rPr>
              <a:t>Postmodernisme</a:t>
            </a:r>
            <a:r>
              <a:rPr lang="en-US" sz="2800" dirty="0" smtClean="0">
                <a:solidFill>
                  <a:srgbClr val="000000"/>
                </a:solidFill>
              </a:rPr>
              <a:t> </a:t>
            </a:r>
            <a:r>
              <a:rPr lang="en-US" sz="2800" dirty="0" err="1">
                <a:solidFill>
                  <a:srgbClr val="000000"/>
                </a:solidFill>
              </a:rPr>
              <a:t>adalah</a:t>
            </a:r>
            <a:r>
              <a:rPr lang="en-US" sz="2800" dirty="0">
                <a:solidFill>
                  <a:srgbClr val="000000"/>
                </a:solidFill>
              </a:rPr>
              <a:t> </a:t>
            </a:r>
            <a:r>
              <a:rPr lang="en-US" sz="2800" dirty="0" err="1">
                <a:solidFill>
                  <a:srgbClr val="000000"/>
                </a:solidFill>
              </a:rPr>
              <a:t>sebuah</a:t>
            </a:r>
            <a:r>
              <a:rPr lang="en-US" sz="2800" dirty="0">
                <a:solidFill>
                  <a:srgbClr val="000000"/>
                </a:solidFill>
              </a:rPr>
              <a:t> </a:t>
            </a:r>
            <a:r>
              <a:rPr lang="en-US" sz="2800" dirty="0" err="1">
                <a:solidFill>
                  <a:srgbClr val="000000"/>
                </a:solidFill>
              </a:rPr>
              <a:t>reaksi</a:t>
            </a:r>
            <a:r>
              <a:rPr lang="en-US" sz="2800" dirty="0">
                <a:solidFill>
                  <a:srgbClr val="000000"/>
                </a:solidFill>
              </a:rPr>
              <a:t> </a:t>
            </a:r>
            <a:r>
              <a:rPr lang="en-US" sz="2800" dirty="0" err="1">
                <a:solidFill>
                  <a:srgbClr val="000000"/>
                </a:solidFill>
              </a:rPr>
              <a:t>melawan</a:t>
            </a:r>
            <a:r>
              <a:rPr lang="en-US" sz="2800" dirty="0">
                <a:solidFill>
                  <a:srgbClr val="000000"/>
                </a:solidFill>
              </a:rPr>
              <a:t> </a:t>
            </a:r>
            <a:r>
              <a:rPr lang="en-US" sz="2800" dirty="0" err="1">
                <a:solidFill>
                  <a:srgbClr val="000000"/>
                </a:solidFill>
              </a:rPr>
              <a:t>modernisme</a:t>
            </a:r>
            <a:r>
              <a:rPr lang="en-US" sz="2800" dirty="0">
                <a:solidFill>
                  <a:srgbClr val="000000"/>
                </a:solidFill>
              </a:rPr>
              <a:t> yang </a:t>
            </a:r>
            <a:r>
              <a:rPr lang="en-US" sz="2800" dirty="0" err="1">
                <a:solidFill>
                  <a:srgbClr val="000000"/>
                </a:solidFill>
              </a:rPr>
              <a:t>muncul</a:t>
            </a:r>
            <a:r>
              <a:rPr lang="en-US" sz="2800" dirty="0">
                <a:solidFill>
                  <a:srgbClr val="000000"/>
                </a:solidFill>
              </a:rPr>
              <a:t> </a:t>
            </a:r>
            <a:r>
              <a:rPr lang="en-US" sz="2800" dirty="0" err="1">
                <a:solidFill>
                  <a:srgbClr val="000000"/>
                </a:solidFill>
              </a:rPr>
              <a:t>sejak</a:t>
            </a:r>
            <a:r>
              <a:rPr lang="en-US" sz="2800" dirty="0">
                <a:solidFill>
                  <a:srgbClr val="000000"/>
                </a:solidFill>
              </a:rPr>
              <a:t> </a:t>
            </a:r>
            <a:r>
              <a:rPr lang="en-US" sz="2800" dirty="0" err="1">
                <a:solidFill>
                  <a:srgbClr val="000000"/>
                </a:solidFill>
              </a:rPr>
              <a:t>akhir</a:t>
            </a:r>
            <a:r>
              <a:rPr lang="en-US" sz="2800" dirty="0">
                <a:solidFill>
                  <a:srgbClr val="000000"/>
                </a:solidFill>
              </a:rPr>
              <a:t> </a:t>
            </a:r>
            <a:r>
              <a:rPr lang="en-US" sz="2800" dirty="0" err="1">
                <a:solidFill>
                  <a:srgbClr val="000000"/>
                </a:solidFill>
              </a:rPr>
              <a:t>abad</a:t>
            </a:r>
            <a:r>
              <a:rPr lang="en-US" sz="2800" dirty="0">
                <a:solidFill>
                  <a:srgbClr val="000000"/>
                </a:solidFill>
              </a:rPr>
              <a:t> 19. </a:t>
            </a:r>
            <a:r>
              <a:rPr lang="en-US" sz="2800" dirty="0" err="1">
                <a:solidFill>
                  <a:srgbClr val="000000"/>
                </a:solidFill>
              </a:rPr>
              <a:t>Dalam</a:t>
            </a:r>
            <a:r>
              <a:rPr lang="en-US" sz="2800" dirty="0">
                <a:solidFill>
                  <a:srgbClr val="000000"/>
                </a:solidFill>
              </a:rPr>
              <a:t> </a:t>
            </a:r>
            <a:r>
              <a:rPr lang="en-US" sz="2800" dirty="0" err="1">
                <a:solidFill>
                  <a:srgbClr val="000000"/>
                </a:solidFill>
              </a:rPr>
              <a:t>postmodernisme</a:t>
            </a:r>
            <a:r>
              <a:rPr lang="en-US" sz="2800" dirty="0">
                <a:solidFill>
                  <a:srgbClr val="000000"/>
                </a:solidFill>
              </a:rPr>
              <a:t>, </a:t>
            </a:r>
            <a:r>
              <a:rPr lang="en-US" sz="2800" dirty="0" err="1">
                <a:solidFill>
                  <a:srgbClr val="000000"/>
                </a:solidFill>
              </a:rPr>
              <a:t>pikiran</a:t>
            </a:r>
            <a:r>
              <a:rPr lang="en-US" sz="2800" dirty="0">
                <a:solidFill>
                  <a:srgbClr val="000000"/>
                </a:solidFill>
              </a:rPr>
              <a:t> </a:t>
            </a:r>
            <a:r>
              <a:rPr lang="en-US" sz="2800" dirty="0" err="1">
                <a:solidFill>
                  <a:srgbClr val="000000"/>
                </a:solidFill>
              </a:rPr>
              <a:t>digantikan</a:t>
            </a:r>
            <a:r>
              <a:rPr lang="en-US" sz="2800" dirty="0">
                <a:solidFill>
                  <a:srgbClr val="000000"/>
                </a:solidFill>
              </a:rPr>
              <a:t> </a:t>
            </a:r>
            <a:r>
              <a:rPr lang="en-US" sz="2800" dirty="0" err="1">
                <a:solidFill>
                  <a:srgbClr val="000000"/>
                </a:solidFill>
              </a:rPr>
              <a:t>oleh</a:t>
            </a:r>
            <a:r>
              <a:rPr lang="en-US" sz="2800" dirty="0">
                <a:solidFill>
                  <a:srgbClr val="000000"/>
                </a:solidFill>
              </a:rPr>
              <a:t> </a:t>
            </a:r>
            <a:r>
              <a:rPr lang="en-US" sz="2800" dirty="0" err="1">
                <a:solidFill>
                  <a:srgbClr val="000000"/>
                </a:solidFill>
              </a:rPr>
              <a:t>keinginan</a:t>
            </a:r>
            <a:r>
              <a:rPr lang="en-US" sz="2800" dirty="0">
                <a:solidFill>
                  <a:srgbClr val="000000"/>
                </a:solidFill>
              </a:rPr>
              <a:t>, </a:t>
            </a:r>
            <a:r>
              <a:rPr lang="en-US" sz="2800" dirty="0" err="1">
                <a:solidFill>
                  <a:srgbClr val="000000"/>
                </a:solidFill>
              </a:rPr>
              <a:t>penalaran</a:t>
            </a:r>
            <a:r>
              <a:rPr lang="en-US" sz="2800" dirty="0">
                <a:solidFill>
                  <a:srgbClr val="000000"/>
                </a:solidFill>
              </a:rPr>
              <a:t> </a:t>
            </a:r>
            <a:r>
              <a:rPr lang="en-US" sz="2800" dirty="0" err="1">
                <a:solidFill>
                  <a:srgbClr val="000000"/>
                </a:solidFill>
              </a:rPr>
              <a:t>digantikan</a:t>
            </a:r>
            <a:r>
              <a:rPr lang="en-US" sz="2800" dirty="0">
                <a:solidFill>
                  <a:srgbClr val="000000"/>
                </a:solidFill>
              </a:rPr>
              <a:t> </a:t>
            </a:r>
            <a:r>
              <a:rPr lang="en-US" sz="2800" dirty="0" err="1">
                <a:solidFill>
                  <a:srgbClr val="000000"/>
                </a:solidFill>
              </a:rPr>
              <a:t>oleh</a:t>
            </a:r>
            <a:r>
              <a:rPr lang="en-US" sz="2800" dirty="0">
                <a:solidFill>
                  <a:srgbClr val="000000"/>
                </a:solidFill>
              </a:rPr>
              <a:t> </a:t>
            </a:r>
            <a:r>
              <a:rPr lang="en-US" sz="2800" dirty="0" err="1">
                <a:solidFill>
                  <a:srgbClr val="000000"/>
                </a:solidFill>
              </a:rPr>
              <a:t>emosi</a:t>
            </a:r>
            <a:r>
              <a:rPr lang="en-US" sz="2800" dirty="0">
                <a:solidFill>
                  <a:srgbClr val="000000"/>
                </a:solidFill>
              </a:rPr>
              <a:t>, </a:t>
            </a:r>
            <a:r>
              <a:rPr lang="en-US" sz="2800" dirty="0" err="1">
                <a:solidFill>
                  <a:srgbClr val="000000"/>
                </a:solidFill>
              </a:rPr>
              <a:t>dan</a:t>
            </a:r>
            <a:r>
              <a:rPr lang="en-US" sz="2800" dirty="0">
                <a:solidFill>
                  <a:srgbClr val="000000"/>
                </a:solidFill>
              </a:rPr>
              <a:t> </a:t>
            </a:r>
            <a:r>
              <a:rPr lang="en-US" sz="2800" dirty="0" err="1">
                <a:solidFill>
                  <a:srgbClr val="000000"/>
                </a:solidFill>
              </a:rPr>
              <a:t>moralitas</a:t>
            </a:r>
            <a:r>
              <a:rPr lang="en-US" sz="2800" dirty="0">
                <a:solidFill>
                  <a:srgbClr val="000000"/>
                </a:solidFill>
              </a:rPr>
              <a:t> </a:t>
            </a:r>
            <a:r>
              <a:rPr lang="en-US" sz="2800" dirty="0" err="1">
                <a:solidFill>
                  <a:srgbClr val="000000"/>
                </a:solidFill>
              </a:rPr>
              <a:t>digantikan</a:t>
            </a:r>
            <a:r>
              <a:rPr lang="en-US" sz="2800" dirty="0">
                <a:solidFill>
                  <a:srgbClr val="000000"/>
                </a:solidFill>
              </a:rPr>
              <a:t> </a:t>
            </a:r>
            <a:r>
              <a:rPr lang="en-US" sz="2800" dirty="0" err="1">
                <a:solidFill>
                  <a:srgbClr val="000000"/>
                </a:solidFill>
              </a:rPr>
              <a:t>oleh</a:t>
            </a:r>
            <a:r>
              <a:rPr lang="en-US" sz="2800" dirty="0">
                <a:solidFill>
                  <a:srgbClr val="000000"/>
                </a:solidFill>
              </a:rPr>
              <a:t> </a:t>
            </a:r>
            <a:r>
              <a:rPr lang="en-US" sz="2800" dirty="0" err="1">
                <a:solidFill>
                  <a:srgbClr val="000000"/>
                </a:solidFill>
              </a:rPr>
              <a:t>relativisme</a:t>
            </a:r>
            <a:r>
              <a:rPr lang="en-US" sz="2800" dirty="0">
                <a:solidFill>
                  <a:srgbClr val="000000"/>
                </a:solidFill>
              </a:rPr>
              <a:t>. </a:t>
            </a:r>
            <a:r>
              <a:rPr lang="en-US" sz="2800" dirty="0" err="1">
                <a:solidFill>
                  <a:srgbClr val="000000"/>
                </a:solidFill>
              </a:rPr>
              <a:t>Kenyataan</a:t>
            </a:r>
            <a:r>
              <a:rPr lang="en-US" sz="2800" dirty="0">
                <a:solidFill>
                  <a:srgbClr val="000000"/>
                </a:solidFill>
              </a:rPr>
              <a:t> </a:t>
            </a:r>
            <a:r>
              <a:rPr lang="en-US" sz="2800" dirty="0" err="1">
                <a:solidFill>
                  <a:srgbClr val="000000"/>
                </a:solidFill>
              </a:rPr>
              <a:t>tidak</a:t>
            </a:r>
            <a:r>
              <a:rPr lang="en-US" sz="2800" dirty="0">
                <a:solidFill>
                  <a:srgbClr val="000000"/>
                </a:solidFill>
              </a:rPr>
              <a:t> </a:t>
            </a:r>
            <a:r>
              <a:rPr lang="en-US" sz="2800" dirty="0" err="1">
                <a:solidFill>
                  <a:srgbClr val="000000"/>
                </a:solidFill>
              </a:rPr>
              <a:t>lebih</a:t>
            </a:r>
            <a:r>
              <a:rPr lang="en-US" sz="2800" dirty="0">
                <a:solidFill>
                  <a:srgbClr val="000000"/>
                </a:solidFill>
              </a:rPr>
              <a:t> </a:t>
            </a:r>
            <a:r>
              <a:rPr lang="en-US" sz="2800" dirty="0" err="1">
                <a:solidFill>
                  <a:srgbClr val="000000"/>
                </a:solidFill>
              </a:rPr>
              <a:t>dari</a:t>
            </a:r>
            <a:r>
              <a:rPr lang="en-US" sz="2800" dirty="0">
                <a:solidFill>
                  <a:srgbClr val="000000"/>
                </a:solidFill>
              </a:rPr>
              <a:t> </a:t>
            </a:r>
            <a:r>
              <a:rPr lang="en-US" sz="2800" dirty="0" err="1">
                <a:solidFill>
                  <a:srgbClr val="000000"/>
                </a:solidFill>
              </a:rPr>
              <a:t>sebuah</a:t>
            </a:r>
            <a:r>
              <a:rPr lang="en-US" sz="2800" dirty="0">
                <a:solidFill>
                  <a:srgbClr val="000000"/>
                </a:solidFill>
              </a:rPr>
              <a:t> </a:t>
            </a:r>
            <a:r>
              <a:rPr lang="en-US" sz="2800" dirty="0" err="1">
                <a:solidFill>
                  <a:srgbClr val="000000"/>
                </a:solidFill>
              </a:rPr>
              <a:t>konstruk</a:t>
            </a:r>
            <a:r>
              <a:rPr lang="en-US" sz="2800" dirty="0">
                <a:solidFill>
                  <a:srgbClr val="000000"/>
                </a:solidFill>
              </a:rPr>
              <a:t> </a:t>
            </a:r>
            <a:r>
              <a:rPr lang="en-US" sz="2800" dirty="0" err="1">
                <a:solidFill>
                  <a:srgbClr val="000000"/>
                </a:solidFill>
              </a:rPr>
              <a:t>sosial</a:t>
            </a:r>
            <a:r>
              <a:rPr lang="en-US" sz="2800" dirty="0">
                <a:solidFill>
                  <a:srgbClr val="000000"/>
                </a:solidFill>
              </a:rPr>
              <a:t>; </a:t>
            </a:r>
            <a:r>
              <a:rPr lang="en-US" sz="2800" dirty="0" err="1">
                <a:solidFill>
                  <a:srgbClr val="000000"/>
                </a:solidFill>
              </a:rPr>
              <a:t>kebenaran</a:t>
            </a:r>
            <a:r>
              <a:rPr lang="en-US" sz="2800" dirty="0">
                <a:solidFill>
                  <a:srgbClr val="000000"/>
                </a:solidFill>
              </a:rPr>
              <a:t> </a:t>
            </a:r>
            <a:r>
              <a:rPr lang="en-US" sz="2800" dirty="0" err="1">
                <a:solidFill>
                  <a:srgbClr val="000000"/>
                </a:solidFill>
              </a:rPr>
              <a:t>sama</a:t>
            </a:r>
            <a:r>
              <a:rPr lang="en-US" sz="2800" dirty="0">
                <a:solidFill>
                  <a:srgbClr val="000000"/>
                </a:solidFill>
              </a:rPr>
              <a:t> </a:t>
            </a:r>
            <a:r>
              <a:rPr lang="en-US" sz="2800" dirty="0" err="1">
                <a:solidFill>
                  <a:srgbClr val="000000"/>
                </a:solidFill>
              </a:rPr>
              <a:t>dengan</a:t>
            </a:r>
            <a:r>
              <a:rPr lang="en-US" sz="2800" dirty="0">
                <a:solidFill>
                  <a:srgbClr val="000000"/>
                </a:solidFill>
              </a:rPr>
              <a:t> </a:t>
            </a:r>
            <a:r>
              <a:rPr lang="en-US" sz="2800" dirty="0" err="1">
                <a:solidFill>
                  <a:srgbClr val="000000"/>
                </a:solidFill>
              </a:rPr>
              <a:t>kekuatan</a:t>
            </a:r>
            <a:r>
              <a:rPr lang="en-US" sz="2800" dirty="0">
                <a:solidFill>
                  <a:srgbClr val="000000"/>
                </a:solidFill>
              </a:rPr>
              <a:t> </a:t>
            </a:r>
            <a:r>
              <a:rPr lang="en-US" sz="2800" dirty="0" err="1">
                <a:solidFill>
                  <a:srgbClr val="000000"/>
                </a:solidFill>
              </a:rPr>
              <a:t>atau</a:t>
            </a:r>
            <a:r>
              <a:rPr lang="en-US" sz="2800" dirty="0">
                <a:solidFill>
                  <a:srgbClr val="000000"/>
                </a:solidFill>
              </a:rPr>
              <a:t> </a:t>
            </a:r>
            <a:r>
              <a:rPr lang="en-US" sz="2800" dirty="0" err="1">
                <a:solidFill>
                  <a:srgbClr val="000000"/>
                </a:solidFill>
              </a:rPr>
              <a:t>kekuasaan</a:t>
            </a:r>
            <a:r>
              <a:rPr lang="en-US" sz="2800" dirty="0">
                <a:solidFill>
                  <a:srgbClr val="000000"/>
                </a:solidFill>
              </a:rPr>
              <a:t>. </a:t>
            </a:r>
            <a:r>
              <a:rPr lang="en-US" sz="2800" dirty="0" err="1">
                <a:solidFill>
                  <a:srgbClr val="000000"/>
                </a:solidFill>
              </a:rPr>
              <a:t>Identitas</a:t>
            </a:r>
            <a:r>
              <a:rPr lang="en-US" sz="2800" dirty="0">
                <a:solidFill>
                  <a:srgbClr val="000000"/>
                </a:solidFill>
              </a:rPr>
              <a:t> </a:t>
            </a:r>
            <a:r>
              <a:rPr lang="en-US" sz="2800" dirty="0" err="1">
                <a:solidFill>
                  <a:srgbClr val="000000"/>
                </a:solidFill>
              </a:rPr>
              <a:t>diri</a:t>
            </a:r>
            <a:r>
              <a:rPr lang="en-US" sz="2800" dirty="0">
                <a:solidFill>
                  <a:srgbClr val="000000"/>
                </a:solidFill>
              </a:rPr>
              <a:t> </a:t>
            </a:r>
            <a:r>
              <a:rPr lang="en-US" sz="2800" dirty="0" err="1">
                <a:solidFill>
                  <a:srgbClr val="000000"/>
                </a:solidFill>
              </a:rPr>
              <a:t>muncul</a:t>
            </a:r>
            <a:r>
              <a:rPr lang="en-US" sz="2800" dirty="0">
                <a:solidFill>
                  <a:srgbClr val="000000"/>
                </a:solidFill>
              </a:rPr>
              <a:t> </a:t>
            </a:r>
            <a:r>
              <a:rPr lang="en-US" sz="2800" dirty="0" err="1">
                <a:solidFill>
                  <a:srgbClr val="000000"/>
                </a:solidFill>
              </a:rPr>
              <a:t>dari</a:t>
            </a:r>
            <a:r>
              <a:rPr lang="en-US" sz="2800" dirty="0">
                <a:solidFill>
                  <a:srgbClr val="000000"/>
                </a:solidFill>
              </a:rPr>
              <a:t> </a:t>
            </a:r>
            <a:r>
              <a:rPr lang="en-US" sz="2800" dirty="0" err="1">
                <a:solidFill>
                  <a:srgbClr val="000000"/>
                </a:solidFill>
              </a:rPr>
              <a:t>kelompok</a:t>
            </a:r>
            <a:r>
              <a:rPr lang="en-US" sz="2800" dirty="0">
                <a:solidFill>
                  <a:srgbClr val="000000"/>
                </a:solidFill>
              </a:rPr>
              <a:t>. </a:t>
            </a:r>
            <a:r>
              <a:rPr lang="en-US" sz="2800" dirty="0" err="1">
                <a:solidFill>
                  <a:srgbClr val="000000"/>
                </a:solidFill>
              </a:rPr>
              <a:t>Postmodernisme</a:t>
            </a:r>
            <a:r>
              <a:rPr lang="en-US" sz="2800" dirty="0">
                <a:solidFill>
                  <a:srgbClr val="000000"/>
                </a:solidFill>
              </a:rPr>
              <a:t> </a:t>
            </a:r>
            <a:r>
              <a:rPr lang="en-US" sz="2800" dirty="0" err="1">
                <a:solidFill>
                  <a:srgbClr val="000000"/>
                </a:solidFill>
              </a:rPr>
              <a:t>mempunyai</a:t>
            </a:r>
            <a:r>
              <a:rPr lang="en-US" sz="2800" dirty="0">
                <a:solidFill>
                  <a:srgbClr val="000000"/>
                </a:solidFill>
              </a:rPr>
              <a:t> </a:t>
            </a:r>
            <a:r>
              <a:rPr lang="en-US" sz="2800" dirty="0" err="1">
                <a:solidFill>
                  <a:srgbClr val="000000"/>
                </a:solidFill>
              </a:rPr>
              <a:t>karakteristik</a:t>
            </a:r>
            <a:r>
              <a:rPr lang="en-US" sz="2800" dirty="0">
                <a:solidFill>
                  <a:srgbClr val="000000"/>
                </a:solidFill>
              </a:rPr>
              <a:t> </a:t>
            </a:r>
            <a:r>
              <a:rPr lang="en-US" sz="2800" dirty="0" err="1">
                <a:solidFill>
                  <a:srgbClr val="000000"/>
                </a:solidFill>
              </a:rPr>
              <a:t>fragmentasi</a:t>
            </a:r>
            <a:r>
              <a:rPr lang="en-US" sz="2800" dirty="0">
                <a:solidFill>
                  <a:srgbClr val="000000"/>
                </a:solidFill>
              </a:rPr>
              <a:t> (</a:t>
            </a:r>
            <a:r>
              <a:rPr lang="en-US" sz="2800" dirty="0" err="1">
                <a:solidFill>
                  <a:srgbClr val="000000"/>
                </a:solidFill>
              </a:rPr>
              <a:t>terpecah-pecah</a:t>
            </a:r>
            <a:r>
              <a:rPr lang="en-US" sz="2800" dirty="0">
                <a:solidFill>
                  <a:srgbClr val="000000"/>
                </a:solidFill>
              </a:rPr>
              <a:t> </a:t>
            </a:r>
            <a:r>
              <a:rPr lang="en-US" sz="2800" dirty="0" err="1">
                <a:solidFill>
                  <a:srgbClr val="000000"/>
                </a:solidFill>
              </a:rPr>
              <a:t>menjadi</a:t>
            </a:r>
            <a:r>
              <a:rPr lang="en-US" sz="2800" dirty="0">
                <a:solidFill>
                  <a:srgbClr val="000000"/>
                </a:solidFill>
              </a:rPr>
              <a:t> </a:t>
            </a:r>
            <a:r>
              <a:rPr lang="en-US" sz="2800" dirty="0" err="1">
                <a:solidFill>
                  <a:srgbClr val="000000"/>
                </a:solidFill>
              </a:rPr>
              <a:t>lebih</a:t>
            </a:r>
            <a:r>
              <a:rPr lang="en-US" sz="2800" dirty="0">
                <a:solidFill>
                  <a:srgbClr val="000000"/>
                </a:solidFill>
              </a:rPr>
              <a:t> </a:t>
            </a:r>
            <a:r>
              <a:rPr lang="en-US" sz="2800" dirty="0" err="1">
                <a:solidFill>
                  <a:srgbClr val="000000"/>
                </a:solidFill>
              </a:rPr>
              <a:t>kecil</a:t>
            </a:r>
            <a:r>
              <a:rPr lang="en-US" sz="2800" dirty="0">
                <a:solidFill>
                  <a:srgbClr val="000000"/>
                </a:solidFill>
              </a:rPr>
              <a:t>), </a:t>
            </a:r>
            <a:r>
              <a:rPr lang="en-US" sz="2800" dirty="0" err="1">
                <a:solidFill>
                  <a:srgbClr val="000000"/>
                </a:solidFill>
              </a:rPr>
              <a:t>tidak</a:t>
            </a:r>
            <a:r>
              <a:rPr lang="en-US" sz="2800" dirty="0">
                <a:solidFill>
                  <a:srgbClr val="000000"/>
                </a:solidFill>
              </a:rPr>
              <a:t> </a:t>
            </a:r>
            <a:r>
              <a:rPr lang="en-US" sz="2800" dirty="0" err="1">
                <a:solidFill>
                  <a:srgbClr val="000000"/>
                </a:solidFill>
              </a:rPr>
              <a:t>menentukan</a:t>
            </a:r>
            <a:r>
              <a:rPr lang="en-US" sz="2800" dirty="0">
                <a:solidFill>
                  <a:srgbClr val="000000"/>
                </a:solidFill>
              </a:rPr>
              <a:t> </a:t>
            </a:r>
            <a:r>
              <a:rPr lang="en-US" sz="2800" i="1" dirty="0">
                <a:solidFill>
                  <a:srgbClr val="000000"/>
                </a:solidFill>
              </a:rPr>
              <a:t>(indeterminacy),</a:t>
            </a:r>
            <a:r>
              <a:rPr lang="en-US" sz="2800" dirty="0">
                <a:solidFill>
                  <a:srgbClr val="000000"/>
                </a:solidFill>
              </a:rPr>
              <a:t> </a:t>
            </a:r>
            <a:r>
              <a:rPr lang="en-US" sz="2800" dirty="0" err="1">
                <a:solidFill>
                  <a:srgbClr val="000000"/>
                </a:solidFill>
              </a:rPr>
              <a:t>dan</a:t>
            </a:r>
            <a:r>
              <a:rPr lang="en-US" sz="2800" dirty="0">
                <a:solidFill>
                  <a:srgbClr val="000000"/>
                </a:solidFill>
              </a:rPr>
              <a:t> </a:t>
            </a:r>
            <a:r>
              <a:rPr lang="en-US" sz="2800" dirty="0" err="1">
                <a:solidFill>
                  <a:srgbClr val="000000"/>
                </a:solidFill>
              </a:rPr>
              <a:t>sebuah</a:t>
            </a:r>
            <a:r>
              <a:rPr lang="en-US" sz="2800" dirty="0">
                <a:solidFill>
                  <a:srgbClr val="000000"/>
                </a:solidFill>
              </a:rPr>
              <a:t> </a:t>
            </a:r>
            <a:r>
              <a:rPr lang="en-US" sz="2800" dirty="0" err="1">
                <a:solidFill>
                  <a:srgbClr val="000000"/>
                </a:solidFill>
              </a:rPr>
              <a:t>ketidakpercayaan</a:t>
            </a:r>
            <a:r>
              <a:rPr lang="en-US" sz="2800" dirty="0">
                <a:solidFill>
                  <a:srgbClr val="000000"/>
                </a:solidFill>
              </a:rPr>
              <a:t> </a:t>
            </a:r>
            <a:r>
              <a:rPr lang="en-US" sz="2800" dirty="0" err="1">
                <a:solidFill>
                  <a:srgbClr val="000000"/>
                </a:solidFill>
              </a:rPr>
              <a:t>terhadap</a:t>
            </a:r>
            <a:r>
              <a:rPr lang="en-US" sz="2800" dirty="0">
                <a:solidFill>
                  <a:srgbClr val="000000"/>
                </a:solidFill>
              </a:rPr>
              <a:t> </a:t>
            </a:r>
            <a:r>
              <a:rPr lang="en-US" sz="2800" dirty="0" err="1">
                <a:solidFill>
                  <a:srgbClr val="000000"/>
                </a:solidFill>
              </a:rPr>
              <a:t>semua</a:t>
            </a:r>
            <a:r>
              <a:rPr lang="en-US" sz="2800" dirty="0">
                <a:solidFill>
                  <a:srgbClr val="000000"/>
                </a:solidFill>
              </a:rPr>
              <a:t> </a:t>
            </a:r>
            <a:r>
              <a:rPr lang="en-US" sz="2800" dirty="0" err="1">
                <a:solidFill>
                  <a:srgbClr val="000000"/>
                </a:solidFill>
              </a:rPr>
              <a:t>hal</a:t>
            </a:r>
            <a:r>
              <a:rPr lang="en-US" sz="2800" dirty="0">
                <a:solidFill>
                  <a:srgbClr val="000000"/>
                </a:solidFill>
              </a:rPr>
              <a:t> universal (</a:t>
            </a:r>
            <a:r>
              <a:rPr lang="en-US" sz="2800" dirty="0" err="1">
                <a:solidFill>
                  <a:srgbClr val="000000"/>
                </a:solidFill>
              </a:rPr>
              <a:t>pandangan</a:t>
            </a:r>
            <a:r>
              <a:rPr lang="en-US" sz="2800" dirty="0">
                <a:solidFill>
                  <a:srgbClr val="000000"/>
                </a:solidFill>
              </a:rPr>
              <a:t> </a:t>
            </a:r>
            <a:r>
              <a:rPr lang="en-US" sz="2800" dirty="0" err="1">
                <a:solidFill>
                  <a:srgbClr val="000000"/>
                </a:solidFill>
              </a:rPr>
              <a:t>dunia</a:t>
            </a:r>
            <a:r>
              <a:rPr lang="en-US" sz="2800" dirty="0">
                <a:solidFill>
                  <a:srgbClr val="000000"/>
                </a:solidFill>
              </a:rPr>
              <a:t>) </a:t>
            </a:r>
            <a:r>
              <a:rPr lang="en-US" sz="2800" dirty="0" err="1">
                <a:solidFill>
                  <a:srgbClr val="000000"/>
                </a:solidFill>
              </a:rPr>
              <a:t>dan</a:t>
            </a:r>
            <a:r>
              <a:rPr lang="en-US" sz="2800" dirty="0">
                <a:solidFill>
                  <a:srgbClr val="000000"/>
                </a:solidFill>
              </a:rPr>
              <a:t> </a:t>
            </a:r>
            <a:r>
              <a:rPr lang="en-US" sz="2800" dirty="0" err="1">
                <a:solidFill>
                  <a:srgbClr val="000000"/>
                </a:solidFill>
              </a:rPr>
              <a:t>struktur</a:t>
            </a:r>
            <a:r>
              <a:rPr lang="en-US" sz="2800" dirty="0">
                <a:solidFill>
                  <a:srgbClr val="000000"/>
                </a:solidFill>
              </a:rPr>
              <a:t> </a:t>
            </a:r>
            <a:r>
              <a:rPr lang="en-US" sz="2800" dirty="0" err="1">
                <a:solidFill>
                  <a:srgbClr val="000000"/>
                </a:solidFill>
              </a:rPr>
              <a:t>kekuatan</a:t>
            </a:r>
            <a:r>
              <a:rPr lang="en-US" sz="2800" dirty="0">
                <a:solidFill>
                  <a:srgbClr val="000000"/>
                </a:solidFill>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28596" y="928670"/>
            <a:ext cx="8229600" cy="5126055"/>
          </a:xfrm>
        </p:spPr>
        <p:txBody>
          <a:bodyPr>
            <a:normAutofit fontScale="55000" lnSpcReduction="20000"/>
          </a:bodyPr>
          <a:lstStyle/>
          <a:p>
            <a:pPr marL="609600" indent="-609600" algn="just">
              <a:lnSpc>
                <a:spcPct val="90000"/>
              </a:lnSpc>
              <a:buNone/>
            </a:pPr>
            <a:endParaRPr lang="id-ID" sz="3400" dirty="0" smtClean="0">
              <a:solidFill>
                <a:srgbClr val="000000"/>
              </a:solidFill>
            </a:endParaRPr>
          </a:p>
          <a:p>
            <a:pPr marL="609600" indent="-609600" algn="just">
              <a:lnSpc>
                <a:spcPct val="90000"/>
              </a:lnSpc>
              <a:buNone/>
            </a:pPr>
            <a:r>
              <a:rPr lang="id-ID" sz="3400" dirty="0" smtClean="0">
                <a:solidFill>
                  <a:srgbClr val="000000"/>
                </a:solidFill>
              </a:rPr>
              <a:t>	</a:t>
            </a:r>
            <a:r>
              <a:rPr lang="id-ID" sz="3800" dirty="0" smtClean="0">
                <a:solidFill>
                  <a:srgbClr val="000000"/>
                </a:solidFill>
              </a:rPr>
              <a:t>Meleburnya batas wilayah dan pembedaan antar budaya tinggi dengan budayarendah, antara penampilan dan kenyataan, dan segala oposisi biner lainnya yang selama ini dijuntung tinggi oleh teori sosial dan filsafat konvensional. Dengan demikian, posmodern secara umum adalah proses dediferensiasi dan munculnya peleburan di segala bidang” (Jean Baudrillard dalam buku Dr. Munir Fuady,2005)</a:t>
            </a:r>
          </a:p>
          <a:p>
            <a:pPr marL="609600" indent="-609600" algn="just">
              <a:lnSpc>
                <a:spcPct val="90000"/>
              </a:lnSpc>
              <a:buNone/>
            </a:pPr>
            <a:r>
              <a:rPr lang="id-ID" sz="3800" dirty="0" smtClean="0">
                <a:solidFill>
                  <a:srgbClr val="000000"/>
                </a:solidFill>
              </a:rPr>
              <a:t> </a:t>
            </a:r>
          </a:p>
          <a:p>
            <a:pPr marL="609600" indent="-609600" algn="just">
              <a:lnSpc>
                <a:spcPct val="90000"/>
              </a:lnSpc>
              <a:buNone/>
            </a:pPr>
            <a:r>
              <a:rPr lang="id-ID" sz="3800" dirty="0" smtClean="0">
                <a:solidFill>
                  <a:srgbClr val="000000"/>
                </a:solidFill>
              </a:rPr>
              <a:t>	 Posmodernisme merupakan intensifikasi yang dinamis, yang merupakan upaya terus menerus untuk mencari kebaruan, eksperimentasi dan revolusi kehidupan, yang menentang dan tidak percaya pada segala bentuk narasi besar, berupa penolakannya terhadap filsafat metafisis, filsafat sejarah, dan segala bentuk pemikiran totalitas, seperti Hegelian, Liberalisme, Marxisme, dan lain-lain. Posmodern dalam bidang filsafat dapat diartikan segala bentuk refleksi kritis atas paradigma modern dan atasmetafisika pada umumnya” (Jean Francois Lyotard dalam buku Dr. Munir Fuady,2005)</a:t>
            </a:r>
          </a:p>
        </p:txBody>
      </p:sp>
      <p:sp>
        <p:nvSpPr>
          <p:cNvPr id="5" name="Title 1"/>
          <p:cNvSpPr>
            <a:spLocks noGrp="1"/>
          </p:cNvSpPr>
          <p:nvPr>
            <p:ph type="title"/>
          </p:nvPr>
        </p:nvSpPr>
        <p:spPr>
          <a:xfrm>
            <a:off x="457200" y="274638"/>
            <a:ext cx="8229600" cy="654032"/>
          </a:xfrm>
        </p:spPr>
        <p:txBody>
          <a:bodyPr>
            <a:normAutofit fontScale="90000"/>
          </a:bodyPr>
          <a:lstStyle/>
          <a:p>
            <a:pPr algn="just"/>
            <a:r>
              <a:rPr lang="id-ID" dirty="0" smtClean="0"/>
              <a:t>Pengertian Posmodernism</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Pendekatan Posmodernism</a:t>
            </a:r>
            <a:endParaRPr lang="id-ID" dirty="0"/>
          </a:p>
        </p:txBody>
      </p:sp>
      <p:sp>
        <p:nvSpPr>
          <p:cNvPr id="3" name="Content Placeholder 2"/>
          <p:cNvSpPr>
            <a:spLocks noGrp="1"/>
          </p:cNvSpPr>
          <p:nvPr>
            <p:ph idx="1"/>
          </p:nvPr>
        </p:nvSpPr>
        <p:spPr/>
        <p:txBody>
          <a:bodyPr/>
          <a:lstStyle/>
          <a:p>
            <a:pPr algn="just">
              <a:buNone/>
            </a:pPr>
            <a:r>
              <a:rPr lang="id-ID" dirty="0" smtClean="0"/>
              <a:t> 	</a:t>
            </a:r>
            <a:r>
              <a:rPr lang="id-ID" sz="3600" dirty="0" smtClean="0"/>
              <a:t>Pendekatan teoritik ini dalam kajian komunikasi politik sangat membntu untuk mengkaji berbagai </a:t>
            </a:r>
            <a:r>
              <a:rPr lang="id-ID" sz="3600" dirty="0" smtClean="0"/>
              <a:t>macam </a:t>
            </a:r>
            <a:r>
              <a:rPr lang="id-ID" sz="3600" dirty="0" smtClean="0"/>
              <a:t>budaya populer, seperti musik, fashion. Dalam hubungannnya ini budaya pop dipandang sebagai bentuk ekspresi simbolik, yang setidaknya sampai tingkat tertentu, memiliki signifikasi dengan politik</a:t>
            </a:r>
            <a:endParaRPr lang="id-ID"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Pendekatan Dramaturgi</a:t>
            </a:r>
            <a:endParaRPr lang="id-ID" dirty="0"/>
          </a:p>
        </p:txBody>
      </p:sp>
      <p:sp>
        <p:nvSpPr>
          <p:cNvPr id="3" name="Content Placeholder 2"/>
          <p:cNvSpPr>
            <a:spLocks noGrp="1"/>
          </p:cNvSpPr>
          <p:nvPr>
            <p:ph idx="1"/>
          </p:nvPr>
        </p:nvSpPr>
        <p:spPr/>
        <p:txBody>
          <a:bodyPr/>
          <a:lstStyle/>
          <a:p>
            <a:pPr algn="just">
              <a:buNone/>
            </a:pPr>
            <a:r>
              <a:rPr lang="id-ID" dirty="0" smtClean="0"/>
              <a:t>	</a:t>
            </a:r>
            <a:r>
              <a:rPr lang="id-ID" sz="4000" dirty="0" smtClean="0"/>
              <a:t>Perspektif </a:t>
            </a:r>
            <a:r>
              <a:rPr lang="id-ID" sz="4000" dirty="0"/>
              <a:t>dramaturgis dari Erving Goffman, sebenarnya merupakan salah satu model pendekatan interaksi simbolik selain teori penjulukan dan etometodologi (Mulyana, 2001:68)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92500" lnSpcReduction="20000"/>
          </a:bodyPr>
          <a:lstStyle/>
          <a:p>
            <a:pPr algn="just">
              <a:buNone/>
            </a:pPr>
            <a:r>
              <a:rPr lang="id-ID" dirty="0" smtClean="0"/>
              <a:t>	Menggunakan </a:t>
            </a:r>
            <a:r>
              <a:rPr lang="id-ID" dirty="0"/>
              <a:t>metafor teater, (Goffman dalam Mulyana, 2007:38) membagi kehidupan sosial ke dalam dua wilayah yaitu:</a:t>
            </a:r>
          </a:p>
          <a:p>
            <a:pPr lvl="0" algn="just"/>
            <a:r>
              <a:rPr lang="id-ID" dirty="0"/>
              <a:t>Wilayah depan, yaitu tempat atau pristiwa sosial yang memungkinkan individu menampilkan peran </a:t>
            </a:r>
            <a:r>
              <a:rPr lang="id-ID" dirty="0" smtClean="0"/>
              <a:t>formal </a:t>
            </a:r>
            <a:r>
              <a:rPr lang="id-ID" dirty="0"/>
              <a:t>atau bergaya layaknya aktor yang berperan. Wilayah ini juga disebut ’panggung depan’ yang ditonton khalayak.</a:t>
            </a:r>
          </a:p>
          <a:p>
            <a:pPr lvl="0" algn="just"/>
            <a:r>
              <a:rPr lang="id-ID" dirty="0"/>
              <a:t>Wilayah belakang, yaitu tempat untuk mempersiapkan perannya di wilayah depan, disebut juga ’panggung belakang’ atau kamar rias tempat pemain sandiwara bersantai mempersiapkan diri atau berlatih untuk memainkan perannya di panggung depan.</a:t>
            </a:r>
          </a:p>
          <a:p>
            <a:pPr>
              <a:buNone/>
            </a:pP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pPr algn="just">
              <a:buNone/>
            </a:pPr>
            <a:r>
              <a:rPr lang="id-ID" dirty="0" smtClean="0"/>
              <a:t>	Berdasarkan </a:t>
            </a:r>
            <a:r>
              <a:rPr lang="id-ID" dirty="0"/>
              <a:t>pandangan dramaturgis, seseorang cinderung mengetengahkan sosok diri yang ideal. Seseorang cinderung menyembunyikan fakta dan motiv yang tidak sesuai dengan citra dirinya. Bagian sosok diri yang diidealisasikan melahirkan kecinderungan si pelaku untuk memperkuat kesan bahwa pertunjukan rutin yang dilakukannya serta hubungan dengan penonton memiliki sesuatu yang istimewa sekaligus unik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Pendekatan konstruktivisme</a:t>
            </a:r>
            <a:endParaRPr lang="id-ID" dirty="0"/>
          </a:p>
        </p:txBody>
      </p:sp>
      <p:sp>
        <p:nvSpPr>
          <p:cNvPr id="3" name="Content Placeholder 2"/>
          <p:cNvSpPr>
            <a:spLocks noGrp="1"/>
          </p:cNvSpPr>
          <p:nvPr>
            <p:ph idx="1"/>
          </p:nvPr>
        </p:nvSpPr>
        <p:spPr/>
        <p:txBody>
          <a:bodyPr>
            <a:normAutofit lnSpcReduction="10000"/>
          </a:bodyPr>
          <a:lstStyle/>
          <a:p>
            <a:pPr algn="just">
              <a:buNone/>
            </a:pPr>
            <a:r>
              <a:rPr lang="id-ID" dirty="0" smtClean="0"/>
              <a:t>	Perintis konstruktivis Jesse Delia: pendekatan ini memiliki pandangan pokok bahwa setiap orang dalam keadaan normal memahami dunia sekitarnya melalui </a:t>
            </a:r>
            <a:r>
              <a:rPr lang="id-ID" i="1" dirty="0" smtClean="0"/>
              <a:t>system of personal construct</a:t>
            </a:r>
            <a:r>
              <a:rPr lang="id-ID" dirty="0" smtClean="0"/>
              <a:t> (sistem-sistem konstruksi personal) (Griffin,2003:116). Yang di maksud dengan sistem konstruksi personal adalah kerangka berfikir yang mendasari seseorang memberikan penilaian-penilaian berdasarkan kategori-kategori dan perbedaan-perbedaan.</a:t>
            </a: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531</TotalTime>
  <Words>188</Words>
  <Application>Microsoft Office PowerPoint</Application>
  <PresentationFormat>On-screen Show (4:3)</PresentationFormat>
  <Paragraphs>39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Pendekatan Teoritik Dalam Komunikasi Politik</vt:lpstr>
      <vt:lpstr>Pendekatan Fungsional</vt:lpstr>
      <vt:lpstr>Pendekatan Posmodernism</vt:lpstr>
      <vt:lpstr>Pengertian Posmodernism</vt:lpstr>
      <vt:lpstr>Pendekatan Posmodernism</vt:lpstr>
      <vt:lpstr>Pendekatan Dramaturgi</vt:lpstr>
      <vt:lpstr>Slide 7</vt:lpstr>
      <vt:lpstr>Slide 8</vt:lpstr>
      <vt:lpstr>Pendekatan konstruktivisme</vt:lpstr>
      <vt:lpstr>Asumsi   Konstruktivisme</vt:lpstr>
      <vt:lpstr>Slide 11</vt:lpstr>
      <vt:lpstr>Pendekatan Lingusitik</vt:lpstr>
      <vt:lpstr>Pendekatan Orgasisasional atau Institusional</vt:lpstr>
      <vt:lpstr>Pendekatan Framning</vt:lpstr>
      <vt:lpstr>Pendekatan Agenda Setting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Pendekatan Teoritik Dalam Komunikasi Politik</dc:title>
  <dc:creator>PRADIPA</dc:creator>
  <cp:lastModifiedBy>PRADIPA</cp:lastModifiedBy>
  <cp:revision>52</cp:revision>
  <dcterms:created xsi:type="dcterms:W3CDTF">2010-06-07T01:30:29Z</dcterms:created>
  <dcterms:modified xsi:type="dcterms:W3CDTF">2010-06-15T02:39:47Z</dcterms:modified>
</cp:coreProperties>
</file>