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 : Bella Hardiyana S. 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tag </a:t>
            </a:r>
            <a:r>
              <a:rPr lang="en-US" sz="2400" b="1" dirty="0" smtClean="0">
                <a:solidFill>
                  <a:srgbClr val="FF0000"/>
                </a:solidFill>
              </a:rPr>
              <a:t>&lt;font&gt;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font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document HTML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color, size, style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lainya</a:t>
            </a:r>
            <a:r>
              <a:rPr lang="en-US" sz="2400" dirty="0" smtClean="0"/>
              <a:t>. Tag </a:t>
            </a:r>
            <a:r>
              <a:rPr lang="en-US" sz="2400" b="1" dirty="0" smtClean="0">
                <a:solidFill>
                  <a:srgbClr val="FF0000"/>
                </a:solidFill>
              </a:rPr>
              <a:t>&lt;font&gt;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tag </a:t>
            </a:r>
            <a:r>
              <a:rPr lang="en-US" sz="2400" b="1" dirty="0" smtClean="0">
                <a:solidFill>
                  <a:srgbClr val="7030A0"/>
                </a:solidFill>
              </a:rPr>
              <a:t>&lt;body&gt;</a:t>
            </a:r>
          </a:p>
          <a:p>
            <a:endParaRPr lang="en-US" sz="2400" dirty="0"/>
          </a:p>
          <a:p>
            <a:r>
              <a:rPr lang="en-US" sz="2400" b="1" dirty="0" smtClean="0"/>
              <a:t>Syntax :</a:t>
            </a:r>
          </a:p>
          <a:p>
            <a:r>
              <a:rPr lang="en-US" sz="2400" b="1" dirty="0" smtClean="0"/>
              <a:t>&lt;</a:t>
            </a:r>
            <a:r>
              <a:rPr lang="en-US" sz="2400" b="1" dirty="0" smtClean="0">
                <a:solidFill>
                  <a:srgbClr val="FF0000"/>
                </a:solidFill>
              </a:rPr>
              <a:t>font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face=</a:t>
            </a:r>
            <a:r>
              <a:rPr lang="en-US" sz="2400" dirty="0" smtClean="0"/>
              <a:t>“Courier New” </a:t>
            </a:r>
            <a:r>
              <a:rPr lang="en-US" sz="2400" b="1" dirty="0" smtClean="0">
                <a:solidFill>
                  <a:srgbClr val="0070C0"/>
                </a:solidFill>
              </a:rPr>
              <a:t>size=</a:t>
            </a:r>
            <a:r>
              <a:rPr lang="en-US" sz="2400" dirty="0" smtClean="0"/>
              <a:t>“5” </a:t>
            </a:r>
            <a:r>
              <a:rPr lang="en-US" sz="2400" b="1" dirty="0" smtClean="0">
                <a:solidFill>
                  <a:srgbClr val="0070C0"/>
                </a:solidFill>
              </a:rPr>
              <a:t>color=</a:t>
            </a:r>
            <a:r>
              <a:rPr lang="en-US" sz="2400" dirty="0" smtClean="0"/>
              <a:t>“aqua”</a:t>
            </a:r>
            <a:r>
              <a:rPr lang="en-US" sz="2400" b="1" dirty="0" smtClean="0"/>
              <a:t>&gt; &lt;</a:t>
            </a:r>
            <a:r>
              <a:rPr lang="en-US" sz="2400" b="1" dirty="0" smtClean="0">
                <a:solidFill>
                  <a:srgbClr val="FF0000"/>
                </a:solidFill>
              </a:rPr>
              <a:t>/font</a:t>
            </a:r>
            <a:r>
              <a:rPr lang="en-US" sz="2400" b="1" dirty="0" smtClean="0"/>
              <a:t>&gt;</a:t>
            </a:r>
          </a:p>
          <a:p>
            <a:endParaRPr lang="en-US" sz="2400" b="1" dirty="0"/>
          </a:p>
          <a:p>
            <a:r>
              <a:rPr lang="en-US" sz="2400" b="1" dirty="0" smtClean="0"/>
              <a:t>color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font,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font </a:t>
            </a:r>
            <a:r>
              <a:rPr lang="en-US" sz="2400" dirty="0" err="1" smtClean="0"/>
              <a:t>atau</a:t>
            </a:r>
            <a:r>
              <a:rPr lang="en-US" sz="2400" dirty="0" smtClean="0"/>
              <a:t> hexadecimal (#000000 - #</a:t>
            </a:r>
            <a:r>
              <a:rPr lang="en-US" sz="2400" dirty="0" err="1" smtClean="0"/>
              <a:t>ffffff</a:t>
            </a:r>
            <a:r>
              <a:rPr lang="en-US" sz="2400" dirty="0" smtClean="0"/>
              <a:t>)</a:t>
            </a:r>
            <a:r>
              <a:rPr lang="en-US" sz="2400" b="1" dirty="0" smtClean="0"/>
              <a:t>  </a:t>
            </a:r>
          </a:p>
          <a:p>
            <a:r>
              <a:rPr lang="en-US" sz="2400" b="1" dirty="0" smtClean="0"/>
              <a:t>size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font 1 - 7  </a:t>
            </a:r>
          </a:p>
          <a:p>
            <a:r>
              <a:rPr lang="en-US" sz="2400" b="1" dirty="0" smtClean="0"/>
              <a:t>face</a:t>
            </a:r>
            <a:r>
              <a:rPr lang="en-US" sz="2400" dirty="0" smtClean="0"/>
              <a:t> 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font yang </a:t>
            </a:r>
            <a:r>
              <a:rPr lang="en-US" sz="2400" dirty="0" err="1" smtClean="0"/>
              <a:t>digunakan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2000" b="1" dirty="0"/>
              <a:t>Warna yang menggunakan kata (inggris) hanya berjumlah 16 buah, yaitu </a:t>
            </a:r>
            <a:r>
              <a:rPr lang="id-ID" sz="2000" b="1" dirty="0" smtClean="0"/>
              <a:t>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ctr"/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Aqua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Black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Blue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Fuchsia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Gray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Lime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Maroon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Navy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Olive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Teal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White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Yellow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Silver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id-ID" sz="2000" dirty="0"/>
              <a:t>Cara lain yang dapat digunakan untuk menset warna lain, yaitu dengan </a:t>
            </a:r>
            <a:r>
              <a:rPr lang="id-ID" sz="2000" i="1" dirty="0"/>
              <a:t>hex code</a:t>
            </a:r>
            <a:r>
              <a:rPr lang="id-ID" sz="2000" dirty="0"/>
              <a:t>. Penulisan </a:t>
            </a:r>
            <a:r>
              <a:rPr lang="id-ID" sz="2000" i="1" dirty="0"/>
              <a:t>hex code</a:t>
            </a:r>
            <a:r>
              <a:rPr lang="id-ID" sz="2000" dirty="0"/>
              <a:t> dimulai karakter pagar (#) dan diikuti kombinasi RGB (</a:t>
            </a:r>
            <a:r>
              <a:rPr lang="id-ID" sz="2000" i="1" dirty="0"/>
              <a:t>Red, Green, Blue</a:t>
            </a:r>
            <a:r>
              <a:rPr lang="id-ID" sz="2000" dirty="0"/>
              <a:t>). Setiap satu warna tersebut intensitasnya berupa </a:t>
            </a:r>
            <a:r>
              <a:rPr lang="id-ID" sz="2000" i="1" dirty="0"/>
              <a:t>hex</a:t>
            </a:r>
            <a:r>
              <a:rPr lang="id-ID" sz="2000" dirty="0"/>
              <a:t> 2 karakter, misalnya #FFEEA4 yang artinya intensitas </a:t>
            </a:r>
            <a:r>
              <a:rPr lang="id-ID" sz="2000" i="1" dirty="0"/>
              <a:t>Red</a:t>
            </a:r>
            <a:r>
              <a:rPr lang="id-ID" sz="2000" dirty="0"/>
              <a:t> (merah) = FF = 255, </a:t>
            </a:r>
            <a:r>
              <a:rPr lang="id-ID" sz="2000" i="1" dirty="0"/>
              <a:t>Green</a:t>
            </a:r>
            <a:r>
              <a:rPr lang="id-ID" sz="2000" dirty="0"/>
              <a:t> (hijau) = EE = 238, </a:t>
            </a:r>
            <a:r>
              <a:rPr lang="id-ID" sz="2000" i="1" dirty="0"/>
              <a:t>Blue</a:t>
            </a:r>
            <a:r>
              <a:rPr lang="id-ID" sz="2000" dirty="0"/>
              <a:t> (biru) = A4 = 164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penulisan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hex code :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#FF0000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merah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#00FF00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hijau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#0000FF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biru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#FFFFFF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putih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#000000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hitam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HTML (</a:t>
            </a:r>
            <a:r>
              <a:rPr lang="en-US" sz="2400" dirty="0" err="1" smtClean="0"/>
              <a:t>kapan</a:t>
            </a:r>
            <a:r>
              <a:rPr lang="en-US" sz="2400" dirty="0" smtClean="0"/>
              <a:t>, </a:t>
            </a:r>
            <a:r>
              <a:rPr lang="en-US" sz="2400" dirty="0" err="1" smtClean="0"/>
              <a:t>siapa</a:t>
            </a:r>
            <a:r>
              <a:rPr lang="en-US" sz="2400" dirty="0" smtClean="0"/>
              <a:t>, </a:t>
            </a:r>
            <a:r>
              <a:rPr lang="en-US" sz="2400" dirty="0" err="1" smtClean="0"/>
              <a:t>kenapa</a:t>
            </a:r>
            <a:r>
              <a:rPr lang="en-US" sz="2400" dirty="0" smtClean="0"/>
              <a:t>) TULIS TANGAN</a:t>
            </a:r>
            <a:endParaRPr lang="en-US" sz="2400" dirty="0" smtClean="0"/>
          </a:p>
          <a:p>
            <a:pPr marL="342900" indent="-342900">
              <a:buAutoNum type="arabicParenR"/>
            </a:pPr>
            <a:r>
              <a:rPr lang="id-ID" sz="2400" dirty="0" smtClean="0"/>
              <a:t>Buat tampilan website, berisi </a:t>
            </a:r>
            <a:r>
              <a:rPr lang="en-US" sz="2400" dirty="0" err="1" smtClean="0"/>
              <a:t>biodata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id-ID" sz="2400" dirty="0" smtClean="0"/>
              <a:t>sejarah singkat hidup Anda masing-masing, dari mulai Anda lahir sampai masuk kuliah di UNIKOM dengan ketentuan :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Minimal </a:t>
            </a:r>
            <a:r>
              <a:rPr lang="en-US" sz="2400" dirty="0" smtClean="0"/>
              <a:t>50</a:t>
            </a:r>
            <a:r>
              <a:rPr lang="id-ID" sz="2400" dirty="0" smtClean="0"/>
              <a:t> baris.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Penggunaan tag untuk :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Penggunaan title.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Manipulasi huruf.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Manipulasi warna dan ukuran huruf 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Pengaturan phisical style bold, italic, underline.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Penggunaan latar belakang.</a:t>
            </a:r>
            <a:endParaRPr lang="en-US" sz="2400" dirty="0" smtClean="0"/>
          </a:p>
          <a:p>
            <a:pPr marL="708025" lvl="0" indent="-342900">
              <a:buFont typeface="Wingdings" pitchFamily="2" charset="2"/>
              <a:buChar char="Ø"/>
            </a:pPr>
            <a:r>
              <a:rPr lang="id-ID" sz="2400" dirty="0" smtClean="0"/>
              <a:t>Penggunaan heading dan enter.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r>
              <a:rPr lang="en-US" sz="2400" i="1" dirty="0" smtClean="0"/>
              <a:t>NB : </a:t>
            </a:r>
            <a:r>
              <a:rPr lang="en-US" sz="2400" i="1" dirty="0" err="1" smtClean="0"/>
              <a:t>Kreasikan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imajinasimu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tuangkan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bentuk</a:t>
            </a:r>
            <a:r>
              <a:rPr lang="en-US" sz="2400" i="1" smtClean="0"/>
              <a:t> </a:t>
            </a:r>
            <a:r>
              <a:rPr lang="en-US" sz="2400" i="1" smtClean="0"/>
              <a:t>website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</a:t>
            </a:r>
            <a:r>
              <a:rPr lang="id-ID" sz="2800" b="1" dirty="0" smtClean="0"/>
              <a:t>nternet</a:t>
            </a:r>
            <a:r>
              <a:rPr lang="id-ID" sz="2800" dirty="0" smtClean="0"/>
              <a:t> (Taryana </a:t>
            </a:r>
            <a:r>
              <a:rPr lang="id-ID" sz="2800" dirty="0"/>
              <a:t>Suryana dan Ahmad Amarullah, 2004) adalah sebuah jaringan komputer yang terdiri dari berbagai macam ukuran jaringan komputer diseluruh dunia mulai dari sebuah PC (</a:t>
            </a:r>
            <a:r>
              <a:rPr lang="id-ID" sz="2800" i="1" dirty="0"/>
              <a:t>Personnal Computer</a:t>
            </a:r>
            <a:r>
              <a:rPr lang="id-ID" sz="2800" dirty="0"/>
              <a:t>), jaringan-jaringan lokal berskala kecil, jaringan-jaringan kelas menengah hingga jaringan-jaringan utama yang menjadi tulang punggung </a:t>
            </a:r>
            <a:r>
              <a:rPr lang="id-ID" sz="2800" i="1" dirty="0"/>
              <a:t>internet</a:t>
            </a:r>
            <a:r>
              <a:rPr lang="id-ID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 Markup Language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(HTML)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 suatu format data yang digunakan untuk membuat dokumen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yang dapat dibaca dari suatu platform ke platform lainnya tanpa melakukan suatu perubahan apapun. Dokumen HTML sebenarnya adalah suatu dokumen teks biasa, sehingga di platform apapun dokumen tersebut dapat dibaca.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Dokumen HTML disebut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Markup Language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karena mengandung tanda-tanda tertentu yang digunakan untuk menentukan tampilan teks dan tingkat kepentingan dari teks tersebut dalam suatu dokumen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Hypertext Markup Language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 bahasa </a:t>
            </a:r>
            <a:r>
              <a:rPr kumimoji="0" lang="id-ID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World Wide Web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(www)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yang dipergunakan untuk menyusun dan membentuk dokumen agar dapat ditampilkan pada program </a:t>
            </a:r>
            <a:r>
              <a:rPr kumimoji="0" lang="id-ID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browser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Editor </a:t>
            </a:r>
            <a:r>
              <a:rPr lang="en-US" dirty="0" err="1" smtClean="0"/>
              <a:t>dan</a:t>
            </a:r>
            <a:r>
              <a:rPr lang="en-US" dirty="0" smtClean="0"/>
              <a:t> Compiler HTML</a:t>
            </a:r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Program Editor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HTML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Pada dasarnya, untuk membuat dokumen HTML ada dua cara, yaitu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Menggunakan editor text yang ada (bawaan Windows), seperti Notepad</a:t>
            </a:r>
            <a:r>
              <a:rPr lang="en-US" sz="2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Times New Roman" pitchFamily="18" charset="0"/>
              </a:rPr>
              <a:t>Wordpad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Menggunakan software bantu, seperti Ultra Edit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Notepad++, Dreamweaver,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ea typeface="Times New Roman" pitchFamily="18" charset="0"/>
                <a:cs typeface="Times New Roman" pitchFamily="18" charset="0"/>
              </a:rPr>
              <a:t>Compiler HTML</a:t>
            </a:r>
            <a:endParaRPr lang="en-US" sz="2400" b="1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Compiler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disiapkan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menjalankan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HTML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internet browser,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seperti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Internet Explorer,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Mozila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Firefox, Opera, Google Chrome, Netscape,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dsb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&lt;html&gt; 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sintaks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&lt;head&gt;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kepala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&lt;title&gt;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Website     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&lt;/title&gt;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web site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&lt;/head&gt;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kepada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HTML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&lt;body&gt;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badan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dokumen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  <a:p>
            <a:r>
              <a:rPr lang="de-DE" sz="2000" dirty="0">
                <a:latin typeface="Courier New" pitchFamily="49" charset="0"/>
                <a:cs typeface="Courier New" pitchFamily="49" charset="0"/>
              </a:rPr>
              <a:t>    Isi Website         ---&gt;&gt; isi dokumen HTML</a:t>
            </a:r>
          </a:p>
          <a:p>
            <a:r>
              <a:rPr lang="sv-SE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&lt;/body&gt;               </a:t>
            </a:r>
            <a:r>
              <a:rPr lang="sv-SE" sz="2000" dirty="0">
                <a:latin typeface="Courier New" pitchFamily="49" charset="0"/>
                <a:cs typeface="Courier New" pitchFamily="49" charset="0"/>
              </a:rPr>
              <a:t>---&gt;&gt; akhir badan dokumen HTML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&lt;/html&gt;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---&gt;&gt;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sintaks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HTML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(markup)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/>
              <a:t>&gt;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</a:t>
            </a:r>
          </a:p>
          <a:p>
            <a:r>
              <a:rPr lang="en-US" sz="2400" b="1" dirty="0" smtClean="0"/>
              <a:t>&lt;body&gt;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tag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body.</a:t>
            </a:r>
          </a:p>
          <a:p>
            <a:r>
              <a:rPr lang="en-US" sz="2400" b="1" dirty="0" smtClean="0"/>
              <a:t>&lt;font&gt;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tag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font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tag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tag </a:t>
            </a:r>
            <a:r>
              <a:rPr lang="en-US" sz="2400" dirty="0" err="1" smtClean="0"/>
              <a:t>pembuka</a:t>
            </a:r>
            <a:r>
              <a:rPr lang="en-US" sz="2400" dirty="0" smtClean="0"/>
              <a:t>/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tag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/</a:t>
            </a:r>
            <a:r>
              <a:rPr lang="en-US" sz="2400" dirty="0" err="1" smtClean="0"/>
              <a:t>akhir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Penulisan</a:t>
            </a:r>
            <a:r>
              <a:rPr lang="en-US" sz="2400" dirty="0" smtClean="0"/>
              <a:t> tag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/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b="1" dirty="0" smtClean="0"/>
              <a:t>&lt;/body&gt;</a:t>
            </a:r>
          </a:p>
          <a:p>
            <a:r>
              <a:rPr lang="en-US" sz="2400" b="1" dirty="0" smtClean="0"/>
              <a:t>&lt;/font&gt;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Tag 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&lt;html&gt; &lt;/html&gt;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tag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/</a:t>
            </a:r>
            <a:r>
              <a:rPr lang="en-US" sz="2000" dirty="0" err="1" smtClean="0"/>
              <a:t>mengakhiri</a:t>
            </a:r>
            <a:r>
              <a:rPr lang="en-US" sz="2000" dirty="0" smtClean="0"/>
              <a:t> </a:t>
            </a:r>
            <a:r>
              <a:rPr lang="en-US" sz="2000" dirty="0" err="1" smtClean="0"/>
              <a:t>sintaks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&lt;head&gt; &lt;/head&gt;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&lt;title&gt; &lt;/title&gt;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HTML yang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browser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&lt;body&gt; &lt;/body&gt;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/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&lt;font&gt; &lt;/font&gt;</a:t>
            </a:r>
            <a:r>
              <a:rPr lang="en-US" sz="2000" dirty="0" smtClean="0"/>
              <a:t> tag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memanipulasi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text/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&lt;marquee&gt; &lt;/marquee&gt;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menggerakkan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text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</a:t>
            </a:r>
            <a:r>
              <a:rPr lang="en-US" sz="2000" b="1" dirty="0" err="1" smtClean="0">
                <a:solidFill>
                  <a:srgbClr val="C00000"/>
                </a:solidFill>
              </a:rPr>
              <a:t>br</a:t>
            </a:r>
            <a:r>
              <a:rPr lang="en-US" sz="2000" b="1" dirty="0" smtClean="0">
                <a:solidFill>
                  <a:srgbClr val="C00000"/>
                </a:solidFill>
              </a:rPr>
              <a:t>&gt;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/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&lt;big&gt; &lt;/big&gt;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&lt;small&gt; &lt;/small&gt;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&lt;strong&gt; &lt;/strong&gt; 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&lt;b&gt; &lt;/b&gt; 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</a:t>
            </a:r>
            <a:r>
              <a:rPr lang="en-US" sz="2000" b="1" dirty="0" err="1" smtClean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&gt; &lt;/</a:t>
            </a:r>
            <a:r>
              <a:rPr lang="en-US" sz="2000" b="1" dirty="0" err="1" smtClean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miring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&lt;u&gt; &lt;/u&gt;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digaris</a:t>
            </a:r>
            <a:r>
              <a:rPr lang="en-US" sz="2000" dirty="0" smtClean="0"/>
              <a:t> </a:t>
            </a:r>
            <a:r>
              <a:rPr lang="en-US" sz="2000" dirty="0" err="1" smtClean="0"/>
              <a:t>bawahi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&lt;s&gt; &lt;/s&gt;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coretan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&lt;blink&gt; &lt;/blink&gt;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berkedip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&lt;sub&gt; &lt;/sub&gt;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subscript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&lt;sup&gt; &lt;/sup&gt;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supperscript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Element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HTML. Tag </a:t>
            </a:r>
            <a:r>
              <a:rPr lang="en-US" sz="2000" b="1" dirty="0" smtClean="0">
                <a:solidFill>
                  <a:srgbClr val="C00000"/>
                </a:solidFill>
              </a:rPr>
              <a:t>&lt;body&gt;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tag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&lt;/body&gt;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tag </a:t>
            </a:r>
            <a:r>
              <a:rPr lang="en-US" sz="2000" b="1" dirty="0" smtClean="0">
                <a:solidFill>
                  <a:srgbClr val="7030A0"/>
                </a:solidFill>
              </a:rPr>
              <a:t>&lt;head&gt; </a:t>
            </a:r>
            <a:r>
              <a:rPr lang="en-US" sz="2000" dirty="0" err="1" smtClean="0"/>
              <a:t>dan</a:t>
            </a:r>
            <a:r>
              <a:rPr lang="en-US" sz="2000" dirty="0" smtClean="0"/>
              <a:t> tag </a:t>
            </a:r>
            <a:r>
              <a:rPr lang="en-US" sz="2000" b="1" dirty="0" smtClean="0">
                <a:solidFill>
                  <a:srgbClr val="7030A0"/>
                </a:solidFill>
              </a:rPr>
              <a:t>&lt;/head&gt;.</a:t>
            </a:r>
          </a:p>
          <a:p>
            <a:r>
              <a:rPr lang="en-US" sz="2000" dirty="0" smtClean="0"/>
              <a:t>Element BODY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attribute-attribute.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Syntax :</a:t>
            </a:r>
            <a:endParaRPr lang="en-US" sz="2000" b="1" dirty="0"/>
          </a:p>
          <a:p>
            <a:r>
              <a:rPr lang="en-US" sz="2000" b="1" dirty="0" smtClean="0"/>
              <a:t>&lt;</a:t>
            </a:r>
            <a:r>
              <a:rPr lang="en-US" sz="2000" b="1" dirty="0" smtClean="0">
                <a:solidFill>
                  <a:srgbClr val="FF0000"/>
                </a:solidFill>
              </a:rPr>
              <a:t>body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text=</a:t>
            </a:r>
            <a:r>
              <a:rPr lang="en-US" sz="2000" b="1" dirty="0" smtClean="0"/>
              <a:t>“</a:t>
            </a:r>
            <a:r>
              <a:rPr lang="en-US" sz="2000" dirty="0" smtClean="0"/>
              <a:t>red” </a:t>
            </a:r>
            <a:r>
              <a:rPr lang="en-US" sz="2000" b="1" dirty="0" err="1" smtClean="0">
                <a:solidFill>
                  <a:srgbClr val="0070C0"/>
                </a:solidFill>
              </a:rPr>
              <a:t>bgcolor</a:t>
            </a:r>
            <a:r>
              <a:rPr lang="en-US" sz="2000" b="1" dirty="0" smtClean="0">
                <a:solidFill>
                  <a:srgbClr val="0070C0"/>
                </a:solidFill>
              </a:rPr>
              <a:t>=</a:t>
            </a:r>
            <a:r>
              <a:rPr lang="en-US" sz="2000" dirty="0" smtClean="0"/>
              <a:t>“blue" </a:t>
            </a:r>
            <a:r>
              <a:rPr lang="en-US" sz="2000" b="1" dirty="0" smtClean="0">
                <a:solidFill>
                  <a:srgbClr val="0070C0"/>
                </a:solidFill>
              </a:rPr>
              <a:t>background=</a:t>
            </a:r>
            <a:r>
              <a:rPr lang="en-US" sz="2000" dirty="0" smtClean="0"/>
              <a:t>“bg.jpg"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link=</a:t>
            </a:r>
            <a:r>
              <a:rPr lang="en-US" sz="2000" dirty="0" smtClean="0"/>
              <a:t>“white" </a:t>
            </a:r>
            <a:r>
              <a:rPr lang="en-US" sz="2000" b="1" dirty="0" err="1" smtClean="0">
                <a:solidFill>
                  <a:srgbClr val="0070C0"/>
                </a:solidFill>
              </a:rPr>
              <a:t>alink</a:t>
            </a:r>
            <a:r>
              <a:rPr lang="en-US" sz="2000" b="1" dirty="0" smtClean="0">
                <a:solidFill>
                  <a:srgbClr val="0070C0"/>
                </a:solidFill>
              </a:rPr>
              <a:t>=</a:t>
            </a:r>
            <a:r>
              <a:rPr lang="en-US" sz="2000" dirty="0" smtClean="0"/>
              <a:t>“#000000" </a:t>
            </a:r>
            <a:r>
              <a:rPr lang="en-US" sz="2000" b="1" dirty="0" err="1" smtClean="0">
                <a:solidFill>
                  <a:srgbClr val="0070C0"/>
                </a:solidFill>
              </a:rPr>
              <a:t>vlink</a:t>
            </a:r>
            <a:r>
              <a:rPr lang="en-US" sz="2000" b="1" dirty="0" smtClean="0">
                <a:solidFill>
                  <a:srgbClr val="0070C0"/>
                </a:solidFill>
              </a:rPr>
              <a:t>=</a:t>
            </a:r>
            <a:r>
              <a:rPr lang="en-US" sz="2000" dirty="0" smtClean="0"/>
              <a:t>“#</a:t>
            </a:r>
            <a:r>
              <a:rPr lang="en-US" sz="2000" dirty="0" err="1" smtClean="0"/>
              <a:t>ffffff</a:t>
            </a:r>
            <a:r>
              <a:rPr lang="en-US" sz="2000" dirty="0" smtClean="0"/>
              <a:t>"</a:t>
            </a:r>
            <a:r>
              <a:rPr lang="en-US" sz="2000" b="1" dirty="0" smtClean="0"/>
              <a:t>&gt; &lt;</a:t>
            </a:r>
            <a:r>
              <a:rPr lang="en-US" sz="2000" b="1" dirty="0" smtClean="0">
                <a:solidFill>
                  <a:srgbClr val="FF0000"/>
                </a:solidFill>
              </a:rPr>
              <a:t>/body</a:t>
            </a:r>
            <a:r>
              <a:rPr lang="en-US" sz="2000" b="1" dirty="0" smtClean="0"/>
              <a:t>&gt;</a:t>
            </a:r>
          </a:p>
          <a:p>
            <a:endParaRPr lang="en-US" sz="2000" dirty="0"/>
          </a:p>
          <a:p>
            <a:r>
              <a:rPr lang="en-US" sz="2000" b="1" dirty="0" smtClean="0"/>
              <a:t>text  :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endParaRPr lang="en-US" sz="2000" dirty="0" smtClean="0"/>
          </a:p>
          <a:p>
            <a:r>
              <a:rPr lang="en-US" sz="2000" b="1" dirty="0" err="1" smtClean="0"/>
              <a:t>bgcolor</a:t>
            </a:r>
            <a:r>
              <a:rPr lang="en-US" sz="2000" b="1" dirty="0" smtClean="0"/>
              <a:t>  :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latarbelakang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</a:p>
          <a:p>
            <a:r>
              <a:rPr lang="en-US" sz="2000" b="1" dirty="0" smtClean="0"/>
              <a:t>background :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latarbelakang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endParaRPr lang="en-US" sz="2000" dirty="0" smtClean="0"/>
          </a:p>
          <a:p>
            <a:r>
              <a:rPr lang="en-US" sz="2000" b="1" dirty="0" smtClean="0"/>
              <a:t>link  :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link</a:t>
            </a:r>
          </a:p>
          <a:p>
            <a:r>
              <a:rPr lang="en-US" sz="2000" b="1" dirty="0" err="1" smtClean="0"/>
              <a:t>alink</a:t>
            </a:r>
            <a:r>
              <a:rPr lang="en-US" sz="2000" b="1" dirty="0" smtClean="0"/>
              <a:t>  :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link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aktif</a:t>
            </a:r>
            <a:endParaRPr lang="en-US" sz="2000" dirty="0" smtClean="0"/>
          </a:p>
          <a:p>
            <a:r>
              <a:rPr lang="en-US" sz="2000" b="1" dirty="0" err="1" smtClean="0"/>
              <a:t>vlink</a:t>
            </a:r>
            <a:r>
              <a:rPr lang="en-US" sz="2000" b="1" dirty="0" smtClean="0"/>
              <a:t>  :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link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dikunjungi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Horizontal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00174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Komentar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/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browser.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penanda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pembatas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coding program.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Syntax :</a:t>
            </a:r>
            <a:endParaRPr lang="en-US" sz="2400" b="1" dirty="0"/>
          </a:p>
          <a:p>
            <a:r>
              <a:rPr lang="en-US" sz="2400" b="1" dirty="0" smtClean="0"/>
              <a:t>&lt;</a:t>
            </a:r>
            <a:r>
              <a:rPr lang="en-US" sz="2400" b="1" dirty="0" smtClean="0">
                <a:solidFill>
                  <a:srgbClr val="FF0000"/>
                </a:solidFill>
              </a:rPr>
              <a:t>!--</a:t>
            </a:r>
            <a:r>
              <a:rPr lang="en-US" sz="2400" b="1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komentar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--</a:t>
            </a:r>
            <a:r>
              <a:rPr lang="en-US" sz="2400" b="1" dirty="0" smtClean="0"/>
              <a:t>&gt;</a:t>
            </a:r>
          </a:p>
          <a:p>
            <a:endParaRPr lang="en-US" sz="2400" b="1" dirty="0" smtClean="0"/>
          </a:p>
          <a:p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horizontal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pembatas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tag </a:t>
            </a:r>
            <a:r>
              <a:rPr lang="en-US" sz="2400" b="1" dirty="0" smtClean="0">
                <a:solidFill>
                  <a:srgbClr val="FF0000"/>
                </a:solidFill>
              </a:rPr>
              <a:t>&lt;hr&gt;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horizontal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smtClean="0"/>
              <a:t>Syntax:</a:t>
            </a:r>
          </a:p>
          <a:p>
            <a:r>
              <a:rPr lang="en-US" sz="2400" b="1" dirty="0" smtClean="0"/>
              <a:t>&lt;</a:t>
            </a:r>
            <a:r>
              <a:rPr lang="en-US" sz="2400" b="1" dirty="0" smtClean="0">
                <a:solidFill>
                  <a:srgbClr val="FF0000"/>
                </a:solidFill>
              </a:rPr>
              <a:t>hr </a:t>
            </a:r>
            <a:r>
              <a:rPr lang="en-US" sz="2400" b="1" dirty="0" smtClean="0">
                <a:solidFill>
                  <a:srgbClr val="0070C0"/>
                </a:solidFill>
              </a:rPr>
              <a:t>size=</a:t>
            </a:r>
            <a:r>
              <a:rPr lang="en-US" sz="2400" dirty="0" smtClean="0"/>
              <a:t>7</a:t>
            </a:r>
            <a:r>
              <a:rPr lang="en-US" sz="2400" b="1" dirty="0" smtClean="0"/>
              <a:t>&gt;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348</TotalTime>
  <Words>1076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Slide 1</vt:lpstr>
      <vt:lpstr>Pengertian Internet</vt:lpstr>
      <vt:lpstr>Tentang HTML</vt:lpstr>
      <vt:lpstr>Editor dan Compiler HTML</vt:lpstr>
      <vt:lpstr>Struktur Dasar HTML</vt:lpstr>
      <vt:lpstr>Tag HTML</vt:lpstr>
      <vt:lpstr>Macam-macam Tag HTML</vt:lpstr>
      <vt:lpstr>Body</vt:lpstr>
      <vt:lpstr>Komentar dan Garis Horizontal</vt:lpstr>
      <vt:lpstr>Font</vt:lpstr>
      <vt:lpstr>Warna</vt:lpstr>
      <vt:lpstr>Tugas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Bella Hardiyana</cp:lastModifiedBy>
  <cp:revision>79</cp:revision>
  <dcterms:created xsi:type="dcterms:W3CDTF">2010-09-18T10:22:45Z</dcterms:created>
  <dcterms:modified xsi:type="dcterms:W3CDTF">2010-09-22T07:45:02Z</dcterms:modified>
</cp:coreProperties>
</file>