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235" autoAdjust="0"/>
    <p:restoredTop sz="90929"/>
  </p:normalViewPr>
  <p:slideViewPr>
    <p:cSldViewPr>
      <p:cViewPr varScale="1">
        <p:scale>
          <a:sx n="70" d="100"/>
          <a:sy n="70" d="100"/>
        </p:scale>
        <p:origin x="-6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ideo" Target="file:///C:\Program%20Files\Microsoft%20Office\Templates\PPPAni4_rings.avi" TargetMode="Externa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4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43413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4C2F0ED-4D51-44F9-BE0A-CD681B94597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0" name="PPPAni4_rings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2598738"/>
            <a:ext cx="9144000" cy="166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08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0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EF93D-960A-4147-B331-FC9932615B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B996D-669B-4887-A531-20A115B109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9CF65-CB87-442A-81CC-57468009F6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E34F9-8098-42DA-9860-F7D2C7295C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657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3657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21CCE-8B59-4D13-841D-1AEEB6EF6F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700FD-7695-4854-BEB6-1AD3F07704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7A7B-2B4C-4843-99E6-94F8FD2D7C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93E2B-292B-40AF-AB56-A93F8AEFC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0CC58-5BDF-40E7-83AD-E8A25850C4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3F286-0CBA-4582-8210-F5DDC26B0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ideo" Target="file:///C:\Program%20Files\Microsoft%20Office\Templates\PPPAni4_rings_txt.avi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77724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9CC056-7506-4E89-B9D3-FF3D99268F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7467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45" name="PPPAni4_rings_txt.avi">
            <a:hlinkClick r:id="" action="ppaction://media"/>
          </p:cNvPr>
          <p:cNvPicPr>
            <a:picLocks noRot="1" noChangeAspect="1" noChangeArrowheads="1"/>
          </p:cNvPicPr>
          <p:nvPr>
            <a:videoFile r:link="rId13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0" y="914400"/>
            <a:ext cx="777875" cy="5943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4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5"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010" y="428604"/>
            <a:ext cx="7772400" cy="1971694"/>
          </a:xfrm>
        </p:spPr>
        <p:txBody>
          <a:bodyPr/>
          <a:lstStyle/>
          <a:p>
            <a:pPr algn="ctr"/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MENYISIPKAN BERBAGAI MACAM OBJEK DI </a:t>
            </a:r>
            <a:b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MICROSOFT  WORD 2007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0298" y="5929330"/>
            <a:ext cx="6400800" cy="766748"/>
          </a:xfrm>
        </p:spPr>
        <p:txBody>
          <a:bodyPr/>
          <a:lstStyle/>
          <a:p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UNIVERSITAS KOMPUTER INDONESIA</a:t>
            </a:r>
          </a:p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Adi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Rachmanto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S.Kom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2010 -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62328" cy="1071570"/>
          </a:xfrm>
        </p:spPr>
        <p:txBody>
          <a:bodyPr/>
          <a:lstStyle/>
          <a:p>
            <a:pPr algn="ctr"/>
            <a:r>
              <a:rPr lang="fi-FI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Menyisipkan Simbol dan Rumus Matematika.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286808" cy="4603296"/>
          </a:xfrm>
        </p:spPr>
        <p:txBody>
          <a:bodyPr/>
          <a:lstStyle/>
          <a:p>
            <a:r>
              <a:rPr lang="fi-FI" dirty="0">
                <a:solidFill>
                  <a:schemeClr val="tx1"/>
                </a:solidFill>
                <a:latin typeface="1st Sortie" pitchFamily="34" charset="0"/>
              </a:rPr>
              <a:t>Adakalanya kita merasa kesulitan apabila harus memasukkan rumus dan </a:t>
            </a:r>
            <a:r>
              <a:rPr lang="fi-FI" dirty="0" smtClean="0">
                <a:solidFill>
                  <a:schemeClr val="tx1"/>
                </a:solidFill>
                <a:latin typeface="1st Sortie" pitchFamily="34" charset="0"/>
              </a:rPr>
              <a:t>simbol </a:t>
            </a:r>
            <a:r>
              <a:rPr lang="en-US" dirty="0" err="1" smtClean="0">
                <a:solidFill>
                  <a:schemeClr val="tx1"/>
                </a:solidFill>
                <a:latin typeface="1st Sortie" pitchFamily="34" charset="0"/>
              </a:rPr>
              <a:t>matematika</a:t>
            </a:r>
            <a:r>
              <a:rPr lang="en-US" dirty="0" smtClean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seperti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kuadrat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1st Sortie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sebagainya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Namun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Equation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kita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1st Sortie" pitchFamily="34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1st Sortie" pitchFamily="34" charset="0"/>
              </a:rPr>
              <a:t>mengatasi</a:t>
            </a:r>
            <a:r>
              <a:rPr lang="en-US" dirty="0" smtClean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kesulitan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itu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. </a:t>
            </a:r>
            <a:endParaRPr lang="en-US" dirty="0" smtClean="0">
              <a:solidFill>
                <a:schemeClr val="tx1"/>
              </a:solidFill>
              <a:latin typeface="1st Sortie" pitchFamily="34" charset="0"/>
            </a:endParaRPr>
          </a:p>
          <a:p>
            <a:pPr>
              <a:buNone/>
            </a:pPr>
            <a:r>
              <a:rPr lang="en-US" dirty="0">
                <a:latin typeface="1st Sortie" pitchFamily="34" charset="0"/>
              </a:rPr>
              <a:t> </a:t>
            </a:r>
            <a:r>
              <a:rPr lang="en-US" dirty="0" smtClean="0">
                <a:latin typeface="1st Sortie" pitchFamily="34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1st Sortie" pitchFamily="34" charset="0"/>
              </a:rPr>
              <a:t>Cara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menggunakan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Equation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:</a:t>
            </a:r>
          </a:p>
          <a:p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st Sortie" pitchFamily="34" charset="0"/>
              </a:rPr>
              <a:t>Klik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st Sortie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st Sortie" pitchFamily="34" charset="0"/>
              </a:rPr>
              <a:t>tab insert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st Sortie" pitchFamily="34" charset="0"/>
              </a:rPr>
              <a:t>lalu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st Sortie" pitchFamily="34" charset="0"/>
              </a:rPr>
              <a:t>klik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st Sortie" pitchFamily="34" charset="0"/>
              </a:rPr>
              <a:t> Equation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st Sortie" pitchFamily="34" charset="0"/>
              </a:rPr>
              <a:t>pada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st Sortie" pitchFamily="34" charset="0"/>
              </a:rPr>
              <a:t>grup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st Sortie" pitchFamily="34" charset="0"/>
              </a:rPr>
              <a:t> Symbols.</a:t>
            </a:r>
          </a:p>
          <a:p>
            <a:r>
              <a:rPr lang="sv-S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st Sortie" pitchFamily="34" charset="0"/>
              </a:rPr>
              <a:t>Maka </a:t>
            </a:r>
            <a:r>
              <a:rPr lang="sv-S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st Sortie" pitchFamily="34" charset="0"/>
              </a:rPr>
              <a:t>dalam dokumen disediakan kotak khusus untuk memasukkan </a:t>
            </a:r>
            <a:r>
              <a:rPr lang="sv-S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st Sortie" pitchFamily="34" charset="0"/>
              </a:rPr>
              <a:t>equation </a:t>
            </a: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st Sortie" pitchFamily="34" charset="0"/>
              </a:rPr>
              <a:t>yaitu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1st Sortie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4232" y="5055228"/>
            <a:ext cx="2928958" cy="481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881063"/>
          </a:xfrm>
        </p:spPr>
        <p:txBody>
          <a:bodyPr/>
          <a:lstStyle/>
          <a:p>
            <a:pPr algn="ctr"/>
            <a:r>
              <a:rPr lang="en-US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Menyisipkan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Teks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Indah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928670"/>
            <a:ext cx="8072494" cy="57150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Kita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menyisipkan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variasi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teks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sangat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indah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warna-warna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design </a:t>
            </a:r>
            <a:r>
              <a:rPr lang="en-US" dirty="0" smtClean="0">
                <a:solidFill>
                  <a:schemeClr val="tx1"/>
                </a:solidFill>
                <a:latin typeface="1st Sortie" pitchFamily="34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1st Sortie" pitchFamily="34" charset="0"/>
              </a:rPr>
              <a:t>menarik</a:t>
            </a:r>
            <a:r>
              <a:rPr lang="en-US" dirty="0" smtClean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cara</a:t>
            </a:r>
            <a:r>
              <a:rPr lang="en-US" dirty="0" smtClean="0">
                <a:solidFill>
                  <a:schemeClr val="tx1"/>
                </a:solidFill>
                <a:latin typeface="1st Sortie" pitchFamily="34" charset="0"/>
              </a:rPr>
              <a:t>:</a:t>
            </a:r>
            <a:endParaRPr lang="en-US" dirty="0">
              <a:solidFill>
                <a:schemeClr val="tx1"/>
              </a:solidFill>
              <a:latin typeface="1st Sortie" pitchFamily="34" charset="0"/>
            </a:endParaRPr>
          </a:p>
          <a:p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Klik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tab insert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lalu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klik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icon Word Art </a:t>
            </a:r>
            <a:endParaRPr lang="en-US" sz="2400" dirty="0" smtClean="0">
              <a:solidFill>
                <a:srgbClr val="C00000"/>
              </a:solidFill>
              <a:latin typeface="1st Sortie" pitchFamily="34" charset="0"/>
            </a:endParaRPr>
          </a:p>
          <a:p>
            <a:pPr>
              <a:buNone/>
            </a:pP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   </a:t>
            </a:r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pada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grup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Text.</a:t>
            </a:r>
            <a:endParaRPr lang="en-US" sz="2400" dirty="0">
              <a:solidFill>
                <a:srgbClr val="C00000"/>
              </a:solidFill>
              <a:latin typeface="1st Sortie" pitchFamily="34" charset="0"/>
            </a:endParaRPr>
          </a:p>
          <a:p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Pilihlah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jenis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variasi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diinginkan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pada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tampilan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preview. </a:t>
            </a:r>
          </a:p>
          <a:p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Lalu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muncul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kotak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dialog Edit WordArt 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Text</a:t>
            </a:r>
          </a:p>
          <a:p>
            <a:r>
              <a:rPr lang="nn-NO" sz="2400" dirty="0">
                <a:solidFill>
                  <a:srgbClr val="C00000"/>
                </a:solidFill>
                <a:latin typeface="1st Sortie" pitchFamily="34" charset="0"/>
              </a:rPr>
              <a:t>Ketikkan teks yang akan disisipkan. Lalu klik OK</a:t>
            </a:r>
          </a:p>
          <a:p>
            <a:r>
              <a:rPr lang="sv-SE" sz="2400" dirty="0" smtClean="0">
                <a:solidFill>
                  <a:srgbClr val="C00000"/>
                </a:solidFill>
                <a:latin typeface="1st Sortie" pitchFamily="34" charset="0"/>
              </a:rPr>
              <a:t>Setelah </a:t>
            </a:r>
            <a:r>
              <a:rPr lang="sv-SE" sz="2400" dirty="0">
                <a:solidFill>
                  <a:srgbClr val="C00000"/>
                </a:solidFill>
                <a:latin typeface="1st Sortie" pitchFamily="34" charset="0"/>
              </a:rPr>
              <a:t>teks disisipkan, kita dapat melakukan pengaturan WordArt menggunakan</a:t>
            </a:r>
          </a:p>
          <a:p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WordArt Tools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yaitu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tab Format yang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muncul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ketika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teks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disisipkan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tersorot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357430"/>
            <a:ext cx="242889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784" y="95536"/>
            <a:ext cx="7772400" cy="881063"/>
          </a:xfrm>
        </p:spPr>
        <p:txBody>
          <a:bodyPr/>
          <a:lstStyle/>
          <a:p>
            <a:r>
              <a:rPr lang="en-US" sz="3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Menyisipkan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Gambar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dari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Clipt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Art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15370" cy="48768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Microsoft Office Word 2007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juga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menyediakan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file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gambar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disediakan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bersama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1st Sortie" pitchFamily="34" charset="0"/>
              </a:rPr>
              <a:t>paket</a:t>
            </a:r>
            <a:r>
              <a:rPr lang="en-US" sz="2400" dirty="0" smtClean="0">
                <a:solidFill>
                  <a:schemeClr val="tx1"/>
                </a:solidFill>
                <a:latin typeface="1st Sortie" pitchFamily="34" charset="0"/>
              </a:rPr>
              <a:t> Microsoft 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Office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kita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menyisipkannya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kedalam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dokumen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cara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:</a:t>
            </a:r>
          </a:p>
          <a:p>
            <a:pPr lvl="0"/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Klik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tab insert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lalu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klik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icon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CliptArt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 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     </a:t>
            </a:r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pada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grup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illustration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  <a:p>
            <a:pPr lvl="0"/>
            <a:endParaRPr lang="en-US" sz="2400" dirty="0" smtClean="0">
              <a:solidFill>
                <a:srgbClr val="C00000"/>
              </a:solidFill>
              <a:latin typeface="1st Sortie" pitchFamily="34" charset="0"/>
            </a:endParaRPr>
          </a:p>
          <a:p>
            <a:pPr lvl="0"/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Pada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jendela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 Clip  Art 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(</a:t>
            </a:r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muncul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sebelah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kanan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, 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di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kotak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 Search  for, 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ketik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kata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 yang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berkaitan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dengan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clipt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 art, 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atau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langsung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saja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klik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 Go     </a:t>
            </a:r>
            <a:endParaRPr lang="en-US" sz="2400" dirty="0" smtClean="0">
              <a:solidFill>
                <a:srgbClr val="C00000"/>
              </a:solidFill>
              <a:latin typeface="1st Sortie" pitchFamily="34" charset="0"/>
            </a:endParaRPr>
          </a:p>
          <a:p>
            <a:pPr lvl="0">
              <a:buNone/>
            </a:pP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   </a:t>
            </a:r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untuk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memunculkan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gambar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ada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  <a:p>
            <a:pPr lvl="0"/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Klik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pada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gambar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tampil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  <a:p>
            <a:pPr lvl="0"/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Tutup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dengan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menekan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tombol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close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pada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task pane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Clipt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Art .</a:t>
            </a:r>
          </a:p>
          <a:p>
            <a:endParaRPr lang="en-US" sz="2400" dirty="0">
              <a:latin typeface="1st Sortie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5886" y="2562150"/>
            <a:ext cx="48164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071942"/>
            <a:ext cx="3357586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5857892"/>
            <a:ext cx="221457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86808" cy="952501"/>
          </a:xfrm>
        </p:spPr>
        <p:txBody>
          <a:bodyPr/>
          <a:lstStyle/>
          <a:p>
            <a:pPr algn="ctr"/>
            <a:r>
              <a:rPr lang="en-US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Menyisipkan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Gambar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Dari File </a:t>
            </a:r>
            <a:r>
              <a:rPr lang="en-US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Gambar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5072098"/>
          </a:xfrm>
        </p:spPr>
        <p:txBody>
          <a:bodyPr/>
          <a:lstStyle/>
          <a:p>
            <a:pPr algn="just"/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File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gambar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kita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simpan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hardisk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, flash disk,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disket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, CD,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dsb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disisipkan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ke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sv-SE" sz="2400" dirty="0" smtClean="0">
                <a:solidFill>
                  <a:schemeClr val="tx1"/>
                </a:solidFill>
                <a:latin typeface="Berlin Sans FB" pitchFamily="34" charset="0"/>
              </a:rPr>
              <a:t>dokumen </a:t>
            </a:r>
            <a:r>
              <a:rPr lang="sv-SE" sz="2400" dirty="0">
                <a:solidFill>
                  <a:schemeClr val="tx1"/>
                </a:solidFill>
                <a:latin typeface="Berlin Sans FB" pitchFamily="34" charset="0"/>
              </a:rPr>
              <a:t>yang sedang kita kerjakan dengan cara:</a:t>
            </a:r>
          </a:p>
          <a:p>
            <a:pPr algn="just"/>
            <a:r>
              <a:rPr lang="en-US" sz="2600" dirty="0" err="1" smtClean="0">
                <a:solidFill>
                  <a:srgbClr val="C00000"/>
                </a:solidFill>
                <a:latin typeface="1st Sortie" pitchFamily="34" charset="0"/>
              </a:rPr>
              <a:t>Klik</a:t>
            </a:r>
            <a:r>
              <a:rPr lang="en-US" sz="26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tab insert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lalu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klik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icon picture </a:t>
            </a:r>
            <a:r>
              <a:rPr lang="en-US" sz="2600" dirty="0" smtClean="0">
                <a:solidFill>
                  <a:srgbClr val="C00000"/>
                </a:solidFill>
                <a:latin typeface="1st Sortie" pitchFamily="34" charset="0"/>
              </a:rPr>
              <a:t>            </a:t>
            </a:r>
            <a:r>
              <a:rPr lang="en-US" sz="2600" dirty="0" err="1" smtClean="0">
                <a:solidFill>
                  <a:srgbClr val="C00000"/>
                </a:solidFill>
                <a:latin typeface="1st Sortie" pitchFamily="34" charset="0"/>
              </a:rPr>
              <a:t>pada</a:t>
            </a:r>
            <a:r>
              <a:rPr lang="en-US" sz="26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grup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illustration</a:t>
            </a:r>
          </a:p>
          <a:p>
            <a:pPr algn="just"/>
            <a:r>
              <a:rPr lang="en-US" sz="2600" dirty="0" err="1" smtClean="0">
                <a:solidFill>
                  <a:srgbClr val="C00000"/>
                </a:solidFill>
                <a:latin typeface="1st Sortie" pitchFamily="34" charset="0"/>
              </a:rPr>
              <a:t>Pada</a:t>
            </a:r>
            <a:r>
              <a:rPr lang="en-US" sz="26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kotak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dialog Insert picture,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tentukan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lokasi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tempat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gambar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disimpan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  <a:p>
            <a:pPr algn="just"/>
            <a:r>
              <a:rPr lang="en-US" sz="2600" dirty="0" err="1" smtClean="0">
                <a:solidFill>
                  <a:srgbClr val="C00000"/>
                </a:solidFill>
                <a:latin typeface="1st Sortie" pitchFamily="34" charset="0"/>
              </a:rPr>
              <a:t>Klik</a:t>
            </a:r>
            <a:r>
              <a:rPr lang="en-US" sz="26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gambar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diinginkan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lalu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klik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1st Sortie" pitchFamily="34" charset="0"/>
              </a:rPr>
              <a:t>Insert</a:t>
            </a:r>
          </a:p>
          <a:p>
            <a:pPr lvl="0" algn="just"/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Kita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dapat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melakukan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pengaturan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tampilan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pada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gambar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menggunakan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Picture Tools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yaitu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tab Format yang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muncul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ketika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gambar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disisipkan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1st Sortie" pitchFamily="34" charset="0"/>
              </a:rPr>
              <a:t>tersorot</a:t>
            </a:r>
            <a:r>
              <a:rPr lang="en-US" sz="2600" dirty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  <a:p>
            <a:endParaRPr lang="en-US" dirty="0">
              <a:latin typeface="1st Sortie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6618" y="2782860"/>
            <a:ext cx="100013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358246" cy="5072098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chemeClr val="tx1"/>
                </a:solidFill>
                <a:latin typeface="1st Sortie" pitchFamily="34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menyisipkan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gambar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berbentuk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sederhana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bangun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datar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)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seperti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segi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empat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segitiga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segi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 lima,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bintang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lingkaran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dsb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1st Sortie" pitchFamily="34" charset="0"/>
              </a:rPr>
              <a:t>Langkah-langkahnya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:</a:t>
            </a:r>
          </a:p>
          <a:p>
            <a:pPr lvl="0" algn="just"/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Klik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tab insert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lalu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klik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icon Shapes   </a:t>
            </a:r>
            <a:r>
              <a:rPr lang="en-US" dirty="0" smtClean="0">
                <a:solidFill>
                  <a:srgbClr val="C00000"/>
                </a:solidFill>
                <a:latin typeface="1st Sortie" pitchFamily="34" charset="0"/>
              </a:rPr>
              <a:t>       </a:t>
            </a:r>
            <a:r>
              <a:rPr lang="en-US" dirty="0" err="1" smtClean="0">
                <a:solidFill>
                  <a:srgbClr val="C00000"/>
                </a:solidFill>
                <a:latin typeface="1st Sortie" pitchFamily="34" charset="0"/>
              </a:rPr>
              <a:t>pada</a:t>
            </a:r>
            <a:r>
              <a:rPr lang="en-US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grup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illustration.</a:t>
            </a:r>
          </a:p>
          <a:p>
            <a:pPr lvl="0" algn="just"/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Lalu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pilih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bentuk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diinginkan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  <a:p>
            <a:pPr lvl="0" algn="just"/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Pointer mouse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akan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berbentuk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palang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+mj-lt"/>
              </a:rPr>
              <a:t>)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  <a:p>
            <a:pPr lvl="0" algn="just"/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Klikkan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mouse pointer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di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salah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satu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posisi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dimana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gambar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disisipkan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lalu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tarik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+mj-lt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masih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tetap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di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klik</a:t>
            </a:r>
            <a:r>
              <a:rPr lang="en-US" dirty="0">
                <a:solidFill>
                  <a:srgbClr val="C00000"/>
                </a:solidFill>
                <a:latin typeface="+mj-lt"/>
              </a:rPr>
              <a:t>)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ke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posisi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lain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sampai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ukuran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diinginkan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  <a:p>
            <a:endParaRPr lang="en-US" sz="2400" dirty="0">
              <a:latin typeface="1st Sortie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881063"/>
          </a:xfrm>
        </p:spPr>
        <p:txBody>
          <a:bodyPr/>
          <a:lstStyle/>
          <a:p>
            <a:pPr algn="ctr"/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Menyisipkan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Gambar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Berbentuk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Sederhana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143248"/>
            <a:ext cx="85405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2852"/>
            <a:ext cx="7772400" cy="73821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MENYISIPKAN 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429684" cy="5357850"/>
          </a:xfrm>
        </p:spPr>
        <p:txBody>
          <a:bodyPr/>
          <a:lstStyle/>
          <a:p>
            <a:pPr algn="just"/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Microsoft Office Word 2007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juga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menyisipkan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objek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berbentuk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tabel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dokumen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cara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:</a:t>
            </a:r>
            <a:endParaRPr lang="en-US" sz="2400" dirty="0">
              <a:solidFill>
                <a:schemeClr val="tx1"/>
              </a:solidFill>
              <a:latin typeface="1st Sortie" pitchFamily="34" charset="0"/>
            </a:endParaRPr>
          </a:p>
          <a:p>
            <a:pPr algn="just"/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Klik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tab insert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lalu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klik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icon table 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              </a:t>
            </a:r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pada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grup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tables.</a:t>
            </a:r>
          </a:p>
          <a:p>
            <a:pPr algn="just"/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Lalu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sorot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banyaknya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kolom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dan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baris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akan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disisipkan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  <a:p>
            <a:pPr algn="just"/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Apabila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kolom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dan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baris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pada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tabel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disisipkan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dalam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jumlah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banyak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maka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setelah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menekan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icon table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dilanjutkan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dengan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menekan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insert table yang </a:t>
            </a:r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akan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nn-NO" sz="2400" dirty="0" smtClean="0">
                <a:solidFill>
                  <a:srgbClr val="C00000"/>
                </a:solidFill>
                <a:latin typeface="1st Sortie" pitchFamily="34" charset="0"/>
              </a:rPr>
              <a:t>menampilkan </a:t>
            </a:r>
            <a:r>
              <a:rPr lang="nn-NO" sz="2400" dirty="0">
                <a:solidFill>
                  <a:srgbClr val="C00000"/>
                </a:solidFill>
                <a:latin typeface="1st Sortie" pitchFamily="34" charset="0"/>
              </a:rPr>
              <a:t>kotak dialog Insert Table</a:t>
            </a:r>
            <a:r>
              <a:rPr lang="nn-NO" sz="2400" dirty="0" smtClean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  <a:p>
            <a:pPr algn="just"/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Pada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number of columns,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tentukan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banyak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kolom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akan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disisipkan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  <a:p>
            <a:pPr algn="just"/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Pada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number of rows,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tentukan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banyak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baris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akan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disisipkan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288" y="2098974"/>
            <a:ext cx="78581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0"/>
            <a:ext cx="8501122" cy="614366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000" b="1" u="sng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Menyisipkan</a:t>
            </a:r>
            <a:r>
              <a:rPr lang="en-US" sz="20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 </a:t>
            </a:r>
            <a:r>
              <a:rPr lang="en-US" sz="2000" b="1" u="sng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Baris</a:t>
            </a:r>
            <a:r>
              <a:rPr lang="en-US" sz="20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 </a:t>
            </a:r>
            <a:r>
              <a:rPr lang="en-US" sz="2000" b="1" u="sng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Atau</a:t>
            </a:r>
            <a:r>
              <a:rPr lang="en-US" sz="20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 </a:t>
            </a:r>
            <a:r>
              <a:rPr lang="en-US" sz="2000" b="1" u="sng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Kolom</a:t>
            </a:r>
            <a:r>
              <a:rPr lang="en-US" sz="20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 </a:t>
            </a:r>
            <a:r>
              <a:rPr lang="en-US" sz="2000" b="1" u="sng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Baru</a:t>
            </a:r>
            <a:endParaRPr lang="en-US" sz="2000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  <a:p>
            <a:r>
              <a:rPr lang="en-US" sz="2200" dirty="0" err="1">
                <a:solidFill>
                  <a:schemeClr val="tx1"/>
                </a:solidFill>
                <a:latin typeface="1st Sortie" pitchFamily="34" charset="0"/>
              </a:rPr>
              <a:t>Apabila</a:t>
            </a:r>
            <a:r>
              <a:rPr lang="en-US" sz="22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1st Sortie" pitchFamily="34" charset="0"/>
              </a:rPr>
              <a:t>dalam</a:t>
            </a:r>
            <a:r>
              <a:rPr lang="en-US" sz="22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1st Sortie" pitchFamily="34" charset="0"/>
              </a:rPr>
              <a:t>tabel</a:t>
            </a:r>
            <a:r>
              <a:rPr lang="en-US" sz="2200" dirty="0">
                <a:solidFill>
                  <a:schemeClr val="tx1"/>
                </a:solidFill>
                <a:latin typeface="1st Sortie" pitchFamily="34" charset="0"/>
              </a:rPr>
              <a:t> yang </a:t>
            </a:r>
            <a:r>
              <a:rPr lang="en-US" sz="2200" dirty="0" err="1">
                <a:solidFill>
                  <a:schemeClr val="tx1"/>
                </a:solidFill>
                <a:latin typeface="1st Sortie" pitchFamily="34" charset="0"/>
              </a:rPr>
              <a:t>telah</a:t>
            </a:r>
            <a:r>
              <a:rPr lang="en-US" sz="22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1st Sortie" pitchFamily="34" charset="0"/>
              </a:rPr>
              <a:t>dibuat</a:t>
            </a:r>
            <a:r>
              <a:rPr lang="en-US" sz="22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1st Sortie" pitchFamily="34" charset="0"/>
              </a:rPr>
              <a:t>terdapat</a:t>
            </a:r>
            <a:r>
              <a:rPr lang="en-US" sz="22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1st Sortie" pitchFamily="34" charset="0"/>
              </a:rPr>
              <a:t>kekurangan</a:t>
            </a:r>
            <a:r>
              <a:rPr lang="en-US" sz="22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1st Sortie" pitchFamily="34" charset="0"/>
              </a:rPr>
              <a:t>baris</a:t>
            </a:r>
            <a:r>
              <a:rPr lang="en-US" sz="22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1st Sortie" pitchFamily="34" charset="0"/>
              </a:rPr>
              <a:t>atau</a:t>
            </a:r>
            <a:r>
              <a:rPr lang="en-US" sz="22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1st Sortie" pitchFamily="34" charset="0"/>
              </a:rPr>
              <a:t>kolom</a:t>
            </a:r>
            <a:r>
              <a:rPr lang="en-US" sz="22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1st Sortie" pitchFamily="34" charset="0"/>
              </a:rPr>
              <a:t>maka</a:t>
            </a:r>
            <a:r>
              <a:rPr lang="en-US" sz="22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1st Sortie" pitchFamily="34" charset="0"/>
              </a:rPr>
              <a:t>kita</a:t>
            </a:r>
            <a:r>
              <a:rPr lang="en-US" sz="22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1st Sortie" pitchFamily="34" charset="0"/>
              </a:rPr>
              <a:t>dapat</a:t>
            </a:r>
            <a:r>
              <a:rPr lang="en-US" sz="2200" dirty="0" smtClean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1st Sortie" pitchFamily="34" charset="0"/>
              </a:rPr>
              <a:t>menyisipkan</a:t>
            </a:r>
            <a:r>
              <a:rPr lang="en-US" sz="2200" dirty="0" smtClean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1st Sortie" pitchFamily="34" charset="0"/>
              </a:rPr>
              <a:t>kolom</a:t>
            </a:r>
            <a:r>
              <a:rPr lang="en-US" sz="22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1st Sortie" pitchFamily="34" charset="0"/>
              </a:rPr>
              <a:t>atau</a:t>
            </a:r>
            <a:r>
              <a:rPr lang="en-US" sz="22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1st Sortie" pitchFamily="34" charset="0"/>
              </a:rPr>
              <a:t>baris</a:t>
            </a:r>
            <a:r>
              <a:rPr lang="en-US" sz="22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1st Sortie" pitchFamily="34" charset="0"/>
              </a:rPr>
              <a:t>baru</a:t>
            </a:r>
            <a:r>
              <a:rPr lang="en-US" sz="2200" dirty="0">
                <a:solidFill>
                  <a:schemeClr val="tx1"/>
                </a:solidFill>
                <a:latin typeface="1st Sortie" pitchFamily="34" charset="0"/>
              </a:rPr>
              <a:t>.</a:t>
            </a:r>
          </a:p>
          <a:p>
            <a:pPr algn="just"/>
            <a:r>
              <a:rPr lang="en-US" sz="2200" dirty="0" err="1" smtClean="0">
                <a:solidFill>
                  <a:srgbClr val="C00000"/>
                </a:solidFill>
                <a:latin typeface="1st Sortie" pitchFamily="34" charset="0"/>
              </a:rPr>
              <a:t>Sorot</a:t>
            </a:r>
            <a:r>
              <a:rPr lang="en-US" sz="22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1st Sortie" pitchFamily="34" charset="0"/>
              </a:rPr>
              <a:t>kolom</a:t>
            </a:r>
            <a:r>
              <a:rPr lang="en-US" sz="2200" dirty="0">
                <a:solidFill>
                  <a:srgbClr val="C00000"/>
                </a:solidFill>
                <a:latin typeface="+mj-lt"/>
              </a:rPr>
              <a:t>/</a:t>
            </a:r>
            <a:r>
              <a:rPr lang="en-US" sz="2200" dirty="0" err="1">
                <a:solidFill>
                  <a:srgbClr val="C00000"/>
                </a:solidFill>
                <a:latin typeface="1st Sortie" pitchFamily="34" charset="0"/>
              </a:rPr>
              <a:t>baris</a:t>
            </a:r>
            <a:r>
              <a:rPr lang="en-US" sz="22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1st Sortie" pitchFamily="34" charset="0"/>
              </a:rPr>
              <a:t>pada</a:t>
            </a:r>
            <a:r>
              <a:rPr lang="en-US" sz="22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1st Sortie" pitchFamily="34" charset="0"/>
              </a:rPr>
              <a:t>tabel</a:t>
            </a:r>
            <a:r>
              <a:rPr lang="en-US" sz="2200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sz="2200" dirty="0" err="1">
                <a:solidFill>
                  <a:srgbClr val="C00000"/>
                </a:solidFill>
                <a:latin typeface="1st Sortie" pitchFamily="34" charset="0"/>
              </a:rPr>
              <a:t>akan</a:t>
            </a:r>
            <a:r>
              <a:rPr lang="en-US" sz="22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1st Sortie" pitchFamily="34" charset="0"/>
              </a:rPr>
              <a:t>disisipi</a:t>
            </a:r>
            <a:r>
              <a:rPr lang="en-US" sz="22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1st Sortie" pitchFamily="34" charset="0"/>
              </a:rPr>
              <a:t>dengan</a:t>
            </a:r>
            <a:r>
              <a:rPr lang="en-US" sz="22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1st Sortie" pitchFamily="34" charset="0"/>
              </a:rPr>
              <a:t>kolom</a:t>
            </a:r>
            <a:r>
              <a:rPr lang="en-US" sz="22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1st Sortie" pitchFamily="34" charset="0"/>
              </a:rPr>
              <a:t>atau</a:t>
            </a:r>
            <a:r>
              <a:rPr lang="en-US" sz="22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1st Sortie" pitchFamily="34" charset="0"/>
              </a:rPr>
              <a:t>baris</a:t>
            </a:r>
            <a:r>
              <a:rPr lang="en-US" sz="22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1st Sortie" pitchFamily="34" charset="0"/>
              </a:rPr>
              <a:t>baru</a:t>
            </a:r>
            <a:r>
              <a:rPr lang="en-US" sz="2200" dirty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  <a:p>
            <a:pPr algn="just"/>
            <a:r>
              <a:rPr lang="en-US" sz="2200" dirty="0" err="1" smtClean="0">
                <a:solidFill>
                  <a:srgbClr val="C00000"/>
                </a:solidFill>
                <a:latin typeface="1st Sortie" pitchFamily="34" charset="0"/>
              </a:rPr>
              <a:t>Pada</a:t>
            </a:r>
            <a:r>
              <a:rPr lang="en-US" sz="22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200" dirty="0">
                <a:solidFill>
                  <a:srgbClr val="C00000"/>
                </a:solidFill>
                <a:latin typeface="1st Sortie" pitchFamily="34" charset="0"/>
              </a:rPr>
              <a:t>Table Tools, </a:t>
            </a:r>
            <a:r>
              <a:rPr lang="en-US" sz="2200" dirty="0" err="1">
                <a:solidFill>
                  <a:srgbClr val="C00000"/>
                </a:solidFill>
                <a:latin typeface="1st Sortie" pitchFamily="34" charset="0"/>
              </a:rPr>
              <a:t>klik</a:t>
            </a:r>
            <a:r>
              <a:rPr lang="en-US" sz="2200" dirty="0">
                <a:solidFill>
                  <a:srgbClr val="C00000"/>
                </a:solidFill>
                <a:latin typeface="1st Sortie" pitchFamily="34" charset="0"/>
              </a:rPr>
              <a:t> tab Layout. </a:t>
            </a:r>
            <a:r>
              <a:rPr lang="en-US" sz="2200" dirty="0" err="1">
                <a:solidFill>
                  <a:srgbClr val="C00000"/>
                </a:solidFill>
                <a:latin typeface="1st Sortie" pitchFamily="34" charset="0"/>
              </a:rPr>
              <a:t>Pada</a:t>
            </a:r>
            <a:r>
              <a:rPr lang="en-US" sz="22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1st Sortie" pitchFamily="34" charset="0"/>
              </a:rPr>
              <a:t>grup</a:t>
            </a:r>
            <a:r>
              <a:rPr lang="en-US" sz="2200" dirty="0">
                <a:solidFill>
                  <a:srgbClr val="C00000"/>
                </a:solidFill>
                <a:latin typeface="1st Sortie" pitchFamily="34" charset="0"/>
              </a:rPr>
              <a:t> Rows </a:t>
            </a:r>
            <a:r>
              <a:rPr lang="en-US" sz="2200" dirty="0">
                <a:solidFill>
                  <a:srgbClr val="C00000"/>
                </a:solidFill>
                <a:latin typeface="+mj-lt"/>
              </a:rPr>
              <a:t>&amp;</a:t>
            </a:r>
            <a:r>
              <a:rPr lang="en-US" sz="2200" dirty="0">
                <a:solidFill>
                  <a:srgbClr val="C00000"/>
                </a:solidFill>
                <a:latin typeface="1st Sortie" pitchFamily="34" charset="0"/>
              </a:rPr>
              <a:t> Columns </a:t>
            </a:r>
            <a:r>
              <a:rPr lang="en-US" sz="2200" dirty="0" err="1">
                <a:solidFill>
                  <a:srgbClr val="C00000"/>
                </a:solidFill>
                <a:latin typeface="1st Sortie" pitchFamily="34" charset="0"/>
              </a:rPr>
              <a:t>kita</a:t>
            </a:r>
            <a:r>
              <a:rPr lang="en-US" sz="22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1st Sortie" pitchFamily="34" charset="0"/>
              </a:rPr>
              <a:t>dapat</a:t>
            </a:r>
            <a:r>
              <a:rPr lang="en-US" sz="22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1st Sortie" pitchFamily="34" charset="0"/>
              </a:rPr>
              <a:t>memilih</a:t>
            </a:r>
            <a:endParaRPr lang="en-US" sz="2200" dirty="0">
              <a:solidFill>
                <a:srgbClr val="C00000"/>
              </a:solidFill>
              <a:latin typeface="1st Sortie" pitchFamily="34" charset="0"/>
            </a:endParaRPr>
          </a:p>
          <a:p>
            <a:pPr algn="just"/>
            <a:r>
              <a:rPr lang="en-US" sz="2200" dirty="0" err="1">
                <a:solidFill>
                  <a:srgbClr val="C00000"/>
                </a:solidFill>
                <a:latin typeface="1st Sortie" pitchFamily="34" charset="0"/>
              </a:rPr>
              <a:t>pilihan</a:t>
            </a:r>
            <a:r>
              <a:rPr lang="en-US" sz="22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1st Sortie" pitchFamily="34" charset="0"/>
              </a:rPr>
              <a:t>berikut</a:t>
            </a:r>
            <a:r>
              <a:rPr lang="en-US" sz="2200" dirty="0">
                <a:solidFill>
                  <a:srgbClr val="C00000"/>
                </a:solidFill>
                <a:latin typeface="1st Sortie" pitchFamily="34" charset="0"/>
              </a:rPr>
              <a:t>: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  <a:latin typeface="1st Sortie" pitchFamily="34" charset="0"/>
              </a:rPr>
              <a:t>Insert 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Above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untuk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menyisipkan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baris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baru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diatas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baris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disorot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  <a:latin typeface="1st Sortie" pitchFamily="34" charset="0"/>
              </a:rPr>
              <a:t>Insert 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Below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untuk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menyisipkan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baris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baru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dibawah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baris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disorot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  <a:latin typeface="1st Sortie" pitchFamily="34" charset="0"/>
              </a:rPr>
              <a:t>Insert 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Left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untuk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menyisipkan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baris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baru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diatas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baris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disorot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  <a:latin typeface="1st Sortie" pitchFamily="34" charset="0"/>
              </a:rPr>
              <a:t>Insert 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Below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untuk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menyisipkan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baris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baru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dibawah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baris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disorot</a:t>
            </a:r>
            <a:r>
              <a:rPr lang="en-US" dirty="0">
                <a:solidFill>
                  <a:schemeClr val="tx1"/>
                </a:solidFill>
                <a:latin typeface="1st Sortie" pitchFamily="34" charset="0"/>
              </a:rPr>
              <a:t>.</a:t>
            </a:r>
            <a:endParaRPr lang="en-US" dirty="0">
              <a:latin typeface="1st Sortie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85728"/>
            <a:ext cx="8429684" cy="600079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nb-NO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Menghapus Sel, Baris, Kolom Atau </a:t>
            </a:r>
            <a:r>
              <a:rPr lang="nb-NO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Tabel</a:t>
            </a:r>
            <a:endParaRPr lang="nb-NO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  <a:p>
            <a:pPr algn="just"/>
            <a:r>
              <a:rPr lang="sv-SE" sz="2400" dirty="0">
                <a:solidFill>
                  <a:schemeClr val="tx1"/>
                </a:solidFill>
                <a:latin typeface="1st Sortie" pitchFamily="34" charset="0"/>
              </a:rPr>
              <a:t>Apabila dalam tabel yang kita buat ada kelebihan sel, baris ataupun kolom, </a:t>
            </a:r>
            <a:r>
              <a:rPr lang="sv-SE" sz="2400" dirty="0" smtClean="0">
                <a:solidFill>
                  <a:schemeClr val="tx1"/>
                </a:solidFill>
                <a:latin typeface="1st Sortie" pitchFamily="34" charset="0"/>
              </a:rPr>
              <a:t>maka </a:t>
            </a:r>
            <a:r>
              <a:rPr lang="en-US" sz="2400" dirty="0" err="1" smtClean="0">
                <a:solidFill>
                  <a:schemeClr val="tx1"/>
                </a:solidFill>
                <a:latin typeface="1st Sortie" pitchFamily="34" charset="0"/>
              </a:rPr>
              <a:t>kita</a:t>
            </a:r>
            <a:r>
              <a:rPr lang="en-US" sz="2400" dirty="0" smtClean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bisa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menghapus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sel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kolom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baris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itu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juga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kita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bisa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langsung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menghapus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seluruh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1st Sortie" pitchFamily="34" charset="0"/>
              </a:rPr>
              <a:t>tabel</a:t>
            </a:r>
            <a:r>
              <a:rPr lang="en-US" sz="2400" dirty="0" smtClean="0">
                <a:solidFill>
                  <a:schemeClr val="tx1"/>
                </a:solidFill>
                <a:latin typeface="1st Sortie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ada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1st Sortie" pitchFamily="34" charset="0"/>
              </a:rPr>
              <a:t>cara</a:t>
            </a:r>
            <a:r>
              <a:rPr lang="en-US" sz="2400" dirty="0" smtClean="0">
                <a:solidFill>
                  <a:schemeClr val="tx1"/>
                </a:solidFill>
                <a:latin typeface="1st Sortie" pitchFamily="34" charset="0"/>
              </a:rPr>
              <a:t>:</a:t>
            </a:r>
            <a:endParaRPr lang="en-US" sz="2400" dirty="0">
              <a:solidFill>
                <a:schemeClr val="tx1"/>
              </a:solidFill>
              <a:latin typeface="1st Sortie" pitchFamily="34" charset="0"/>
            </a:endParaRPr>
          </a:p>
          <a:p>
            <a:pPr algn="just"/>
            <a:r>
              <a:rPr lang="sv-SE" sz="2400" dirty="0" smtClean="0">
                <a:solidFill>
                  <a:srgbClr val="C00000"/>
                </a:solidFill>
                <a:latin typeface="1st Sortie" pitchFamily="34" charset="0"/>
              </a:rPr>
              <a:t>Sorot kolom atau </a:t>
            </a:r>
            <a:r>
              <a:rPr lang="sv-SE" sz="2400" dirty="0">
                <a:solidFill>
                  <a:srgbClr val="C00000"/>
                </a:solidFill>
                <a:latin typeface="1st Sortie" pitchFamily="34" charset="0"/>
              </a:rPr>
              <a:t>baris yang akan dibuang.</a:t>
            </a:r>
          </a:p>
          <a:p>
            <a:pPr algn="just"/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Pada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Table Tools,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klik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tab Layout.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Pada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grup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Rows </a:t>
            </a:r>
            <a:r>
              <a:rPr lang="en-US" sz="2400" dirty="0">
                <a:solidFill>
                  <a:srgbClr val="C00000"/>
                </a:solidFill>
                <a:latin typeface="Berlin Sans FB" pitchFamily="34" charset="0"/>
              </a:rPr>
              <a:t>&amp;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Columns , </a:t>
            </a:r>
            <a:r>
              <a:rPr lang="en-US" sz="2400" dirty="0" err="1">
                <a:solidFill>
                  <a:srgbClr val="C00000"/>
                </a:solidFill>
                <a:latin typeface="1st Sortie" pitchFamily="34" charset="0"/>
              </a:rPr>
              <a:t>klik</a:t>
            </a:r>
            <a:r>
              <a:rPr lang="en-US" sz="2400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1st Sortie" pitchFamily="34" charset="0"/>
              </a:rPr>
              <a:t>perintah</a:t>
            </a:r>
            <a:r>
              <a:rPr lang="en-US" sz="2400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fi-FI" sz="2400" dirty="0" smtClean="0">
                <a:solidFill>
                  <a:srgbClr val="C00000"/>
                </a:solidFill>
                <a:latin typeface="1st Sortie" pitchFamily="34" charset="0"/>
              </a:rPr>
              <a:t>delete </a:t>
            </a:r>
            <a:r>
              <a:rPr lang="fi-FI" sz="2400" dirty="0">
                <a:solidFill>
                  <a:srgbClr val="C00000"/>
                </a:solidFill>
                <a:latin typeface="1st Sortie" pitchFamily="34" charset="0"/>
              </a:rPr>
              <a:t>dan kita dapat memilih pilihan berikut 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Delete Cells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untuk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menghapus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sel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ditempati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insertion </a:t>
            </a:r>
            <a:r>
              <a:rPr lang="en-US" dirty="0" smtClean="0">
                <a:solidFill>
                  <a:srgbClr val="C00000"/>
                </a:solidFill>
                <a:latin typeface="1st Sortie" pitchFamily="34" charset="0"/>
              </a:rPr>
              <a:t> point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Delete Columns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untuk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menghapus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kolom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tersorot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Delete Rows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untuk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menghapus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baris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tersorot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Delete Table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untuk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menghapus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tabel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yang </a:t>
            </a:r>
            <a:r>
              <a:rPr lang="en-US" dirty="0" err="1">
                <a:solidFill>
                  <a:srgbClr val="C00000"/>
                </a:solidFill>
                <a:latin typeface="1st Sortie" pitchFamily="34" charset="0"/>
              </a:rPr>
              <a:t>ditempati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 insertion </a:t>
            </a:r>
            <a:r>
              <a:rPr lang="en-US" dirty="0" smtClean="0">
                <a:solidFill>
                  <a:srgbClr val="C00000"/>
                </a:solidFill>
                <a:latin typeface="1st Sortie" pitchFamily="34" charset="0"/>
              </a:rPr>
              <a:t> point</a:t>
            </a:r>
            <a:r>
              <a:rPr lang="en-US" dirty="0">
                <a:solidFill>
                  <a:srgbClr val="C00000"/>
                </a:solidFill>
                <a:latin typeface="1st Sortie" pitchFamily="34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PAni4_ring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PPPAni4_rings</Template>
  <TotalTime>410</TotalTime>
  <Words>717</Words>
  <Application>Microsoft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PPPAni4_rings</vt:lpstr>
      <vt:lpstr>MENYISIPKAN BERBAGAI MACAM OBJEK DI  MICROSOFT  WORD 2007</vt:lpstr>
      <vt:lpstr>Menyisipkan Simbol dan Rumus Matematika.</vt:lpstr>
      <vt:lpstr>Menyisipkan Teks Indah</vt:lpstr>
      <vt:lpstr>Menyisipkan Gambar dari Clipt Art</vt:lpstr>
      <vt:lpstr>Menyisipkan Gambar Dari File Gambar</vt:lpstr>
      <vt:lpstr>Menyisipkan Gambar Berbentuk Sederhana</vt:lpstr>
      <vt:lpstr>MENYISIPKAN TABEL</vt:lpstr>
      <vt:lpstr>Slide 8</vt:lpstr>
      <vt:lpstr>Slide 9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AdiXP</dc:creator>
  <cp:lastModifiedBy>AdiXP</cp:lastModifiedBy>
  <cp:revision>20</cp:revision>
  <dcterms:created xsi:type="dcterms:W3CDTF">2010-09-26T13:38:55Z</dcterms:created>
  <dcterms:modified xsi:type="dcterms:W3CDTF">2010-09-27T10:38:39Z</dcterms:modified>
</cp:coreProperties>
</file>