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3" r:id="rId4"/>
    <p:sldId id="287" r:id="rId5"/>
    <p:sldId id="262" r:id="rId6"/>
    <p:sldId id="257" r:id="rId7"/>
    <p:sldId id="288" r:id="rId8"/>
    <p:sldId id="264" r:id="rId9"/>
    <p:sldId id="267" r:id="rId10"/>
    <p:sldId id="258" r:id="rId11"/>
    <p:sldId id="269" r:id="rId12"/>
    <p:sldId id="270" r:id="rId13"/>
    <p:sldId id="271" r:id="rId14"/>
    <p:sldId id="266" r:id="rId15"/>
    <p:sldId id="274" r:id="rId16"/>
    <p:sldId id="272" r:id="rId17"/>
    <p:sldId id="265" r:id="rId18"/>
    <p:sldId id="273" r:id="rId19"/>
    <p:sldId id="268" r:id="rId20"/>
    <p:sldId id="279" r:id="rId21"/>
    <p:sldId id="278" r:id="rId22"/>
    <p:sldId id="277" r:id="rId23"/>
    <p:sldId id="283" r:id="rId24"/>
    <p:sldId id="284" r:id="rId25"/>
    <p:sldId id="285" r:id="rId26"/>
    <p:sldId id="282" r:id="rId27"/>
    <p:sldId id="286" r:id="rId28"/>
    <p:sldId id="281" r:id="rId29"/>
    <p:sldId id="280" r:id="rId30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4" autoAdjust="0"/>
  </p:normalViewPr>
  <p:slideViewPr>
    <p:cSldViewPr>
      <p:cViewPr>
        <p:scale>
          <a:sx n="50" d="100"/>
          <a:sy n="50" d="100"/>
        </p:scale>
        <p:origin x="-1080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2F45B-0AC5-49E3-8622-EE666568D363}" type="datetimeFigureOut">
              <a:rPr lang="fr-FR"/>
              <a:pPr>
                <a:defRPr/>
              </a:pPr>
              <a:t>29/09/2010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EC979-013F-4BE8-BA3C-7A873E10CC0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DC384-2138-477B-923C-1414EA2A0D77}" type="datetimeFigureOut">
              <a:rPr lang="fr-FR"/>
              <a:pPr>
                <a:defRPr/>
              </a:pPr>
              <a:t>29/09/2010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B79A8-18AD-477C-99DE-9A1E3B5C2B62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76D55-A62D-4091-89A4-ADC9240A8A9C}" type="datetimeFigureOut">
              <a:rPr lang="fr-FR"/>
              <a:pPr>
                <a:defRPr/>
              </a:pPr>
              <a:t>29/09/2010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D5995-D18D-4F15-99C2-2B002B6B159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6E666-D556-4C2E-8CD1-4173EABD1A8D}" type="datetimeFigureOut">
              <a:rPr lang="fr-FR"/>
              <a:pPr>
                <a:defRPr/>
              </a:pPr>
              <a:t>29/09/2010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8046A-9518-4ED9-BDA1-3F383736DE2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49ED8-21F2-471E-A5F5-3FBB3021468A}" type="datetimeFigureOut">
              <a:rPr lang="fr-FR"/>
              <a:pPr>
                <a:defRPr/>
              </a:pPr>
              <a:t>29/09/2010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80FD4-FC3E-4060-9746-D2F211114FE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C7B65-D528-418C-A17E-C3F27AB89522}" type="datetimeFigureOut">
              <a:rPr lang="fr-FR"/>
              <a:pPr>
                <a:defRPr/>
              </a:pPr>
              <a:t>29/09/2010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815C5-C444-4529-960E-DB2DF9AC9EE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3D167-2A0C-4135-A699-4B28B7790CF7}" type="datetimeFigureOut">
              <a:rPr lang="fr-FR"/>
              <a:pPr>
                <a:defRPr/>
              </a:pPr>
              <a:t>29/09/2010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728E7-4A41-43DC-AA18-07BC4C40D41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5E8CA-77CC-425F-9CCD-6A2403AD86EB}" type="datetimeFigureOut">
              <a:rPr lang="fr-FR"/>
              <a:pPr>
                <a:defRPr/>
              </a:pPr>
              <a:t>29/09/2010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9207D-4285-45CE-BD6A-CBA27564D21C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B2AA0-72A2-4CB6-8771-613D0816BA92}" type="datetimeFigureOut">
              <a:rPr lang="fr-FR"/>
              <a:pPr>
                <a:defRPr/>
              </a:pPr>
              <a:t>29/09/2010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6AB0F-8E4E-4653-928F-77B5170A9AA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5F5BB-AD6D-44AD-AD45-E922A5AF8FEF}" type="datetimeFigureOut">
              <a:rPr lang="fr-FR"/>
              <a:pPr>
                <a:defRPr/>
              </a:pPr>
              <a:t>29/09/2010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5CFA9-FB46-4D13-92A0-A3002C22C958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A6760-CE21-4179-97AA-62F8887A3C23}" type="datetimeFigureOut">
              <a:rPr lang="fr-FR"/>
              <a:pPr>
                <a:defRPr/>
              </a:pPr>
              <a:t>29/09/2010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C8814-6FE7-4DA8-A6B5-1F18D19F6EBD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CA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7F13FA6-F97F-4622-B220-5D9E3825FD0B}" type="datetimeFigureOut">
              <a:rPr lang="fr-FR"/>
              <a:pPr>
                <a:defRPr/>
              </a:pPr>
              <a:t>29/09/2010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B90009-6CD6-4B90-AA87-CA08AE03A85E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5800" y="1428750"/>
            <a:ext cx="7772400" cy="1470025"/>
          </a:xfrm>
        </p:spPr>
        <p:txBody>
          <a:bodyPr/>
          <a:lstStyle/>
          <a:p>
            <a:r>
              <a:rPr lang="fr-CA" b="1" dirty="0" smtClean="0">
                <a:solidFill>
                  <a:srgbClr val="00B0F0"/>
                </a:solidFill>
              </a:rPr>
              <a:t>TEORI SINYAL DAN SISTEM</a:t>
            </a: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357290" y="2714620"/>
            <a:ext cx="6400800" cy="1752600"/>
          </a:xfrm>
        </p:spPr>
        <p:txBody>
          <a:bodyPr/>
          <a:lstStyle/>
          <a:p>
            <a:r>
              <a:rPr lang="fr-CA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S. </a:t>
            </a:r>
            <a:r>
              <a:rPr lang="fr-CA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Indriani</a:t>
            </a:r>
            <a:r>
              <a:rPr lang="fr-CA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L, M.T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57422" y="5357826"/>
            <a:ext cx="5643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1. </a:t>
            </a:r>
            <a:r>
              <a:rPr lang="en-US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Pengenalan</a:t>
            </a: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Sistem</a:t>
            </a:r>
            <a:endParaRPr lang="en-SG" sz="3600" dirty="0">
              <a:solidFill>
                <a:schemeClr val="tx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b="1" dirty="0" err="1" smtClean="0"/>
              <a:t>Klafisikasi</a:t>
            </a:r>
            <a:r>
              <a:rPr lang="en-SG" b="1" dirty="0" smtClean="0"/>
              <a:t> </a:t>
            </a:r>
            <a:r>
              <a:rPr lang="en-SG" b="1" dirty="0" err="1" smtClean="0"/>
              <a:t>Sistem</a:t>
            </a:r>
            <a:endParaRPr lang="en-SG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57224" y="2000240"/>
            <a:ext cx="7829576" cy="4125923"/>
          </a:xfrm>
        </p:spPr>
        <p:txBody>
          <a:bodyPr/>
          <a:lstStyle/>
          <a:p>
            <a:r>
              <a:rPr lang="en-SG" b="1" dirty="0" err="1" smtClean="0"/>
              <a:t>Sistem</a:t>
            </a:r>
            <a:r>
              <a:rPr lang="en-SG" b="1" dirty="0" smtClean="0"/>
              <a:t> </a:t>
            </a:r>
            <a:r>
              <a:rPr lang="en-SG" b="1" dirty="0" err="1" smtClean="0"/>
              <a:t>Waktu</a:t>
            </a:r>
            <a:r>
              <a:rPr lang="en-SG" b="1" dirty="0" smtClean="0"/>
              <a:t> </a:t>
            </a:r>
            <a:r>
              <a:rPr lang="en-SG" b="1" dirty="0" err="1" smtClean="0"/>
              <a:t>Kontinyu</a:t>
            </a:r>
            <a:endParaRPr lang="en-SG" b="1" dirty="0" smtClean="0"/>
          </a:p>
          <a:p>
            <a:r>
              <a:rPr lang="en-SG" b="1" dirty="0" err="1" smtClean="0"/>
              <a:t>Sistem</a:t>
            </a:r>
            <a:r>
              <a:rPr lang="en-SG" b="1" dirty="0" smtClean="0"/>
              <a:t> </a:t>
            </a:r>
            <a:r>
              <a:rPr lang="en-SG" b="1" dirty="0" err="1" smtClean="0"/>
              <a:t>Waktu</a:t>
            </a:r>
            <a:r>
              <a:rPr lang="en-SG" b="1" dirty="0" smtClean="0"/>
              <a:t> </a:t>
            </a:r>
            <a:r>
              <a:rPr lang="en-SG" b="1" dirty="0" err="1" smtClean="0"/>
              <a:t>Diskrit</a:t>
            </a:r>
            <a:endParaRPr lang="en-SG" dirty="0"/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3857628"/>
            <a:ext cx="2821625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Kontinu</a:t>
            </a:r>
            <a:endParaRPr lang="en-SG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sz="2800" dirty="0" err="1" smtClean="0"/>
              <a:t>Penggambaran</a:t>
            </a:r>
            <a:r>
              <a:rPr lang="en-SG" sz="2800" dirty="0" smtClean="0"/>
              <a:t> </a:t>
            </a:r>
            <a:r>
              <a:rPr lang="en-SG" sz="2800" dirty="0" err="1" smtClean="0"/>
              <a:t>sistem</a:t>
            </a:r>
            <a:r>
              <a:rPr lang="en-SG" sz="2800" dirty="0" smtClean="0"/>
              <a:t> </a:t>
            </a:r>
            <a:r>
              <a:rPr lang="en-SG" sz="2800" dirty="0" err="1" smtClean="0"/>
              <a:t>waktu</a:t>
            </a:r>
            <a:r>
              <a:rPr lang="en-SG" sz="2800" dirty="0" smtClean="0"/>
              <a:t> </a:t>
            </a:r>
            <a:r>
              <a:rPr lang="en-SG" sz="2800" dirty="0" err="1" smtClean="0"/>
              <a:t>kontinyu</a:t>
            </a:r>
            <a:r>
              <a:rPr lang="en-SG" sz="2800" dirty="0" smtClean="0"/>
              <a:t> </a:t>
            </a:r>
            <a:r>
              <a:rPr lang="en-SG" sz="2800" dirty="0" err="1" smtClean="0"/>
              <a:t>selalu</a:t>
            </a:r>
            <a:r>
              <a:rPr lang="en-SG" sz="2800" dirty="0" smtClean="0"/>
              <a:t> </a:t>
            </a:r>
            <a:r>
              <a:rPr lang="en-SG" sz="2800" dirty="0" err="1" smtClean="0"/>
              <a:t>berkaitan</a:t>
            </a:r>
            <a:r>
              <a:rPr lang="en-SG" sz="2800" dirty="0" smtClean="0"/>
              <a:t> </a:t>
            </a:r>
            <a:r>
              <a:rPr lang="en-SG" sz="2800" dirty="0" err="1" smtClean="0"/>
              <a:t>dengan</a:t>
            </a:r>
            <a:r>
              <a:rPr lang="en-SG" sz="2800" dirty="0" smtClean="0"/>
              <a:t> </a:t>
            </a:r>
            <a:r>
              <a:rPr lang="en-SG" sz="2800" dirty="0" err="1" smtClean="0"/>
              <a:t>bentuk</a:t>
            </a:r>
            <a:r>
              <a:rPr lang="en-SG" sz="2800" dirty="0" smtClean="0"/>
              <a:t> </a:t>
            </a:r>
            <a:r>
              <a:rPr lang="en-SG" sz="2800" dirty="0" err="1" smtClean="0"/>
              <a:t>representasi</a:t>
            </a:r>
            <a:r>
              <a:rPr lang="en-SG" sz="2800" dirty="0" smtClean="0"/>
              <a:t> </a:t>
            </a:r>
            <a:r>
              <a:rPr lang="en-SG" sz="2800" dirty="0" err="1" smtClean="0"/>
              <a:t>matematik</a:t>
            </a:r>
            <a:r>
              <a:rPr lang="en-SG" sz="2800" dirty="0" smtClean="0"/>
              <a:t> yang </a:t>
            </a:r>
            <a:r>
              <a:rPr lang="en-SG" sz="2800" dirty="0" err="1" smtClean="0"/>
              <a:t>mengambarkan</a:t>
            </a:r>
            <a:r>
              <a:rPr lang="en-SG" sz="2800" dirty="0" smtClean="0"/>
              <a:t> </a:t>
            </a:r>
            <a:r>
              <a:rPr lang="en-SG" sz="2800" dirty="0" err="1" smtClean="0"/>
              <a:t>sistem</a:t>
            </a:r>
            <a:r>
              <a:rPr lang="en-SG" sz="2800" dirty="0" smtClean="0"/>
              <a:t> </a:t>
            </a:r>
            <a:r>
              <a:rPr lang="en-SG" sz="2800" dirty="0" err="1" smtClean="0"/>
              <a:t>tersebut</a:t>
            </a:r>
            <a:r>
              <a:rPr lang="en-SG" sz="2800" dirty="0" smtClean="0"/>
              <a:t> </a:t>
            </a:r>
            <a:r>
              <a:rPr lang="en-SG" sz="2800" dirty="0" err="1" smtClean="0"/>
              <a:t>dalam</a:t>
            </a:r>
            <a:r>
              <a:rPr lang="en-SG" sz="2800" dirty="0" smtClean="0"/>
              <a:t> </a:t>
            </a:r>
            <a:r>
              <a:rPr lang="en-SG" sz="2800" dirty="0" err="1" smtClean="0"/>
              <a:t>keseluruhan</a:t>
            </a:r>
            <a:r>
              <a:rPr lang="en-SG" sz="2800" dirty="0" smtClean="0"/>
              <a:t> </a:t>
            </a:r>
            <a:r>
              <a:rPr lang="en-SG" sz="2800" dirty="0" err="1" smtClean="0"/>
              <a:t>waktu</a:t>
            </a:r>
            <a:r>
              <a:rPr lang="en-SG" sz="2800" dirty="0" smtClean="0"/>
              <a:t> </a:t>
            </a:r>
            <a:r>
              <a:rPr lang="en-SG" sz="2800" dirty="0" err="1" smtClean="0"/>
              <a:t>dan</a:t>
            </a:r>
            <a:r>
              <a:rPr lang="en-SG" sz="2800" dirty="0" smtClean="0"/>
              <a:t> </a:t>
            </a:r>
            <a:r>
              <a:rPr lang="en-SG" sz="2800" dirty="0" err="1" smtClean="0"/>
              <a:t>berkaitan</a:t>
            </a:r>
            <a:r>
              <a:rPr lang="en-SG" sz="2800" dirty="0" smtClean="0"/>
              <a:t> </a:t>
            </a:r>
            <a:r>
              <a:rPr lang="en-SG" sz="2800" dirty="0" err="1" smtClean="0"/>
              <a:t>dengan</a:t>
            </a:r>
            <a:r>
              <a:rPr lang="en-SG" sz="2800" dirty="0" smtClean="0"/>
              <a:t> </a:t>
            </a:r>
            <a:r>
              <a:rPr lang="en-SG" sz="2800" dirty="0" err="1" smtClean="0"/>
              <a:t>penggunaan</a:t>
            </a:r>
            <a:r>
              <a:rPr lang="en-SG" sz="2800" dirty="0" smtClean="0"/>
              <a:t> </a:t>
            </a:r>
            <a:r>
              <a:rPr lang="en-SG" sz="2800" dirty="0" err="1" smtClean="0"/>
              <a:t>notasi</a:t>
            </a:r>
            <a:r>
              <a:rPr lang="en-SG" sz="2800" dirty="0" smtClean="0"/>
              <a:t> f(t).</a:t>
            </a:r>
            <a:endParaRPr lang="en-SG" sz="2800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3929066"/>
            <a:ext cx="5249826" cy="1328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357422" y="5572140"/>
            <a:ext cx="5000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Gambar</a:t>
            </a:r>
            <a:r>
              <a:rPr lang="en-US" dirty="0" smtClean="0"/>
              <a:t> Diagram Blok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Kontinu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000" u="sng" dirty="0" err="1" smtClean="0"/>
              <a:t>Contoh</a:t>
            </a:r>
            <a:r>
              <a:rPr lang="en-US" sz="4000" u="sng" dirty="0" smtClean="0"/>
              <a:t> </a:t>
            </a:r>
            <a:r>
              <a:rPr lang="en-US" sz="4000" u="sng" dirty="0" err="1" smtClean="0"/>
              <a:t>Sistem</a:t>
            </a:r>
            <a:r>
              <a:rPr lang="en-US" sz="4000" u="sng" dirty="0" smtClean="0"/>
              <a:t>, </a:t>
            </a:r>
            <a:r>
              <a:rPr lang="en-US" sz="4000" u="sng" dirty="0" err="1" smtClean="0"/>
              <a:t>Rangkaian</a:t>
            </a:r>
            <a:r>
              <a:rPr lang="en-US" sz="4000" u="sng" dirty="0" smtClean="0"/>
              <a:t> RC</a:t>
            </a:r>
            <a:endParaRPr lang="en-SG" sz="4000" u="sng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785918" y="4143380"/>
            <a:ext cx="6900882" cy="1982783"/>
          </a:xfrm>
        </p:spPr>
        <p:txBody>
          <a:bodyPr/>
          <a:lstStyle/>
          <a:p>
            <a:pPr>
              <a:buNone/>
            </a:pPr>
            <a:r>
              <a:rPr lang="en-SG" sz="2400" dirty="0" smtClean="0"/>
              <a:t>	</a:t>
            </a:r>
            <a:r>
              <a:rPr lang="en-SG" sz="2400" dirty="0" err="1" smtClean="0"/>
              <a:t>Rangkaian</a:t>
            </a:r>
            <a:r>
              <a:rPr lang="en-SG" sz="2400" dirty="0" smtClean="0"/>
              <a:t> RC </a:t>
            </a:r>
            <a:r>
              <a:rPr lang="en-SG" sz="2400" dirty="0" err="1" smtClean="0"/>
              <a:t>dapat</a:t>
            </a:r>
            <a:r>
              <a:rPr lang="en-SG" sz="2400" dirty="0" smtClean="0"/>
              <a:t> </a:t>
            </a:r>
            <a:r>
              <a:rPr lang="en-SG" sz="2400" dirty="0" err="1" smtClean="0"/>
              <a:t>dilihat</a:t>
            </a:r>
            <a:r>
              <a:rPr lang="en-SG" sz="2400" dirty="0" smtClean="0"/>
              <a:t> </a:t>
            </a:r>
            <a:r>
              <a:rPr lang="en-SG" sz="2400" dirty="0" err="1" smtClean="0"/>
              <a:t>sebagai</a:t>
            </a:r>
            <a:r>
              <a:rPr lang="en-SG" sz="2400" dirty="0" smtClean="0"/>
              <a:t> </a:t>
            </a:r>
            <a:r>
              <a:rPr lang="en-SG" sz="2400" dirty="0" err="1" smtClean="0"/>
              <a:t>suatu</a:t>
            </a:r>
            <a:r>
              <a:rPr lang="en-SG" sz="2400" dirty="0" smtClean="0"/>
              <a:t> </a:t>
            </a:r>
            <a:r>
              <a:rPr lang="en-SG" sz="2400" dirty="0" err="1" smtClean="0"/>
              <a:t>sistem</a:t>
            </a:r>
            <a:r>
              <a:rPr lang="en-SG" sz="2400" dirty="0" smtClean="0"/>
              <a:t> </a:t>
            </a:r>
            <a:r>
              <a:rPr lang="en-SG" sz="2400" dirty="0" err="1" smtClean="0"/>
              <a:t>waktu</a:t>
            </a:r>
            <a:r>
              <a:rPr lang="en-SG" sz="2400" dirty="0" smtClean="0"/>
              <a:t> </a:t>
            </a:r>
            <a:r>
              <a:rPr lang="en-SG" sz="2400" dirty="0" err="1" smtClean="0"/>
              <a:t>kontinyu</a:t>
            </a:r>
            <a:r>
              <a:rPr lang="en-SG" sz="2400" dirty="0" smtClean="0"/>
              <a:t> single-input single-output </a:t>
            </a:r>
            <a:r>
              <a:rPr lang="en-SG" sz="2400" dirty="0" err="1" smtClean="0"/>
              <a:t>dengan</a:t>
            </a:r>
            <a:r>
              <a:rPr lang="en-SG" sz="2400" dirty="0" smtClean="0"/>
              <a:t> input x(t) </a:t>
            </a:r>
            <a:r>
              <a:rPr lang="en-SG" sz="2400" dirty="0" err="1" smtClean="0"/>
              <a:t>sebanding</a:t>
            </a:r>
            <a:r>
              <a:rPr lang="en-SG" sz="2400" dirty="0" smtClean="0"/>
              <a:t> </a:t>
            </a:r>
            <a:r>
              <a:rPr lang="en-SG" sz="2400" dirty="0" err="1" smtClean="0"/>
              <a:t>dengan</a:t>
            </a:r>
            <a:r>
              <a:rPr lang="en-SG" sz="2400" dirty="0" smtClean="0"/>
              <a:t> </a:t>
            </a:r>
            <a:r>
              <a:rPr lang="en-SG" sz="2400" dirty="0" err="1" smtClean="0"/>
              <a:t>arus</a:t>
            </a:r>
            <a:r>
              <a:rPr lang="en-SG" sz="2400" dirty="0" smtClean="0"/>
              <a:t> </a:t>
            </a:r>
            <a:r>
              <a:rPr lang="en-SG" sz="2400" dirty="0" err="1" smtClean="0"/>
              <a:t>i</a:t>
            </a:r>
            <a:r>
              <a:rPr lang="en-SG" sz="2400" dirty="0" smtClean="0"/>
              <a:t>(t) yang </a:t>
            </a:r>
            <a:r>
              <a:rPr lang="en-SG" sz="2400" dirty="0" err="1" smtClean="0"/>
              <a:t>selanjutnya</a:t>
            </a:r>
            <a:r>
              <a:rPr lang="en-SG" sz="2400" dirty="0" smtClean="0"/>
              <a:t> </a:t>
            </a:r>
            <a:r>
              <a:rPr lang="en-SG" sz="2400" dirty="0" err="1" smtClean="0"/>
              <a:t>mengalir</a:t>
            </a:r>
            <a:r>
              <a:rPr lang="en-SG" sz="2400" dirty="0" smtClean="0"/>
              <a:t> </a:t>
            </a:r>
            <a:r>
              <a:rPr lang="en-SG" sz="2400" dirty="0" err="1" smtClean="0"/>
              <a:t>ke</a:t>
            </a:r>
            <a:r>
              <a:rPr lang="en-SG" sz="2400" dirty="0" smtClean="0"/>
              <a:t> </a:t>
            </a:r>
            <a:r>
              <a:rPr lang="en-SG" sz="2400" dirty="0" err="1" smtClean="0"/>
              <a:t>sambungan</a:t>
            </a:r>
            <a:r>
              <a:rPr lang="en-SG" sz="2400" dirty="0" smtClean="0"/>
              <a:t> </a:t>
            </a:r>
            <a:r>
              <a:rPr lang="en-SG" sz="2400" dirty="0" err="1" smtClean="0"/>
              <a:t>paralel</a:t>
            </a:r>
            <a:r>
              <a:rPr lang="en-SG" sz="2400" dirty="0" smtClean="0"/>
              <a:t> </a:t>
            </a:r>
            <a:r>
              <a:rPr lang="en-SG" sz="2400" dirty="0" err="1" smtClean="0"/>
              <a:t>dan</a:t>
            </a:r>
            <a:r>
              <a:rPr lang="en-SG" sz="2400" dirty="0" smtClean="0"/>
              <a:t> output y(t) </a:t>
            </a:r>
            <a:r>
              <a:rPr lang="en-SG" sz="2400" dirty="0" err="1" smtClean="0"/>
              <a:t>sebanding</a:t>
            </a:r>
            <a:r>
              <a:rPr lang="en-SG" sz="2400" dirty="0" smtClean="0"/>
              <a:t> </a:t>
            </a:r>
            <a:r>
              <a:rPr lang="en-SG" sz="2400" dirty="0" err="1" smtClean="0"/>
              <a:t>dengan</a:t>
            </a:r>
            <a:r>
              <a:rPr lang="en-SG" sz="2400" dirty="0" smtClean="0"/>
              <a:t> </a:t>
            </a:r>
            <a:r>
              <a:rPr lang="en-SG" sz="2400" dirty="0" err="1" smtClean="0"/>
              <a:t>tegangan</a:t>
            </a:r>
            <a:r>
              <a:rPr lang="en-SG" sz="2400" dirty="0" smtClean="0"/>
              <a:t> </a:t>
            </a:r>
            <a:r>
              <a:rPr lang="en-SG" sz="2400" dirty="0" err="1" smtClean="0"/>
              <a:t>vc</a:t>
            </a:r>
            <a:r>
              <a:rPr lang="en-SG" sz="2400" dirty="0" smtClean="0"/>
              <a:t>(t) </a:t>
            </a:r>
            <a:r>
              <a:rPr lang="en-SG" sz="2400" dirty="0" err="1" smtClean="0"/>
              <a:t>pada</a:t>
            </a:r>
            <a:r>
              <a:rPr lang="en-SG" sz="2400" dirty="0" smtClean="0"/>
              <a:t> </a:t>
            </a:r>
            <a:r>
              <a:rPr lang="en-SG" sz="2400" dirty="0" err="1" smtClean="0"/>
              <a:t>kapasitor</a:t>
            </a:r>
            <a:r>
              <a:rPr lang="en-SG" sz="2400" dirty="0" smtClean="0"/>
              <a:t>.</a:t>
            </a:r>
            <a:endParaRPr lang="en-SG" sz="2400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1428736"/>
            <a:ext cx="4810849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6"/>
            <a:ext cx="6959519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4143380"/>
            <a:ext cx="4667085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1857364"/>
            <a:ext cx="6016958" cy="4295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1714480" y="6215082"/>
            <a:ext cx="6000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Respon</a:t>
            </a:r>
            <a:r>
              <a:rPr lang="en-US" b="1" dirty="0" smtClean="0"/>
              <a:t> Step </a:t>
            </a:r>
            <a:r>
              <a:rPr lang="en-US" b="1" dirty="0" err="1" smtClean="0"/>
              <a:t>Rangkaian</a:t>
            </a:r>
            <a:r>
              <a:rPr lang="en-US" b="1" dirty="0" smtClean="0"/>
              <a:t> RC </a:t>
            </a:r>
            <a:r>
              <a:rPr lang="en-US" b="1" dirty="0" err="1" smtClean="0"/>
              <a:t>untuk</a:t>
            </a:r>
            <a:r>
              <a:rPr lang="en-US" b="1" dirty="0" smtClean="0"/>
              <a:t> R=C=1</a:t>
            </a:r>
            <a:endParaRPr lang="en-SG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000" u="sng" dirty="0" err="1" smtClean="0"/>
              <a:t>Contoh</a:t>
            </a:r>
            <a:r>
              <a:rPr lang="en-US" sz="4000" u="sng" dirty="0" smtClean="0"/>
              <a:t> </a:t>
            </a:r>
            <a:r>
              <a:rPr lang="en-US" sz="4000" u="sng" dirty="0" err="1" smtClean="0"/>
              <a:t>Sistem</a:t>
            </a:r>
            <a:r>
              <a:rPr lang="en-US" sz="4000" u="sng" dirty="0" smtClean="0"/>
              <a:t>, </a:t>
            </a:r>
            <a:r>
              <a:rPr lang="en-US" sz="4000" u="sng" dirty="0" err="1" smtClean="0"/>
              <a:t>Gerakan</a:t>
            </a:r>
            <a:r>
              <a:rPr lang="en-US" sz="4000" u="sng" dirty="0" smtClean="0"/>
              <a:t> Mobil</a:t>
            </a:r>
            <a:endParaRPr lang="en-SG" sz="4000" u="sng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00034" y="1428736"/>
            <a:ext cx="6900882" cy="1982783"/>
          </a:xfrm>
        </p:spPr>
        <p:txBody>
          <a:bodyPr/>
          <a:lstStyle/>
          <a:p>
            <a:r>
              <a:rPr lang="en-SG" sz="2400" dirty="0" err="1" smtClean="0"/>
              <a:t>Pertimbangkan</a:t>
            </a:r>
            <a:r>
              <a:rPr lang="en-SG" sz="2400" dirty="0" smtClean="0"/>
              <a:t> </a:t>
            </a:r>
            <a:r>
              <a:rPr lang="en-SG" sz="2400" dirty="0" err="1" smtClean="0"/>
              <a:t>sebuah</a:t>
            </a:r>
            <a:r>
              <a:rPr lang="en-SG" sz="2400" dirty="0" smtClean="0"/>
              <a:t> </a:t>
            </a:r>
            <a:r>
              <a:rPr lang="en-SG" sz="2400" dirty="0" err="1" smtClean="0"/>
              <a:t>mobil</a:t>
            </a:r>
            <a:r>
              <a:rPr lang="en-SG" sz="2400" dirty="0" smtClean="0"/>
              <a:t> </a:t>
            </a:r>
            <a:r>
              <a:rPr lang="en-SG" sz="2400" dirty="0" err="1" smtClean="0"/>
              <a:t>pada</a:t>
            </a:r>
            <a:r>
              <a:rPr lang="en-SG" sz="2400" dirty="0" smtClean="0"/>
              <a:t> </a:t>
            </a:r>
            <a:r>
              <a:rPr lang="en-SG" sz="2400" dirty="0" err="1" smtClean="0"/>
              <a:t>permukaan</a:t>
            </a:r>
            <a:r>
              <a:rPr lang="en-SG" sz="2400" dirty="0" smtClean="0"/>
              <a:t> horizontal, </a:t>
            </a:r>
            <a:r>
              <a:rPr lang="en-SG" sz="2400" dirty="0" err="1" smtClean="0"/>
              <a:t>seperti</a:t>
            </a:r>
            <a:r>
              <a:rPr lang="en-SG" sz="2400" dirty="0" smtClean="0"/>
              <a:t> yang </a:t>
            </a:r>
            <a:r>
              <a:rPr lang="en-SG" sz="2400" dirty="0" err="1" smtClean="0"/>
              <a:t>diberikan</a:t>
            </a:r>
            <a:r>
              <a:rPr lang="en-SG" sz="2400" dirty="0" smtClean="0"/>
              <a:t> </a:t>
            </a:r>
            <a:r>
              <a:rPr lang="en-SG" sz="2400" dirty="0" err="1" smtClean="0"/>
              <a:t>pada</a:t>
            </a:r>
            <a:r>
              <a:rPr lang="en-SG" sz="2400" dirty="0" smtClean="0"/>
              <a:t> </a:t>
            </a:r>
            <a:r>
              <a:rPr lang="en-SG" sz="2400" dirty="0" err="1" smtClean="0"/>
              <a:t>Gambar</a:t>
            </a:r>
            <a:endParaRPr lang="en-SG" sz="2400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2428868"/>
            <a:ext cx="5561627" cy="28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6143636" y="5214950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</a:t>
            </a:r>
            <a:r>
              <a:rPr lang="en-US" dirty="0" smtClean="0"/>
              <a:t>(t)</a:t>
            </a:r>
            <a:endParaRPr lang="en-SG" dirty="0"/>
          </a:p>
        </p:txBody>
      </p:sp>
      <p:sp>
        <p:nvSpPr>
          <p:cNvPr id="10" name="TextBox 9"/>
          <p:cNvSpPr txBox="1"/>
          <p:nvPr/>
        </p:nvSpPr>
        <p:spPr>
          <a:xfrm>
            <a:off x="3071802" y="5572140"/>
            <a:ext cx="357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Gambar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Gerakan</a:t>
            </a:r>
            <a:r>
              <a:rPr lang="en-US" dirty="0" smtClean="0"/>
              <a:t> Mobil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525963"/>
          </a:xfrm>
        </p:spPr>
        <p:txBody>
          <a:bodyPr/>
          <a:lstStyle/>
          <a:p>
            <a:r>
              <a:rPr lang="fr-FR" sz="2800" b="1" dirty="0" smtClean="0"/>
              <a:t>Output y(t) </a:t>
            </a:r>
            <a:r>
              <a:rPr lang="fr-FR" sz="2800" b="1" dirty="0" err="1" smtClean="0"/>
              <a:t>adalah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posisi</a:t>
            </a:r>
            <a:r>
              <a:rPr lang="fr-FR" sz="2800" b="1" dirty="0" smtClean="0"/>
              <a:t> mobil </a:t>
            </a:r>
            <a:r>
              <a:rPr lang="fr-FR" sz="2800" b="1" dirty="0" err="1" smtClean="0"/>
              <a:t>pada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waktu</a:t>
            </a:r>
            <a:r>
              <a:rPr lang="fr-FR" sz="2800" b="1" dirty="0" smtClean="0"/>
              <a:t> t relatif </a:t>
            </a:r>
            <a:r>
              <a:rPr lang="en-SG" sz="2800" dirty="0" err="1" smtClean="0"/>
              <a:t>terhadap</a:t>
            </a:r>
            <a:r>
              <a:rPr lang="en-SG" sz="2800" dirty="0" smtClean="0"/>
              <a:t> </a:t>
            </a:r>
            <a:r>
              <a:rPr lang="en-SG" sz="2800" dirty="0" err="1" smtClean="0"/>
              <a:t>suatu</a:t>
            </a:r>
            <a:r>
              <a:rPr lang="en-SG" sz="2800" dirty="0" smtClean="0"/>
              <a:t> </a:t>
            </a:r>
            <a:r>
              <a:rPr lang="en-SG" sz="2800" dirty="0" err="1" smtClean="0"/>
              <a:t>titik</a:t>
            </a:r>
            <a:r>
              <a:rPr lang="en-SG" sz="2800" dirty="0" smtClean="0"/>
              <a:t> </a:t>
            </a:r>
            <a:r>
              <a:rPr lang="en-SG" sz="2800" dirty="0" err="1" smtClean="0"/>
              <a:t>referensi</a:t>
            </a:r>
            <a:r>
              <a:rPr lang="en-SG" sz="2800" dirty="0" smtClean="0"/>
              <a:t>.</a:t>
            </a:r>
          </a:p>
          <a:p>
            <a:r>
              <a:rPr lang="en-SG" sz="2800" b="1" dirty="0" smtClean="0"/>
              <a:t>Input x(t) </a:t>
            </a:r>
            <a:r>
              <a:rPr lang="en-SG" sz="2800" b="1" dirty="0" err="1" smtClean="0"/>
              <a:t>merupakan</a:t>
            </a:r>
            <a:r>
              <a:rPr lang="en-SG" sz="2800" b="1" dirty="0" smtClean="0"/>
              <a:t> </a:t>
            </a:r>
            <a:r>
              <a:rPr lang="en-SG" sz="2800" b="1" dirty="0" err="1" smtClean="0"/>
              <a:t>gaya</a:t>
            </a:r>
            <a:r>
              <a:rPr lang="en-SG" sz="2800" b="1" dirty="0" smtClean="0"/>
              <a:t> yang </a:t>
            </a:r>
            <a:r>
              <a:rPr lang="en-SG" sz="2800" b="1" dirty="0" err="1" smtClean="0"/>
              <a:t>diberikan</a:t>
            </a:r>
            <a:r>
              <a:rPr lang="en-SG" sz="2800" b="1" dirty="0" smtClean="0"/>
              <a:t> </a:t>
            </a:r>
            <a:r>
              <a:rPr lang="en-SG" sz="2800" b="1" dirty="0" err="1" smtClean="0"/>
              <a:t>pada</a:t>
            </a:r>
            <a:r>
              <a:rPr lang="en-SG" sz="2800" b="1" dirty="0" smtClean="0"/>
              <a:t> </a:t>
            </a:r>
            <a:r>
              <a:rPr lang="en-SG" sz="2800" b="1" dirty="0" err="1" smtClean="0"/>
              <a:t>mobil</a:t>
            </a:r>
            <a:r>
              <a:rPr lang="en-SG" sz="2800" b="1" dirty="0" smtClean="0"/>
              <a:t> </a:t>
            </a:r>
            <a:r>
              <a:rPr lang="en-SG" sz="2800" dirty="0" err="1" smtClean="0"/>
              <a:t>pada</a:t>
            </a:r>
            <a:r>
              <a:rPr lang="en-SG" sz="2800" dirty="0" smtClean="0"/>
              <a:t> </a:t>
            </a:r>
            <a:r>
              <a:rPr lang="en-SG" sz="2800" dirty="0" err="1" smtClean="0"/>
              <a:t>saat</a:t>
            </a:r>
            <a:r>
              <a:rPr lang="en-SG" sz="2800" dirty="0" smtClean="0"/>
              <a:t> t.</a:t>
            </a:r>
          </a:p>
          <a:p>
            <a:r>
              <a:rPr lang="de-DE" sz="2800" dirty="0" smtClean="0"/>
              <a:t>hukum Newton kedua tentang gerak:</a:t>
            </a:r>
          </a:p>
          <a:p>
            <a:endParaRPr lang="de-DE" sz="2800" dirty="0" smtClean="0"/>
          </a:p>
          <a:p>
            <a:endParaRPr lang="de-DE" sz="2800" dirty="0" smtClean="0"/>
          </a:p>
          <a:p>
            <a:r>
              <a:rPr lang="en-SG" sz="2800" dirty="0" err="1" smtClean="0"/>
              <a:t>Ditetapkan</a:t>
            </a:r>
            <a:r>
              <a:rPr lang="en-SG" sz="2800" dirty="0" smtClean="0"/>
              <a:t> v(t) = </a:t>
            </a:r>
            <a:r>
              <a:rPr lang="en-SG" sz="2800" i="1" dirty="0" err="1" smtClean="0"/>
              <a:t>dy</a:t>
            </a:r>
            <a:r>
              <a:rPr lang="en-SG" sz="2800" i="1" dirty="0" smtClean="0"/>
              <a:t>(t)/</a:t>
            </a:r>
            <a:r>
              <a:rPr lang="en-SG" sz="2800" i="1" dirty="0" err="1" smtClean="0"/>
              <a:t>dt</a:t>
            </a:r>
            <a:endParaRPr lang="de-DE" sz="2800" dirty="0" smtClean="0"/>
          </a:p>
          <a:p>
            <a:endParaRPr lang="de-DE" sz="2800" dirty="0" smtClean="0"/>
          </a:p>
          <a:p>
            <a:endParaRPr lang="de-DE" sz="2800" dirty="0" smtClean="0"/>
          </a:p>
          <a:p>
            <a:endParaRPr lang="en-SG" sz="2800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4286256"/>
            <a:ext cx="282662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40" y="6015036"/>
            <a:ext cx="3090868" cy="842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785926"/>
            <a:ext cx="8229600" cy="4525963"/>
          </a:xfrm>
        </p:spPr>
        <p:txBody>
          <a:bodyPr rtlCol="0">
            <a:normAutofit/>
          </a:bodyPr>
          <a:lstStyle/>
          <a:p>
            <a:r>
              <a:rPr lang="en-SG" sz="2400" dirty="0" err="1" smtClean="0"/>
              <a:t>Penyelesaian</a:t>
            </a:r>
            <a:r>
              <a:rPr lang="en-SG" sz="2400" dirty="0" smtClean="0"/>
              <a:t> </a:t>
            </a:r>
            <a:r>
              <a:rPr lang="en-SG" sz="2400" dirty="0" err="1" smtClean="0"/>
              <a:t>untuk</a:t>
            </a:r>
            <a:r>
              <a:rPr lang="en-SG" sz="2400" dirty="0" smtClean="0"/>
              <a:t> y(t) </a:t>
            </a:r>
            <a:r>
              <a:rPr lang="en-SG" sz="2400" dirty="0" err="1" smtClean="0"/>
              <a:t>seperti</a:t>
            </a:r>
            <a:r>
              <a:rPr lang="en-SG" sz="2400" dirty="0" smtClean="0"/>
              <a:t> </a:t>
            </a:r>
            <a:r>
              <a:rPr lang="en-SG" sz="2400" dirty="0" err="1" smtClean="0"/>
              <a:t>berikut</a:t>
            </a:r>
            <a:endParaRPr lang="en-SG" sz="2400" dirty="0" smtClean="0"/>
          </a:p>
          <a:p>
            <a:endParaRPr lang="en-US" sz="2400" dirty="0" smtClean="0">
              <a:solidFill>
                <a:srgbClr val="00B0F0"/>
              </a:solidFill>
            </a:endParaRPr>
          </a:p>
          <a:p>
            <a:endParaRPr lang="en-US" sz="2400" dirty="0" smtClean="0">
              <a:solidFill>
                <a:srgbClr val="00B0F0"/>
              </a:solidFill>
            </a:endParaRPr>
          </a:p>
          <a:p>
            <a:endParaRPr lang="en-US" sz="2400" dirty="0" smtClean="0">
              <a:solidFill>
                <a:srgbClr val="00B0F0"/>
              </a:solidFill>
            </a:endParaRPr>
          </a:p>
          <a:p>
            <a:endParaRPr lang="en-US" sz="2400" dirty="0" smtClean="0">
              <a:solidFill>
                <a:srgbClr val="00B0F0"/>
              </a:solidFill>
            </a:endParaRPr>
          </a:p>
          <a:p>
            <a:endParaRPr lang="en-SG" sz="2400" dirty="0" smtClean="0"/>
          </a:p>
          <a:p>
            <a:endParaRPr lang="en-SG" sz="2400" dirty="0" smtClean="0"/>
          </a:p>
          <a:p>
            <a:r>
              <a:rPr lang="en-SG" sz="2400" dirty="0" err="1" smtClean="0"/>
              <a:t>respon</a:t>
            </a:r>
            <a:r>
              <a:rPr lang="en-SG" sz="2400" dirty="0" smtClean="0"/>
              <a:t> step </a:t>
            </a:r>
            <a:r>
              <a:rPr lang="en-SG" sz="2400" dirty="0" err="1" smtClean="0"/>
              <a:t>dapat</a:t>
            </a:r>
            <a:r>
              <a:rPr lang="en-SG" sz="2400" dirty="0" smtClean="0"/>
              <a:t> </a:t>
            </a:r>
            <a:r>
              <a:rPr lang="en-SG" sz="2400" dirty="0" err="1" smtClean="0"/>
              <a:t>dideferensiasi</a:t>
            </a:r>
            <a:r>
              <a:rPr lang="en-SG" sz="2400" dirty="0" smtClean="0"/>
              <a:t>:</a:t>
            </a:r>
            <a:endParaRPr lang="fr-CA" sz="2400" dirty="0" smtClean="0">
              <a:solidFill>
                <a:srgbClr val="00B0F0"/>
              </a:solidFill>
            </a:endParaRP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4083" y="2216139"/>
            <a:ext cx="5804685" cy="2713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488" y="5643578"/>
            <a:ext cx="4440577" cy="852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071546"/>
            <a:ext cx="6164228" cy="4186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500166" y="5715016"/>
            <a:ext cx="6643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Respon</a:t>
            </a:r>
            <a:r>
              <a:rPr lang="en-US" b="1" dirty="0" smtClean="0"/>
              <a:t> Step </a:t>
            </a:r>
            <a:r>
              <a:rPr lang="en-US" b="1" dirty="0" err="1" smtClean="0"/>
              <a:t>pada</a:t>
            </a:r>
            <a:r>
              <a:rPr lang="en-US" b="1" dirty="0" smtClean="0"/>
              <a:t> Mobil </a:t>
            </a:r>
            <a:r>
              <a:rPr lang="en-US" b="1" dirty="0" err="1" smtClean="0"/>
              <a:t>dengan</a:t>
            </a:r>
            <a:r>
              <a:rPr lang="en-US" b="1" dirty="0" smtClean="0"/>
              <a:t> M=1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kf</a:t>
            </a:r>
            <a:r>
              <a:rPr lang="en-US" b="1" dirty="0" smtClean="0"/>
              <a:t>=0,1</a:t>
            </a:r>
            <a:endParaRPr lang="en-SG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err="1" smtClean="0"/>
              <a:t>Sistem</a:t>
            </a:r>
            <a:r>
              <a:rPr lang="en-SG" dirty="0" smtClean="0"/>
              <a:t> </a:t>
            </a:r>
            <a:r>
              <a:rPr lang="en-SG" dirty="0" err="1" smtClean="0"/>
              <a:t>Waktu</a:t>
            </a:r>
            <a:r>
              <a:rPr lang="en-SG" dirty="0" smtClean="0"/>
              <a:t> </a:t>
            </a:r>
            <a:r>
              <a:rPr lang="en-SG" dirty="0" err="1" smtClean="0"/>
              <a:t>Diskrit</a:t>
            </a:r>
            <a:endParaRPr lang="en-SG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Penggambaran sistem waktu disktrit berkaitan dengan </a:t>
            </a:r>
            <a:r>
              <a:rPr lang="en-SG" dirty="0" err="1" smtClean="0"/>
              <a:t>pengambilan</a:t>
            </a:r>
            <a:r>
              <a:rPr lang="en-SG" dirty="0" smtClean="0"/>
              <a:t> </a:t>
            </a:r>
            <a:r>
              <a:rPr lang="en-SG" dirty="0" err="1" smtClean="0"/>
              <a:t>sampel</a:t>
            </a:r>
            <a:r>
              <a:rPr lang="en-SG" dirty="0" smtClean="0"/>
              <a:t> </a:t>
            </a:r>
            <a:r>
              <a:rPr lang="en-SG" dirty="0" err="1" smtClean="0"/>
              <a:t>pada</a:t>
            </a:r>
            <a:r>
              <a:rPr lang="en-SG" dirty="0" smtClean="0"/>
              <a:t> </a:t>
            </a:r>
            <a:r>
              <a:rPr lang="en-SG" dirty="0" err="1" smtClean="0"/>
              <a:t>waktu-waktu</a:t>
            </a:r>
            <a:r>
              <a:rPr lang="en-SG" dirty="0" smtClean="0"/>
              <a:t> </a:t>
            </a:r>
            <a:r>
              <a:rPr lang="en-SG" dirty="0" err="1" smtClean="0"/>
              <a:t>tertentu</a:t>
            </a:r>
            <a:r>
              <a:rPr lang="en-SG" dirty="0" smtClean="0"/>
              <a:t> </a:t>
            </a:r>
            <a:r>
              <a:rPr lang="en-SG" dirty="0" err="1" smtClean="0"/>
              <a:t>dari</a:t>
            </a:r>
            <a:r>
              <a:rPr lang="en-SG" dirty="0" smtClean="0"/>
              <a:t> </a:t>
            </a:r>
            <a:r>
              <a:rPr lang="en-SG" dirty="0" err="1" smtClean="0"/>
              <a:t>sistem</a:t>
            </a:r>
            <a:r>
              <a:rPr lang="en-SG" dirty="0" smtClean="0"/>
              <a:t> yang </a:t>
            </a:r>
            <a:r>
              <a:rPr lang="en-SG" dirty="0" err="1" smtClean="0"/>
              <a:t>biasanya</a:t>
            </a:r>
            <a:r>
              <a:rPr lang="en-SG" dirty="0" smtClean="0"/>
              <a:t> </a:t>
            </a:r>
            <a:r>
              <a:rPr lang="en-SG" dirty="0" err="1" smtClean="0"/>
              <a:t>dengan</a:t>
            </a:r>
            <a:r>
              <a:rPr lang="en-SG" dirty="0" smtClean="0"/>
              <a:t> </a:t>
            </a:r>
            <a:r>
              <a:rPr lang="en-SG" dirty="0" err="1" smtClean="0"/>
              <a:t>penggunaan</a:t>
            </a:r>
            <a:r>
              <a:rPr lang="en-SG" dirty="0" smtClean="0"/>
              <a:t> </a:t>
            </a:r>
            <a:r>
              <a:rPr lang="en-SG" dirty="0" err="1" smtClean="0"/>
              <a:t>notasi</a:t>
            </a:r>
            <a:r>
              <a:rPr lang="en-SG" dirty="0" smtClean="0"/>
              <a:t> f[n].</a:t>
            </a:r>
            <a:endParaRPr lang="en-SG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4071942"/>
            <a:ext cx="6999359" cy="1409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786050" y="5643578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Gambar</a:t>
            </a:r>
            <a:r>
              <a:rPr lang="en-US" dirty="0" smtClean="0"/>
              <a:t> Diagram Blok </a:t>
            </a:r>
            <a:r>
              <a:rPr lang="en-US" dirty="0" err="1" smtClean="0"/>
              <a:t>Sinyal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Diskrit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2214563" y="274638"/>
            <a:ext cx="6472237" cy="1143000"/>
          </a:xfrm>
        </p:spPr>
        <p:txBody>
          <a:bodyPr/>
          <a:lstStyle/>
          <a:p>
            <a:pPr algn="l"/>
            <a:r>
              <a:rPr lang="fr-CA" dirty="0" err="1" smtClean="0">
                <a:solidFill>
                  <a:schemeClr val="tx2"/>
                </a:solidFill>
              </a:rPr>
              <a:t>Pengenalan</a:t>
            </a:r>
            <a:r>
              <a:rPr lang="fr-CA" dirty="0" smtClean="0">
                <a:solidFill>
                  <a:schemeClr val="tx2"/>
                </a:solidFill>
              </a:rPr>
              <a:t> </a:t>
            </a:r>
            <a:r>
              <a:rPr lang="fr-CA" dirty="0" err="1" smtClean="0">
                <a:solidFill>
                  <a:schemeClr val="tx2"/>
                </a:solidFill>
              </a:rPr>
              <a:t>Sistem</a:t>
            </a:r>
            <a:endParaRPr lang="fr-CA" dirty="0" smtClean="0">
              <a:solidFill>
                <a:schemeClr val="tx2"/>
              </a:solidFill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786049" y="1600200"/>
            <a:ext cx="5900751" cy="4525963"/>
          </a:xfrm>
        </p:spPr>
        <p:txBody>
          <a:bodyPr/>
          <a:lstStyle/>
          <a:p>
            <a:r>
              <a:rPr lang="en-SG" dirty="0" err="1" smtClean="0"/>
              <a:t>Mahasiswa</a:t>
            </a:r>
            <a:r>
              <a:rPr lang="en-SG" dirty="0" smtClean="0"/>
              <a:t> </a:t>
            </a:r>
            <a:r>
              <a:rPr lang="en-SG" dirty="0" err="1" smtClean="0"/>
              <a:t>mampu</a:t>
            </a:r>
            <a:r>
              <a:rPr lang="en-SG" dirty="0" smtClean="0"/>
              <a:t> </a:t>
            </a:r>
            <a:r>
              <a:rPr lang="en-SG" dirty="0" err="1" smtClean="0"/>
              <a:t>menggambarkan</a:t>
            </a:r>
            <a:r>
              <a:rPr lang="en-SG" dirty="0" smtClean="0"/>
              <a:t> </a:t>
            </a:r>
            <a:r>
              <a:rPr lang="en-SG" dirty="0" err="1" smtClean="0"/>
              <a:t>konsep</a:t>
            </a:r>
            <a:r>
              <a:rPr lang="en-SG" dirty="0" smtClean="0"/>
              <a:t> </a:t>
            </a:r>
            <a:r>
              <a:rPr lang="sv-SE" dirty="0" smtClean="0"/>
              <a:t>dasar sebuah sistem, sifat-sifat dasar </a:t>
            </a:r>
            <a:r>
              <a:rPr lang="en-SG" dirty="0" err="1" smtClean="0"/>
              <a:t>sistem</a:t>
            </a:r>
            <a:r>
              <a:rPr lang="en-SG" dirty="0" smtClean="0"/>
              <a:t> </a:t>
            </a:r>
            <a:r>
              <a:rPr lang="en-SG" dirty="0" err="1" smtClean="0"/>
              <a:t>dan</a:t>
            </a:r>
            <a:r>
              <a:rPr lang="en-SG" dirty="0" smtClean="0"/>
              <a:t> </a:t>
            </a:r>
            <a:r>
              <a:rPr lang="en-SG" dirty="0" err="1" smtClean="0"/>
              <a:t>pengertian</a:t>
            </a:r>
            <a:r>
              <a:rPr lang="en-SG" dirty="0" smtClean="0"/>
              <a:t> </a:t>
            </a:r>
            <a:r>
              <a:rPr lang="en-SG" dirty="0" err="1" smtClean="0"/>
              <a:t>sistem</a:t>
            </a:r>
            <a:r>
              <a:rPr lang="en-SG" dirty="0" smtClean="0"/>
              <a:t> </a:t>
            </a:r>
            <a:r>
              <a:rPr lang="en-SG" dirty="0" err="1" smtClean="0"/>
              <a:t>waktu</a:t>
            </a:r>
            <a:r>
              <a:rPr lang="en-SG" dirty="0" smtClean="0"/>
              <a:t> </a:t>
            </a:r>
            <a:r>
              <a:rPr lang="en-SG" dirty="0" err="1" smtClean="0"/>
              <a:t>diskrit</a:t>
            </a:r>
            <a:r>
              <a:rPr lang="en-SG" dirty="0" smtClean="0"/>
              <a:t>.</a:t>
            </a:r>
          </a:p>
          <a:p>
            <a:r>
              <a:rPr lang="en-SG" dirty="0" err="1" smtClean="0"/>
              <a:t>Mahasiswa</a:t>
            </a:r>
            <a:r>
              <a:rPr lang="en-SG" dirty="0" smtClean="0"/>
              <a:t> </a:t>
            </a:r>
            <a:r>
              <a:rPr lang="en-SG" dirty="0" err="1" smtClean="0"/>
              <a:t>mampu</a:t>
            </a:r>
            <a:r>
              <a:rPr lang="en-SG" dirty="0" smtClean="0"/>
              <a:t> </a:t>
            </a:r>
            <a:r>
              <a:rPr lang="en-SG" dirty="0" err="1" smtClean="0"/>
              <a:t>membedakan</a:t>
            </a:r>
            <a:r>
              <a:rPr lang="en-SG" dirty="0" smtClean="0"/>
              <a:t> </a:t>
            </a:r>
            <a:r>
              <a:rPr lang="en-SG" dirty="0" err="1" smtClean="0"/>
              <a:t>sistem</a:t>
            </a:r>
            <a:r>
              <a:rPr lang="en-SG" dirty="0" smtClean="0"/>
              <a:t> </a:t>
            </a:r>
            <a:r>
              <a:rPr lang="en-SG" dirty="0" err="1" smtClean="0"/>
              <a:t>waktu</a:t>
            </a:r>
            <a:r>
              <a:rPr lang="en-SG" dirty="0" smtClean="0"/>
              <a:t> </a:t>
            </a:r>
            <a:r>
              <a:rPr lang="en-SG" dirty="0" err="1" smtClean="0"/>
              <a:t>kontinyu</a:t>
            </a:r>
            <a:r>
              <a:rPr lang="en-SG" dirty="0" smtClean="0"/>
              <a:t> </a:t>
            </a:r>
            <a:r>
              <a:rPr lang="en-SG" dirty="0" err="1" smtClean="0"/>
              <a:t>dan</a:t>
            </a:r>
            <a:r>
              <a:rPr lang="en-SG" dirty="0" smtClean="0"/>
              <a:t> </a:t>
            </a:r>
            <a:r>
              <a:rPr lang="en-SG" dirty="0" err="1" smtClean="0"/>
              <a:t>sistem</a:t>
            </a:r>
            <a:r>
              <a:rPr lang="en-SG" dirty="0" smtClean="0"/>
              <a:t> </a:t>
            </a:r>
            <a:r>
              <a:rPr lang="en-SG" dirty="0" err="1" smtClean="0"/>
              <a:t>waktu</a:t>
            </a:r>
            <a:r>
              <a:rPr lang="en-SG" dirty="0" smtClean="0"/>
              <a:t> </a:t>
            </a:r>
            <a:r>
              <a:rPr lang="en-SG" dirty="0" err="1" smtClean="0"/>
              <a:t>diskrit</a:t>
            </a:r>
            <a:endParaRPr lang="fr-CA" dirty="0" smtClean="0">
              <a:solidFill>
                <a:schemeClr val="tx2"/>
              </a:solidFill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524250"/>
            <a:ext cx="2714625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SG" dirty="0" err="1" smtClean="0"/>
              <a:t>Contoh</a:t>
            </a:r>
            <a:r>
              <a:rPr lang="en-SG" dirty="0" smtClean="0"/>
              <a:t> </a:t>
            </a:r>
            <a:r>
              <a:rPr lang="en-SG" dirty="0" err="1" smtClean="0"/>
              <a:t>Sistem</a:t>
            </a:r>
            <a:r>
              <a:rPr lang="en-SG" dirty="0" smtClean="0"/>
              <a:t> </a:t>
            </a:r>
            <a:r>
              <a:rPr lang="en-SG" dirty="0" err="1" smtClean="0"/>
              <a:t>Waktu</a:t>
            </a:r>
            <a:r>
              <a:rPr lang="en-SG" dirty="0" smtClean="0"/>
              <a:t> </a:t>
            </a:r>
            <a:r>
              <a:rPr lang="en-SG" dirty="0" err="1" smtClean="0"/>
              <a:t>Diskrit</a:t>
            </a:r>
            <a:endParaRPr lang="en-SG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85720" y="1071546"/>
            <a:ext cx="8643998" cy="5286412"/>
          </a:xfrm>
        </p:spPr>
        <p:txBody>
          <a:bodyPr/>
          <a:lstStyle/>
          <a:p>
            <a:pPr>
              <a:buNone/>
            </a:pPr>
            <a:r>
              <a:rPr lang="en-SG" sz="2200" dirty="0" smtClean="0"/>
              <a:t>	</a:t>
            </a:r>
            <a:r>
              <a:rPr lang="en-SG" sz="2200" dirty="0" err="1" smtClean="0"/>
              <a:t>Suatu</a:t>
            </a:r>
            <a:r>
              <a:rPr lang="en-SG" sz="2200" dirty="0" smtClean="0"/>
              <a:t> </a:t>
            </a:r>
            <a:r>
              <a:rPr lang="en-SG" sz="2200" dirty="0" err="1" smtClean="0"/>
              <a:t>sistem</a:t>
            </a:r>
            <a:r>
              <a:rPr lang="en-SG" sz="2200" dirty="0" smtClean="0"/>
              <a:t> </a:t>
            </a:r>
            <a:r>
              <a:rPr lang="en-SG" sz="2200" dirty="0" err="1" smtClean="0"/>
              <a:t>pembayaran</a:t>
            </a:r>
            <a:r>
              <a:rPr lang="en-SG" sz="2200" dirty="0" smtClean="0"/>
              <a:t> </a:t>
            </a:r>
            <a:r>
              <a:rPr lang="en-SG" sz="2200" dirty="0" err="1" smtClean="0"/>
              <a:t>pada</a:t>
            </a:r>
            <a:r>
              <a:rPr lang="en-SG" sz="2200" dirty="0" smtClean="0"/>
              <a:t> </a:t>
            </a:r>
            <a:r>
              <a:rPr lang="en-SG" sz="2200" dirty="0" err="1" smtClean="0"/>
              <a:t>pinjaman</a:t>
            </a:r>
            <a:r>
              <a:rPr lang="en-SG" sz="2200" dirty="0" smtClean="0"/>
              <a:t> </a:t>
            </a:r>
            <a:r>
              <a:rPr lang="en-SG" sz="2200" dirty="0" err="1" smtClean="0"/>
              <a:t>uang</a:t>
            </a:r>
            <a:r>
              <a:rPr lang="en-SG" sz="2200" dirty="0" smtClean="0"/>
              <a:t> </a:t>
            </a:r>
            <a:r>
              <a:rPr lang="en-SG" sz="2200" dirty="0" err="1" smtClean="0"/>
              <a:t>di</a:t>
            </a:r>
            <a:r>
              <a:rPr lang="en-SG" sz="2200" dirty="0" smtClean="0"/>
              <a:t> bank </a:t>
            </a:r>
            <a:r>
              <a:rPr lang="en-SG" sz="2200" dirty="0" err="1" smtClean="0"/>
              <a:t>dapat</a:t>
            </a:r>
            <a:r>
              <a:rPr lang="en-SG" sz="2200" dirty="0" smtClean="0"/>
              <a:t> </a:t>
            </a:r>
            <a:r>
              <a:rPr lang="en-SG" sz="2200" dirty="0" err="1" smtClean="0"/>
              <a:t>dimodelkan</a:t>
            </a:r>
            <a:r>
              <a:rPr lang="en-SG" sz="2200" dirty="0" smtClean="0"/>
              <a:t> </a:t>
            </a:r>
            <a:r>
              <a:rPr lang="en-SG" sz="2200" dirty="0" err="1" smtClean="0"/>
              <a:t>sebagai</a:t>
            </a:r>
            <a:r>
              <a:rPr lang="en-SG" sz="2200" dirty="0" smtClean="0"/>
              <a:t> </a:t>
            </a:r>
            <a:r>
              <a:rPr lang="en-SG" sz="2200" dirty="0" err="1" smtClean="0"/>
              <a:t>sebuah</a:t>
            </a:r>
            <a:r>
              <a:rPr lang="en-SG" sz="2200" dirty="0" smtClean="0"/>
              <a:t> </a:t>
            </a:r>
            <a:r>
              <a:rPr lang="en-SG" sz="2200" dirty="0" err="1" smtClean="0"/>
              <a:t>sistem</a:t>
            </a:r>
            <a:r>
              <a:rPr lang="en-SG" sz="2200" dirty="0" smtClean="0"/>
              <a:t> </a:t>
            </a:r>
            <a:r>
              <a:rPr lang="en-SG" sz="2200" dirty="0" err="1" smtClean="0"/>
              <a:t>waktu</a:t>
            </a:r>
            <a:r>
              <a:rPr lang="en-SG" sz="2200" dirty="0" smtClean="0"/>
              <a:t> </a:t>
            </a:r>
            <a:r>
              <a:rPr lang="en-SG" sz="2200" dirty="0" err="1" smtClean="0"/>
              <a:t>diskrit</a:t>
            </a:r>
            <a:r>
              <a:rPr lang="en-SG" sz="2200" dirty="0" smtClean="0"/>
              <a:t> </a:t>
            </a:r>
            <a:r>
              <a:rPr lang="en-SG" sz="2200" dirty="0" err="1" smtClean="0"/>
              <a:t>dengan</a:t>
            </a:r>
            <a:r>
              <a:rPr lang="en-SG" sz="2200" dirty="0" smtClean="0"/>
              <a:t> </a:t>
            </a:r>
            <a:r>
              <a:rPr lang="en-SG" sz="2200" dirty="0" err="1" smtClean="0"/>
              <a:t>cara</a:t>
            </a:r>
            <a:r>
              <a:rPr lang="en-SG" sz="2200" dirty="0" smtClean="0"/>
              <a:t> </a:t>
            </a:r>
            <a:r>
              <a:rPr lang="en-SG" sz="2200" dirty="0" err="1" smtClean="0"/>
              <a:t>sebagai</a:t>
            </a:r>
            <a:r>
              <a:rPr lang="en-SG" sz="2200" dirty="0" smtClean="0"/>
              <a:t> </a:t>
            </a:r>
            <a:r>
              <a:rPr lang="en-SG" sz="2200" dirty="0" err="1" smtClean="0"/>
              <a:t>berikut</a:t>
            </a:r>
            <a:r>
              <a:rPr lang="en-SG" sz="2200" dirty="0" smtClean="0"/>
              <a:t>.</a:t>
            </a:r>
          </a:p>
          <a:p>
            <a:pPr>
              <a:buNone/>
            </a:pPr>
            <a:r>
              <a:rPr lang="en-SG" sz="2200" dirty="0" smtClean="0"/>
              <a:t>	</a:t>
            </a:r>
            <a:r>
              <a:rPr lang="en-SG" sz="2200" dirty="0" err="1" smtClean="0"/>
              <a:t>Dengan</a:t>
            </a:r>
            <a:r>
              <a:rPr lang="en-SG" sz="2200" dirty="0" smtClean="0"/>
              <a:t> </a:t>
            </a:r>
            <a:r>
              <a:rPr lang="en-SG" sz="2200" i="1" dirty="0" smtClean="0"/>
              <a:t>n = 0,1,2,…, input x[n] </a:t>
            </a:r>
            <a:r>
              <a:rPr lang="en-SG" sz="2200" i="1" dirty="0" err="1" smtClean="0"/>
              <a:t>adalah</a:t>
            </a:r>
            <a:r>
              <a:rPr lang="en-SG" sz="2200" i="1" dirty="0" smtClean="0"/>
              <a:t> </a:t>
            </a:r>
            <a:r>
              <a:rPr lang="en-SG" sz="2200" i="1" dirty="0" err="1" smtClean="0"/>
              <a:t>sebagai</a:t>
            </a:r>
            <a:r>
              <a:rPr lang="en-SG" sz="2200" i="1" dirty="0" smtClean="0"/>
              <a:t> </a:t>
            </a:r>
            <a:r>
              <a:rPr lang="en-SG" sz="2200" i="1" dirty="0" err="1" smtClean="0"/>
              <a:t>besarnya</a:t>
            </a:r>
            <a:r>
              <a:rPr lang="en-SG" sz="2200" i="1" dirty="0" smtClean="0"/>
              <a:t> </a:t>
            </a:r>
            <a:r>
              <a:rPr lang="en-SG" sz="2200" i="1" dirty="0" err="1" smtClean="0"/>
              <a:t>pembayaran</a:t>
            </a:r>
            <a:r>
              <a:rPr lang="en-SG" sz="2200" i="1" dirty="0" smtClean="0"/>
              <a:t> per</a:t>
            </a:r>
            <a:r>
              <a:rPr lang="fi-FI" sz="2200" dirty="0" smtClean="0"/>
              <a:t>bulan yang dilakukan untuk bulan ke-</a:t>
            </a:r>
            <a:r>
              <a:rPr lang="fi-FI" sz="2200" i="1" dirty="0" smtClean="0"/>
              <a:t>n.</a:t>
            </a:r>
          </a:p>
          <a:p>
            <a:pPr>
              <a:buNone/>
            </a:pPr>
            <a:r>
              <a:rPr lang="en-SG" sz="2200" dirty="0" smtClean="0"/>
              <a:t>	Output y[n] </a:t>
            </a:r>
            <a:r>
              <a:rPr lang="en-SG" sz="2200" dirty="0" err="1" smtClean="0"/>
              <a:t>adalah</a:t>
            </a:r>
            <a:r>
              <a:rPr lang="en-SG" sz="2200" dirty="0" smtClean="0"/>
              <a:t> </a:t>
            </a:r>
            <a:r>
              <a:rPr lang="en-SG" sz="2200" dirty="0" err="1" smtClean="0"/>
              <a:t>kondisi</a:t>
            </a:r>
            <a:r>
              <a:rPr lang="en-SG" sz="2200" dirty="0" smtClean="0"/>
              <a:t> </a:t>
            </a:r>
            <a:r>
              <a:rPr lang="en-SG" sz="2200" dirty="0" err="1" smtClean="0"/>
              <a:t>balans</a:t>
            </a:r>
            <a:r>
              <a:rPr lang="en-SG" sz="2200" dirty="0" smtClean="0"/>
              <a:t> </a:t>
            </a:r>
            <a:r>
              <a:rPr lang="en-SG" sz="2200" dirty="0" err="1" smtClean="0"/>
              <a:t>pinjaman</a:t>
            </a:r>
            <a:r>
              <a:rPr lang="en-SG" sz="2200" dirty="0" smtClean="0"/>
              <a:t> </a:t>
            </a:r>
            <a:r>
              <a:rPr lang="en-SG" sz="2200" dirty="0" err="1" smtClean="0"/>
              <a:t>setelah</a:t>
            </a:r>
            <a:r>
              <a:rPr lang="en-SG" sz="2200" dirty="0" smtClean="0"/>
              <a:t> </a:t>
            </a:r>
            <a:r>
              <a:rPr lang="en-SG" sz="2200" dirty="0" err="1" smtClean="0"/>
              <a:t>bulan</a:t>
            </a:r>
            <a:r>
              <a:rPr lang="en-SG" sz="2200" dirty="0" smtClean="0"/>
              <a:t> </a:t>
            </a:r>
            <a:r>
              <a:rPr lang="en-SG" sz="2200" dirty="0" err="1" smtClean="0"/>
              <a:t>ke</a:t>
            </a:r>
            <a:r>
              <a:rPr lang="en-SG" sz="2200" i="1" dirty="0" smtClean="0"/>
              <a:t>-n.</a:t>
            </a:r>
          </a:p>
          <a:p>
            <a:pPr>
              <a:buNone/>
            </a:pPr>
            <a:r>
              <a:rPr lang="en-SG" sz="2200" dirty="0" smtClean="0"/>
              <a:t>	</a:t>
            </a:r>
            <a:r>
              <a:rPr lang="en-SG" sz="2200" dirty="0" err="1" smtClean="0"/>
              <a:t>Indek</a:t>
            </a:r>
            <a:r>
              <a:rPr lang="en-SG" sz="2200" dirty="0" smtClean="0"/>
              <a:t> </a:t>
            </a:r>
            <a:r>
              <a:rPr lang="en-SG" sz="2200" i="1" dirty="0" smtClean="0"/>
              <a:t>n </a:t>
            </a:r>
            <a:r>
              <a:rPr lang="en-SG" sz="2200" i="1" dirty="0" err="1" smtClean="0"/>
              <a:t>menandai</a:t>
            </a:r>
            <a:r>
              <a:rPr lang="en-SG" sz="2200" i="1" dirty="0" smtClean="0"/>
              <a:t> </a:t>
            </a:r>
            <a:r>
              <a:rPr lang="en-SG" sz="2200" i="1" dirty="0" err="1" smtClean="0"/>
              <a:t>bulan</a:t>
            </a:r>
            <a:r>
              <a:rPr lang="en-SG" sz="2200" i="1" dirty="0" smtClean="0"/>
              <a:t>, input x[n], </a:t>
            </a:r>
            <a:r>
              <a:rPr lang="en-SG" sz="2200" i="1" dirty="0" err="1" smtClean="0"/>
              <a:t>dan</a:t>
            </a:r>
            <a:r>
              <a:rPr lang="en-SG" sz="2200" i="1" dirty="0" smtClean="0"/>
              <a:t> output y[n] </a:t>
            </a:r>
            <a:r>
              <a:rPr lang="en-SG" sz="2200" i="1" dirty="0" err="1" smtClean="0"/>
              <a:t>merupakan</a:t>
            </a:r>
            <a:r>
              <a:rPr lang="en-SG" sz="2200" i="1" dirty="0" smtClean="0"/>
              <a:t> </a:t>
            </a:r>
            <a:r>
              <a:rPr lang="en-SG" sz="2200" i="1" dirty="0" err="1" smtClean="0"/>
              <a:t>fungsi</a:t>
            </a:r>
            <a:r>
              <a:rPr lang="en-SG" sz="2200" i="1" dirty="0" smtClean="0"/>
              <a:t> </a:t>
            </a:r>
            <a:r>
              <a:rPr lang="en-SG" sz="2200" i="1" dirty="0" err="1" smtClean="0"/>
              <a:t>sinyal</a:t>
            </a:r>
            <a:r>
              <a:rPr lang="en-SG" sz="2200" i="1" dirty="0" smtClean="0"/>
              <a:t> </a:t>
            </a:r>
            <a:r>
              <a:rPr lang="en-SG" sz="2200" dirty="0" err="1" smtClean="0"/>
              <a:t>waktu</a:t>
            </a:r>
            <a:r>
              <a:rPr lang="en-SG" sz="2200" dirty="0" smtClean="0"/>
              <a:t> </a:t>
            </a:r>
            <a:r>
              <a:rPr lang="en-SG" sz="2200" dirty="0" err="1" smtClean="0"/>
              <a:t>diskrit</a:t>
            </a:r>
            <a:r>
              <a:rPr lang="en-SG" sz="2200" dirty="0" smtClean="0"/>
              <a:t> yang </a:t>
            </a:r>
            <a:r>
              <a:rPr lang="en-SG" sz="2200" dirty="0" err="1" smtClean="0"/>
              <a:t>merupakan</a:t>
            </a:r>
            <a:r>
              <a:rPr lang="en-SG" sz="2200" dirty="0" smtClean="0"/>
              <a:t> </a:t>
            </a:r>
            <a:r>
              <a:rPr lang="en-SG" sz="2200" dirty="0" err="1" smtClean="0"/>
              <a:t>fungsi</a:t>
            </a:r>
            <a:r>
              <a:rPr lang="en-SG" sz="2200" dirty="0" smtClean="0"/>
              <a:t> </a:t>
            </a:r>
            <a:r>
              <a:rPr lang="en-SG" sz="2200" dirty="0" err="1" smtClean="0"/>
              <a:t>dari</a:t>
            </a:r>
            <a:r>
              <a:rPr lang="en-SG" sz="2200" dirty="0" smtClean="0"/>
              <a:t> parameter </a:t>
            </a:r>
            <a:r>
              <a:rPr lang="en-SG" sz="2200" i="1" dirty="0" smtClean="0"/>
              <a:t>n. </a:t>
            </a:r>
            <a:r>
              <a:rPr lang="en-SG" sz="2200" i="1" dirty="0" err="1" smtClean="0"/>
              <a:t>Kondisi</a:t>
            </a:r>
            <a:r>
              <a:rPr lang="en-SG" sz="2200" i="1" dirty="0" smtClean="0"/>
              <a:t> </a:t>
            </a:r>
            <a:r>
              <a:rPr lang="en-SG" sz="2200" i="1" dirty="0" err="1" smtClean="0"/>
              <a:t>awal</a:t>
            </a:r>
            <a:r>
              <a:rPr lang="en-SG" sz="2200" i="1" dirty="0" smtClean="0"/>
              <a:t> y[0] </a:t>
            </a:r>
            <a:r>
              <a:rPr lang="en-SG" sz="2200" dirty="0" err="1" smtClean="0"/>
              <a:t>ditetapkan</a:t>
            </a:r>
            <a:r>
              <a:rPr lang="en-SG" sz="2200" dirty="0" smtClean="0"/>
              <a:t> </a:t>
            </a:r>
            <a:r>
              <a:rPr lang="en-SG" sz="2200" dirty="0" err="1" smtClean="0"/>
              <a:t>sebagai</a:t>
            </a:r>
            <a:r>
              <a:rPr lang="en-SG" sz="2200" dirty="0" smtClean="0"/>
              <a:t> </a:t>
            </a:r>
            <a:r>
              <a:rPr lang="en-SG" sz="2200" dirty="0" err="1" smtClean="0"/>
              <a:t>besarnya</a:t>
            </a:r>
            <a:r>
              <a:rPr lang="en-SG" sz="2200" dirty="0" smtClean="0"/>
              <a:t> </a:t>
            </a:r>
            <a:r>
              <a:rPr lang="en-SG" sz="2200" dirty="0" err="1" smtClean="0"/>
              <a:t>pinjaman</a:t>
            </a:r>
            <a:r>
              <a:rPr lang="en-SG" sz="2200" dirty="0" smtClean="0"/>
              <a:t> yang </a:t>
            </a:r>
            <a:r>
              <a:rPr lang="en-SG" sz="2200" dirty="0" err="1" smtClean="0"/>
              <a:t>diberikan</a:t>
            </a:r>
            <a:r>
              <a:rPr lang="en-SG" sz="2200" dirty="0" smtClean="0"/>
              <a:t> </a:t>
            </a:r>
            <a:r>
              <a:rPr lang="en-SG" sz="2200" dirty="0" err="1" smtClean="0"/>
              <a:t>oleh</a:t>
            </a:r>
            <a:r>
              <a:rPr lang="en-SG" sz="2200" dirty="0" smtClean="0"/>
              <a:t> bank.</a:t>
            </a:r>
          </a:p>
          <a:p>
            <a:pPr>
              <a:buNone/>
            </a:pPr>
            <a:r>
              <a:rPr lang="sv-SE" sz="2200" dirty="0" smtClean="0"/>
              <a:t>	Biasanya, pembayaran pinjaman x[n] adalah konstan, dalam hal ini x[n] </a:t>
            </a:r>
            <a:r>
              <a:rPr lang="sv-SE" sz="2200" i="1" dirty="0" smtClean="0"/>
              <a:t>= c, </a:t>
            </a:r>
            <a:r>
              <a:rPr lang="en-SG" sz="2200" dirty="0" err="1" smtClean="0"/>
              <a:t>dengan</a:t>
            </a:r>
            <a:r>
              <a:rPr lang="en-SG" sz="2200" dirty="0" smtClean="0"/>
              <a:t> </a:t>
            </a:r>
            <a:r>
              <a:rPr lang="en-SG" sz="2200" i="1" dirty="0" smtClean="0"/>
              <a:t>n = 1,2,3,… </a:t>
            </a:r>
            <a:r>
              <a:rPr lang="en-SG" sz="2200" i="1" dirty="0" err="1" smtClean="0"/>
              <a:t>dan</a:t>
            </a:r>
            <a:r>
              <a:rPr lang="en-SG" sz="2200" i="1" dirty="0" smtClean="0"/>
              <a:t> c </a:t>
            </a:r>
            <a:r>
              <a:rPr lang="en-SG" sz="2200" i="1" dirty="0" err="1" smtClean="0"/>
              <a:t>merupakan</a:t>
            </a:r>
            <a:r>
              <a:rPr lang="en-SG" sz="2200" i="1" dirty="0" smtClean="0"/>
              <a:t> </a:t>
            </a:r>
            <a:r>
              <a:rPr lang="en-SG" sz="2200" i="1" dirty="0" err="1" smtClean="0"/>
              <a:t>konstanta</a:t>
            </a:r>
            <a:r>
              <a:rPr lang="en-SG" sz="2200" i="1" dirty="0" smtClean="0"/>
              <a:t>.</a:t>
            </a:r>
          </a:p>
          <a:p>
            <a:pPr>
              <a:buNone/>
            </a:pPr>
            <a:r>
              <a:rPr lang="en-SG" sz="2200" dirty="0" smtClean="0"/>
              <a:t>	</a:t>
            </a:r>
            <a:r>
              <a:rPr lang="en-SG" sz="2200" dirty="0" err="1" smtClean="0"/>
              <a:t>Dalam</a:t>
            </a:r>
            <a:r>
              <a:rPr lang="en-SG" sz="2200" dirty="0" smtClean="0"/>
              <a:t> </a:t>
            </a:r>
            <a:r>
              <a:rPr lang="en-SG" sz="2200" dirty="0" err="1" smtClean="0"/>
              <a:t>contoh</a:t>
            </a:r>
            <a:r>
              <a:rPr lang="en-SG" sz="2200" dirty="0" smtClean="0"/>
              <a:t> </a:t>
            </a:r>
            <a:r>
              <a:rPr lang="en-SG" sz="2200" dirty="0" err="1" smtClean="0"/>
              <a:t>ini</a:t>
            </a:r>
            <a:r>
              <a:rPr lang="en-SG" sz="2200" dirty="0" smtClean="0"/>
              <a:t>, x[n] </a:t>
            </a:r>
            <a:r>
              <a:rPr lang="en-SG" sz="2200" dirty="0" err="1" smtClean="0"/>
              <a:t>diberi</a:t>
            </a:r>
            <a:r>
              <a:rPr lang="en-SG" sz="2200" dirty="0" smtClean="0"/>
              <a:t> </a:t>
            </a:r>
            <a:r>
              <a:rPr lang="en-SG" sz="2200" dirty="0" err="1" smtClean="0"/>
              <a:t>kebebasan</a:t>
            </a:r>
            <a:r>
              <a:rPr lang="en-SG" sz="2200" dirty="0" smtClean="0"/>
              <a:t> </a:t>
            </a:r>
            <a:r>
              <a:rPr lang="en-SG" sz="2200" dirty="0" err="1" smtClean="0"/>
              <a:t>sebagai</a:t>
            </a:r>
            <a:r>
              <a:rPr lang="en-SG" sz="2200" dirty="0" smtClean="0"/>
              <a:t> </a:t>
            </a:r>
            <a:r>
              <a:rPr lang="en-SG" sz="2200" dirty="0" err="1" smtClean="0"/>
              <a:t>nilai</a:t>
            </a:r>
            <a:r>
              <a:rPr lang="en-SG" sz="2200" dirty="0" smtClean="0"/>
              <a:t> yang </a:t>
            </a:r>
            <a:r>
              <a:rPr lang="en-SG" sz="2200" dirty="0" err="1" smtClean="0"/>
              <a:t>bervariasi</a:t>
            </a:r>
            <a:r>
              <a:rPr lang="en-SG" sz="2200" dirty="0" smtClean="0"/>
              <a:t> </a:t>
            </a:r>
            <a:r>
              <a:rPr lang="en-SG" sz="2200" dirty="0" err="1" smtClean="0"/>
              <a:t>dari</a:t>
            </a:r>
            <a:r>
              <a:rPr lang="en-SG" sz="2200" dirty="0" smtClean="0"/>
              <a:t> </a:t>
            </a:r>
            <a:r>
              <a:rPr lang="en-SG" sz="2200" dirty="0" err="1" smtClean="0"/>
              <a:t>bulan</a:t>
            </a:r>
            <a:r>
              <a:rPr lang="en-SG" sz="2200" dirty="0" smtClean="0"/>
              <a:t> </a:t>
            </a:r>
            <a:r>
              <a:rPr lang="en-SG" sz="2200" dirty="0" err="1" smtClean="0"/>
              <a:t>ke</a:t>
            </a:r>
            <a:r>
              <a:rPr lang="en-SG" sz="2200" dirty="0" smtClean="0"/>
              <a:t> </a:t>
            </a:r>
            <a:r>
              <a:rPr lang="en-SG" sz="2200" dirty="0" err="1" smtClean="0"/>
              <a:t>bulan</a:t>
            </a:r>
            <a:r>
              <a:rPr lang="en-SG" sz="2200" dirty="0" smtClean="0"/>
              <a:t>.</a:t>
            </a:r>
            <a:endParaRPr lang="en-SG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6000792"/>
          </a:xfrm>
        </p:spPr>
        <p:txBody>
          <a:bodyPr/>
          <a:lstStyle/>
          <a:p>
            <a:r>
              <a:rPr lang="en-SG" sz="2800" dirty="0" err="1" smtClean="0"/>
              <a:t>Pembayaran</a:t>
            </a:r>
            <a:r>
              <a:rPr lang="en-SG" sz="2800" dirty="0" smtClean="0"/>
              <a:t> </a:t>
            </a:r>
            <a:r>
              <a:rPr lang="en-SG" sz="2800" dirty="0" err="1" smtClean="0"/>
              <a:t>pinjaman</a:t>
            </a:r>
            <a:r>
              <a:rPr lang="en-SG" sz="2800" dirty="0" smtClean="0"/>
              <a:t> </a:t>
            </a:r>
            <a:r>
              <a:rPr lang="en-SG" sz="2800" dirty="0" err="1" smtClean="0"/>
              <a:t>dapat</a:t>
            </a:r>
            <a:r>
              <a:rPr lang="en-SG" sz="2800" dirty="0" smtClean="0"/>
              <a:t> </a:t>
            </a:r>
            <a:r>
              <a:rPr lang="en-SG" sz="2800" dirty="0" err="1" smtClean="0"/>
              <a:t>digambarkan</a:t>
            </a:r>
            <a:r>
              <a:rPr lang="en-SG" sz="2800" dirty="0" smtClean="0"/>
              <a:t> </a:t>
            </a:r>
            <a:r>
              <a:rPr lang="en-SG" sz="2800" dirty="0" err="1" smtClean="0"/>
              <a:t>sebagai</a:t>
            </a:r>
            <a:r>
              <a:rPr lang="en-SG" sz="2800" dirty="0" smtClean="0"/>
              <a:t> </a:t>
            </a:r>
            <a:r>
              <a:rPr lang="en-SG" sz="2800" dirty="0" err="1" smtClean="0"/>
              <a:t>persamaan</a:t>
            </a:r>
            <a:r>
              <a:rPr lang="en-SG" sz="2800" dirty="0" smtClean="0"/>
              <a:t> </a:t>
            </a:r>
            <a:r>
              <a:rPr lang="en-SG" sz="2800" dirty="0" err="1" smtClean="0"/>
              <a:t>diferensial</a:t>
            </a:r>
            <a:r>
              <a:rPr lang="en-SG" sz="2800" dirty="0" smtClean="0"/>
              <a:t> </a:t>
            </a:r>
            <a:r>
              <a:rPr lang="en-SG" sz="2800" dirty="0" err="1" smtClean="0"/>
              <a:t>seperti</a:t>
            </a:r>
            <a:r>
              <a:rPr lang="en-SG" sz="2800" dirty="0" smtClean="0"/>
              <a:t> </a:t>
            </a:r>
            <a:r>
              <a:rPr lang="en-SG" sz="2800" dirty="0" err="1" smtClean="0"/>
              <a:t>berikut</a:t>
            </a:r>
            <a:endParaRPr lang="en-SG" sz="28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 lvl="1"/>
            <a:r>
              <a:rPr lang="en-SG" sz="2400" dirty="0" smtClean="0"/>
              <a:t>I </a:t>
            </a:r>
            <a:r>
              <a:rPr lang="en-SG" sz="2400" dirty="0" err="1" smtClean="0"/>
              <a:t>adalah</a:t>
            </a:r>
            <a:r>
              <a:rPr lang="en-SG" sz="2400" dirty="0" smtClean="0"/>
              <a:t> interest rate </a:t>
            </a:r>
            <a:r>
              <a:rPr lang="en-SG" sz="2400" dirty="0" err="1" smtClean="0"/>
              <a:t>tahunan</a:t>
            </a:r>
            <a:r>
              <a:rPr lang="en-SG" sz="2400" dirty="0" smtClean="0"/>
              <a:t> </a:t>
            </a:r>
            <a:r>
              <a:rPr lang="en-SG" sz="2400" dirty="0" err="1" smtClean="0"/>
              <a:t>dalam</a:t>
            </a:r>
            <a:r>
              <a:rPr lang="en-SG" sz="2400" dirty="0" smtClean="0"/>
              <a:t> </a:t>
            </a:r>
            <a:r>
              <a:rPr lang="en-SG" sz="2400" dirty="0" err="1" smtClean="0"/>
              <a:t>bentuk</a:t>
            </a:r>
            <a:r>
              <a:rPr lang="en-SG" sz="2400" dirty="0" smtClean="0"/>
              <a:t> </a:t>
            </a:r>
            <a:r>
              <a:rPr lang="en-SG" sz="2400" dirty="0" err="1" smtClean="0"/>
              <a:t>desimal</a:t>
            </a:r>
            <a:endParaRPr lang="en-US" sz="2400" dirty="0" smtClean="0"/>
          </a:p>
          <a:p>
            <a:pPr lvl="1"/>
            <a:r>
              <a:rPr lang="en-SG" sz="2400" dirty="0" err="1" smtClean="0"/>
              <a:t>Sebagai</a:t>
            </a:r>
            <a:r>
              <a:rPr lang="en-SG" sz="2400" dirty="0" smtClean="0"/>
              <a:t> </a:t>
            </a:r>
            <a:r>
              <a:rPr lang="en-SG" sz="2400" dirty="0" err="1" smtClean="0"/>
              <a:t>contoh</a:t>
            </a:r>
            <a:r>
              <a:rPr lang="en-SG" sz="2400" dirty="0" smtClean="0"/>
              <a:t>, </a:t>
            </a:r>
            <a:r>
              <a:rPr lang="en-SG" sz="2400" dirty="0" err="1" smtClean="0"/>
              <a:t>jika</a:t>
            </a:r>
            <a:r>
              <a:rPr lang="en-SG" sz="2400" dirty="0" smtClean="0"/>
              <a:t> interest rate </a:t>
            </a:r>
            <a:r>
              <a:rPr lang="en-SG" sz="2400" dirty="0" err="1" smtClean="0"/>
              <a:t>tahunan</a:t>
            </a:r>
            <a:r>
              <a:rPr lang="en-SG" sz="2400" dirty="0" smtClean="0"/>
              <a:t> 10%, I </a:t>
            </a:r>
            <a:r>
              <a:rPr lang="en-SG" sz="2400" dirty="0" err="1" smtClean="0"/>
              <a:t>akan</a:t>
            </a:r>
            <a:r>
              <a:rPr lang="en-SG" sz="2400" dirty="0" smtClean="0"/>
              <a:t> </a:t>
            </a:r>
            <a:r>
              <a:rPr lang="en-SG" sz="2400" dirty="0" err="1" smtClean="0"/>
              <a:t>sebanding</a:t>
            </a:r>
            <a:r>
              <a:rPr lang="en-SG" sz="2400" dirty="0" smtClean="0"/>
              <a:t> </a:t>
            </a:r>
            <a:r>
              <a:rPr lang="en-SG" sz="2400" dirty="0" err="1" smtClean="0"/>
              <a:t>dengan</a:t>
            </a:r>
            <a:r>
              <a:rPr lang="en-SG" sz="2400" dirty="0" smtClean="0"/>
              <a:t> 0,1.</a:t>
            </a:r>
          </a:p>
          <a:p>
            <a:pPr lvl="1"/>
            <a:r>
              <a:rPr lang="en-SG" sz="2400" dirty="0" err="1" smtClean="0"/>
              <a:t>Terminologi</a:t>
            </a:r>
            <a:r>
              <a:rPr lang="en-SG" sz="2400" dirty="0" smtClean="0"/>
              <a:t> (I/12)y[n-1] </a:t>
            </a:r>
            <a:r>
              <a:rPr lang="en-SG" sz="2400" dirty="0" err="1" smtClean="0"/>
              <a:t>dalam</a:t>
            </a:r>
            <a:r>
              <a:rPr lang="en-SG" sz="2400" dirty="0" smtClean="0"/>
              <a:t> </a:t>
            </a:r>
            <a:r>
              <a:rPr lang="en-SG" sz="2400" dirty="0" err="1" smtClean="0"/>
              <a:t>persamaan</a:t>
            </a:r>
            <a:r>
              <a:rPr lang="en-SG" sz="2400" dirty="0" smtClean="0"/>
              <a:t> </a:t>
            </a:r>
            <a:r>
              <a:rPr lang="en-SG" sz="2400" dirty="0" err="1" smtClean="0"/>
              <a:t>diatas</a:t>
            </a:r>
            <a:r>
              <a:rPr lang="en-SG" sz="2400" dirty="0" smtClean="0"/>
              <a:t> </a:t>
            </a:r>
            <a:r>
              <a:rPr lang="en-SG" sz="2400" dirty="0" err="1" smtClean="0"/>
              <a:t>adalah</a:t>
            </a:r>
            <a:r>
              <a:rPr lang="en-SG" sz="2400" dirty="0" smtClean="0"/>
              <a:t> interest </a:t>
            </a:r>
            <a:r>
              <a:rPr lang="en-SG" sz="2400" dirty="0" err="1" smtClean="0"/>
              <a:t>pada</a:t>
            </a:r>
            <a:r>
              <a:rPr lang="en-SG" sz="2400" dirty="0" smtClean="0"/>
              <a:t> </a:t>
            </a:r>
            <a:r>
              <a:rPr lang="en-SG" sz="2400" dirty="0" err="1" smtClean="0"/>
              <a:t>pinjaman</a:t>
            </a:r>
            <a:endParaRPr lang="en-SG" sz="2400" dirty="0" smtClean="0"/>
          </a:p>
          <a:p>
            <a:pPr lvl="1"/>
            <a:r>
              <a:rPr lang="en-SG" sz="2400" dirty="0" err="1" smtClean="0"/>
              <a:t>daladm</a:t>
            </a:r>
            <a:r>
              <a:rPr lang="en-SG" sz="2400" dirty="0" smtClean="0"/>
              <a:t> </a:t>
            </a:r>
            <a:r>
              <a:rPr lang="en-SG" sz="2400" dirty="0" err="1" smtClean="0"/>
              <a:t>bulan</a:t>
            </a:r>
            <a:r>
              <a:rPr lang="en-SG" sz="2400" dirty="0" smtClean="0"/>
              <a:t> </a:t>
            </a:r>
            <a:r>
              <a:rPr lang="en-SG" sz="2400" dirty="0" err="1" smtClean="0"/>
              <a:t>ke</a:t>
            </a:r>
            <a:r>
              <a:rPr lang="en-SG" sz="2400" i="1" dirty="0" smtClean="0"/>
              <a:t>-n.</a:t>
            </a:r>
          </a:p>
          <a:p>
            <a:pPr lvl="1"/>
            <a:r>
              <a:rPr lang="en-SG" sz="2400" dirty="0" err="1" smtClean="0"/>
              <a:t>Persamaan</a:t>
            </a:r>
            <a:r>
              <a:rPr lang="en-SG" sz="2400" dirty="0" smtClean="0"/>
              <a:t> </a:t>
            </a:r>
            <a:r>
              <a:rPr lang="en-SG" sz="2400" dirty="0" err="1" smtClean="0"/>
              <a:t>ini</a:t>
            </a:r>
            <a:r>
              <a:rPr lang="en-SG" sz="2400" dirty="0" smtClean="0"/>
              <a:t> </a:t>
            </a:r>
            <a:r>
              <a:rPr lang="en-SG" sz="2400" dirty="0" err="1" smtClean="0"/>
              <a:t>merupakan</a:t>
            </a:r>
            <a:r>
              <a:rPr lang="en-SG" sz="2400" dirty="0" smtClean="0"/>
              <a:t> </a:t>
            </a:r>
            <a:r>
              <a:rPr lang="en-SG" sz="2400" dirty="0" err="1" smtClean="0"/>
              <a:t>persamaan</a:t>
            </a:r>
            <a:r>
              <a:rPr lang="en-SG" sz="2400" dirty="0" smtClean="0"/>
              <a:t> </a:t>
            </a:r>
            <a:r>
              <a:rPr lang="en-SG" sz="2400" dirty="0" err="1" smtClean="0"/>
              <a:t>diferensial</a:t>
            </a:r>
            <a:r>
              <a:rPr lang="en-SG" sz="2400" dirty="0" smtClean="0"/>
              <a:t> linear </a:t>
            </a:r>
            <a:r>
              <a:rPr lang="en-SG" sz="2400" dirty="0" err="1" smtClean="0"/>
              <a:t>orde</a:t>
            </a:r>
            <a:r>
              <a:rPr lang="en-SG" sz="2400" dirty="0" smtClean="0"/>
              <a:t> 1.</a:t>
            </a:r>
            <a:endParaRPr lang="en-SG" sz="2400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1643050"/>
            <a:ext cx="6517743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r>
              <a:rPr lang="en-SG" dirty="0" err="1" smtClean="0"/>
              <a:t>Sifat-Sifat</a:t>
            </a:r>
            <a:r>
              <a:rPr lang="en-SG" dirty="0" smtClean="0"/>
              <a:t> </a:t>
            </a:r>
            <a:r>
              <a:rPr lang="en-SG" dirty="0" err="1" smtClean="0"/>
              <a:t>Dasar</a:t>
            </a:r>
            <a:r>
              <a:rPr lang="en-SG" dirty="0" smtClean="0"/>
              <a:t> </a:t>
            </a:r>
            <a:r>
              <a:rPr lang="en-SG" dirty="0" err="1" smtClean="0"/>
              <a:t>Sistem</a:t>
            </a:r>
            <a:endParaRPr lang="en-SG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/>
          <a:lstStyle/>
          <a:p>
            <a:r>
              <a:rPr lang="en-SG" sz="2800" dirty="0" err="1" smtClean="0"/>
              <a:t>Untuk</a:t>
            </a:r>
            <a:r>
              <a:rPr lang="en-SG" sz="2800" dirty="0" smtClean="0"/>
              <a:t> </a:t>
            </a:r>
            <a:r>
              <a:rPr lang="en-SG" sz="2800" dirty="0" err="1" smtClean="0"/>
              <a:t>dapat</a:t>
            </a:r>
            <a:r>
              <a:rPr lang="en-SG" sz="2800" dirty="0" smtClean="0"/>
              <a:t> </a:t>
            </a:r>
            <a:r>
              <a:rPr lang="en-SG" sz="2800" dirty="0" err="1" smtClean="0"/>
              <a:t>mempelajari</a:t>
            </a:r>
            <a:r>
              <a:rPr lang="en-SG" sz="2800" dirty="0" smtClean="0"/>
              <a:t> </a:t>
            </a:r>
            <a:r>
              <a:rPr lang="en-SG" sz="2800" dirty="0" err="1" smtClean="0"/>
              <a:t>lebih</a:t>
            </a:r>
            <a:r>
              <a:rPr lang="en-SG" sz="2800" dirty="0" smtClean="0"/>
              <a:t> </a:t>
            </a:r>
            <a:r>
              <a:rPr lang="en-SG" sz="2800" dirty="0" err="1" smtClean="0"/>
              <a:t>jauh</a:t>
            </a:r>
            <a:r>
              <a:rPr lang="en-SG" sz="2800" dirty="0" smtClean="0"/>
              <a:t> </a:t>
            </a:r>
            <a:r>
              <a:rPr lang="en-SG" sz="2800" dirty="0" err="1" smtClean="0"/>
              <a:t>tentang</a:t>
            </a:r>
            <a:r>
              <a:rPr lang="en-SG" sz="2800" dirty="0" smtClean="0"/>
              <a:t> </a:t>
            </a:r>
            <a:r>
              <a:rPr lang="en-SG" sz="2800" dirty="0" err="1" smtClean="0"/>
              <a:t>suatu</a:t>
            </a:r>
            <a:r>
              <a:rPr lang="en-SG" sz="2800" dirty="0" smtClean="0"/>
              <a:t> </a:t>
            </a:r>
            <a:r>
              <a:rPr lang="en-SG" sz="2800" dirty="0" err="1" smtClean="0"/>
              <a:t>sistem</a:t>
            </a:r>
            <a:r>
              <a:rPr lang="en-SG" sz="2800" dirty="0" smtClean="0"/>
              <a:t>, </a:t>
            </a:r>
            <a:r>
              <a:rPr lang="en-SG" sz="2800" dirty="0" err="1" smtClean="0"/>
              <a:t>dapat</a:t>
            </a:r>
            <a:r>
              <a:rPr lang="en-SG" sz="2800" dirty="0" smtClean="0"/>
              <a:t> </a:t>
            </a:r>
            <a:r>
              <a:rPr lang="en-SG" sz="2800" dirty="0" err="1" smtClean="0"/>
              <a:t>dipelajari</a:t>
            </a:r>
            <a:r>
              <a:rPr lang="en-SG" sz="2800" dirty="0" smtClean="0"/>
              <a:t> </a:t>
            </a:r>
            <a:r>
              <a:rPr lang="en-SG" sz="2800" dirty="0" err="1" smtClean="0"/>
              <a:t>menggunakan</a:t>
            </a:r>
            <a:r>
              <a:rPr lang="en-SG" sz="2800" dirty="0" smtClean="0"/>
              <a:t> </a:t>
            </a:r>
            <a:r>
              <a:rPr lang="sv-SE" sz="2800" dirty="0" smtClean="0"/>
              <a:t>teknik yang tergantung pada sifat dasar dari </a:t>
            </a:r>
            <a:r>
              <a:rPr lang="en-SG" sz="2800" dirty="0" err="1" smtClean="0"/>
              <a:t>sistem</a:t>
            </a:r>
            <a:r>
              <a:rPr lang="en-SG" sz="2800" dirty="0" smtClean="0"/>
              <a:t> </a:t>
            </a:r>
            <a:r>
              <a:rPr lang="en-SG" sz="2800" dirty="0" err="1" smtClean="0"/>
              <a:t>tersebut</a:t>
            </a:r>
            <a:endParaRPr lang="en-SG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143108" y="4714884"/>
            <a:ext cx="64294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200" dirty="0" err="1">
                <a:latin typeface="+mn-lt"/>
              </a:rPr>
              <a:t>Pembahasan</a:t>
            </a:r>
            <a:r>
              <a:rPr lang="en-SG" sz="2200" dirty="0">
                <a:latin typeface="+mn-lt"/>
              </a:rPr>
              <a:t> </a:t>
            </a:r>
            <a:r>
              <a:rPr lang="en-SG" sz="2200" dirty="0" err="1">
                <a:latin typeface="+mn-lt"/>
              </a:rPr>
              <a:t>kita</a:t>
            </a:r>
            <a:r>
              <a:rPr lang="en-SG" sz="2200" dirty="0">
                <a:latin typeface="+mn-lt"/>
              </a:rPr>
              <a:t> </a:t>
            </a:r>
            <a:r>
              <a:rPr lang="en-SG" sz="2200" dirty="0" err="1">
                <a:latin typeface="+mn-lt"/>
              </a:rPr>
              <a:t>disini</a:t>
            </a:r>
            <a:r>
              <a:rPr lang="en-SG" sz="2200" dirty="0">
                <a:latin typeface="+mn-lt"/>
              </a:rPr>
              <a:t> </a:t>
            </a:r>
            <a:r>
              <a:rPr lang="en-SG" sz="2200" dirty="0" err="1">
                <a:latin typeface="+mn-lt"/>
              </a:rPr>
              <a:t>difokuskan</a:t>
            </a:r>
            <a:r>
              <a:rPr lang="en-SG" sz="2200" dirty="0">
                <a:latin typeface="+mn-lt"/>
              </a:rPr>
              <a:t> </a:t>
            </a:r>
            <a:r>
              <a:rPr lang="en-SG" sz="2200" dirty="0" err="1">
                <a:latin typeface="+mn-lt"/>
              </a:rPr>
              <a:t>pada</a:t>
            </a:r>
            <a:r>
              <a:rPr lang="en-SG" sz="2200" dirty="0">
                <a:latin typeface="+mn-lt"/>
              </a:rPr>
              <a:t> </a:t>
            </a:r>
            <a:r>
              <a:rPr lang="en-SG" sz="2200" dirty="0" err="1">
                <a:latin typeface="+mn-lt"/>
              </a:rPr>
              <a:t>sistem</a:t>
            </a:r>
            <a:r>
              <a:rPr lang="en-SG" sz="2200" dirty="0">
                <a:latin typeface="+mn-lt"/>
              </a:rPr>
              <a:t> </a:t>
            </a:r>
            <a:r>
              <a:rPr lang="en-SG" sz="2200" dirty="0" smtClean="0">
                <a:latin typeface="+mn-lt"/>
              </a:rPr>
              <a:t>single-input single-output </a:t>
            </a:r>
            <a:r>
              <a:rPr lang="en-SG" sz="2200" dirty="0" err="1">
                <a:latin typeface="+mn-lt"/>
              </a:rPr>
              <a:t>dengan</a:t>
            </a:r>
            <a:r>
              <a:rPr lang="en-SG" sz="2200" dirty="0">
                <a:latin typeface="+mn-lt"/>
              </a:rPr>
              <a:t> input x(t) </a:t>
            </a:r>
            <a:r>
              <a:rPr lang="en-SG" sz="2200" dirty="0" err="1">
                <a:latin typeface="+mn-lt"/>
              </a:rPr>
              <a:t>dan</a:t>
            </a:r>
            <a:r>
              <a:rPr lang="en-SG" sz="2200" dirty="0">
                <a:latin typeface="+mn-lt"/>
              </a:rPr>
              <a:t> output y(t).</a:t>
            </a:r>
          </a:p>
          <a:p>
            <a:r>
              <a:rPr lang="en-SG" sz="2200" dirty="0" err="1">
                <a:latin typeface="+mn-lt"/>
              </a:rPr>
              <a:t>Dengan</a:t>
            </a:r>
            <a:r>
              <a:rPr lang="en-SG" sz="2200" dirty="0">
                <a:latin typeface="+mn-lt"/>
              </a:rPr>
              <a:t> </a:t>
            </a:r>
            <a:r>
              <a:rPr lang="en-SG" sz="2200" dirty="0" err="1">
                <a:latin typeface="+mn-lt"/>
              </a:rPr>
              <a:t>anggapan</a:t>
            </a:r>
            <a:r>
              <a:rPr lang="en-SG" sz="2200" dirty="0">
                <a:latin typeface="+mn-lt"/>
              </a:rPr>
              <a:t> </a:t>
            </a:r>
            <a:r>
              <a:rPr lang="en-SG" sz="2200" dirty="0" err="1">
                <a:latin typeface="+mn-lt"/>
              </a:rPr>
              <a:t>bahwa</a:t>
            </a:r>
            <a:r>
              <a:rPr lang="en-SG" sz="2200" dirty="0">
                <a:latin typeface="+mn-lt"/>
              </a:rPr>
              <a:t> </a:t>
            </a:r>
            <a:r>
              <a:rPr lang="en-SG" sz="2200" dirty="0" err="1">
                <a:latin typeface="+mn-lt"/>
              </a:rPr>
              <a:t>respon</a:t>
            </a:r>
            <a:r>
              <a:rPr lang="en-SG" sz="2200" dirty="0">
                <a:latin typeface="+mn-lt"/>
              </a:rPr>
              <a:t> output y(t) </a:t>
            </a:r>
            <a:r>
              <a:rPr lang="en-SG" sz="2200" dirty="0" err="1">
                <a:latin typeface="+mn-lt"/>
              </a:rPr>
              <a:t>pada</a:t>
            </a:r>
            <a:r>
              <a:rPr lang="en-SG" sz="2200" dirty="0">
                <a:latin typeface="+mn-lt"/>
              </a:rPr>
              <a:t> </a:t>
            </a:r>
            <a:r>
              <a:rPr lang="en-SG" sz="2200" dirty="0" err="1" smtClean="0">
                <a:latin typeface="+mn-lt"/>
              </a:rPr>
              <a:t>sistem</a:t>
            </a:r>
            <a:r>
              <a:rPr lang="en-SG" sz="2200" dirty="0" smtClean="0">
                <a:latin typeface="+mn-lt"/>
              </a:rPr>
              <a:t> </a:t>
            </a:r>
            <a:r>
              <a:rPr lang="en-SG" sz="2200" dirty="0" err="1" smtClean="0">
                <a:latin typeface="+mn-lt"/>
              </a:rPr>
              <a:t>dihasilkan</a:t>
            </a:r>
            <a:r>
              <a:rPr lang="en-SG" sz="2200" dirty="0" smtClean="0">
                <a:latin typeface="+mn-lt"/>
              </a:rPr>
              <a:t> </a:t>
            </a:r>
            <a:r>
              <a:rPr lang="en-SG" sz="2200" dirty="0" err="1">
                <a:latin typeface="+mn-lt"/>
              </a:rPr>
              <a:t>dari</a:t>
            </a:r>
            <a:r>
              <a:rPr lang="en-SG" sz="2200" dirty="0">
                <a:latin typeface="+mn-lt"/>
              </a:rPr>
              <a:t> input x(t) </a:t>
            </a:r>
            <a:r>
              <a:rPr lang="en-SG" sz="2200" dirty="0" err="1">
                <a:latin typeface="+mn-lt"/>
              </a:rPr>
              <a:t>tanpa</a:t>
            </a:r>
            <a:r>
              <a:rPr lang="en-SG" sz="2200" dirty="0">
                <a:latin typeface="+mn-lt"/>
              </a:rPr>
              <a:t> </a:t>
            </a:r>
            <a:r>
              <a:rPr lang="en-SG" sz="2200" dirty="0" err="1">
                <a:latin typeface="+mn-lt"/>
              </a:rPr>
              <a:t>energi</a:t>
            </a:r>
            <a:r>
              <a:rPr lang="en-SG" sz="2200" dirty="0">
                <a:latin typeface="+mn-lt"/>
              </a:rPr>
              <a:t> </a:t>
            </a:r>
            <a:r>
              <a:rPr lang="en-SG" sz="2200" dirty="0" err="1">
                <a:latin typeface="+mn-lt"/>
              </a:rPr>
              <a:t>awal</a:t>
            </a:r>
            <a:r>
              <a:rPr lang="en-SG" sz="2200" dirty="0">
                <a:latin typeface="+mn-lt"/>
              </a:rPr>
              <a:t> .</a:t>
            </a:r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5" y="2500306"/>
            <a:ext cx="4876737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SG" dirty="0" smtClean="0"/>
              <a:t>1. </a:t>
            </a:r>
            <a:r>
              <a:rPr lang="en-SG" dirty="0" err="1" smtClean="0"/>
              <a:t>Kausalitas</a:t>
            </a:r>
            <a:endParaRPr lang="en-SG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sz="2800" dirty="0" err="1" smtClean="0"/>
              <a:t>Suatu</a:t>
            </a:r>
            <a:r>
              <a:rPr lang="en-SG" sz="2800" dirty="0" smtClean="0"/>
              <a:t> </a:t>
            </a:r>
            <a:r>
              <a:rPr lang="en-SG" sz="2800" dirty="0" err="1" smtClean="0"/>
              <a:t>sistem</a:t>
            </a:r>
            <a:r>
              <a:rPr lang="en-SG" sz="2800" dirty="0" smtClean="0"/>
              <a:t> </a:t>
            </a:r>
            <a:r>
              <a:rPr lang="en-SG" sz="2800" dirty="0" err="1" smtClean="0"/>
              <a:t>dikatakan</a:t>
            </a:r>
            <a:r>
              <a:rPr lang="en-SG" sz="2800" dirty="0" smtClean="0"/>
              <a:t> </a:t>
            </a:r>
            <a:r>
              <a:rPr lang="en-SG" sz="2800" dirty="0" err="1" smtClean="0"/>
              <a:t>sebagai</a:t>
            </a:r>
            <a:r>
              <a:rPr lang="en-SG" sz="2800" dirty="0" smtClean="0"/>
              <a:t> </a:t>
            </a:r>
            <a:r>
              <a:rPr lang="en-SG" sz="2800" i="1" dirty="0" err="1" smtClean="0"/>
              <a:t>kausal</a:t>
            </a:r>
            <a:r>
              <a:rPr lang="en-SG" sz="2800" i="1" dirty="0" smtClean="0"/>
              <a:t> </a:t>
            </a:r>
            <a:r>
              <a:rPr lang="en-SG" sz="2800" i="1" dirty="0" err="1" smtClean="0"/>
              <a:t>atau</a:t>
            </a:r>
            <a:r>
              <a:rPr lang="en-SG" sz="2800" i="1" dirty="0" smtClean="0"/>
              <a:t> non-anticipatory </a:t>
            </a:r>
            <a:r>
              <a:rPr lang="en-SG" sz="2800" i="1" dirty="0" err="1" smtClean="0"/>
              <a:t>jika</a:t>
            </a:r>
            <a:r>
              <a:rPr lang="en-SG" sz="2800" i="1" dirty="0" smtClean="0"/>
              <a:t> </a:t>
            </a:r>
            <a:r>
              <a:rPr lang="en-SG" sz="2800" dirty="0" err="1" smtClean="0"/>
              <a:t>untuk</a:t>
            </a:r>
            <a:r>
              <a:rPr lang="en-SG" sz="2800" dirty="0" smtClean="0"/>
              <a:t> </a:t>
            </a:r>
            <a:r>
              <a:rPr lang="en-SG" sz="2800" dirty="0" err="1" smtClean="0"/>
              <a:t>suatu</a:t>
            </a:r>
            <a:r>
              <a:rPr lang="en-SG" sz="2800" dirty="0" smtClean="0"/>
              <a:t> </a:t>
            </a:r>
            <a:r>
              <a:rPr lang="en-SG" sz="2800" dirty="0" err="1" smtClean="0"/>
              <a:t>nilai</a:t>
            </a:r>
            <a:r>
              <a:rPr lang="en-SG" sz="2800" dirty="0" smtClean="0"/>
              <a:t> t</a:t>
            </a:r>
            <a:r>
              <a:rPr lang="en-SG" sz="2800" baseline="-25000" dirty="0" smtClean="0"/>
              <a:t>1</a:t>
            </a:r>
            <a:r>
              <a:rPr lang="en-SG" sz="2800" dirty="0" smtClean="0"/>
              <a:t>, </a:t>
            </a:r>
            <a:r>
              <a:rPr lang="en-SG" sz="2800" dirty="0" err="1" smtClean="0"/>
              <a:t>respon</a:t>
            </a:r>
            <a:r>
              <a:rPr lang="en-SG" sz="2800" dirty="0" smtClean="0"/>
              <a:t> output y(t</a:t>
            </a:r>
            <a:r>
              <a:rPr lang="en-SG" sz="2800" baseline="-25000" dirty="0" smtClean="0"/>
              <a:t>1</a:t>
            </a:r>
            <a:r>
              <a:rPr lang="en-SG" sz="2800" dirty="0" smtClean="0"/>
              <a:t>) </a:t>
            </a:r>
            <a:r>
              <a:rPr lang="en-SG" sz="2800" dirty="0" err="1" smtClean="0"/>
              <a:t>pada</a:t>
            </a:r>
            <a:r>
              <a:rPr lang="en-SG" sz="2800" dirty="0" smtClean="0"/>
              <a:t> </a:t>
            </a:r>
            <a:r>
              <a:rPr lang="en-SG" sz="2800" dirty="0" err="1" smtClean="0"/>
              <a:t>waktu</a:t>
            </a:r>
            <a:r>
              <a:rPr lang="en-SG" sz="2800" dirty="0" smtClean="0"/>
              <a:t> t</a:t>
            </a:r>
            <a:r>
              <a:rPr lang="en-SG" sz="2800" baseline="-25000" dirty="0" smtClean="0"/>
              <a:t>1</a:t>
            </a:r>
            <a:r>
              <a:rPr lang="en-SG" sz="2800" dirty="0" smtClean="0"/>
              <a:t> </a:t>
            </a:r>
            <a:r>
              <a:rPr lang="en-SG" sz="2800" dirty="0" err="1" smtClean="0"/>
              <a:t>dihasilkan</a:t>
            </a:r>
            <a:r>
              <a:rPr lang="en-SG" sz="2800" dirty="0" smtClean="0"/>
              <a:t> </a:t>
            </a:r>
            <a:r>
              <a:rPr lang="en-SG" sz="2800" dirty="0" err="1" smtClean="0"/>
              <a:t>dari</a:t>
            </a:r>
            <a:r>
              <a:rPr lang="en-SG" sz="2800" dirty="0" smtClean="0"/>
              <a:t> input x(t) </a:t>
            </a:r>
            <a:r>
              <a:rPr lang="en-SG" sz="2800" dirty="0" err="1" smtClean="0"/>
              <a:t>tidak</a:t>
            </a:r>
            <a:r>
              <a:rPr lang="en-SG" sz="2800" dirty="0" smtClean="0"/>
              <a:t> </a:t>
            </a:r>
            <a:r>
              <a:rPr lang="en-SG" sz="2800" dirty="0" err="1" smtClean="0"/>
              <a:t>tergantung</a:t>
            </a:r>
            <a:r>
              <a:rPr lang="en-SG" sz="2800" dirty="0" smtClean="0"/>
              <a:t> </a:t>
            </a:r>
            <a:r>
              <a:rPr lang="en-SG" sz="2800" dirty="0" err="1" smtClean="0"/>
              <a:t>pada</a:t>
            </a:r>
            <a:r>
              <a:rPr lang="en-SG" sz="2800" dirty="0" smtClean="0"/>
              <a:t> </a:t>
            </a:r>
            <a:r>
              <a:rPr lang="en-SG" sz="2800" dirty="0" err="1" smtClean="0"/>
              <a:t>nilai</a:t>
            </a:r>
            <a:r>
              <a:rPr lang="en-SG" sz="2800" dirty="0" smtClean="0"/>
              <a:t> input x(t) </a:t>
            </a:r>
            <a:r>
              <a:rPr lang="en-SG" sz="2800" dirty="0" err="1" smtClean="0"/>
              <a:t>untuk</a:t>
            </a:r>
            <a:r>
              <a:rPr lang="en-SG" sz="2800" dirty="0" smtClean="0"/>
              <a:t> </a:t>
            </a:r>
            <a:r>
              <a:rPr lang="en-SG" sz="2800" i="1" dirty="0" smtClean="0"/>
              <a:t>t &gt; t</a:t>
            </a:r>
            <a:r>
              <a:rPr lang="en-SG" sz="2800" i="1" baseline="-25000" dirty="0" smtClean="0"/>
              <a:t>1</a:t>
            </a:r>
            <a:r>
              <a:rPr lang="en-SG" sz="2800" i="1" dirty="0" smtClean="0"/>
              <a:t>.</a:t>
            </a:r>
          </a:p>
          <a:p>
            <a:r>
              <a:rPr lang="en-SG" sz="2800" b="1" dirty="0" err="1" smtClean="0"/>
              <a:t>Contoh</a:t>
            </a:r>
            <a:r>
              <a:rPr lang="en-SG" sz="2800" b="1" dirty="0" smtClean="0"/>
              <a:t>:</a:t>
            </a:r>
          </a:p>
          <a:p>
            <a:pPr>
              <a:buNone/>
            </a:pPr>
            <a:r>
              <a:rPr lang="en-SG" sz="2800" dirty="0" smtClean="0"/>
              <a:t>	</a:t>
            </a:r>
            <a:r>
              <a:rPr lang="en-SG" sz="2800" dirty="0" err="1" smtClean="0"/>
              <a:t>Pertimbangkan</a:t>
            </a:r>
            <a:r>
              <a:rPr lang="en-SG" sz="2800" dirty="0" smtClean="0"/>
              <a:t> </a:t>
            </a:r>
            <a:r>
              <a:rPr lang="en-SG" sz="2800" dirty="0" err="1" smtClean="0"/>
              <a:t>sebuah</a:t>
            </a:r>
            <a:r>
              <a:rPr lang="en-SG" sz="2800" dirty="0" smtClean="0"/>
              <a:t> </a:t>
            </a:r>
            <a:r>
              <a:rPr lang="en-SG" sz="2800" dirty="0" err="1" smtClean="0"/>
              <a:t>sistem</a:t>
            </a:r>
            <a:r>
              <a:rPr lang="en-SG" sz="2800" dirty="0" smtClean="0"/>
              <a:t> </a:t>
            </a:r>
            <a:r>
              <a:rPr lang="en-SG" sz="2800" dirty="0" err="1" smtClean="0"/>
              <a:t>waktu</a:t>
            </a:r>
            <a:r>
              <a:rPr lang="en-SG" sz="2800" dirty="0" smtClean="0"/>
              <a:t> </a:t>
            </a:r>
            <a:r>
              <a:rPr lang="en-SG" sz="2800" dirty="0" err="1" smtClean="0"/>
              <a:t>kontinyu</a:t>
            </a:r>
            <a:r>
              <a:rPr lang="en-SG" sz="2800" dirty="0" smtClean="0"/>
              <a:t> yang </a:t>
            </a:r>
            <a:r>
              <a:rPr lang="en-SG" sz="2800" dirty="0" err="1" smtClean="0"/>
              <a:t>memiliki</a:t>
            </a:r>
            <a:r>
              <a:rPr lang="en-SG" sz="2800" dirty="0" smtClean="0"/>
              <a:t> </a:t>
            </a:r>
            <a:r>
              <a:rPr lang="en-SG" sz="2800" dirty="0" err="1" smtClean="0"/>
              <a:t>hubungan</a:t>
            </a:r>
            <a:r>
              <a:rPr lang="en-SG" sz="2800" dirty="0" smtClean="0"/>
              <a:t> input/output </a:t>
            </a:r>
            <a:r>
              <a:rPr lang="en-SG" sz="2800" dirty="0" err="1" smtClean="0"/>
              <a:t>sebagai</a:t>
            </a:r>
            <a:r>
              <a:rPr lang="en-SG" sz="2800" dirty="0" smtClean="0"/>
              <a:t> </a:t>
            </a:r>
            <a:r>
              <a:rPr lang="en-SG" sz="2800" dirty="0" err="1" smtClean="0"/>
              <a:t>berikut</a:t>
            </a:r>
            <a:r>
              <a:rPr lang="en-SG" sz="2800" dirty="0" smtClean="0"/>
              <a:t>:</a:t>
            </a:r>
          </a:p>
          <a:p>
            <a:pPr>
              <a:buNone/>
            </a:pPr>
            <a:r>
              <a:rPr lang="en-SG" sz="2800" dirty="0" smtClean="0"/>
              <a:t>	y(t) = x(t+1).</a:t>
            </a:r>
          </a:p>
          <a:p>
            <a:pPr>
              <a:buNone/>
            </a:pPr>
            <a:r>
              <a:rPr lang="fi-FI" sz="2800" dirty="0" smtClean="0"/>
              <a:t>	Coba anda klasifikasi, apakah sistem ini kausal?</a:t>
            </a:r>
            <a:endParaRPr lang="en-SG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b="1" dirty="0" err="1" smtClean="0"/>
              <a:t>Penyelesaian</a:t>
            </a:r>
            <a:r>
              <a:rPr lang="en-SG" b="1" dirty="0" smtClean="0"/>
              <a:t>:</a:t>
            </a:r>
            <a:endParaRPr lang="en-SG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28596" y="1714488"/>
            <a:ext cx="8429684" cy="4525963"/>
          </a:xfrm>
        </p:spPr>
        <p:txBody>
          <a:bodyPr/>
          <a:lstStyle/>
          <a:p>
            <a:r>
              <a:rPr lang="en-SG" sz="2400" dirty="0" err="1" smtClean="0"/>
              <a:t>Sistem</a:t>
            </a:r>
            <a:r>
              <a:rPr lang="en-SG" sz="2400" dirty="0" smtClean="0"/>
              <a:t> </a:t>
            </a:r>
            <a:r>
              <a:rPr lang="en-SG" sz="2400" dirty="0" err="1" smtClean="0"/>
              <a:t>ini</a:t>
            </a:r>
            <a:r>
              <a:rPr lang="en-SG" sz="2400" dirty="0" smtClean="0"/>
              <a:t> non </a:t>
            </a:r>
            <a:r>
              <a:rPr lang="en-SG" sz="2400" dirty="0" err="1" smtClean="0"/>
              <a:t>kausal</a:t>
            </a:r>
            <a:r>
              <a:rPr lang="en-SG" sz="2400" dirty="0" smtClean="0"/>
              <a:t> </a:t>
            </a:r>
            <a:r>
              <a:rPr lang="en-SG" sz="2400" dirty="0" err="1" smtClean="0"/>
              <a:t>jika</a:t>
            </a:r>
            <a:r>
              <a:rPr lang="en-SG" sz="2400" dirty="0" smtClean="0"/>
              <a:t> </a:t>
            </a:r>
            <a:r>
              <a:rPr lang="en-SG" sz="2400" dirty="0" err="1" smtClean="0"/>
              <a:t>nilai</a:t>
            </a:r>
            <a:r>
              <a:rPr lang="en-SG" sz="2400" dirty="0" smtClean="0"/>
              <a:t> output y(t) </a:t>
            </a:r>
            <a:r>
              <a:rPr lang="en-SG" sz="2400" dirty="0" err="1" smtClean="0"/>
              <a:t>pada</a:t>
            </a:r>
            <a:r>
              <a:rPr lang="en-SG" sz="2400" dirty="0" smtClean="0"/>
              <a:t> </a:t>
            </a:r>
            <a:r>
              <a:rPr lang="en-SG" sz="2400" dirty="0" err="1" smtClean="0"/>
              <a:t>suatu</a:t>
            </a:r>
            <a:r>
              <a:rPr lang="en-SG" sz="2400" dirty="0" smtClean="0"/>
              <a:t> </a:t>
            </a:r>
            <a:r>
              <a:rPr lang="en-SG" sz="2400" dirty="0" err="1" smtClean="0"/>
              <a:t>waktu</a:t>
            </a:r>
            <a:r>
              <a:rPr lang="en-SG" sz="2400" dirty="0" smtClean="0"/>
              <a:t> t </a:t>
            </a:r>
            <a:r>
              <a:rPr lang="de-DE" sz="2400" dirty="0" smtClean="0"/>
              <a:t>tergantung pada input di waktu x(t+1).</a:t>
            </a:r>
          </a:p>
          <a:p>
            <a:r>
              <a:rPr lang="en-SG" sz="2400" dirty="0" smtClean="0"/>
              <a:t>Non </a:t>
            </a:r>
            <a:r>
              <a:rPr lang="en-SG" sz="2400" dirty="0" err="1" smtClean="0"/>
              <a:t>kausalitas</a:t>
            </a:r>
            <a:r>
              <a:rPr lang="en-SG" sz="2400" dirty="0" smtClean="0"/>
              <a:t> </a:t>
            </a:r>
            <a:r>
              <a:rPr lang="en-SG" sz="2400" dirty="0" err="1" smtClean="0"/>
              <a:t>dapat</a:t>
            </a:r>
            <a:r>
              <a:rPr lang="en-SG" sz="2400" dirty="0" smtClean="0"/>
              <a:t> </a:t>
            </a:r>
            <a:r>
              <a:rPr lang="en-SG" sz="2400" dirty="0" err="1" smtClean="0"/>
              <a:t>juga</a:t>
            </a:r>
            <a:r>
              <a:rPr lang="en-SG" sz="2400" dirty="0" smtClean="0"/>
              <a:t> </a:t>
            </a:r>
            <a:r>
              <a:rPr lang="en-SG" sz="2400" dirty="0" err="1" smtClean="0"/>
              <a:t>dilihat</a:t>
            </a:r>
            <a:r>
              <a:rPr lang="en-SG" sz="2400" dirty="0" smtClean="0"/>
              <a:t> </a:t>
            </a:r>
            <a:r>
              <a:rPr lang="en-SG" sz="2400" dirty="0" err="1" smtClean="0"/>
              <a:t>dengan</a:t>
            </a:r>
            <a:r>
              <a:rPr lang="en-SG" sz="2400" dirty="0" smtClean="0"/>
              <a:t> </a:t>
            </a:r>
            <a:r>
              <a:rPr lang="en-SG" sz="2400" dirty="0" err="1" smtClean="0"/>
              <a:t>mempertimbangkan</a:t>
            </a:r>
            <a:r>
              <a:rPr lang="en-SG" sz="2400" dirty="0" smtClean="0"/>
              <a:t> </a:t>
            </a:r>
            <a:r>
              <a:rPr lang="en-SG" sz="2400" dirty="0" err="1" smtClean="0"/>
              <a:t>respon</a:t>
            </a:r>
            <a:r>
              <a:rPr lang="en-SG" sz="2400" dirty="0" smtClean="0"/>
              <a:t> </a:t>
            </a:r>
            <a:r>
              <a:rPr lang="en-SG" sz="2400" dirty="0" err="1" smtClean="0"/>
              <a:t>sistem</a:t>
            </a:r>
            <a:r>
              <a:rPr lang="en-SG" sz="2400" dirty="0" smtClean="0"/>
              <a:t> </a:t>
            </a:r>
            <a:r>
              <a:rPr lang="en-SG" sz="2400" dirty="0" err="1" smtClean="0"/>
              <a:t>untuk</a:t>
            </a:r>
            <a:r>
              <a:rPr lang="en-SG" sz="2400" dirty="0" smtClean="0"/>
              <a:t> input </a:t>
            </a:r>
            <a:r>
              <a:rPr lang="en-SG" sz="2400" dirty="0" err="1" smtClean="0"/>
              <a:t>detik</a:t>
            </a:r>
            <a:r>
              <a:rPr lang="en-SG" sz="2400" dirty="0" smtClean="0"/>
              <a:t> </a:t>
            </a:r>
            <a:r>
              <a:rPr lang="en-SG" sz="2400" dirty="0" err="1" smtClean="0"/>
              <a:t>ke</a:t>
            </a:r>
            <a:r>
              <a:rPr lang="en-SG" sz="2400" dirty="0" smtClean="0"/>
              <a:t> </a:t>
            </a:r>
            <a:r>
              <a:rPr lang="en-SG" sz="2400" dirty="0" err="1" smtClean="0"/>
              <a:t>suatu</a:t>
            </a:r>
            <a:r>
              <a:rPr lang="en-SG" sz="2400" dirty="0" smtClean="0"/>
              <a:t> </a:t>
            </a:r>
            <a:r>
              <a:rPr lang="en-SG" sz="2400" dirty="0" err="1" smtClean="0"/>
              <a:t>pulsa</a:t>
            </a:r>
            <a:r>
              <a:rPr lang="en-SG" sz="2400" dirty="0" smtClean="0"/>
              <a:t> 1-detik </a:t>
            </a:r>
            <a:r>
              <a:rPr lang="en-SG" sz="2400" dirty="0" err="1" smtClean="0"/>
              <a:t>seperti</a:t>
            </a:r>
            <a:r>
              <a:rPr lang="en-SG" sz="2400" dirty="0" smtClean="0"/>
              <a:t> </a:t>
            </a:r>
            <a:r>
              <a:rPr lang="en-SG" sz="2400" dirty="0" err="1" smtClean="0"/>
              <a:t>ditunjukkan</a:t>
            </a:r>
            <a:r>
              <a:rPr lang="en-SG" sz="2400" dirty="0" smtClean="0"/>
              <a:t> </a:t>
            </a:r>
            <a:r>
              <a:rPr lang="en-SG" sz="2400" dirty="0" err="1" smtClean="0"/>
              <a:t>pada</a:t>
            </a:r>
            <a:r>
              <a:rPr lang="en-SG" sz="2400" dirty="0" smtClean="0"/>
              <a:t> </a:t>
            </a:r>
            <a:r>
              <a:rPr lang="en-SG" sz="2400" dirty="0" err="1" smtClean="0"/>
              <a:t>Gambar</a:t>
            </a:r>
            <a:r>
              <a:rPr lang="en-SG" sz="2400" dirty="0" smtClean="0"/>
              <a:t> (a)</a:t>
            </a:r>
          </a:p>
          <a:p>
            <a:r>
              <a:rPr lang="en-SG" sz="2400" dirty="0" smtClean="0"/>
              <a:t>Dari </a:t>
            </a:r>
            <a:r>
              <a:rPr lang="en-SG" sz="2400" dirty="0" err="1" smtClean="0"/>
              <a:t>hubungan</a:t>
            </a:r>
            <a:r>
              <a:rPr lang="en-SG" sz="2400" dirty="0" smtClean="0"/>
              <a:t> y(t) = x(t+1) </a:t>
            </a:r>
            <a:r>
              <a:rPr lang="en-SG" sz="2400" dirty="0" err="1" smtClean="0"/>
              <a:t>dapat</a:t>
            </a:r>
            <a:r>
              <a:rPr lang="en-SG" sz="2400" dirty="0" smtClean="0"/>
              <a:t> </a:t>
            </a:r>
            <a:r>
              <a:rPr lang="en-SG" sz="2400" dirty="0" err="1" smtClean="0"/>
              <a:t>dilihat</a:t>
            </a:r>
            <a:r>
              <a:rPr lang="en-SG" sz="2400" dirty="0" smtClean="0"/>
              <a:t> </a:t>
            </a:r>
            <a:r>
              <a:rPr lang="en-SG" sz="2400" dirty="0" err="1" smtClean="0"/>
              <a:t>bahwa</a:t>
            </a:r>
            <a:r>
              <a:rPr lang="en-SG" sz="2400" dirty="0" smtClean="0"/>
              <a:t> output yang </a:t>
            </a:r>
            <a:r>
              <a:rPr lang="en-SG" sz="2400" dirty="0" err="1" smtClean="0"/>
              <a:t>dihasilkan</a:t>
            </a:r>
            <a:r>
              <a:rPr lang="en-SG" sz="2400" dirty="0" smtClean="0"/>
              <a:t> </a:t>
            </a:r>
            <a:r>
              <a:rPr lang="it-IT" sz="2400" dirty="0" smtClean="0"/>
              <a:t>dari pulsa input seperti pada Gambar (b). </a:t>
            </a:r>
          </a:p>
          <a:p>
            <a:r>
              <a:rPr lang="en-SG" sz="2400" dirty="0" err="1" smtClean="0"/>
              <a:t>Sinyal</a:t>
            </a:r>
            <a:r>
              <a:rPr lang="en-SG" sz="2400" dirty="0" smtClean="0"/>
              <a:t> output </a:t>
            </a:r>
            <a:r>
              <a:rPr lang="en-SG" sz="2400" dirty="0" err="1" smtClean="0"/>
              <a:t>muncul</a:t>
            </a:r>
            <a:r>
              <a:rPr lang="en-SG" sz="2400" dirty="0" smtClean="0"/>
              <a:t> </a:t>
            </a:r>
            <a:r>
              <a:rPr lang="en-SG" sz="2400" dirty="0" err="1" smtClean="0"/>
              <a:t>sebelum</a:t>
            </a:r>
            <a:r>
              <a:rPr lang="en-SG" sz="2400" dirty="0" smtClean="0"/>
              <a:t> </a:t>
            </a:r>
            <a:r>
              <a:rPr lang="en-SG" sz="2400" dirty="0" err="1" smtClean="0"/>
              <a:t>sinyal</a:t>
            </a:r>
            <a:r>
              <a:rPr lang="en-SG" sz="2400" dirty="0" smtClean="0"/>
              <a:t> input </a:t>
            </a:r>
            <a:r>
              <a:rPr lang="en-SG" sz="2400" dirty="0" err="1" smtClean="0"/>
              <a:t>diberikan</a:t>
            </a:r>
            <a:r>
              <a:rPr lang="en-SG" sz="2400" dirty="0" smtClean="0"/>
              <a:t>, </a:t>
            </a:r>
            <a:r>
              <a:rPr lang="en-SG" sz="2400" dirty="0" err="1" smtClean="0"/>
              <a:t>sehingga</a:t>
            </a:r>
            <a:r>
              <a:rPr lang="en-SG" sz="2400" dirty="0" smtClean="0"/>
              <a:t> </a:t>
            </a:r>
            <a:r>
              <a:rPr lang="en-SG" sz="2400" dirty="0" err="1" smtClean="0"/>
              <a:t>dalam</a:t>
            </a:r>
            <a:r>
              <a:rPr lang="en-SG" sz="2400" dirty="0" smtClean="0"/>
              <a:t> </a:t>
            </a:r>
            <a:r>
              <a:rPr lang="en-SG" sz="2400" dirty="0" err="1" smtClean="0"/>
              <a:t>hal</a:t>
            </a:r>
            <a:r>
              <a:rPr lang="en-SG" sz="2400" dirty="0" smtClean="0"/>
              <a:t> </a:t>
            </a:r>
            <a:r>
              <a:rPr lang="en-SG" sz="2400" dirty="0" err="1" smtClean="0"/>
              <a:t>ini</a:t>
            </a:r>
            <a:r>
              <a:rPr lang="en-SG" sz="2400" dirty="0" smtClean="0"/>
              <a:t> </a:t>
            </a:r>
            <a:r>
              <a:rPr lang="en-SG" sz="2400" dirty="0" err="1" smtClean="0"/>
              <a:t>sistem</a:t>
            </a:r>
            <a:r>
              <a:rPr lang="en-SG" sz="2400" dirty="0" smtClean="0"/>
              <a:t> </a:t>
            </a:r>
            <a:r>
              <a:rPr lang="en-SG" sz="2400" dirty="0" err="1" smtClean="0"/>
              <a:t>dapat</a:t>
            </a:r>
            <a:r>
              <a:rPr lang="en-SG" sz="2400" dirty="0" smtClean="0"/>
              <a:t> </a:t>
            </a:r>
            <a:r>
              <a:rPr lang="en-SG" sz="2400" dirty="0" err="1" smtClean="0"/>
              <a:t>dikatagorikan</a:t>
            </a:r>
            <a:r>
              <a:rPr lang="en-SG" sz="2400" dirty="0" smtClean="0"/>
              <a:t> </a:t>
            </a:r>
            <a:r>
              <a:rPr lang="en-SG" sz="2400" dirty="0" err="1" smtClean="0"/>
              <a:t>sebagai</a:t>
            </a:r>
            <a:r>
              <a:rPr lang="en-SG" sz="2400" dirty="0" smtClean="0"/>
              <a:t> </a:t>
            </a:r>
            <a:r>
              <a:rPr lang="en-SG" sz="2400" dirty="0" err="1" smtClean="0"/>
              <a:t>sistem</a:t>
            </a:r>
            <a:r>
              <a:rPr lang="en-SG" sz="2400" dirty="0" smtClean="0"/>
              <a:t> non-</a:t>
            </a:r>
            <a:r>
              <a:rPr lang="en-SG" sz="2400" dirty="0" err="1" smtClean="0"/>
              <a:t>kausal</a:t>
            </a:r>
            <a:r>
              <a:rPr lang="en-SG" sz="2400" dirty="0" smtClean="0"/>
              <a:t>.</a:t>
            </a:r>
          </a:p>
          <a:p>
            <a:r>
              <a:rPr lang="en-SG" sz="2400" dirty="0" err="1" smtClean="0"/>
              <a:t>Sistem</a:t>
            </a:r>
            <a:r>
              <a:rPr lang="en-SG" sz="2400" dirty="0" smtClean="0"/>
              <a:t> </a:t>
            </a:r>
            <a:r>
              <a:rPr lang="en-SG" sz="2400" dirty="0" err="1" smtClean="0"/>
              <a:t>dengan</a:t>
            </a:r>
            <a:r>
              <a:rPr lang="en-SG" sz="2400" dirty="0" smtClean="0"/>
              <a:t> </a:t>
            </a:r>
            <a:r>
              <a:rPr lang="en-SG" sz="2400" dirty="0" err="1" smtClean="0"/>
              <a:t>hubungan</a:t>
            </a:r>
            <a:r>
              <a:rPr lang="en-SG" sz="2400" dirty="0" smtClean="0"/>
              <a:t> input/output y(t) = x(t+1) </a:t>
            </a:r>
            <a:r>
              <a:rPr lang="en-SG" sz="2400" dirty="0" err="1" smtClean="0"/>
              <a:t>disebut</a:t>
            </a:r>
            <a:r>
              <a:rPr lang="en-SG" sz="2400" dirty="0" smtClean="0"/>
              <a:t> </a:t>
            </a:r>
            <a:r>
              <a:rPr lang="en-SG" sz="2400" dirty="0" err="1" smtClean="0"/>
              <a:t>sebagai</a:t>
            </a:r>
            <a:r>
              <a:rPr lang="en-SG" sz="2400" dirty="0" smtClean="0"/>
              <a:t> </a:t>
            </a:r>
            <a:r>
              <a:rPr lang="sv-SE" sz="2400" i="1" dirty="0" smtClean="0"/>
              <a:t>ideal predictor. Sebagian besar ahli fisika berargumen bahwa di dunia </a:t>
            </a:r>
            <a:r>
              <a:rPr lang="en-SG" sz="2400" dirty="0" err="1" smtClean="0"/>
              <a:t>ini</a:t>
            </a:r>
            <a:r>
              <a:rPr lang="en-SG" sz="2400" dirty="0" smtClean="0"/>
              <a:t> </a:t>
            </a:r>
            <a:r>
              <a:rPr lang="en-SG" sz="2400" dirty="0" err="1" smtClean="0"/>
              <a:t>tidak</a:t>
            </a:r>
            <a:r>
              <a:rPr lang="en-SG" sz="2400" dirty="0" smtClean="0"/>
              <a:t> </a:t>
            </a:r>
            <a:r>
              <a:rPr lang="en-SG" sz="2400" dirty="0" err="1" smtClean="0"/>
              <a:t>ada</a:t>
            </a:r>
            <a:r>
              <a:rPr lang="en-SG" sz="2400" dirty="0" smtClean="0"/>
              <a:t> </a:t>
            </a:r>
            <a:r>
              <a:rPr lang="en-SG" sz="2400" dirty="0" err="1" smtClean="0"/>
              <a:t>prediktor</a:t>
            </a:r>
            <a:r>
              <a:rPr lang="en-SG" sz="2400" dirty="0" smtClean="0"/>
              <a:t> yang ideal.</a:t>
            </a:r>
            <a:endParaRPr lang="en-SG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357166"/>
            <a:ext cx="5572164" cy="5833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57158" y="214290"/>
            <a:ext cx="2543164" cy="654032"/>
          </a:xfrm>
        </p:spPr>
        <p:txBody>
          <a:bodyPr/>
          <a:lstStyle/>
          <a:p>
            <a:r>
              <a:rPr lang="en-SG" b="1" dirty="0" err="1" smtClean="0"/>
              <a:t>Contoh</a:t>
            </a:r>
            <a:r>
              <a:rPr lang="en-SG" b="1" dirty="0" smtClean="0"/>
              <a:t>:</a:t>
            </a:r>
            <a:endParaRPr lang="en-SG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5126055"/>
          </a:xfrm>
        </p:spPr>
        <p:txBody>
          <a:bodyPr/>
          <a:lstStyle/>
          <a:p>
            <a:r>
              <a:rPr lang="en-SG" sz="2000" dirty="0" err="1" smtClean="0"/>
              <a:t>Pertimbangkan</a:t>
            </a:r>
            <a:r>
              <a:rPr lang="en-SG" sz="2000" dirty="0" smtClean="0"/>
              <a:t> </a:t>
            </a:r>
            <a:r>
              <a:rPr lang="en-SG" sz="2000" dirty="0" err="1" smtClean="0"/>
              <a:t>sistem</a:t>
            </a:r>
            <a:r>
              <a:rPr lang="en-SG" sz="2000" dirty="0" smtClean="0"/>
              <a:t> yang </a:t>
            </a:r>
            <a:r>
              <a:rPr lang="en-SG" sz="2000" dirty="0" err="1" smtClean="0"/>
              <a:t>memiliki</a:t>
            </a:r>
            <a:r>
              <a:rPr lang="en-SG" sz="2000" dirty="0" smtClean="0"/>
              <a:t> </a:t>
            </a:r>
            <a:r>
              <a:rPr lang="en-SG" sz="2000" dirty="0" err="1" smtClean="0"/>
              <a:t>hubungan</a:t>
            </a:r>
            <a:r>
              <a:rPr lang="en-SG" sz="2000" dirty="0" smtClean="0"/>
              <a:t> input </a:t>
            </a:r>
            <a:r>
              <a:rPr lang="en-SG" sz="2000" dirty="0" err="1" smtClean="0"/>
              <a:t>dan</a:t>
            </a:r>
            <a:r>
              <a:rPr lang="en-SG" sz="2000" dirty="0" smtClean="0"/>
              <a:t> output </a:t>
            </a:r>
            <a:r>
              <a:rPr lang="en-SG" sz="2000" dirty="0" err="1" smtClean="0"/>
              <a:t>seperti</a:t>
            </a:r>
            <a:r>
              <a:rPr lang="en-SG" sz="2000" dirty="0" smtClean="0"/>
              <a:t> </a:t>
            </a:r>
            <a:r>
              <a:rPr lang="en-SG" sz="2000" dirty="0" err="1" smtClean="0"/>
              <a:t>berikut</a:t>
            </a:r>
            <a:r>
              <a:rPr lang="en-SG" sz="2000" dirty="0" smtClean="0"/>
              <a:t>: y(t) = x(t-1)</a:t>
            </a:r>
          </a:p>
          <a:p>
            <a:pPr>
              <a:buNone/>
            </a:pPr>
            <a:r>
              <a:rPr lang="fi-FI" sz="2000" dirty="0" smtClean="0"/>
              <a:t>	Apakah sistem ini merupakan sistem kausal?</a:t>
            </a:r>
          </a:p>
          <a:p>
            <a:r>
              <a:rPr lang="en-SG" sz="2000" b="1" dirty="0" err="1" smtClean="0"/>
              <a:t>Penyelesaian</a:t>
            </a:r>
            <a:r>
              <a:rPr lang="en-SG" sz="2000" b="1" dirty="0" smtClean="0"/>
              <a:t>:</a:t>
            </a:r>
          </a:p>
          <a:p>
            <a:pPr>
              <a:buNone/>
            </a:pPr>
            <a:r>
              <a:rPr lang="en-SG" sz="2000" dirty="0" smtClean="0"/>
              <a:t>	</a:t>
            </a:r>
            <a:r>
              <a:rPr lang="en-SG" sz="2000" dirty="0" err="1" smtClean="0"/>
              <a:t>Sistem</a:t>
            </a:r>
            <a:r>
              <a:rPr lang="en-SG" sz="2000" dirty="0" smtClean="0"/>
              <a:t> </a:t>
            </a:r>
            <a:r>
              <a:rPr lang="en-SG" sz="2000" dirty="0" err="1" smtClean="0"/>
              <a:t>ini</a:t>
            </a:r>
            <a:r>
              <a:rPr lang="en-SG" sz="2000" dirty="0" smtClean="0"/>
              <a:t> </a:t>
            </a:r>
            <a:r>
              <a:rPr lang="en-SG" sz="2000" dirty="0" err="1" smtClean="0"/>
              <a:t>dapat</a:t>
            </a:r>
            <a:r>
              <a:rPr lang="en-SG" sz="2000" dirty="0" smtClean="0"/>
              <a:t> </a:t>
            </a:r>
            <a:r>
              <a:rPr lang="en-SG" sz="2000" dirty="0" err="1" smtClean="0"/>
              <a:t>dikatagorikan</a:t>
            </a:r>
            <a:r>
              <a:rPr lang="en-SG" sz="2000" dirty="0" smtClean="0"/>
              <a:t> </a:t>
            </a:r>
            <a:r>
              <a:rPr lang="en-SG" sz="2000" dirty="0" err="1" smtClean="0"/>
              <a:t>sebagai</a:t>
            </a:r>
            <a:r>
              <a:rPr lang="en-SG" sz="2000" dirty="0" smtClean="0"/>
              <a:t> </a:t>
            </a:r>
            <a:r>
              <a:rPr lang="en-SG" sz="2000" dirty="0" err="1" smtClean="0"/>
              <a:t>sistem</a:t>
            </a:r>
            <a:r>
              <a:rPr lang="en-SG" sz="2000" dirty="0" smtClean="0"/>
              <a:t> </a:t>
            </a:r>
            <a:r>
              <a:rPr lang="en-SG" sz="2000" dirty="0" err="1" smtClean="0"/>
              <a:t>kausal</a:t>
            </a:r>
            <a:r>
              <a:rPr lang="en-SG" sz="2000" dirty="0" smtClean="0"/>
              <a:t> </a:t>
            </a:r>
            <a:r>
              <a:rPr lang="en-SG" sz="2000" dirty="0" err="1" smtClean="0"/>
              <a:t>jika</a:t>
            </a:r>
            <a:r>
              <a:rPr lang="en-SG" sz="2000" dirty="0" smtClean="0"/>
              <a:t> </a:t>
            </a:r>
            <a:r>
              <a:rPr lang="en-SG" sz="2000" dirty="0" err="1" smtClean="0"/>
              <a:t>outputnya</a:t>
            </a:r>
            <a:r>
              <a:rPr lang="en-SG" sz="2000" dirty="0" smtClean="0"/>
              <a:t> </a:t>
            </a:r>
            <a:r>
              <a:rPr lang="en-SG" sz="2000" dirty="0" err="1" smtClean="0"/>
              <a:t>pada</a:t>
            </a:r>
            <a:r>
              <a:rPr lang="en-SG" sz="2000" dirty="0" smtClean="0"/>
              <a:t> </a:t>
            </a:r>
            <a:r>
              <a:rPr lang="en-SG" sz="2000" dirty="0" err="1" smtClean="0"/>
              <a:t>waktu</a:t>
            </a:r>
            <a:r>
              <a:rPr lang="en-SG" sz="2000" dirty="0" smtClean="0"/>
              <a:t> t </a:t>
            </a:r>
            <a:r>
              <a:rPr lang="en-SG" sz="2000" dirty="0" err="1" smtClean="0"/>
              <a:t>hanya</a:t>
            </a:r>
            <a:r>
              <a:rPr lang="en-SG" sz="2000" dirty="0" smtClean="0"/>
              <a:t> </a:t>
            </a:r>
            <a:r>
              <a:rPr lang="en-SG" sz="2000" dirty="0" err="1" smtClean="0"/>
              <a:t>tergantung</a:t>
            </a:r>
            <a:r>
              <a:rPr lang="en-SG" sz="2000" dirty="0" smtClean="0"/>
              <a:t> </a:t>
            </a:r>
            <a:r>
              <a:rPr lang="en-SG" sz="2000" dirty="0" err="1" smtClean="0"/>
              <a:t>pada</a:t>
            </a:r>
            <a:r>
              <a:rPr lang="en-SG" sz="2000" dirty="0" smtClean="0"/>
              <a:t> </a:t>
            </a:r>
            <a:r>
              <a:rPr lang="en-SG" sz="2000" dirty="0" err="1" smtClean="0"/>
              <a:t>nilai</a:t>
            </a:r>
            <a:r>
              <a:rPr lang="en-SG" sz="2000" dirty="0" smtClean="0"/>
              <a:t> input </a:t>
            </a:r>
            <a:r>
              <a:rPr lang="en-SG" sz="2000" dirty="0" err="1" smtClean="0"/>
              <a:t>saat</a:t>
            </a:r>
            <a:r>
              <a:rPr lang="en-SG" sz="2000" dirty="0" smtClean="0"/>
              <a:t> </a:t>
            </a:r>
            <a:r>
              <a:rPr lang="en-SG" sz="2000" dirty="0" err="1" smtClean="0"/>
              <a:t>waktu</a:t>
            </a:r>
            <a:r>
              <a:rPr lang="en-SG" sz="2000" dirty="0" smtClean="0"/>
              <a:t> t-1. </a:t>
            </a:r>
            <a:r>
              <a:rPr lang="en-SG" sz="2000" dirty="0" err="1" smtClean="0"/>
              <a:t>Jika</a:t>
            </a:r>
            <a:r>
              <a:rPr lang="en-SG" sz="2000" dirty="0" smtClean="0"/>
              <a:t> </a:t>
            </a:r>
            <a:r>
              <a:rPr lang="en-SG" sz="2000" dirty="0" err="1" smtClean="0"/>
              <a:t>pulsa</a:t>
            </a:r>
            <a:r>
              <a:rPr lang="en-SG" sz="2000" dirty="0" smtClean="0"/>
              <a:t> </a:t>
            </a:r>
            <a:r>
              <a:rPr lang="en-SG" sz="2000" dirty="0" err="1" smtClean="0"/>
              <a:t>pada</a:t>
            </a:r>
            <a:r>
              <a:rPr lang="en-SG" sz="2000" dirty="0" smtClean="0"/>
              <a:t> </a:t>
            </a:r>
            <a:r>
              <a:rPr lang="en-SG" sz="2000" dirty="0" err="1" smtClean="0"/>
              <a:t>Gambar</a:t>
            </a:r>
            <a:r>
              <a:rPr lang="en-SG" sz="2000" dirty="0" smtClean="0"/>
              <a:t> (a) </a:t>
            </a:r>
            <a:r>
              <a:rPr lang="en-SG" sz="2000" dirty="0" err="1" smtClean="0"/>
              <a:t>diberikan</a:t>
            </a:r>
            <a:r>
              <a:rPr lang="en-SG" sz="2000" dirty="0" smtClean="0"/>
              <a:t> </a:t>
            </a:r>
            <a:r>
              <a:rPr lang="en-SG" sz="2000" dirty="0" err="1" smtClean="0"/>
              <a:t>ke</a:t>
            </a:r>
            <a:r>
              <a:rPr lang="en-SG" sz="2000" dirty="0" smtClean="0"/>
              <a:t> </a:t>
            </a:r>
            <a:r>
              <a:rPr lang="en-SG" sz="2000" dirty="0" err="1" smtClean="0"/>
              <a:t>sistem</a:t>
            </a:r>
            <a:r>
              <a:rPr lang="en-SG" sz="2000" dirty="0" smtClean="0"/>
              <a:t> </a:t>
            </a:r>
            <a:r>
              <a:rPr lang="en-SG" sz="2000" dirty="0" err="1" smtClean="0"/>
              <a:t>ini</a:t>
            </a:r>
            <a:r>
              <a:rPr lang="en-SG" sz="2000" dirty="0" smtClean="0"/>
              <a:t>, </a:t>
            </a:r>
            <a:r>
              <a:rPr lang="en-SG" sz="2000" dirty="0" err="1" smtClean="0"/>
              <a:t>pulsa</a:t>
            </a:r>
            <a:r>
              <a:rPr lang="en-SG" sz="2000" dirty="0" smtClean="0"/>
              <a:t> output </a:t>
            </a:r>
            <a:r>
              <a:rPr lang="sv-SE" sz="2000" dirty="0" smtClean="0"/>
              <a:t>akan dapat dihasilkan seperti pada Gambar (b).</a:t>
            </a:r>
            <a:endParaRPr lang="en-SG" sz="2000" dirty="0"/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3643314"/>
            <a:ext cx="6516673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071538" y="5391709"/>
            <a:ext cx="78581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dirty="0" err="1">
                <a:latin typeface="+mn-lt"/>
              </a:rPr>
              <a:t>Fakta</a:t>
            </a:r>
            <a:r>
              <a:rPr lang="en-SG" sz="1600" dirty="0">
                <a:latin typeface="+mn-lt"/>
              </a:rPr>
              <a:t> </a:t>
            </a:r>
            <a:r>
              <a:rPr lang="en-SG" sz="1600" dirty="0" err="1">
                <a:latin typeface="+mn-lt"/>
              </a:rPr>
              <a:t>menunjukkan</a:t>
            </a:r>
            <a:r>
              <a:rPr lang="en-SG" sz="1600" dirty="0">
                <a:latin typeface="+mn-lt"/>
              </a:rPr>
              <a:t> </a:t>
            </a:r>
            <a:r>
              <a:rPr lang="en-SG" sz="1600" dirty="0" err="1">
                <a:latin typeface="+mn-lt"/>
              </a:rPr>
              <a:t>bahwa</a:t>
            </a:r>
            <a:r>
              <a:rPr lang="en-SG" sz="1600" dirty="0">
                <a:latin typeface="+mn-lt"/>
              </a:rPr>
              <a:t> delay </a:t>
            </a:r>
            <a:r>
              <a:rPr lang="en-SG" sz="1600" dirty="0" err="1">
                <a:latin typeface="+mn-lt"/>
              </a:rPr>
              <a:t>sistem</a:t>
            </a:r>
            <a:r>
              <a:rPr lang="en-SG" sz="1600" dirty="0">
                <a:latin typeface="+mn-lt"/>
              </a:rPr>
              <a:t> </a:t>
            </a:r>
            <a:r>
              <a:rPr lang="en-SG" sz="1600" dirty="0" err="1">
                <a:latin typeface="+mn-lt"/>
              </a:rPr>
              <a:t>sebesar</a:t>
            </a:r>
            <a:r>
              <a:rPr lang="en-SG" sz="1600" dirty="0">
                <a:latin typeface="+mn-lt"/>
              </a:rPr>
              <a:t> 1 </a:t>
            </a:r>
            <a:r>
              <a:rPr lang="en-SG" sz="1600" dirty="0" err="1">
                <a:latin typeface="+mn-lt"/>
              </a:rPr>
              <a:t>detik</a:t>
            </a:r>
            <a:r>
              <a:rPr lang="en-SG" sz="1600" dirty="0">
                <a:latin typeface="+mn-lt"/>
              </a:rPr>
              <a:t> </a:t>
            </a:r>
            <a:r>
              <a:rPr lang="en-SG" sz="1600" dirty="0" err="1" smtClean="0">
                <a:latin typeface="+mn-lt"/>
              </a:rPr>
              <a:t>untuk</a:t>
            </a:r>
            <a:r>
              <a:rPr lang="en-SG" sz="1600" dirty="0" smtClean="0">
                <a:latin typeface="+mn-lt"/>
              </a:rPr>
              <a:t> </a:t>
            </a:r>
            <a:r>
              <a:rPr lang="en-SG" sz="1600" dirty="0" err="1" smtClean="0">
                <a:latin typeface="+mn-lt"/>
              </a:rPr>
              <a:t>seluruh</a:t>
            </a:r>
            <a:r>
              <a:rPr lang="en-SG" sz="1600" dirty="0" smtClean="0">
                <a:latin typeface="+mn-lt"/>
              </a:rPr>
              <a:t> </a:t>
            </a:r>
            <a:r>
              <a:rPr lang="en-SG" sz="1600" dirty="0">
                <a:latin typeface="+mn-lt"/>
              </a:rPr>
              <a:t>input </a:t>
            </a:r>
            <a:r>
              <a:rPr lang="en-SG" sz="1600" dirty="0" err="1">
                <a:latin typeface="+mn-lt"/>
              </a:rPr>
              <a:t>merupakan</a:t>
            </a:r>
            <a:r>
              <a:rPr lang="en-SG" sz="1600" dirty="0">
                <a:latin typeface="+mn-lt"/>
              </a:rPr>
              <a:t> </a:t>
            </a:r>
            <a:r>
              <a:rPr lang="en-SG" sz="1600" dirty="0" err="1">
                <a:latin typeface="+mn-lt"/>
              </a:rPr>
              <a:t>kesepakatan</a:t>
            </a:r>
            <a:r>
              <a:rPr lang="en-SG" sz="1600" dirty="0">
                <a:latin typeface="+mn-lt"/>
              </a:rPr>
              <a:t> </a:t>
            </a:r>
            <a:r>
              <a:rPr lang="en-SG" sz="1600" dirty="0" err="1">
                <a:latin typeface="+mn-lt"/>
              </a:rPr>
              <a:t>nilai</a:t>
            </a:r>
            <a:r>
              <a:rPr lang="en-SG" sz="1600" dirty="0">
                <a:latin typeface="+mn-lt"/>
              </a:rPr>
              <a:t> delay yang </a:t>
            </a:r>
            <a:r>
              <a:rPr lang="en-SG" sz="1600" dirty="0" smtClean="0">
                <a:latin typeface="+mn-lt"/>
              </a:rPr>
              <a:t>ideal (</a:t>
            </a:r>
            <a:r>
              <a:rPr lang="en-SG" sz="1600" i="1" dirty="0" smtClean="0">
                <a:latin typeface="+mn-lt"/>
              </a:rPr>
              <a:t>ideal </a:t>
            </a:r>
            <a:r>
              <a:rPr lang="en-SG" sz="1600" i="1" dirty="0">
                <a:latin typeface="+mn-lt"/>
              </a:rPr>
              <a:t>time delay) </a:t>
            </a:r>
            <a:r>
              <a:rPr lang="en-SG" sz="1600" i="1" dirty="0" err="1">
                <a:latin typeface="+mn-lt"/>
              </a:rPr>
              <a:t>untuk</a:t>
            </a:r>
            <a:r>
              <a:rPr lang="en-SG" sz="1600" i="1" dirty="0">
                <a:latin typeface="+mn-lt"/>
              </a:rPr>
              <a:t> </a:t>
            </a:r>
            <a:r>
              <a:rPr lang="en-SG" sz="1600" i="1" dirty="0" err="1">
                <a:latin typeface="+mn-lt"/>
              </a:rPr>
              <a:t>analisa</a:t>
            </a:r>
            <a:r>
              <a:rPr lang="en-SG" sz="1600" i="1" dirty="0">
                <a:latin typeface="+mn-lt"/>
              </a:rPr>
              <a:t> </a:t>
            </a:r>
            <a:r>
              <a:rPr lang="en-SG" sz="1600" i="1" dirty="0" err="1">
                <a:latin typeface="+mn-lt"/>
              </a:rPr>
              <a:t>sistem</a:t>
            </a:r>
            <a:r>
              <a:rPr lang="en-SG" sz="1600" i="1" dirty="0">
                <a:latin typeface="+mn-lt"/>
              </a:rPr>
              <a:t>.</a:t>
            </a:r>
          </a:p>
          <a:p>
            <a:r>
              <a:rPr lang="en-SG" sz="1600" dirty="0" err="1">
                <a:latin typeface="+mn-lt"/>
              </a:rPr>
              <a:t>Ada</a:t>
            </a:r>
            <a:r>
              <a:rPr lang="en-SG" sz="1600" dirty="0">
                <a:latin typeface="+mn-lt"/>
              </a:rPr>
              <a:t> </a:t>
            </a:r>
            <a:r>
              <a:rPr lang="en-SG" sz="1600" dirty="0" err="1">
                <a:latin typeface="+mn-lt"/>
              </a:rPr>
              <a:t>sejumlah</a:t>
            </a:r>
            <a:r>
              <a:rPr lang="en-SG" sz="1600" dirty="0">
                <a:latin typeface="+mn-lt"/>
              </a:rPr>
              <a:t> </a:t>
            </a:r>
            <a:r>
              <a:rPr lang="en-SG" sz="1600" dirty="0" err="1">
                <a:latin typeface="+mn-lt"/>
              </a:rPr>
              <a:t>teknik</a:t>
            </a:r>
            <a:r>
              <a:rPr lang="en-SG" sz="1600" dirty="0">
                <a:latin typeface="+mn-lt"/>
              </a:rPr>
              <a:t> </a:t>
            </a:r>
            <a:r>
              <a:rPr lang="en-SG" sz="1600" dirty="0" err="1">
                <a:latin typeface="+mn-lt"/>
              </a:rPr>
              <a:t>untuk</a:t>
            </a:r>
            <a:r>
              <a:rPr lang="en-SG" sz="1600" dirty="0">
                <a:latin typeface="+mn-lt"/>
              </a:rPr>
              <a:t> </a:t>
            </a:r>
            <a:r>
              <a:rPr lang="en-SG" sz="1600" dirty="0" err="1">
                <a:latin typeface="+mn-lt"/>
              </a:rPr>
              <a:t>membangkitkan</a:t>
            </a:r>
            <a:r>
              <a:rPr lang="en-SG" sz="1600" dirty="0">
                <a:latin typeface="+mn-lt"/>
              </a:rPr>
              <a:t> delay </a:t>
            </a:r>
            <a:r>
              <a:rPr lang="en-SG" sz="1600" dirty="0" err="1">
                <a:latin typeface="+mn-lt"/>
              </a:rPr>
              <a:t>waktu</a:t>
            </a:r>
            <a:r>
              <a:rPr lang="en-SG" sz="1600" dirty="0">
                <a:latin typeface="+mn-lt"/>
              </a:rPr>
              <a:t>.</a:t>
            </a:r>
          </a:p>
          <a:p>
            <a:r>
              <a:rPr lang="en-SG" sz="1600" dirty="0" err="1">
                <a:latin typeface="+mn-lt"/>
              </a:rPr>
              <a:t>Sebagai</a:t>
            </a:r>
            <a:r>
              <a:rPr lang="en-SG" sz="1600" dirty="0">
                <a:latin typeface="+mn-lt"/>
              </a:rPr>
              <a:t> </a:t>
            </a:r>
            <a:r>
              <a:rPr lang="en-SG" sz="1600" dirty="0" err="1">
                <a:latin typeface="+mn-lt"/>
              </a:rPr>
              <a:t>contoh</a:t>
            </a:r>
            <a:r>
              <a:rPr lang="en-SG" sz="1600" dirty="0">
                <a:latin typeface="+mn-lt"/>
              </a:rPr>
              <a:t>, delay </a:t>
            </a:r>
            <a:r>
              <a:rPr lang="en-SG" sz="1600" dirty="0" err="1">
                <a:latin typeface="+mn-lt"/>
              </a:rPr>
              <a:t>waktu</a:t>
            </a:r>
            <a:r>
              <a:rPr lang="en-SG" sz="1600" dirty="0">
                <a:latin typeface="+mn-lt"/>
              </a:rPr>
              <a:t> </a:t>
            </a:r>
            <a:r>
              <a:rPr lang="en-SG" sz="1600" dirty="0" err="1">
                <a:latin typeface="+mn-lt"/>
              </a:rPr>
              <a:t>diantara</a:t>
            </a:r>
            <a:r>
              <a:rPr lang="en-SG" sz="1600" dirty="0">
                <a:latin typeface="+mn-lt"/>
              </a:rPr>
              <a:t> </a:t>
            </a:r>
            <a:r>
              <a:rPr lang="en-SG" sz="1600" i="1" dirty="0">
                <a:latin typeface="+mn-lt"/>
              </a:rPr>
              <a:t>record </a:t>
            </a:r>
            <a:r>
              <a:rPr lang="en-SG" sz="1600" i="1" dirty="0" err="1">
                <a:latin typeface="+mn-lt"/>
              </a:rPr>
              <a:t>dan</a:t>
            </a:r>
            <a:r>
              <a:rPr lang="en-SG" sz="1600" i="1" dirty="0">
                <a:latin typeface="+mn-lt"/>
              </a:rPr>
              <a:t> head </a:t>
            </a:r>
            <a:r>
              <a:rPr lang="en-SG" sz="1600" i="1" dirty="0" smtClean="0">
                <a:latin typeface="+mn-lt"/>
              </a:rPr>
              <a:t>playback </a:t>
            </a:r>
            <a:r>
              <a:rPr lang="en-SG" sz="1600" dirty="0" err="1" smtClean="0">
                <a:latin typeface="+mn-lt"/>
              </a:rPr>
              <a:t>pada</a:t>
            </a:r>
            <a:r>
              <a:rPr lang="en-SG" sz="1600" dirty="0" smtClean="0">
                <a:latin typeface="+mn-lt"/>
              </a:rPr>
              <a:t> </a:t>
            </a:r>
            <a:r>
              <a:rPr lang="en-SG" sz="1600" dirty="0">
                <a:latin typeface="+mn-lt"/>
              </a:rPr>
              <a:t>tape recorder </a:t>
            </a:r>
            <a:r>
              <a:rPr lang="en-SG" sz="1600" dirty="0" err="1">
                <a:latin typeface="+mn-lt"/>
              </a:rPr>
              <a:t>dapat</a:t>
            </a:r>
            <a:r>
              <a:rPr lang="en-SG" sz="1600" dirty="0">
                <a:latin typeface="+mn-lt"/>
              </a:rPr>
              <a:t> </a:t>
            </a:r>
            <a:r>
              <a:rPr lang="en-SG" sz="1600" dirty="0" err="1">
                <a:latin typeface="+mn-lt"/>
              </a:rPr>
              <a:t>digunakan</a:t>
            </a:r>
            <a:r>
              <a:rPr lang="en-SG" sz="1600" dirty="0">
                <a:latin typeface="+mn-lt"/>
              </a:rPr>
              <a:t> </a:t>
            </a:r>
            <a:r>
              <a:rPr lang="en-SG" sz="1600" dirty="0" err="1">
                <a:latin typeface="+mn-lt"/>
              </a:rPr>
              <a:t>untuk</a:t>
            </a:r>
            <a:r>
              <a:rPr lang="en-SG" sz="1600" dirty="0">
                <a:latin typeface="+mn-lt"/>
              </a:rPr>
              <a:t> </a:t>
            </a:r>
            <a:r>
              <a:rPr lang="en-SG" sz="1600" dirty="0" err="1" smtClean="0">
                <a:latin typeface="+mn-lt"/>
              </a:rPr>
              <a:t>membangkitkan</a:t>
            </a:r>
            <a:r>
              <a:rPr lang="en-SG" sz="1600" dirty="0" smtClean="0">
                <a:latin typeface="+mn-lt"/>
              </a:rPr>
              <a:t> delay </a:t>
            </a:r>
            <a:r>
              <a:rPr lang="en-SG" sz="1600" dirty="0" err="1">
                <a:latin typeface="+mn-lt"/>
              </a:rPr>
              <a:t>waktu</a:t>
            </a:r>
            <a:r>
              <a:rPr lang="en-SG" sz="1600" dirty="0">
                <a:latin typeface="+mn-lt"/>
              </a:rPr>
              <a:t> </a:t>
            </a:r>
            <a:r>
              <a:rPr lang="en-SG" sz="1600" dirty="0" err="1">
                <a:latin typeface="+mn-lt"/>
              </a:rPr>
              <a:t>pada</a:t>
            </a:r>
            <a:r>
              <a:rPr lang="en-SG" sz="1600" dirty="0">
                <a:latin typeface="+mn-lt"/>
              </a:rPr>
              <a:t> </a:t>
            </a:r>
            <a:r>
              <a:rPr lang="en-SG" sz="1600" dirty="0" err="1">
                <a:latin typeface="+mn-lt"/>
              </a:rPr>
              <a:t>beberapa</a:t>
            </a:r>
            <a:r>
              <a:rPr lang="en-SG" sz="1600" dirty="0">
                <a:latin typeface="+mn-lt"/>
              </a:rPr>
              <a:t> </a:t>
            </a:r>
            <a:r>
              <a:rPr lang="en-SG" sz="1600" dirty="0" err="1">
                <a:latin typeface="+mn-lt"/>
              </a:rPr>
              <a:t>mili</a:t>
            </a:r>
            <a:r>
              <a:rPr lang="en-SG" sz="1600" dirty="0">
                <a:latin typeface="+mn-lt"/>
              </a:rPr>
              <a:t> </a:t>
            </a:r>
            <a:r>
              <a:rPr lang="en-SG" sz="1600" dirty="0" err="1">
                <a:latin typeface="+mn-lt"/>
              </a:rPr>
              <a:t>detik</a:t>
            </a:r>
            <a:r>
              <a:rPr lang="en-SG" sz="1600" dirty="0">
                <a:latin typeface="+mn-lt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sz="2400" dirty="0" err="1" smtClean="0"/>
              <a:t>Pertimbangkan</a:t>
            </a:r>
            <a:r>
              <a:rPr lang="en-SG" sz="2400" dirty="0" smtClean="0"/>
              <a:t> </a:t>
            </a:r>
            <a:r>
              <a:rPr lang="en-SG" sz="2400" dirty="0" err="1" smtClean="0"/>
              <a:t>sebuah</a:t>
            </a:r>
            <a:r>
              <a:rPr lang="en-SG" sz="2400" dirty="0" smtClean="0"/>
              <a:t> </a:t>
            </a:r>
            <a:r>
              <a:rPr lang="en-SG" sz="2400" dirty="0" err="1" smtClean="0"/>
              <a:t>rangkaian</a:t>
            </a:r>
            <a:r>
              <a:rPr lang="en-SG" sz="2400" dirty="0" smtClean="0"/>
              <a:t> RC yang </a:t>
            </a:r>
            <a:r>
              <a:rPr lang="en-SG" sz="2400" dirty="0" err="1" smtClean="0"/>
              <a:t>telah</a:t>
            </a:r>
            <a:r>
              <a:rPr lang="en-SG" sz="2400" dirty="0" smtClean="0"/>
              <a:t> </a:t>
            </a:r>
            <a:r>
              <a:rPr lang="en-SG" sz="2400" dirty="0" err="1" smtClean="0"/>
              <a:t>dibicarakan</a:t>
            </a:r>
            <a:r>
              <a:rPr lang="en-SG" sz="2400" dirty="0" smtClean="0"/>
              <a:t> </a:t>
            </a:r>
            <a:r>
              <a:rPr lang="en-SG" sz="2400" dirty="0" err="1" smtClean="0"/>
              <a:t>sebelumnya</a:t>
            </a:r>
            <a:r>
              <a:rPr lang="en-SG" sz="2400" dirty="0" smtClean="0"/>
              <a:t>,  </a:t>
            </a:r>
            <a:r>
              <a:rPr lang="en-SG" sz="2400" dirty="0" err="1" smtClean="0"/>
              <a:t>Jika</a:t>
            </a:r>
            <a:r>
              <a:rPr lang="en-SG" sz="2400" dirty="0" smtClean="0"/>
              <a:t> </a:t>
            </a:r>
            <a:r>
              <a:rPr lang="en-SG" sz="2400" dirty="0" err="1" smtClean="0"/>
              <a:t>waktu</a:t>
            </a:r>
            <a:r>
              <a:rPr lang="en-SG" sz="2400" dirty="0" smtClean="0"/>
              <a:t> </a:t>
            </a:r>
            <a:r>
              <a:rPr lang="en-SG" sz="2400" dirty="0" err="1" smtClean="0"/>
              <a:t>awal</a:t>
            </a:r>
            <a:r>
              <a:rPr lang="en-SG" sz="2400" dirty="0" smtClean="0"/>
              <a:t> t</a:t>
            </a:r>
            <a:r>
              <a:rPr lang="en-SG" sz="2400" baseline="-25000" dirty="0" smtClean="0"/>
              <a:t>o</a:t>
            </a:r>
            <a:r>
              <a:rPr lang="en-SG" sz="2400" dirty="0" smtClean="0"/>
              <a:t> </a:t>
            </a:r>
            <a:r>
              <a:rPr lang="en-SG" sz="2400" dirty="0" err="1" smtClean="0"/>
              <a:t>ditetapkan</a:t>
            </a:r>
            <a:r>
              <a:rPr lang="en-SG" sz="2400" dirty="0" smtClean="0"/>
              <a:t> </a:t>
            </a:r>
            <a:r>
              <a:rPr lang="en-SG" sz="2400" dirty="0" err="1" smtClean="0"/>
              <a:t>pada</a:t>
            </a:r>
            <a:r>
              <a:rPr lang="en-SG" sz="2400" dirty="0" smtClean="0"/>
              <a:t> </a:t>
            </a:r>
            <a:r>
              <a:rPr lang="en-SG" sz="2400" dirty="0" err="1" smtClean="0"/>
              <a:t>nilai</a:t>
            </a:r>
            <a:r>
              <a:rPr lang="en-SG" sz="2400" dirty="0" smtClean="0"/>
              <a:t> 0, </a:t>
            </a:r>
            <a:r>
              <a:rPr lang="en-SG" sz="2400" dirty="0" err="1" smtClean="0"/>
              <a:t>bagaimana</a:t>
            </a:r>
            <a:r>
              <a:rPr lang="en-SG" sz="2400" dirty="0" smtClean="0"/>
              <a:t> </a:t>
            </a:r>
            <a:r>
              <a:rPr lang="en-SG" sz="2400" dirty="0" err="1" smtClean="0"/>
              <a:t>kondisi</a:t>
            </a:r>
            <a:r>
              <a:rPr lang="en-SG" sz="2400" dirty="0" smtClean="0"/>
              <a:t> </a:t>
            </a:r>
            <a:r>
              <a:rPr lang="fi-FI" sz="2400" dirty="0" smtClean="0"/>
              <a:t>sifat ini, kausal atau non-kausal?</a:t>
            </a:r>
          </a:p>
          <a:p>
            <a:r>
              <a:rPr lang="en-SG" sz="2400" b="1" dirty="0" err="1" smtClean="0"/>
              <a:t>Penyelesaian</a:t>
            </a:r>
            <a:r>
              <a:rPr lang="en-SG" sz="2400" b="1" dirty="0" smtClean="0"/>
              <a:t>:</a:t>
            </a:r>
          </a:p>
          <a:p>
            <a:pPr>
              <a:buNone/>
            </a:pPr>
            <a:r>
              <a:rPr lang="fi-FI" sz="2400" dirty="0" smtClean="0"/>
              <a:t>	Dengan mengacu persamaan (2-5) kita dapatkan </a:t>
            </a:r>
            <a:r>
              <a:rPr lang="en-SG" sz="2400" dirty="0" err="1" smtClean="0"/>
              <a:t>hubungan</a:t>
            </a:r>
            <a:r>
              <a:rPr lang="en-SG" sz="2400" dirty="0" smtClean="0"/>
              <a:t> input/output </a:t>
            </a:r>
            <a:r>
              <a:rPr lang="en-SG" sz="2400" dirty="0" err="1" smtClean="0"/>
              <a:t>rangkaian</a:t>
            </a:r>
            <a:r>
              <a:rPr lang="en-SG" sz="2400" dirty="0" smtClean="0"/>
              <a:t> RC </a:t>
            </a:r>
            <a:r>
              <a:rPr lang="en-SG" sz="2400" dirty="0" err="1" smtClean="0"/>
              <a:t>sebagai</a:t>
            </a:r>
            <a:r>
              <a:rPr lang="en-SG" sz="2400" dirty="0" smtClean="0"/>
              <a:t> </a:t>
            </a:r>
            <a:r>
              <a:rPr lang="en-SG" sz="2400" dirty="0" err="1" smtClean="0"/>
              <a:t>berikut</a:t>
            </a:r>
            <a:r>
              <a:rPr lang="en-SG" sz="2400" dirty="0" smtClean="0"/>
              <a:t>:</a:t>
            </a:r>
            <a:endParaRPr lang="en-SG" sz="2400" dirty="0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4286256"/>
            <a:ext cx="4143404" cy="2015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71470" y="1643050"/>
            <a:ext cx="9144000" cy="4525963"/>
          </a:xfrm>
        </p:spPr>
        <p:txBody>
          <a:bodyPr/>
          <a:lstStyle/>
          <a:p>
            <a:r>
              <a:rPr lang="en-SG" sz="2800" dirty="0" smtClean="0"/>
              <a:t>Dari </a:t>
            </a:r>
            <a:r>
              <a:rPr lang="en-SG" sz="2800" dirty="0" err="1" smtClean="0"/>
              <a:t>persamaan</a:t>
            </a:r>
            <a:r>
              <a:rPr lang="en-SG" sz="2800" dirty="0" smtClean="0"/>
              <a:t> </a:t>
            </a:r>
            <a:r>
              <a:rPr lang="en-SG" sz="2800" dirty="0" err="1" smtClean="0"/>
              <a:t>tersebut</a:t>
            </a:r>
            <a:r>
              <a:rPr lang="en-SG" sz="2800" dirty="0" smtClean="0"/>
              <a:t> </a:t>
            </a:r>
            <a:r>
              <a:rPr lang="en-SG" sz="2800" dirty="0" err="1" smtClean="0"/>
              <a:t>didapatkan</a:t>
            </a:r>
            <a:r>
              <a:rPr lang="en-SG" sz="2800" dirty="0" smtClean="0"/>
              <a:t> </a:t>
            </a:r>
            <a:r>
              <a:rPr lang="en-SG" sz="2800" dirty="0" err="1" smtClean="0"/>
              <a:t>nilai</a:t>
            </a:r>
            <a:r>
              <a:rPr lang="en-SG" sz="2800" dirty="0" smtClean="0"/>
              <a:t> x(t) = 0 </a:t>
            </a:r>
            <a:r>
              <a:rPr lang="en-SG" sz="2800" dirty="0" err="1" smtClean="0"/>
              <a:t>untuk</a:t>
            </a:r>
            <a:r>
              <a:rPr lang="en-SG" sz="2800" dirty="0" smtClean="0"/>
              <a:t> </a:t>
            </a:r>
            <a:r>
              <a:rPr lang="en-SG" sz="2800" dirty="0" err="1" smtClean="0"/>
              <a:t>semua</a:t>
            </a:r>
            <a:r>
              <a:rPr lang="en-SG" sz="2800" dirty="0" smtClean="0"/>
              <a:t> t &lt; t</a:t>
            </a:r>
            <a:r>
              <a:rPr lang="en-SG" sz="2800" baseline="-25000" dirty="0" smtClean="0"/>
              <a:t>1</a:t>
            </a:r>
            <a:r>
              <a:rPr lang="en-SG" sz="2800" dirty="0" smtClean="0"/>
              <a:t>, </a:t>
            </a:r>
            <a:r>
              <a:rPr lang="en-SG" sz="2800" dirty="0" err="1" smtClean="0"/>
              <a:t>dimana</a:t>
            </a:r>
            <a:r>
              <a:rPr lang="en-SG" sz="2800" dirty="0" smtClean="0"/>
              <a:t> t</a:t>
            </a:r>
            <a:r>
              <a:rPr lang="en-SG" sz="2800" baseline="-25000" dirty="0" smtClean="0"/>
              <a:t>1</a:t>
            </a:r>
            <a:r>
              <a:rPr lang="en-SG" sz="2800" dirty="0" smtClean="0"/>
              <a:t> </a:t>
            </a:r>
            <a:r>
              <a:rPr lang="en-SG" sz="2800" dirty="0" err="1" smtClean="0"/>
              <a:t>adalah</a:t>
            </a:r>
            <a:r>
              <a:rPr lang="en-SG" sz="2800" dirty="0" smtClean="0"/>
              <a:t> </a:t>
            </a:r>
            <a:r>
              <a:rPr lang="en-SG" sz="2800" dirty="0" err="1" smtClean="0"/>
              <a:t>nilai</a:t>
            </a:r>
            <a:r>
              <a:rPr lang="en-SG" sz="2800" dirty="0" smtClean="0"/>
              <a:t> </a:t>
            </a:r>
            <a:r>
              <a:rPr lang="en-SG" sz="2800" dirty="0" err="1" smtClean="0"/>
              <a:t>positif</a:t>
            </a:r>
            <a:r>
              <a:rPr lang="en-SG" sz="2800" dirty="0" smtClean="0"/>
              <a:t> integer </a:t>
            </a:r>
            <a:r>
              <a:rPr lang="en-SG" sz="2800" dirty="0" err="1" smtClean="0"/>
              <a:t>bebas</a:t>
            </a:r>
            <a:r>
              <a:rPr lang="en-SG" sz="2800" dirty="0" smtClean="0"/>
              <a:t>.</a:t>
            </a:r>
          </a:p>
          <a:p>
            <a:r>
              <a:rPr lang="en-SG" sz="2800" dirty="0" err="1" smtClean="0"/>
              <a:t>Kemudian</a:t>
            </a:r>
            <a:r>
              <a:rPr lang="en-SG" sz="2800" dirty="0" smtClean="0"/>
              <a:t> x(l) = 0 </a:t>
            </a:r>
            <a:r>
              <a:rPr lang="en-SG" sz="2800" dirty="0" err="1" smtClean="0"/>
              <a:t>untuk</a:t>
            </a:r>
            <a:r>
              <a:rPr lang="en-SG" sz="2800" dirty="0" smtClean="0"/>
              <a:t> </a:t>
            </a:r>
            <a:r>
              <a:rPr lang="en-SG" sz="2800" dirty="0" err="1" smtClean="0"/>
              <a:t>semua</a:t>
            </a:r>
            <a:r>
              <a:rPr lang="en-SG" sz="2800" dirty="0" smtClean="0"/>
              <a:t> l &lt; t</a:t>
            </a:r>
            <a:r>
              <a:rPr lang="en-SG" sz="2800" baseline="-25000" dirty="0" smtClean="0"/>
              <a:t>1</a:t>
            </a:r>
            <a:r>
              <a:rPr lang="en-SG" sz="2800" dirty="0" smtClean="0"/>
              <a:t> </a:t>
            </a:r>
            <a:r>
              <a:rPr lang="en-SG" sz="2800" dirty="0" err="1" smtClean="0"/>
              <a:t>dan</a:t>
            </a:r>
            <a:r>
              <a:rPr lang="en-SG" sz="2800" dirty="0" smtClean="0"/>
              <a:t> integral </a:t>
            </a:r>
            <a:r>
              <a:rPr lang="en-SG" sz="2800" dirty="0" err="1" smtClean="0"/>
              <a:t>dalam</a:t>
            </a:r>
            <a:r>
              <a:rPr lang="en-SG" sz="2800" dirty="0" smtClean="0"/>
              <a:t> </a:t>
            </a:r>
            <a:r>
              <a:rPr lang="de-DE" sz="2800" dirty="0" smtClean="0"/>
              <a:t>persamaan bernilai nol untuk t&lt; t</a:t>
            </a:r>
            <a:r>
              <a:rPr lang="de-DE" sz="2800" baseline="-25000" dirty="0" smtClean="0"/>
              <a:t>1</a:t>
            </a:r>
            <a:r>
              <a:rPr lang="de-DE" sz="2800" dirty="0" smtClean="0"/>
              <a:t>.</a:t>
            </a:r>
          </a:p>
          <a:p>
            <a:r>
              <a:rPr lang="en-SG" sz="2800" dirty="0" err="1" smtClean="0"/>
              <a:t>Sehingga</a:t>
            </a:r>
            <a:r>
              <a:rPr lang="en-SG" sz="2800" dirty="0" smtClean="0"/>
              <a:t> </a:t>
            </a:r>
            <a:r>
              <a:rPr lang="en-SG" sz="2800" dirty="0" err="1" smtClean="0"/>
              <a:t>untuk</a:t>
            </a:r>
            <a:r>
              <a:rPr lang="en-SG" sz="2800" dirty="0" smtClean="0"/>
              <a:t> </a:t>
            </a:r>
            <a:r>
              <a:rPr lang="en-SG" sz="2800" dirty="0" err="1" smtClean="0"/>
              <a:t>kasus</a:t>
            </a:r>
            <a:r>
              <a:rPr lang="en-SG" sz="2800" dirty="0" smtClean="0"/>
              <a:t> </a:t>
            </a:r>
            <a:r>
              <a:rPr lang="en-SG" sz="2800" dirty="0" err="1" smtClean="0"/>
              <a:t>ini</a:t>
            </a:r>
            <a:r>
              <a:rPr lang="en-SG" sz="2800" dirty="0" smtClean="0"/>
              <a:t> y(t) = 0 </a:t>
            </a:r>
            <a:r>
              <a:rPr lang="en-SG" sz="2800" dirty="0" err="1" smtClean="0"/>
              <a:t>untuk</a:t>
            </a:r>
            <a:r>
              <a:rPr lang="en-SG" sz="2800" dirty="0" smtClean="0"/>
              <a:t> </a:t>
            </a:r>
            <a:r>
              <a:rPr lang="en-SG" sz="2800" dirty="0" err="1" smtClean="0"/>
              <a:t>semua</a:t>
            </a:r>
            <a:r>
              <a:rPr lang="en-SG" sz="2800" dirty="0" smtClean="0"/>
              <a:t> </a:t>
            </a:r>
            <a:r>
              <a:rPr lang="en-SG" sz="2800" dirty="0" err="1" smtClean="0"/>
              <a:t>nilai</a:t>
            </a:r>
            <a:r>
              <a:rPr lang="en-SG" sz="2800" dirty="0" smtClean="0"/>
              <a:t> t &lt; t</a:t>
            </a:r>
            <a:r>
              <a:rPr lang="en-SG" sz="2800" baseline="-25000" dirty="0" smtClean="0"/>
              <a:t>1</a:t>
            </a:r>
            <a:r>
              <a:rPr lang="en-SG" sz="2800" dirty="0" smtClean="0"/>
              <a:t>, </a:t>
            </a:r>
            <a:r>
              <a:rPr lang="en-SG" sz="2800" dirty="0" err="1" smtClean="0"/>
              <a:t>sehingga</a:t>
            </a:r>
            <a:r>
              <a:rPr lang="en-SG" sz="2800" dirty="0" smtClean="0"/>
              <a:t> </a:t>
            </a:r>
            <a:r>
              <a:rPr lang="en-SG" sz="2800" dirty="0" err="1" smtClean="0"/>
              <a:t>rangkaian</a:t>
            </a:r>
            <a:r>
              <a:rPr lang="en-SG" sz="2800" dirty="0" smtClean="0"/>
              <a:t> RC </a:t>
            </a:r>
            <a:r>
              <a:rPr lang="en-SG" sz="2800" dirty="0" err="1" smtClean="0"/>
              <a:t>ini</a:t>
            </a:r>
            <a:r>
              <a:rPr lang="en-SG" sz="2800" dirty="0" smtClean="0"/>
              <a:t> </a:t>
            </a:r>
            <a:r>
              <a:rPr lang="en-SG" sz="2800" dirty="0" err="1" smtClean="0"/>
              <a:t>merupakan</a:t>
            </a:r>
            <a:r>
              <a:rPr lang="en-SG" sz="2800" dirty="0" smtClean="0"/>
              <a:t> </a:t>
            </a:r>
            <a:r>
              <a:rPr lang="en-SG" sz="2800" dirty="0" err="1" smtClean="0"/>
              <a:t>sistem</a:t>
            </a:r>
            <a:r>
              <a:rPr lang="en-SG" sz="2800" dirty="0" smtClean="0"/>
              <a:t> </a:t>
            </a:r>
            <a:r>
              <a:rPr lang="en-SG" sz="2800" dirty="0" err="1" smtClean="0"/>
              <a:t>kausal</a:t>
            </a:r>
            <a:r>
              <a:rPr lang="en-SG" sz="2800" dirty="0" smtClean="0"/>
              <a:t>.</a:t>
            </a:r>
            <a:endParaRPr lang="en-SG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C:\Program Files\Microsoft Office\MEDIA\CAGCAT10\j0149481.wmf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786050" y="1000108"/>
            <a:ext cx="3143272" cy="3194148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2643174" y="4357694"/>
            <a:ext cx="50006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To be continued… see you next week</a:t>
            </a:r>
            <a:endParaRPr lang="en-SG" sz="40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2214563" y="274638"/>
            <a:ext cx="6472237" cy="1143000"/>
          </a:xfrm>
        </p:spPr>
        <p:txBody>
          <a:bodyPr/>
          <a:lstStyle/>
          <a:p>
            <a:r>
              <a:rPr lang="en-SG" dirty="0" err="1" smtClean="0"/>
              <a:t>Pengantar</a:t>
            </a:r>
            <a:r>
              <a:rPr lang="en-SG" dirty="0" smtClean="0"/>
              <a:t> </a:t>
            </a:r>
            <a:r>
              <a:rPr lang="en-SG" dirty="0" err="1" smtClean="0"/>
              <a:t>tentang</a:t>
            </a:r>
            <a:r>
              <a:rPr lang="en-SG" dirty="0" smtClean="0"/>
              <a:t> </a:t>
            </a:r>
            <a:r>
              <a:rPr lang="en-SG" dirty="0" err="1" smtClean="0"/>
              <a:t>Sistem</a:t>
            </a:r>
            <a:endParaRPr lang="en-SG" dirty="0" smtClean="0"/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786049" y="1600200"/>
            <a:ext cx="6072231" cy="4525963"/>
          </a:xfrm>
        </p:spPr>
        <p:txBody>
          <a:bodyPr/>
          <a:lstStyle/>
          <a:p>
            <a:pPr marL="514350" indent="-514350">
              <a:buNone/>
            </a:pPr>
            <a:r>
              <a:rPr lang="en-SG" dirty="0" smtClean="0"/>
              <a:t>1.1 </a:t>
            </a:r>
            <a:r>
              <a:rPr lang="en-SG" dirty="0" err="1" smtClean="0"/>
              <a:t>Sistem</a:t>
            </a:r>
            <a:r>
              <a:rPr lang="en-SG" dirty="0" smtClean="0"/>
              <a:t> </a:t>
            </a:r>
            <a:r>
              <a:rPr lang="en-SG" dirty="0" err="1" smtClean="0"/>
              <a:t>Waktu</a:t>
            </a:r>
            <a:r>
              <a:rPr lang="en-SG" dirty="0" smtClean="0"/>
              <a:t> </a:t>
            </a:r>
            <a:r>
              <a:rPr lang="en-SG" dirty="0" err="1" smtClean="0"/>
              <a:t>Kontinyu</a:t>
            </a:r>
            <a:r>
              <a:rPr lang="en-SG" dirty="0" smtClean="0"/>
              <a:t> </a:t>
            </a:r>
            <a:r>
              <a:rPr lang="en-SG" dirty="0" err="1" smtClean="0"/>
              <a:t>dan</a:t>
            </a:r>
            <a:r>
              <a:rPr lang="en-SG" dirty="0" smtClean="0"/>
              <a:t> </a:t>
            </a:r>
            <a:r>
              <a:rPr lang="en-SG" dirty="0" err="1" smtClean="0"/>
              <a:t>Sistem</a:t>
            </a:r>
            <a:r>
              <a:rPr lang="en-SG" dirty="0" smtClean="0"/>
              <a:t> </a:t>
            </a:r>
            <a:r>
              <a:rPr lang="en-SG" dirty="0" err="1" smtClean="0"/>
              <a:t>Waktu</a:t>
            </a:r>
            <a:r>
              <a:rPr lang="en-SG" dirty="0" smtClean="0"/>
              <a:t> </a:t>
            </a:r>
            <a:r>
              <a:rPr lang="en-SG" dirty="0" err="1" smtClean="0"/>
              <a:t>Diskrit</a:t>
            </a:r>
            <a:endParaRPr lang="en-SG" dirty="0" smtClean="0"/>
          </a:p>
          <a:p>
            <a:pPr marL="514350" indent="-514350">
              <a:buNone/>
            </a:pPr>
            <a:r>
              <a:rPr lang="en-SG" dirty="0" smtClean="0"/>
              <a:t>1.2. </a:t>
            </a:r>
            <a:r>
              <a:rPr lang="en-SG" dirty="0" err="1" smtClean="0"/>
              <a:t>Sifat</a:t>
            </a:r>
            <a:r>
              <a:rPr lang="en-SG" dirty="0" smtClean="0"/>
              <a:t>-</a:t>
            </a:r>
            <a:r>
              <a:rPr lang="en-SG" dirty="0" err="1" smtClean="0"/>
              <a:t>sifat</a:t>
            </a:r>
            <a:r>
              <a:rPr lang="en-SG" dirty="0" smtClean="0"/>
              <a:t> </a:t>
            </a:r>
            <a:r>
              <a:rPr lang="en-SG" dirty="0" err="1" smtClean="0"/>
              <a:t>dasar</a:t>
            </a:r>
            <a:r>
              <a:rPr lang="en-SG" dirty="0" smtClean="0"/>
              <a:t> </a:t>
            </a:r>
            <a:r>
              <a:rPr lang="en-SG" dirty="0" err="1" smtClean="0"/>
              <a:t>Sistem</a:t>
            </a:r>
            <a:endParaRPr lang="en-SG" dirty="0" smtClean="0"/>
          </a:p>
          <a:p>
            <a:pPr marL="514350" indent="-514350">
              <a:buNone/>
            </a:pPr>
            <a:r>
              <a:rPr lang="en-SG" dirty="0" smtClean="0"/>
              <a:t>1.3 </a:t>
            </a:r>
            <a:r>
              <a:rPr lang="en-SG" dirty="0" err="1" smtClean="0"/>
              <a:t>Studi</a:t>
            </a:r>
            <a:r>
              <a:rPr lang="en-SG" dirty="0" smtClean="0"/>
              <a:t> </a:t>
            </a:r>
            <a:r>
              <a:rPr lang="en-SG" dirty="0" err="1" smtClean="0"/>
              <a:t>Kasus</a:t>
            </a:r>
            <a:r>
              <a:rPr lang="en-SG" dirty="0" smtClean="0"/>
              <a:t> </a:t>
            </a:r>
            <a:r>
              <a:rPr lang="en-SG" dirty="0" err="1" smtClean="0"/>
              <a:t>Sistem</a:t>
            </a:r>
            <a:r>
              <a:rPr lang="en-SG" dirty="0" smtClean="0"/>
              <a:t> Digital Recording</a:t>
            </a:r>
            <a:endParaRPr lang="fr-CA" dirty="0" smtClean="0">
              <a:solidFill>
                <a:schemeClr val="tx2"/>
              </a:solidFill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886200"/>
            <a:ext cx="2333625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2214563" y="274638"/>
            <a:ext cx="6472237" cy="1143000"/>
          </a:xfrm>
        </p:spPr>
        <p:txBody>
          <a:bodyPr/>
          <a:lstStyle/>
          <a:p>
            <a:pPr algn="l"/>
            <a:r>
              <a:rPr lang="fr-CA" dirty="0" err="1" smtClean="0">
                <a:solidFill>
                  <a:schemeClr val="tx2"/>
                </a:solidFill>
              </a:rPr>
              <a:t>Pengenalan</a:t>
            </a:r>
            <a:r>
              <a:rPr lang="fr-CA" dirty="0" smtClean="0">
                <a:solidFill>
                  <a:schemeClr val="tx2"/>
                </a:solidFill>
              </a:rPr>
              <a:t> </a:t>
            </a:r>
            <a:r>
              <a:rPr lang="fr-CA" dirty="0" err="1" smtClean="0">
                <a:solidFill>
                  <a:schemeClr val="tx2"/>
                </a:solidFill>
              </a:rPr>
              <a:t>Sistem</a:t>
            </a:r>
            <a:endParaRPr lang="fr-CA" dirty="0" smtClean="0">
              <a:solidFill>
                <a:schemeClr val="tx2"/>
              </a:solidFill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500298" y="1428736"/>
            <a:ext cx="6186503" cy="4525963"/>
          </a:xfrm>
        </p:spPr>
        <p:txBody>
          <a:bodyPr/>
          <a:lstStyle/>
          <a:p>
            <a:pPr>
              <a:buNone/>
            </a:pPr>
            <a:r>
              <a:rPr lang="en-SG" dirty="0" smtClean="0"/>
              <a:t>	</a:t>
            </a:r>
            <a:r>
              <a:rPr lang="en-SG" dirty="0" err="1" smtClean="0"/>
              <a:t>Sebuah</a:t>
            </a:r>
            <a:r>
              <a:rPr lang="en-SG" dirty="0" smtClean="0"/>
              <a:t> </a:t>
            </a:r>
            <a:r>
              <a:rPr lang="en-SG" dirty="0" err="1" smtClean="0"/>
              <a:t>sistem</a:t>
            </a:r>
            <a:r>
              <a:rPr lang="en-SG" dirty="0" smtClean="0"/>
              <a:t> </a:t>
            </a:r>
            <a:r>
              <a:rPr lang="en-SG" dirty="0" err="1" smtClean="0"/>
              <a:t>dapat</a:t>
            </a:r>
            <a:r>
              <a:rPr lang="en-SG" dirty="0" smtClean="0"/>
              <a:t> </a:t>
            </a:r>
            <a:r>
              <a:rPr lang="en-SG" dirty="0" err="1" smtClean="0"/>
              <a:t>didefinisikan</a:t>
            </a:r>
            <a:r>
              <a:rPr lang="en-SG" dirty="0" smtClean="0"/>
              <a:t> </a:t>
            </a:r>
            <a:r>
              <a:rPr lang="en-SG" dirty="0" err="1" smtClean="0"/>
              <a:t>sebagai</a:t>
            </a:r>
            <a:r>
              <a:rPr lang="en-SG" dirty="0" smtClean="0"/>
              <a:t> </a:t>
            </a:r>
            <a:r>
              <a:rPr lang="fi-FI" dirty="0" smtClean="0"/>
              <a:t>suatu interkoneksi dari sekumpulan komponen </a:t>
            </a:r>
            <a:r>
              <a:rPr lang="en-SG" dirty="0" smtClean="0"/>
              <a:t>(</a:t>
            </a:r>
            <a:r>
              <a:rPr lang="en-SG" dirty="0" err="1" smtClean="0"/>
              <a:t>dapat</a:t>
            </a:r>
            <a:r>
              <a:rPr lang="en-SG" dirty="0" smtClean="0"/>
              <a:t> </a:t>
            </a:r>
            <a:r>
              <a:rPr lang="en-SG" dirty="0" err="1" smtClean="0"/>
              <a:t>berupa</a:t>
            </a:r>
            <a:r>
              <a:rPr lang="en-SG" dirty="0" smtClean="0"/>
              <a:t> </a:t>
            </a:r>
            <a:r>
              <a:rPr lang="en-SG" dirty="0" err="1" smtClean="0"/>
              <a:t>piranti</a:t>
            </a:r>
            <a:r>
              <a:rPr lang="en-SG" dirty="0" smtClean="0"/>
              <a:t> </a:t>
            </a:r>
            <a:r>
              <a:rPr lang="en-SG" dirty="0" err="1" smtClean="0"/>
              <a:t>atau</a:t>
            </a:r>
            <a:r>
              <a:rPr lang="en-SG" dirty="0" smtClean="0"/>
              <a:t> </a:t>
            </a:r>
            <a:r>
              <a:rPr lang="en-SG" dirty="0" err="1" smtClean="0"/>
              <a:t>proses</a:t>
            </a:r>
            <a:r>
              <a:rPr lang="en-SG" dirty="0" smtClean="0"/>
              <a:t>) </a:t>
            </a:r>
            <a:r>
              <a:rPr lang="en-SG" dirty="0" err="1" smtClean="0"/>
              <a:t>dengan</a:t>
            </a:r>
            <a:r>
              <a:rPr lang="en-SG" dirty="0" smtClean="0"/>
              <a:t> terminal-terminal </a:t>
            </a:r>
            <a:r>
              <a:rPr lang="en-SG" dirty="0" err="1" smtClean="0"/>
              <a:t>atau</a:t>
            </a:r>
            <a:r>
              <a:rPr lang="en-SG" dirty="0" smtClean="0"/>
              <a:t> port </a:t>
            </a:r>
            <a:r>
              <a:rPr lang="en-SG" dirty="0" err="1" smtClean="0"/>
              <a:t>akses</a:t>
            </a:r>
            <a:r>
              <a:rPr lang="en-SG" dirty="0" smtClean="0"/>
              <a:t> yang </a:t>
            </a:r>
            <a:r>
              <a:rPr lang="sv-SE" dirty="0" smtClean="0"/>
              <a:t>dimilikinya sehingga beragam materi, energi, </a:t>
            </a:r>
            <a:r>
              <a:rPr lang="en-SG" dirty="0" err="1" smtClean="0"/>
              <a:t>atau</a:t>
            </a:r>
            <a:r>
              <a:rPr lang="en-SG" dirty="0" smtClean="0"/>
              <a:t> </a:t>
            </a:r>
            <a:r>
              <a:rPr lang="en-SG" dirty="0" err="1" smtClean="0"/>
              <a:t>informasi</a:t>
            </a:r>
            <a:r>
              <a:rPr lang="en-SG" dirty="0" smtClean="0"/>
              <a:t> </a:t>
            </a:r>
            <a:r>
              <a:rPr lang="en-SG" dirty="0" err="1" smtClean="0"/>
              <a:t>dapat</a:t>
            </a:r>
            <a:r>
              <a:rPr lang="en-SG" dirty="0" smtClean="0"/>
              <a:t> </a:t>
            </a:r>
            <a:r>
              <a:rPr lang="en-SG" dirty="0" err="1" smtClean="0"/>
              <a:t>dimasukkan</a:t>
            </a:r>
            <a:r>
              <a:rPr lang="en-SG" dirty="0" smtClean="0"/>
              <a:t> </a:t>
            </a:r>
            <a:r>
              <a:rPr lang="en-SG" dirty="0" err="1" smtClean="0"/>
              <a:t>dan</a:t>
            </a:r>
            <a:r>
              <a:rPr lang="en-SG" dirty="0" smtClean="0"/>
              <a:t> </a:t>
            </a:r>
            <a:r>
              <a:rPr lang="en-SG" dirty="0" err="1" smtClean="0"/>
              <a:t>diberi</a:t>
            </a:r>
            <a:r>
              <a:rPr lang="en-SG" dirty="0" smtClean="0"/>
              <a:t> </a:t>
            </a:r>
            <a:r>
              <a:rPr lang="en-SG" dirty="0" err="1" smtClean="0"/>
              <a:t>perlakuan</a:t>
            </a:r>
            <a:r>
              <a:rPr lang="en-SG" dirty="0" smtClean="0"/>
              <a:t> </a:t>
            </a:r>
            <a:r>
              <a:rPr lang="en-SG" dirty="0" err="1" smtClean="0"/>
              <a:t>olehnya</a:t>
            </a:r>
            <a:r>
              <a:rPr lang="en-SG" dirty="0" smtClean="0"/>
              <a:t>.</a:t>
            </a:r>
            <a:endParaRPr lang="fr-CA" dirty="0" smtClean="0">
              <a:solidFill>
                <a:schemeClr val="tx2"/>
              </a:solidFill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886200"/>
            <a:ext cx="2333625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2214563" y="274638"/>
            <a:ext cx="6472237" cy="1143000"/>
          </a:xfrm>
        </p:spPr>
        <p:txBody>
          <a:bodyPr/>
          <a:lstStyle/>
          <a:p>
            <a:pPr algn="l"/>
            <a:r>
              <a:rPr lang="fr-CA" dirty="0" err="1" smtClean="0">
                <a:solidFill>
                  <a:schemeClr val="tx2"/>
                </a:solidFill>
              </a:rPr>
              <a:t>Pengenalan</a:t>
            </a:r>
            <a:r>
              <a:rPr lang="fr-CA" dirty="0" smtClean="0">
                <a:solidFill>
                  <a:schemeClr val="tx2"/>
                </a:solidFill>
              </a:rPr>
              <a:t> </a:t>
            </a:r>
            <a:r>
              <a:rPr lang="fr-CA" dirty="0" err="1" smtClean="0">
                <a:solidFill>
                  <a:schemeClr val="tx2"/>
                </a:solidFill>
              </a:rPr>
              <a:t>Sistem</a:t>
            </a:r>
            <a:endParaRPr lang="fr-CA" dirty="0" smtClean="0">
              <a:solidFill>
                <a:schemeClr val="tx2"/>
              </a:solidFill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642910" y="1500174"/>
            <a:ext cx="8043891" cy="4525963"/>
          </a:xfrm>
        </p:spPr>
        <p:txBody>
          <a:bodyPr/>
          <a:lstStyle/>
          <a:p>
            <a:r>
              <a:rPr lang="en-SG" sz="3000" dirty="0" err="1" smtClean="0"/>
              <a:t>Sistem</a:t>
            </a:r>
            <a:r>
              <a:rPr lang="en-SG" sz="3000" dirty="0" smtClean="0"/>
              <a:t> </a:t>
            </a:r>
            <a:r>
              <a:rPr lang="en-SG" sz="3000" dirty="0" err="1" smtClean="0"/>
              <a:t>merupakan</a:t>
            </a:r>
            <a:r>
              <a:rPr lang="en-SG" sz="3000" dirty="0" smtClean="0"/>
              <a:t> </a:t>
            </a:r>
            <a:r>
              <a:rPr lang="en-SG" sz="3000" dirty="0" err="1" smtClean="0"/>
              <a:t>susunan</a:t>
            </a:r>
            <a:r>
              <a:rPr lang="en-SG" sz="3000" dirty="0" smtClean="0"/>
              <a:t> </a:t>
            </a:r>
            <a:r>
              <a:rPr lang="en-SG" sz="3000" dirty="0" err="1" smtClean="0"/>
              <a:t>dari</a:t>
            </a:r>
            <a:r>
              <a:rPr lang="en-SG" sz="3000" dirty="0" smtClean="0"/>
              <a:t> </a:t>
            </a:r>
            <a:r>
              <a:rPr lang="en-SG" sz="3000" dirty="0" err="1" smtClean="0"/>
              <a:t>elemen-elemen</a:t>
            </a:r>
            <a:r>
              <a:rPr lang="en-SG" sz="3000" dirty="0" smtClean="0"/>
              <a:t> yang </a:t>
            </a:r>
            <a:r>
              <a:rPr lang="en-SG" sz="3000" dirty="0" err="1" smtClean="0"/>
              <a:t>berkoordinasi</a:t>
            </a:r>
            <a:r>
              <a:rPr lang="en-SG" sz="3000" dirty="0" smtClean="0"/>
              <a:t> </a:t>
            </a:r>
            <a:r>
              <a:rPr lang="en-SG" sz="3000" dirty="0" err="1" smtClean="0"/>
              <a:t>membentuk</a:t>
            </a:r>
            <a:r>
              <a:rPr lang="en-SG" sz="3000" dirty="0" smtClean="0"/>
              <a:t> </a:t>
            </a:r>
            <a:r>
              <a:rPr lang="en-SG" sz="3000" dirty="0" err="1" smtClean="0"/>
              <a:t>suatu</a:t>
            </a:r>
            <a:r>
              <a:rPr lang="en-SG" sz="3000" dirty="0" smtClean="0"/>
              <a:t> </a:t>
            </a:r>
            <a:r>
              <a:rPr lang="en-SG" sz="3000" dirty="0" err="1" smtClean="0"/>
              <a:t>fungsi</a:t>
            </a:r>
            <a:r>
              <a:rPr lang="en-SG" sz="3000" dirty="0" smtClean="0"/>
              <a:t>.</a:t>
            </a:r>
          </a:p>
          <a:p>
            <a:r>
              <a:rPr lang="en-SG" sz="3000" dirty="0" smtClean="0"/>
              <a:t>Cara </a:t>
            </a:r>
            <a:r>
              <a:rPr lang="en-SG" sz="3000" dirty="0" err="1" smtClean="0"/>
              <a:t>penggambaran</a:t>
            </a:r>
            <a:r>
              <a:rPr lang="en-SG" sz="3000" dirty="0" smtClean="0"/>
              <a:t> </a:t>
            </a:r>
            <a:r>
              <a:rPr lang="en-SG" sz="3000" dirty="0" err="1" smtClean="0"/>
              <a:t>sistem</a:t>
            </a:r>
            <a:r>
              <a:rPr lang="en-SG" sz="3000" dirty="0" smtClean="0"/>
              <a:t> </a:t>
            </a:r>
            <a:r>
              <a:rPr lang="en-SG" sz="3000" dirty="0" err="1" smtClean="0"/>
              <a:t>biasanya</a:t>
            </a:r>
            <a:r>
              <a:rPr lang="en-SG" sz="3000" dirty="0" smtClean="0"/>
              <a:t> </a:t>
            </a:r>
            <a:r>
              <a:rPr lang="en-SG" sz="3000" dirty="0" err="1" smtClean="0"/>
              <a:t>dengan</a:t>
            </a:r>
            <a:r>
              <a:rPr lang="en-SG" sz="3000" dirty="0" smtClean="0"/>
              <a:t> </a:t>
            </a:r>
            <a:r>
              <a:rPr lang="en-SG" sz="3000" dirty="0" err="1" smtClean="0"/>
              <a:t>menggunakan</a:t>
            </a:r>
            <a:r>
              <a:rPr lang="en-SG" sz="3000" dirty="0" smtClean="0"/>
              <a:t> diagram </a:t>
            </a:r>
            <a:r>
              <a:rPr lang="en-SG" sz="3000" dirty="0" err="1" smtClean="0"/>
              <a:t>blok</a:t>
            </a:r>
            <a:r>
              <a:rPr lang="en-SG" sz="3000" dirty="0" smtClean="0"/>
              <a:t>.</a:t>
            </a:r>
            <a:endParaRPr lang="fr-CA" sz="3000" dirty="0" smtClean="0">
              <a:solidFill>
                <a:schemeClr val="tx2"/>
              </a:solidFill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4059800"/>
            <a:ext cx="5106526" cy="1514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000364" y="5845750"/>
            <a:ext cx="378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Gambar</a:t>
            </a:r>
            <a:r>
              <a:rPr lang="en-US" dirty="0" smtClean="0"/>
              <a:t> Diagram Blok </a:t>
            </a:r>
            <a:r>
              <a:rPr lang="en-US" dirty="0" err="1" smtClean="0"/>
              <a:t>Sistem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1785926"/>
            <a:ext cx="8686800" cy="4714887"/>
          </a:xfrm>
        </p:spPr>
        <p:txBody>
          <a:bodyPr rtlCol="0"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SG" sz="2600" dirty="0" err="1" smtClean="0"/>
              <a:t>Sebuah</a:t>
            </a:r>
            <a:r>
              <a:rPr lang="en-SG" sz="2600" dirty="0" smtClean="0"/>
              <a:t> </a:t>
            </a:r>
            <a:r>
              <a:rPr lang="en-SG" sz="2600" dirty="0" err="1" smtClean="0"/>
              <a:t>rangkaian</a:t>
            </a:r>
            <a:r>
              <a:rPr lang="en-SG" sz="2600" dirty="0" smtClean="0"/>
              <a:t> </a:t>
            </a:r>
            <a:r>
              <a:rPr lang="en-SG" sz="2600" dirty="0" err="1" smtClean="0"/>
              <a:t>listrik</a:t>
            </a:r>
            <a:r>
              <a:rPr lang="en-SG" sz="2600" dirty="0" smtClean="0"/>
              <a:t> </a:t>
            </a:r>
            <a:r>
              <a:rPr lang="en-SG" sz="2600" dirty="0" err="1" smtClean="0"/>
              <a:t>dengan</a:t>
            </a:r>
            <a:r>
              <a:rPr lang="en-SG" sz="2600" dirty="0" smtClean="0"/>
              <a:t> input yang </a:t>
            </a:r>
            <a:r>
              <a:rPr lang="en-SG" sz="2600" dirty="0" err="1" smtClean="0"/>
              <a:t>sebanding</a:t>
            </a:r>
            <a:r>
              <a:rPr lang="en-SG" sz="2600" dirty="0" smtClean="0"/>
              <a:t> </a:t>
            </a:r>
            <a:r>
              <a:rPr lang="en-SG" sz="2600" dirty="0" err="1" smtClean="0"/>
              <a:t>dengan</a:t>
            </a:r>
            <a:r>
              <a:rPr lang="en-SG" sz="2600" dirty="0" smtClean="0"/>
              <a:t> </a:t>
            </a:r>
            <a:r>
              <a:rPr lang="en-SG" sz="2600" dirty="0" err="1" smtClean="0"/>
              <a:t>tegangan</a:t>
            </a:r>
            <a:r>
              <a:rPr lang="en-SG" sz="2600" dirty="0" smtClean="0"/>
              <a:t> </a:t>
            </a:r>
            <a:r>
              <a:rPr lang="en-SG" sz="2600" dirty="0" err="1" smtClean="0"/>
              <a:t>dan</a:t>
            </a:r>
            <a:r>
              <a:rPr lang="en-SG" sz="2600" dirty="0" smtClean="0"/>
              <a:t>/</a:t>
            </a:r>
            <a:r>
              <a:rPr lang="en-SG" sz="2600" dirty="0" err="1" smtClean="0"/>
              <a:t>atau</a:t>
            </a:r>
            <a:r>
              <a:rPr lang="en-SG" sz="2600" dirty="0" smtClean="0"/>
              <a:t> </a:t>
            </a:r>
            <a:r>
              <a:rPr lang="en-SG" sz="2600" dirty="0" err="1" smtClean="0"/>
              <a:t>arus</a:t>
            </a:r>
            <a:r>
              <a:rPr lang="en-SG" sz="2600" dirty="0" smtClean="0"/>
              <a:t> </a:t>
            </a:r>
            <a:r>
              <a:rPr lang="en-SG" sz="2600" dirty="0" err="1" smtClean="0"/>
              <a:t>dan</a:t>
            </a:r>
            <a:r>
              <a:rPr lang="en-SG" sz="2600" dirty="0" smtClean="0"/>
              <a:t> </a:t>
            </a:r>
            <a:r>
              <a:rPr lang="en-SG" sz="2600" dirty="0" err="1" smtClean="0"/>
              <a:t>memiliki</a:t>
            </a:r>
            <a:r>
              <a:rPr lang="en-SG" sz="2600" dirty="0" smtClean="0"/>
              <a:t> output yang </a:t>
            </a:r>
            <a:r>
              <a:rPr lang="en-SG" sz="2600" dirty="0" err="1" smtClean="0"/>
              <a:t>sebanding</a:t>
            </a:r>
            <a:r>
              <a:rPr lang="en-SG" sz="2600" dirty="0" smtClean="0"/>
              <a:t> </a:t>
            </a:r>
            <a:r>
              <a:rPr lang="en-SG" sz="2600" dirty="0" err="1" smtClean="0"/>
              <a:t>dengan</a:t>
            </a:r>
            <a:r>
              <a:rPr lang="en-SG" sz="2600" dirty="0" smtClean="0"/>
              <a:t> </a:t>
            </a:r>
            <a:r>
              <a:rPr lang="en-SG" sz="2600" dirty="0" err="1" smtClean="0"/>
              <a:t>tegangan</a:t>
            </a:r>
            <a:r>
              <a:rPr lang="en-SG" sz="2600" dirty="0" smtClean="0"/>
              <a:t> </a:t>
            </a:r>
            <a:r>
              <a:rPr lang="en-SG" sz="2600" dirty="0" err="1" smtClean="0"/>
              <a:t>atau</a:t>
            </a:r>
            <a:r>
              <a:rPr lang="en-SG" sz="2600" dirty="0" smtClean="0"/>
              <a:t> </a:t>
            </a:r>
            <a:r>
              <a:rPr lang="en-SG" sz="2600" dirty="0" err="1" smtClean="0"/>
              <a:t>arus</a:t>
            </a:r>
            <a:r>
              <a:rPr lang="en-SG" sz="2600" dirty="0" smtClean="0"/>
              <a:t> yang </a:t>
            </a:r>
            <a:r>
              <a:rPr lang="en-SG" sz="2600" dirty="0" err="1" smtClean="0"/>
              <a:t>mengalir</a:t>
            </a:r>
            <a:r>
              <a:rPr lang="en-SG" sz="2600" dirty="0" smtClean="0"/>
              <a:t> </a:t>
            </a:r>
            <a:r>
              <a:rPr lang="en-SG" sz="2600" dirty="0" err="1" smtClean="0"/>
              <a:t>pada</a:t>
            </a:r>
            <a:r>
              <a:rPr lang="en-SG" sz="2600" dirty="0" smtClean="0"/>
              <a:t> </a:t>
            </a:r>
            <a:r>
              <a:rPr lang="en-SG" sz="2600" dirty="0" err="1" smtClean="0"/>
              <a:t>beberapa</a:t>
            </a:r>
            <a:r>
              <a:rPr lang="en-SG" sz="2600" dirty="0" smtClean="0"/>
              <a:t> </a:t>
            </a:r>
            <a:r>
              <a:rPr lang="en-SG" sz="2600" dirty="0" err="1" smtClean="0"/>
              <a:t>titik</a:t>
            </a:r>
            <a:r>
              <a:rPr lang="en-SG" sz="26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SG" sz="2600" dirty="0" err="1" smtClean="0"/>
              <a:t>Sebuah</a:t>
            </a:r>
            <a:r>
              <a:rPr lang="en-SG" sz="2600" dirty="0" smtClean="0"/>
              <a:t> </a:t>
            </a:r>
            <a:r>
              <a:rPr lang="en-SG" sz="2600" dirty="0" err="1" smtClean="0"/>
              <a:t>sistem</a:t>
            </a:r>
            <a:r>
              <a:rPr lang="en-SG" sz="2600" dirty="0" smtClean="0"/>
              <a:t> </a:t>
            </a:r>
            <a:r>
              <a:rPr lang="en-SG" sz="2600" dirty="0" err="1" smtClean="0"/>
              <a:t>komunikasi</a:t>
            </a:r>
            <a:r>
              <a:rPr lang="en-SG" sz="2600" dirty="0" smtClean="0"/>
              <a:t> </a:t>
            </a:r>
            <a:r>
              <a:rPr lang="en-SG" sz="2600" dirty="0" err="1" smtClean="0"/>
              <a:t>dengan</a:t>
            </a:r>
            <a:r>
              <a:rPr lang="en-SG" sz="2600" dirty="0" smtClean="0"/>
              <a:t> input </a:t>
            </a:r>
            <a:r>
              <a:rPr lang="en-SG" sz="2600" dirty="0" err="1" smtClean="0"/>
              <a:t>sebanding</a:t>
            </a:r>
            <a:r>
              <a:rPr lang="en-SG" sz="2600" dirty="0" smtClean="0"/>
              <a:t> </a:t>
            </a:r>
            <a:r>
              <a:rPr lang="en-SG" sz="2600" dirty="0" err="1" smtClean="0"/>
              <a:t>dengan</a:t>
            </a:r>
            <a:r>
              <a:rPr lang="en-SG" sz="2600" dirty="0" smtClean="0"/>
              <a:t> </a:t>
            </a:r>
            <a:r>
              <a:rPr lang="en-SG" sz="2600" dirty="0" err="1" smtClean="0"/>
              <a:t>sinyal</a:t>
            </a:r>
            <a:r>
              <a:rPr lang="en-SG" sz="2600" dirty="0" smtClean="0"/>
              <a:t> yang </a:t>
            </a:r>
            <a:r>
              <a:rPr lang="en-SG" sz="2600" dirty="0" err="1" smtClean="0"/>
              <a:t>ditransmisi</a:t>
            </a:r>
            <a:r>
              <a:rPr lang="en-SG" sz="2600" dirty="0" smtClean="0"/>
              <a:t> </a:t>
            </a:r>
            <a:r>
              <a:rPr lang="en-SG" sz="2600" dirty="0" err="1" smtClean="0"/>
              <a:t>dan</a:t>
            </a:r>
            <a:r>
              <a:rPr lang="en-SG" sz="2600" dirty="0" smtClean="0"/>
              <a:t> </a:t>
            </a:r>
            <a:r>
              <a:rPr lang="en-SG" sz="2600" dirty="0" err="1" smtClean="0"/>
              <a:t>dengan</a:t>
            </a:r>
            <a:r>
              <a:rPr lang="en-SG" sz="2600" dirty="0" smtClean="0"/>
              <a:t> output </a:t>
            </a:r>
            <a:r>
              <a:rPr lang="en-SG" sz="2600" dirty="0" err="1" smtClean="0"/>
              <a:t>sebanding</a:t>
            </a:r>
            <a:r>
              <a:rPr lang="en-SG" sz="2600" dirty="0" smtClean="0"/>
              <a:t> </a:t>
            </a:r>
            <a:r>
              <a:rPr lang="en-SG" sz="2600" dirty="0" err="1" smtClean="0"/>
              <a:t>dengan</a:t>
            </a:r>
            <a:r>
              <a:rPr lang="en-SG" sz="2600" dirty="0" smtClean="0"/>
              <a:t> </a:t>
            </a:r>
            <a:r>
              <a:rPr lang="en-SG" sz="2600" dirty="0" err="1" smtClean="0"/>
              <a:t>sinyal</a:t>
            </a:r>
            <a:r>
              <a:rPr lang="en-SG" sz="2600" dirty="0" smtClean="0"/>
              <a:t> yang </a:t>
            </a:r>
            <a:r>
              <a:rPr lang="en-SG" sz="2600" dirty="0" err="1" smtClean="0"/>
              <a:t>diterimanya</a:t>
            </a:r>
            <a:r>
              <a:rPr lang="en-SG" sz="26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SG" sz="2600" dirty="0" err="1" smtClean="0"/>
              <a:t>Sebuah</a:t>
            </a:r>
            <a:r>
              <a:rPr lang="en-SG" sz="2600" dirty="0" smtClean="0"/>
              <a:t> </a:t>
            </a:r>
            <a:r>
              <a:rPr lang="en-SG" sz="2600" dirty="0" err="1" smtClean="0"/>
              <a:t>sistem</a:t>
            </a:r>
            <a:r>
              <a:rPr lang="en-SG" sz="2600" dirty="0" smtClean="0"/>
              <a:t> </a:t>
            </a:r>
            <a:r>
              <a:rPr lang="en-SG" sz="2600" dirty="0" err="1" smtClean="0"/>
              <a:t>biologi</a:t>
            </a:r>
            <a:r>
              <a:rPr lang="en-SG" sz="2600" dirty="0" smtClean="0"/>
              <a:t> </a:t>
            </a:r>
            <a:r>
              <a:rPr lang="en-SG" sz="2600" dirty="0" err="1" smtClean="0"/>
              <a:t>seperti</a:t>
            </a:r>
            <a:r>
              <a:rPr lang="en-SG" sz="2600" dirty="0" smtClean="0"/>
              <a:t> </a:t>
            </a:r>
            <a:r>
              <a:rPr lang="en-SG" sz="2600" dirty="0" err="1" smtClean="0"/>
              <a:t>alat</a:t>
            </a:r>
            <a:r>
              <a:rPr lang="en-SG" sz="2600" dirty="0" smtClean="0"/>
              <a:t> </a:t>
            </a:r>
            <a:r>
              <a:rPr lang="en-SG" sz="2600" dirty="0" err="1" smtClean="0"/>
              <a:t>pendengaran</a:t>
            </a:r>
            <a:r>
              <a:rPr lang="en-SG" sz="2600" dirty="0" smtClean="0"/>
              <a:t> </a:t>
            </a:r>
            <a:r>
              <a:rPr lang="en-SG" sz="2600" dirty="0" err="1" smtClean="0"/>
              <a:t>manusia</a:t>
            </a:r>
            <a:r>
              <a:rPr lang="en-SG" sz="2600" dirty="0" smtClean="0"/>
              <a:t> (</a:t>
            </a:r>
            <a:r>
              <a:rPr lang="en-SG" sz="2600" dirty="0" err="1" smtClean="0"/>
              <a:t>telinga</a:t>
            </a:r>
            <a:r>
              <a:rPr lang="en-SG" sz="2600" dirty="0" smtClean="0"/>
              <a:t>) </a:t>
            </a:r>
            <a:r>
              <a:rPr lang="en-SG" sz="2600" dirty="0" err="1" smtClean="0"/>
              <a:t>dengan</a:t>
            </a:r>
            <a:r>
              <a:rPr lang="en-SG" sz="2600" dirty="0" smtClean="0"/>
              <a:t> input </a:t>
            </a:r>
            <a:r>
              <a:rPr lang="en-SG" sz="2600" dirty="0" err="1" smtClean="0"/>
              <a:t>sebanding</a:t>
            </a:r>
            <a:r>
              <a:rPr lang="en-SG" sz="2600" dirty="0" smtClean="0"/>
              <a:t> </a:t>
            </a:r>
            <a:r>
              <a:rPr lang="en-SG" sz="2600" dirty="0" err="1" smtClean="0"/>
              <a:t>dengan</a:t>
            </a:r>
            <a:r>
              <a:rPr lang="en-SG" sz="2600" dirty="0" smtClean="0"/>
              <a:t> </a:t>
            </a:r>
            <a:r>
              <a:rPr lang="en-SG" sz="2600" dirty="0" err="1" smtClean="0"/>
              <a:t>sinyal</a:t>
            </a:r>
            <a:r>
              <a:rPr lang="en-SG" sz="2600" dirty="0" smtClean="0"/>
              <a:t> </a:t>
            </a:r>
            <a:r>
              <a:rPr lang="en-SG" sz="2600" dirty="0" err="1" smtClean="0"/>
              <a:t>suara</a:t>
            </a:r>
            <a:r>
              <a:rPr lang="en-SG" sz="2600" dirty="0" smtClean="0"/>
              <a:t> yang </a:t>
            </a:r>
            <a:r>
              <a:rPr lang="en-SG" sz="2600" dirty="0" err="1" smtClean="0"/>
              <a:t>masuk</a:t>
            </a:r>
            <a:r>
              <a:rPr lang="en-SG" sz="2600" dirty="0" smtClean="0"/>
              <a:t> </a:t>
            </a:r>
            <a:r>
              <a:rPr lang="en-SG" sz="2600" dirty="0" err="1" smtClean="0"/>
              <a:t>ke</a:t>
            </a:r>
            <a:r>
              <a:rPr lang="en-SG" sz="2600" dirty="0" smtClean="0"/>
              <a:t> </a:t>
            </a:r>
            <a:r>
              <a:rPr lang="en-SG" sz="2600" dirty="0" err="1" smtClean="0"/>
              <a:t>gendang</a:t>
            </a:r>
            <a:r>
              <a:rPr lang="en-SG" sz="2600" dirty="0" smtClean="0"/>
              <a:t> </a:t>
            </a:r>
            <a:r>
              <a:rPr lang="en-SG" sz="2600" dirty="0" err="1" smtClean="0"/>
              <a:t>telinga</a:t>
            </a:r>
            <a:r>
              <a:rPr lang="en-SG" sz="2600" dirty="0" smtClean="0"/>
              <a:t> </a:t>
            </a:r>
            <a:r>
              <a:rPr lang="en-SG" sz="2600" dirty="0" err="1" smtClean="0"/>
              <a:t>dan</a:t>
            </a:r>
            <a:r>
              <a:rPr lang="en-SG" sz="2600" dirty="0" smtClean="0"/>
              <a:t> output </a:t>
            </a:r>
            <a:r>
              <a:rPr lang="en-SG" sz="2600" dirty="0" err="1" smtClean="0"/>
              <a:t>sebanding</a:t>
            </a:r>
            <a:r>
              <a:rPr lang="en-SG" sz="2600" dirty="0" smtClean="0"/>
              <a:t> </a:t>
            </a:r>
            <a:r>
              <a:rPr lang="en-SG" sz="2600" dirty="0" err="1" smtClean="0"/>
              <a:t>dengan</a:t>
            </a:r>
            <a:r>
              <a:rPr lang="en-SG" sz="2600" dirty="0" smtClean="0"/>
              <a:t> </a:t>
            </a:r>
            <a:r>
              <a:rPr lang="en-SG" sz="2600" dirty="0" err="1" smtClean="0"/>
              <a:t>rangsangan</a:t>
            </a:r>
            <a:r>
              <a:rPr lang="en-SG" sz="2600" dirty="0" smtClean="0"/>
              <a:t> </a:t>
            </a:r>
            <a:r>
              <a:rPr lang="en-SG" sz="2600" dirty="0" err="1" smtClean="0"/>
              <a:t>syaraf</a:t>
            </a:r>
            <a:r>
              <a:rPr lang="en-SG" sz="2600" dirty="0" smtClean="0"/>
              <a:t> yang </a:t>
            </a:r>
            <a:r>
              <a:rPr lang="en-SG" sz="2600" dirty="0" err="1" smtClean="0"/>
              <a:t>selanjutnya</a:t>
            </a:r>
            <a:r>
              <a:rPr lang="en-SG" sz="2600" dirty="0" smtClean="0"/>
              <a:t> </a:t>
            </a:r>
            <a:r>
              <a:rPr lang="en-SG" sz="2600" dirty="0" err="1" smtClean="0"/>
              <a:t>diolah</a:t>
            </a:r>
            <a:r>
              <a:rPr lang="en-SG" sz="2600" dirty="0" smtClean="0"/>
              <a:t> </a:t>
            </a:r>
            <a:r>
              <a:rPr lang="en-SG" sz="2600" dirty="0" err="1" smtClean="0"/>
              <a:t>di</a:t>
            </a:r>
            <a:r>
              <a:rPr lang="en-SG" sz="2600" dirty="0" smtClean="0"/>
              <a:t> </a:t>
            </a:r>
            <a:r>
              <a:rPr lang="en-SG" sz="2600" dirty="0" err="1" smtClean="0"/>
              <a:t>otak</a:t>
            </a:r>
            <a:r>
              <a:rPr lang="en-SG" sz="2600" dirty="0" smtClean="0"/>
              <a:t> </a:t>
            </a:r>
            <a:r>
              <a:rPr lang="en-SG" sz="2600" dirty="0" err="1" smtClean="0"/>
              <a:t>untuk</a:t>
            </a:r>
            <a:r>
              <a:rPr lang="en-SG" sz="2600" dirty="0" smtClean="0"/>
              <a:t> </a:t>
            </a:r>
            <a:r>
              <a:rPr lang="en-SG" sz="2600" dirty="0" err="1" smtClean="0"/>
              <a:t>pengambilan</a:t>
            </a:r>
            <a:r>
              <a:rPr lang="en-SG" sz="2600" dirty="0" smtClean="0"/>
              <a:t> </a:t>
            </a:r>
            <a:r>
              <a:rPr lang="fi-FI" sz="2600" dirty="0" smtClean="0"/>
              <a:t>keputusan informasi apa yang masuk.</a:t>
            </a: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6472237" cy="1143000"/>
          </a:xfrm>
        </p:spPr>
        <p:txBody>
          <a:bodyPr/>
          <a:lstStyle/>
          <a:p>
            <a:pPr algn="l"/>
            <a:r>
              <a:rPr lang="fr-CA" b="1" dirty="0" err="1" smtClean="0">
                <a:solidFill>
                  <a:schemeClr val="tx2"/>
                </a:solidFill>
              </a:rPr>
              <a:t>Contoh</a:t>
            </a:r>
            <a:r>
              <a:rPr lang="fr-CA" b="1" dirty="0" smtClean="0">
                <a:solidFill>
                  <a:schemeClr val="tx2"/>
                </a:solidFill>
              </a:rPr>
              <a:t>-</a:t>
            </a:r>
            <a:r>
              <a:rPr lang="fr-CA" b="1" dirty="0" err="1" smtClean="0">
                <a:solidFill>
                  <a:schemeClr val="tx2"/>
                </a:solidFill>
              </a:rPr>
              <a:t>contoh</a:t>
            </a:r>
            <a:r>
              <a:rPr lang="fr-CA" b="1" dirty="0" smtClean="0">
                <a:solidFill>
                  <a:schemeClr val="tx2"/>
                </a:solidFill>
              </a:rPr>
              <a:t> </a:t>
            </a:r>
            <a:r>
              <a:rPr lang="fr-CA" b="1" dirty="0" err="1" smtClean="0">
                <a:solidFill>
                  <a:schemeClr val="tx2"/>
                </a:solidFill>
              </a:rPr>
              <a:t>Sistem</a:t>
            </a:r>
            <a:r>
              <a:rPr lang="fr-CA" b="1" dirty="0" smtClean="0">
                <a:solidFill>
                  <a:schemeClr val="tx2"/>
                </a:solidFill>
              </a:rPr>
              <a:t> (1)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14887"/>
          </a:xfrm>
        </p:spPr>
        <p:txBody>
          <a:bodyPr rtlCol="0">
            <a:no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en-SG" sz="2800" dirty="0" err="1" smtClean="0"/>
              <a:t>Sebuah</a:t>
            </a:r>
            <a:r>
              <a:rPr lang="en-SG" sz="2800" dirty="0" smtClean="0"/>
              <a:t> manipulator robot </a:t>
            </a:r>
            <a:r>
              <a:rPr lang="en-SG" sz="2800" dirty="0" err="1" smtClean="0"/>
              <a:t>dengan</a:t>
            </a:r>
            <a:r>
              <a:rPr lang="en-SG" sz="2800" dirty="0" smtClean="0"/>
              <a:t> input </a:t>
            </a:r>
            <a:r>
              <a:rPr lang="en-SG" sz="2800" dirty="0" err="1" smtClean="0"/>
              <a:t>sebanding</a:t>
            </a:r>
            <a:r>
              <a:rPr lang="en-SG" sz="2800" dirty="0" smtClean="0"/>
              <a:t> </a:t>
            </a:r>
            <a:r>
              <a:rPr lang="en-SG" sz="2800" dirty="0" err="1" smtClean="0"/>
              <a:t>dengan</a:t>
            </a:r>
            <a:r>
              <a:rPr lang="en-SG" sz="2800" dirty="0" smtClean="0"/>
              <a:t> torsi yang </a:t>
            </a:r>
            <a:r>
              <a:rPr lang="en-SG" sz="2800" dirty="0" err="1" smtClean="0"/>
              <a:t>diaplikasikan</a:t>
            </a:r>
            <a:r>
              <a:rPr lang="en-SG" sz="2800" dirty="0" smtClean="0"/>
              <a:t> </a:t>
            </a:r>
            <a:r>
              <a:rPr lang="en-SG" sz="2800" dirty="0" err="1" smtClean="0"/>
              <a:t>ke</a:t>
            </a:r>
            <a:r>
              <a:rPr lang="en-SG" sz="2800" dirty="0" smtClean="0"/>
              <a:t> robot </a:t>
            </a:r>
            <a:r>
              <a:rPr lang="en-SG" sz="2800" dirty="0" err="1" smtClean="0"/>
              <a:t>dan</a:t>
            </a:r>
            <a:r>
              <a:rPr lang="en-SG" sz="2800" dirty="0" smtClean="0"/>
              <a:t> output </a:t>
            </a:r>
            <a:r>
              <a:rPr lang="en-SG" sz="2800" dirty="0" err="1" smtClean="0"/>
              <a:t>sebanding</a:t>
            </a:r>
            <a:r>
              <a:rPr lang="en-SG" sz="2800" dirty="0" smtClean="0"/>
              <a:t> </a:t>
            </a:r>
            <a:r>
              <a:rPr lang="en-SG" sz="2800" dirty="0" err="1" smtClean="0"/>
              <a:t>dengan</a:t>
            </a:r>
            <a:r>
              <a:rPr lang="en-SG" sz="2800" dirty="0" smtClean="0"/>
              <a:t> </a:t>
            </a:r>
            <a:r>
              <a:rPr lang="en-SG" sz="2800" dirty="0" err="1" smtClean="0"/>
              <a:t>posisi</a:t>
            </a:r>
            <a:r>
              <a:rPr lang="en-SG" sz="2800" dirty="0" smtClean="0"/>
              <a:t> </a:t>
            </a:r>
            <a:r>
              <a:rPr lang="en-SG" sz="2800" dirty="0" err="1" smtClean="0"/>
              <a:t>akhir</a:t>
            </a:r>
            <a:r>
              <a:rPr lang="en-SG" sz="2800" dirty="0" smtClean="0"/>
              <a:t> </a:t>
            </a:r>
            <a:r>
              <a:rPr lang="en-SG" sz="2800" dirty="0" err="1" smtClean="0"/>
              <a:t>salah</a:t>
            </a:r>
            <a:r>
              <a:rPr lang="en-SG" sz="2800" dirty="0" smtClean="0"/>
              <a:t> </a:t>
            </a:r>
            <a:r>
              <a:rPr lang="en-SG" sz="2800" dirty="0" err="1" smtClean="0"/>
              <a:t>satu</a:t>
            </a:r>
            <a:r>
              <a:rPr lang="en-SG" sz="2800" dirty="0" smtClean="0"/>
              <a:t> </a:t>
            </a:r>
            <a:r>
              <a:rPr lang="en-SG" sz="2800" dirty="0" err="1" smtClean="0"/>
              <a:t>lengannya</a:t>
            </a:r>
            <a:r>
              <a:rPr lang="en-SG" sz="2800" dirty="0" smtClean="0"/>
              <a:t>.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n-SG" sz="2800" dirty="0" err="1" smtClean="0"/>
              <a:t>Suatu</a:t>
            </a:r>
            <a:r>
              <a:rPr lang="en-SG" sz="2800" dirty="0" smtClean="0"/>
              <a:t> </a:t>
            </a:r>
            <a:r>
              <a:rPr lang="en-SG" sz="2800" dirty="0" err="1" smtClean="0"/>
              <a:t>proses</a:t>
            </a:r>
            <a:r>
              <a:rPr lang="en-SG" sz="2800" dirty="0" smtClean="0"/>
              <a:t> </a:t>
            </a:r>
            <a:r>
              <a:rPr lang="en-SG" sz="2800" dirty="0" err="1" smtClean="0"/>
              <a:t>pembakaran</a:t>
            </a:r>
            <a:r>
              <a:rPr lang="en-SG" sz="2800" dirty="0" smtClean="0"/>
              <a:t> </a:t>
            </a:r>
            <a:r>
              <a:rPr lang="en-SG" sz="2800" dirty="0" err="1" smtClean="0"/>
              <a:t>minyak</a:t>
            </a:r>
            <a:r>
              <a:rPr lang="en-SG" sz="2800" dirty="0" smtClean="0"/>
              <a:t>, </a:t>
            </a:r>
            <a:r>
              <a:rPr lang="en-SG" sz="2800" dirty="0" err="1" smtClean="0"/>
              <a:t>dengan</a:t>
            </a:r>
            <a:r>
              <a:rPr lang="en-SG" sz="2800" dirty="0" smtClean="0"/>
              <a:t> </a:t>
            </a:r>
            <a:r>
              <a:rPr lang="en-SG" sz="2800" dirty="0" err="1" smtClean="0"/>
              <a:t>inputnya</a:t>
            </a:r>
            <a:r>
              <a:rPr lang="en-SG" sz="2800" dirty="0" smtClean="0"/>
              <a:t> </a:t>
            </a:r>
            <a:r>
              <a:rPr lang="en-SG" sz="2800" dirty="0" err="1" smtClean="0"/>
              <a:t>berupa</a:t>
            </a:r>
            <a:r>
              <a:rPr lang="en-SG" sz="2800" dirty="0" smtClean="0"/>
              <a:t> </a:t>
            </a:r>
            <a:r>
              <a:rPr lang="en-SG" sz="2800" dirty="0" err="1" smtClean="0"/>
              <a:t>banyaknya</a:t>
            </a:r>
            <a:r>
              <a:rPr lang="en-SG" sz="2800" dirty="0" smtClean="0"/>
              <a:t> </a:t>
            </a:r>
            <a:r>
              <a:rPr lang="en-SG" sz="2800" dirty="0" err="1" smtClean="0"/>
              <a:t>bahan</a:t>
            </a:r>
            <a:r>
              <a:rPr lang="en-SG" sz="2800" dirty="0" smtClean="0"/>
              <a:t> </a:t>
            </a:r>
            <a:r>
              <a:rPr lang="en-SG" sz="2800" dirty="0" err="1" smtClean="0"/>
              <a:t>bakar</a:t>
            </a:r>
            <a:r>
              <a:rPr lang="en-SG" sz="2800" dirty="0" smtClean="0"/>
              <a:t> yang </a:t>
            </a:r>
            <a:r>
              <a:rPr lang="en-SG" sz="2800" dirty="0" err="1" smtClean="0"/>
              <a:t>masuk</a:t>
            </a:r>
            <a:r>
              <a:rPr lang="en-SG" sz="2800" dirty="0" smtClean="0"/>
              <a:t> </a:t>
            </a:r>
            <a:r>
              <a:rPr lang="en-SG" sz="2800" dirty="0" err="1" smtClean="0"/>
              <a:t>dan</a:t>
            </a:r>
            <a:r>
              <a:rPr lang="en-SG" sz="2800" dirty="0" smtClean="0"/>
              <a:t> output </a:t>
            </a:r>
            <a:r>
              <a:rPr lang="en-SG" sz="2800" dirty="0" err="1" smtClean="0"/>
              <a:t>sebanding</a:t>
            </a:r>
            <a:r>
              <a:rPr lang="en-SG" sz="2800" dirty="0" smtClean="0"/>
              <a:t> </a:t>
            </a:r>
            <a:r>
              <a:rPr lang="en-SG" sz="2800" dirty="0" err="1" smtClean="0"/>
              <a:t>dengan</a:t>
            </a:r>
            <a:r>
              <a:rPr lang="en-SG" sz="2800" dirty="0" smtClean="0"/>
              <a:t> </a:t>
            </a:r>
            <a:r>
              <a:rPr lang="en-SG" sz="2800" dirty="0" err="1" smtClean="0"/>
              <a:t>panas</a:t>
            </a:r>
            <a:r>
              <a:rPr lang="en-SG" sz="2800" dirty="0" smtClean="0"/>
              <a:t> yang </a:t>
            </a:r>
            <a:r>
              <a:rPr lang="en-SG" sz="2800" dirty="0" err="1" smtClean="0"/>
              <a:t>dihasilkannya</a:t>
            </a:r>
            <a:r>
              <a:rPr lang="en-SG" sz="2800" dirty="0" smtClean="0"/>
              <a:t>.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n-SG" sz="2800" dirty="0" err="1" smtClean="0"/>
              <a:t>Proses</a:t>
            </a:r>
            <a:r>
              <a:rPr lang="en-SG" sz="2800" dirty="0" smtClean="0"/>
              <a:t> </a:t>
            </a:r>
            <a:r>
              <a:rPr lang="en-SG" sz="2800" dirty="0" err="1" smtClean="0"/>
              <a:t>manufaktur</a:t>
            </a:r>
            <a:r>
              <a:rPr lang="en-SG" sz="2800" dirty="0" smtClean="0"/>
              <a:t>, </a:t>
            </a:r>
            <a:r>
              <a:rPr lang="en-SG" sz="2800" dirty="0" err="1" smtClean="0"/>
              <a:t>dimana</a:t>
            </a:r>
            <a:r>
              <a:rPr lang="en-SG" sz="2800" dirty="0" smtClean="0"/>
              <a:t> input </a:t>
            </a:r>
            <a:r>
              <a:rPr lang="en-SG" sz="2800" dirty="0" err="1" smtClean="0"/>
              <a:t>sebanding</a:t>
            </a:r>
            <a:r>
              <a:rPr lang="en-SG" sz="2800" dirty="0" smtClean="0"/>
              <a:t> </a:t>
            </a:r>
            <a:r>
              <a:rPr lang="en-SG" sz="2800" dirty="0" err="1" smtClean="0"/>
              <a:t>dengan</a:t>
            </a:r>
            <a:r>
              <a:rPr lang="en-SG" sz="2800" dirty="0" smtClean="0"/>
              <a:t> </a:t>
            </a:r>
            <a:r>
              <a:rPr lang="en-SG" sz="2800" dirty="0" err="1" smtClean="0"/>
              <a:t>bahan</a:t>
            </a:r>
            <a:r>
              <a:rPr lang="en-SG" sz="2800" dirty="0" smtClean="0"/>
              <a:t> </a:t>
            </a:r>
            <a:r>
              <a:rPr lang="en-SG" sz="2800" dirty="0" err="1" smtClean="0"/>
              <a:t>mentah</a:t>
            </a:r>
            <a:r>
              <a:rPr lang="en-SG" sz="2800" dirty="0" smtClean="0"/>
              <a:t> yang </a:t>
            </a:r>
            <a:r>
              <a:rPr lang="en-SG" sz="2800" dirty="0" err="1" smtClean="0"/>
              <a:t>dimasukkan</a:t>
            </a:r>
            <a:r>
              <a:rPr lang="en-SG" sz="2800" dirty="0" smtClean="0"/>
              <a:t> </a:t>
            </a:r>
            <a:r>
              <a:rPr lang="en-SG" sz="2800" dirty="0" err="1" smtClean="0"/>
              <a:t>dan</a:t>
            </a:r>
            <a:r>
              <a:rPr lang="en-SG" sz="2800" dirty="0" smtClean="0"/>
              <a:t> </a:t>
            </a:r>
            <a:r>
              <a:rPr lang="en-SG" sz="2800" dirty="0" err="1" smtClean="0"/>
              <a:t>outputnya</a:t>
            </a:r>
            <a:r>
              <a:rPr lang="en-SG" sz="2800" dirty="0" smtClean="0"/>
              <a:t> </a:t>
            </a:r>
            <a:r>
              <a:rPr lang="en-SG" sz="2800" dirty="0" err="1" smtClean="0"/>
              <a:t>berupa</a:t>
            </a:r>
            <a:r>
              <a:rPr lang="en-SG" sz="2800" dirty="0" smtClean="0"/>
              <a:t> </a:t>
            </a:r>
            <a:r>
              <a:rPr lang="en-SG" sz="2800" dirty="0" err="1" smtClean="0"/>
              <a:t>jumlah</a:t>
            </a:r>
            <a:r>
              <a:rPr lang="en-SG" sz="2800" dirty="0" smtClean="0"/>
              <a:t> </a:t>
            </a:r>
            <a:r>
              <a:rPr lang="en-SG" sz="2800" dirty="0" err="1" smtClean="0"/>
              <a:t>barang</a:t>
            </a:r>
            <a:r>
              <a:rPr lang="en-SG" sz="2800" dirty="0" smtClean="0"/>
              <a:t> yang </a:t>
            </a:r>
            <a:r>
              <a:rPr lang="en-SG" sz="2800" dirty="0" err="1" smtClean="0"/>
              <a:t>diproduksinya</a:t>
            </a:r>
            <a:r>
              <a:rPr lang="en-SG" sz="2800" dirty="0" smtClean="0"/>
              <a:t>.</a:t>
            </a:r>
            <a:endParaRPr lang="fr-CA" sz="2800" dirty="0" smtClean="0">
              <a:solidFill>
                <a:srgbClr val="00B0F0"/>
              </a:solidFill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6472237" cy="1143000"/>
          </a:xfrm>
        </p:spPr>
        <p:txBody>
          <a:bodyPr/>
          <a:lstStyle/>
          <a:p>
            <a:pPr algn="l"/>
            <a:r>
              <a:rPr lang="fr-CA" b="1" dirty="0" err="1" smtClean="0">
                <a:solidFill>
                  <a:schemeClr val="tx2"/>
                </a:solidFill>
              </a:rPr>
              <a:t>Contoh</a:t>
            </a:r>
            <a:r>
              <a:rPr lang="fr-CA" b="1" dirty="0" smtClean="0">
                <a:solidFill>
                  <a:schemeClr val="tx2"/>
                </a:solidFill>
              </a:rPr>
              <a:t>-</a:t>
            </a:r>
            <a:r>
              <a:rPr lang="fr-CA" b="1" dirty="0" err="1" smtClean="0">
                <a:solidFill>
                  <a:schemeClr val="tx2"/>
                </a:solidFill>
              </a:rPr>
              <a:t>contoh</a:t>
            </a:r>
            <a:r>
              <a:rPr lang="fr-CA" b="1" dirty="0" smtClean="0">
                <a:solidFill>
                  <a:schemeClr val="tx2"/>
                </a:solidFill>
              </a:rPr>
              <a:t> </a:t>
            </a:r>
            <a:r>
              <a:rPr lang="fr-CA" b="1" dirty="0" err="1" smtClean="0">
                <a:solidFill>
                  <a:schemeClr val="tx2"/>
                </a:solidFill>
              </a:rPr>
              <a:t>Sistem</a:t>
            </a:r>
            <a:r>
              <a:rPr lang="fr-CA" b="1" dirty="0" smtClean="0">
                <a:solidFill>
                  <a:schemeClr val="tx2"/>
                </a:solidFill>
              </a:rPr>
              <a:t>(2)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b="1" dirty="0" smtClean="0"/>
              <a:t>Model </a:t>
            </a:r>
            <a:r>
              <a:rPr lang="en-SG" b="1" dirty="0" err="1" smtClean="0"/>
              <a:t>Matematik</a:t>
            </a:r>
            <a:r>
              <a:rPr lang="en-SG" b="1" dirty="0" smtClean="0"/>
              <a:t> </a:t>
            </a:r>
            <a:r>
              <a:rPr lang="en-SG" b="1" dirty="0" err="1" smtClean="0"/>
              <a:t>Sistem</a:t>
            </a:r>
            <a:endParaRPr lang="en-SG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3857628"/>
            <a:ext cx="8572560" cy="2500378"/>
          </a:xfrm>
        </p:spPr>
        <p:txBody>
          <a:bodyPr rtlCol="0">
            <a:noAutofit/>
          </a:bodyPr>
          <a:lstStyle/>
          <a:p>
            <a:pPr>
              <a:lnSpc>
                <a:spcPct val="120000"/>
              </a:lnSpc>
            </a:pPr>
            <a:r>
              <a:rPr lang="sv-SE" sz="2200" dirty="0" smtClean="0"/>
              <a:t>Model matematik suatu sistem terdiri atas sekumpulan persamaan yang menggambarkan hubungan antar komponen (digambarkan dalam bentuk </a:t>
            </a:r>
            <a:r>
              <a:rPr lang="en-SG" sz="2200" dirty="0" err="1" smtClean="0"/>
              <a:t>sinyal</a:t>
            </a:r>
            <a:r>
              <a:rPr lang="en-SG" sz="2200" dirty="0" smtClean="0"/>
              <a:t>) yang </a:t>
            </a:r>
            <a:r>
              <a:rPr lang="en-SG" sz="2200" dirty="0" err="1" smtClean="0"/>
              <a:t>ada</a:t>
            </a:r>
            <a:r>
              <a:rPr lang="en-SG" sz="2200" dirty="0" smtClean="0"/>
              <a:t> </a:t>
            </a:r>
            <a:r>
              <a:rPr lang="en-SG" sz="2200" dirty="0" err="1" smtClean="0"/>
              <a:t>dalam</a:t>
            </a:r>
            <a:r>
              <a:rPr lang="en-SG" sz="2200" dirty="0" smtClean="0"/>
              <a:t> </a:t>
            </a:r>
            <a:r>
              <a:rPr lang="en-SG" sz="2200" dirty="0" err="1" smtClean="0"/>
              <a:t>sistem</a:t>
            </a:r>
            <a:r>
              <a:rPr lang="en-SG" sz="22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en-SG" sz="2200" dirty="0" smtClean="0"/>
              <a:t>Model </a:t>
            </a:r>
            <a:r>
              <a:rPr lang="en-SG" sz="2200" dirty="0" err="1" smtClean="0"/>
              <a:t>matematik</a:t>
            </a:r>
            <a:r>
              <a:rPr lang="en-SG" sz="2200" dirty="0" smtClean="0"/>
              <a:t> </a:t>
            </a:r>
            <a:r>
              <a:rPr lang="en-SG" sz="2200" dirty="0" err="1" smtClean="0"/>
              <a:t>pada</a:t>
            </a:r>
            <a:r>
              <a:rPr lang="en-SG" sz="2200" dirty="0" smtClean="0"/>
              <a:t> </a:t>
            </a:r>
            <a:r>
              <a:rPr lang="en-SG" sz="2200" dirty="0" err="1" smtClean="0"/>
              <a:t>suatu</a:t>
            </a:r>
            <a:r>
              <a:rPr lang="en-SG" sz="2200" dirty="0" smtClean="0"/>
              <a:t> </a:t>
            </a:r>
            <a:r>
              <a:rPr lang="en-SG" sz="2200" dirty="0" err="1" smtClean="0"/>
              <a:t>sistem</a:t>
            </a:r>
            <a:r>
              <a:rPr lang="en-SG" sz="2200" dirty="0" smtClean="0"/>
              <a:t> </a:t>
            </a:r>
            <a:r>
              <a:rPr lang="en-SG" sz="2200" dirty="0" err="1" smtClean="0"/>
              <a:t>biasanya</a:t>
            </a:r>
            <a:r>
              <a:rPr lang="en-SG" sz="2200" dirty="0" smtClean="0"/>
              <a:t> </a:t>
            </a:r>
            <a:r>
              <a:rPr lang="en-SG" sz="2200" dirty="0" err="1" smtClean="0"/>
              <a:t>merupakan</a:t>
            </a:r>
            <a:r>
              <a:rPr lang="en-SG" sz="2200" dirty="0" smtClean="0"/>
              <a:t> </a:t>
            </a:r>
            <a:r>
              <a:rPr lang="en-SG" sz="2200" dirty="0" err="1" smtClean="0"/>
              <a:t>representasi</a:t>
            </a:r>
            <a:r>
              <a:rPr lang="en-SG" sz="2200" dirty="0" smtClean="0"/>
              <a:t> ideal </a:t>
            </a:r>
            <a:r>
              <a:rPr lang="en-SG" sz="2200" dirty="0" err="1" smtClean="0"/>
              <a:t>pada</a:t>
            </a:r>
            <a:r>
              <a:rPr lang="en-SG" sz="2200" dirty="0" smtClean="0"/>
              <a:t> </a:t>
            </a:r>
            <a:r>
              <a:rPr lang="en-SG" sz="2200" dirty="0" err="1" smtClean="0"/>
              <a:t>sistem</a:t>
            </a:r>
            <a:r>
              <a:rPr lang="en-SG" sz="2200" dirty="0" smtClean="0"/>
              <a:t>. </a:t>
            </a:r>
            <a:r>
              <a:rPr lang="en-SG" sz="2200" dirty="0" err="1" smtClean="0"/>
              <a:t>Dengan</a:t>
            </a:r>
            <a:r>
              <a:rPr lang="en-SG" sz="2200" dirty="0" smtClean="0"/>
              <a:t> </a:t>
            </a:r>
            <a:r>
              <a:rPr lang="en-SG" sz="2200" dirty="0" err="1" smtClean="0"/>
              <a:t>kata</a:t>
            </a:r>
            <a:r>
              <a:rPr lang="en-SG" sz="2200" dirty="0" smtClean="0"/>
              <a:t> lain, </a:t>
            </a:r>
            <a:r>
              <a:rPr lang="en-SG" sz="2200" dirty="0" err="1" smtClean="0"/>
              <a:t>banyak</a:t>
            </a:r>
            <a:r>
              <a:rPr lang="en-SG" sz="2200" dirty="0" smtClean="0"/>
              <a:t> </a:t>
            </a:r>
            <a:r>
              <a:rPr lang="en-SG" sz="2200" dirty="0" err="1" smtClean="0"/>
              <a:t>sistem</a:t>
            </a:r>
            <a:r>
              <a:rPr lang="en-SG" sz="2200" dirty="0" smtClean="0"/>
              <a:t> </a:t>
            </a:r>
            <a:r>
              <a:rPr lang="en-SG" sz="2200" dirty="0" err="1" smtClean="0"/>
              <a:t>aktual</a:t>
            </a:r>
            <a:r>
              <a:rPr lang="en-SG" sz="2200" dirty="0" smtClean="0"/>
              <a:t> (</a:t>
            </a:r>
            <a:r>
              <a:rPr lang="en-SG" sz="2200" dirty="0" err="1" smtClean="0"/>
              <a:t>dalam</a:t>
            </a:r>
            <a:r>
              <a:rPr lang="en-SG" sz="2200" dirty="0" smtClean="0"/>
              <a:t> </a:t>
            </a:r>
            <a:r>
              <a:rPr lang="en-SG" sz="2200" dirty="0" err="1" smtClean="0"/>
              <a:t>ujud</a:t>
            </a:r>
            <a:r>
              <a:rPr lang="en-SG" sz="2200" dirty="0" smtClean="0"/>
              <a:t> </a:t>
            </a:r>
            <a:r>
              <a:rPr lang="en-SG" sz="2200" dirty="0" err="1" smtClean="0"/>
              <a:t>fisik</a:t>
            </a:r>
            <a:r>
              <a:rPr lang="en-SG" sz="2200" dirty="0" smtClean="0"/>
              <a:t> yang </a:t>
            </a:r>
            <a:r>
              <a:rPr lang="en-SG" sz="2200" dirty="0" err="1" smtClean="0"/>
              <a:t>sebenarnya</a:t>
            </a:r>
            <a:r>
              <a:rPr lang="en-SG" sz="2200" dirty="0" smtClean="0"/>
              <a:t>) </a:t>
            </a:r>
            <a:r>
              <a:rPr lang="en-SG" sz="2200" dirty="0" err="1" smtClean="0"/>
              <a:t>tidak</a:t>
            </a:r>
            <a:r>
              <a:rPr lang="en-SG" sz="2200" dirty="0" smtClean="0"/>
              <a:t> </a:t>
            </a:r>
            <a:r>
              <a:rPr lang="en-SG" sz="2200" dirty="0" err="1" smtClean="0"/>
              <a:t>dapat</a:t>
            </a:r>
            <a:r>
              <a:rPr lang="en-SG" sz="2200" dirty="0" smtClean="0"/>
              <a:t> </a:t>
            </a:r>
            <a:r>
              <a:rPr lang="en-SG" sz="2200" dirty="0" err="1" smtClean="0"/>
              <a:t>digambarkan</a:t>
            </a:r>
            <a:r>
              <a:rPr lang="en-SG" sz="2200" dirty="0" smtClean="0"/>
              <a:t> </a:t>
            </a:r>
            <a:r>
              <a:rPr lang="en-SG" sz="2200" dirty="0" err="1" smtClean="0"/>
              <a:t>dengan</a:t>
            </a:r>
            <a:r>
              <a:rPr lang="en-SG" sz="2200" dirty="0" smtClean="0"/>
              <a:t> </a:t>
            </a:r>
            <a:r>
              <a:rPr lang="en-SG" sz="2200" dirty="0" err="1" smtClean="0"/>
              <a:t>suatu</a:t>
            </a:r>
            <a:r>
              <a:rPr lang="en-SG" sz="2200" dirty="0" smtClean="0"/>
              <a:t> model </a:t>
            </a:r>
            <a:r>
              <a:rPr lang="en-SG" sz="2200" dirty="0" err="1" smtClean="0"/>
              <a:t>matematik</a:t>
            </a:r>
            <a:r>
              <a:rPr lang="en-SG" sz="2200" dirty="0" smtClean="0"/>
              <a:t>.</a:t>
            </a:r>
            <a:endParaRPr lang="fr-CA" sz="2200" dirty="0" smtClean="0">
              <a:solidFill>
                <a:srgbClr val="00B0F0"/>
              </a:solidFill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3" y="1857364"/>
            <a:ext cx="4000528" cy="1942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b="1" dirty="0" err="1" smtClean="0">
                <a:solidFill>
                  <a:schemeClr val="tx2"/>
                </a:solidFill>
              </a:rPr>
              <a:t>Tipe</a:t>
            </a:r>
            <a:r>
              <a:rPr lang="en-SG" b="1" dirty="0" smtClean="0">
                <a:solidFill>
                  <a:schemeClr val="tx2"/>
                </a:solidFill>
              </a:rPr>
              <a:t> Model </a:t>
            </a:r>
            <a:r>
              <a:rPr lang="en-SG" b="1" dirty="0" err="1" smtClean="0">
                <a:solidFill>
                  <a:schemeClr val="tx2"/>
                </a:solidFill>
              </a:rPr>
              <a:t>Matematik</a:t>
            </a:r>
            <a:endParaRPr lang="en-SG" b="1" dirty="0">
              <a:solidFill>
                <a:schemeClr val="tx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68799"/>
          </a:xfrm>
        </p:spPr>
        <p:txBody>
          <a:bodyPr/>
          <a:lstStyle/>
          <a:p>
            <a:pPr>
              <a:buNone/>
            </a:pPr>
            <a:r>
              <a:rPr lang="en-SG" dirty="0" err="1" smtClean="0"/>
              <a:t>Ada</a:t>
            </a:r>
            <a:r>
              <a:rPr lang="en-SG" dirty="0" smtClean="0"/>
              <a:t> </a:t>
            </a:r>
            <a:r>
              <a:rPr lang="en-SG" dirty="0" err="1" smtClean="0"/>
              <a:t>dua</a:t>
            </a:r>
            <a:r>
              <a:rPr lang="en-SG" dirty="0" smtClean="0"/>
              <a:t> </a:t>
            </a:r>
            <a:r>
              <a:rPr lang="en-SG" dirty="0" err="1" smtClean="0"/>
              <a:t>tipe</a:t>
            </a:r>
            <a:r>
              <a:rPr lang="en-SG" dirty="0" smtClean="0"/>
              <a:t> </a:t>
            </a:r>
            <a:r>
              <a:rPr lang="en-SG" dirty="0" err="1" smtClean="0"/>
              <a:t>dasar</a:t>
            </a:r>
            <a:r>
              <a:rPr lang="en-SG" dirty="0" smtClean="0"/>
              <a:t> </a:t>
            </a:r>
            <a:r>
              <a:rPr lang="en-SG" dirty="0" err="1" smtClean="0"/>
              <a:t>pada</a:t>
            </a:r>
            <a:r>
              <a:rPr lang="en-SG" dirty="0" smtClean="0"/>
              <a:t> model </a:t>
            </a:r>
            <a:r>
              <a:rPr lang="en-SG" dirty="0" err="1" smtClean="0"/>
              <a:t>matematik</a:t>
            </a:r>
            <a:r>
              <a:rPr lang="en-SG" dirty="0" smtClean="0"/>
              <a:t>.</a:t>
            </a:r>
          </a:p>
          <a:p>
            <a:r>
              <a:rPr lang="it-IT" b="1" dirty="0" smtClean="0"/>
              <a:t>Pertama adalah representasi input/output yang </a:t>
            </a:r>
            <a:r>
              <a:rPr lang="sv-SE" dirty="0" smtClean="0"/>
              <a:t>menggambarkan hubungan sinyal input dengan sinyal </a:t>
            </a:r>
            <a:r>
              <a:rPr lang="en-SG" dirty="0" smtClean="0"/>
              <a:t>output.</a:t>
            </a:r>
          </a:p>
          <a:p>
            <a:r>
              <a:rPr lang="en-SG" b="1" dirty="0" err="1" smtClean="0"/>
              <a:t>Kedua</a:t>
            </a:r>
            <a:r>
              <a:rPr lang="en-SG" b="1" dirty="0" smtClean="0"/>
              <a:t> </a:t>
            </a:r>
            <a:r>
              <a:rPr lang="en-SG" b="1" dirty="0" err="1" smtClean="0"/>
              <a:t>adalah</a:t>
            </a:r>
            <a:r>
              <a:rPr lang="en-SG" b="1" dirty="0" smtClean="0"/>
              <a:t> state (</a:t>
            </a:r>
            <a:r>
              <a:rPr lang="en-SG" b="1" dirty="0" err="1" smtClean="0"/>
              <a:t>keadaan</a:t>
            </a:r>
            <a:r>
              <a:rPr lang="en-SG" b="1" dirty="0" smtClean="0"/>
              <a:t>) </a:t>
            </a:r>
            <a:r>
              <a:rPr lang="en-SG" b="1" dirty="0" err="1" smtClean="0"/>
              <a:t>atau</a:t>
            </a:r>
            <a:r>
              <a:rPr lang="en-SG" b="1" dirty="0" smtClean="0"/>
              <a:t> internal model </a:t>
            </a:r>
            <a:r>
              <a:rPr lang="sv-SE" dirty="0" smtClean="0"/>
              <a:t>yang menggambarkan hubungan diantara sinyal input, </a:t>
            </a:r>
            <a:r>
              <a:rPr lang="en-SG" dirty="0" err="1" smtClean="0"/>
              <a:t>keadaan</a:t>
            </a:r>
            <a:r>
              <a:rPr lang="en-SG" dirty="0" smtClean="0"/>
              <a:t>, </a:t>
            </a:r>
            <a:r>
              <a:rPr lang="en-SG" dirty="0" err="1" smtClean="0"/>
              <a:t>dan</a:t>
            </a:r>
            <a:r>
              <a:rPr lang="en-SG" dirty="0" smtClean="0"/>
              <a:t> </a:t>
            </a:r>
            <a:r>
              <a:rPr lang="en-SG" dirty="0" err="1" smtClean="0"/>
              <a:t>sinyal</a:t>
            </a:r>
            <a:r>
              <a:rPr lang="en-SG" dirty="0" smtClean="0"/>
              <a:t> output </a:t>
            </a:r>
            <a:r>
              <a:rPr lang="en-SG" dirty="0" err="1" smtClean="0"/>
              <a:t>pada</a:t>
            </a:r>
            <a:r>
              <a:rPr lang="en-SG" dirty="0" smtClean="0"/>
              <a:t> </a:t>
            </a:r>
            <a:r>
              <a:rPr lang="en-SG" dirty="0" err="1" smtClean="0"/>
              <a:t>suatu</a:t>
            </a:r>
            <a:r>
              <a:rPr lang="en-SG" dirty="0" smtClean="0"/>
              <a:t> </a:t>
            </a:r>
            <a:r>
              <a:rPr lang="en-SG" dirty="0" err="1" smtClean="0"/>
              <a:t>sistem</a:t>
            </a:r>
            <a:r>
              <a:rPr lang="en-SG" dirty="0" smtClean="0"/>
              <a:t>.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977</Words>
  <Application>Microsoft Office PowerPoint</Application>
  <PresentationFormat>On-screen Show (4:3)</PresentationFormat>
  <Paragraphs>111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Thème Office</vt:lpstr>
      <vt:lpstr>TEORI SINYAL DAN SISTEM</vt:lpstr>
      <vt:lpstr>Pengenalan Sistem</vt:lpstr>
      <vt:lpstr>Pengantar tentang Sistem</vt:lpstr>
      <vt:lpstr>Pengenalan Sistem</vt:lpstr>
      <vt:lpstr>Pengenalan Sistem</vt:lpstr>
      <vt:lpstr>Contoh-contoh Sistem (1)</vt:lpstr>
      <vt:lpstr>Contoh-contoh Sistem(2)</vt:lpstr>
      <vt:lpstr>Model Matematik Sistem</vt:lpstr>
      <vt:lpstr>Tipe Model Matematik</vt:lpstr>
      <vt:lpstr>Klafisikasi Sistem</vt:lpstr>
      <vt:lpstr>Sistem Waktu Kontinu</vt:lpstr>
      <vt:lpstr>Contoh Sistem, Rangkaian RC</vt:lpstr>
      <vt:lpstr>Slide 13</vt:lpstr>
      <vt:lpstr>Slide 14</vt:lpstr>
      <vt:lpstr>Contoh Sistem, Gerakan Mobil</vt:lpstr>
      <vt:lpstr>Slide 16</vt:lpstr>
      <vt:lpstr>Slide 17</vt:lpstr>
      <vt:lpstr>Slide 18</vt:lpstr>
      <vt:lpstr>Sistem Waktu Diskrit</vt:lpstr>
      <vt:lpstr>Contoh Sistem Waktu Diskrit</vt:lpstr>
      <vt:lpstr>Slide 21</vt:lpstr>
      <vt:lpstr>Sifat-Sifat Dasar Sistem</vt:lpstr>
      <vt:lpstr>1. Kausalitas</vt:lpstr>
      <vt:lpstr>Penyelesaian:</vt:lpstr>
      <vt:lpstr>Slide 25</vt:lpstr>
      <vt:lpstr>Contoh:</vt:lpstr>
      <vt:lpstr>Slide 27</vt:lpstr>
      <vt:lpstr>Slide 28</vt:lpstr>
      <vt:lpstr>Slide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Éric Vadeboncoeur</dc:creator>
  <cp:lastModifiedBy>HP Mini</cp:lastModifiedBy>
  <cp:revision>35</cp:revision>
  <dcterms:created xsi:type="dcterms:W3CDTF">2008-04-08T20:37:24Z</dcterms:created>
  <dcterms:modified xsi:type="dcterms:W3CDTF">2010-09-29T07:16:27Z</dcterms:modified>
</cp:coreProperties>
</file>