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28BCD6C-5B99-4AF6-AA57-27A0C2C8D43E}" type="datetimeFigureOut">
              <a:rPr lang="en-US" smtClean="0"/>
              <a:t>9/30/2010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E3E5958-E75A-4884-9849-A7203289002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8BCD6C-5B99-4AF6-AA57-27A0C2C8D43E}" type="datetimeFigureOut">
              <a:rPr lang="en-US" smtClean="0"/>
              <a:t>9/30/2010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E5958-E75A-4884-9849-A7203289002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8BCD6C-5B99-4AF6-AA57-27A0C2C8D43E}" type="datetimeFigureOut">
              <a:rPr lang="en-US" smtClean="0"/>
              <a:t>9/30/2010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E5958-E75A-4884-9849-A7203289002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8BCD6C-5B99-4AF6-AA57-27A0C2C8D43E}" type="datetimeFigureOut">
              <a:rPr lang="en-US" smtClean="0"/>
              <a:t>9/30/2010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E5958-E75A-4884-9849-A7203289002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28BCD6C-5B99-4AF6-AA57-27A0C2C8D43E}" type="datetimeFigureOut">
              <a:rPr lang="en-US" smtClean="0"/>
              <a:t>9/30/2010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E5958-E75A-4884-9849-A7203289002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28BCD6C-5B99-4AF6-AA57-27A0C2C8D43E}" type="datetimeFigureOut">
              <a:rPr lang="en-US" smtClean="0"/>
              <a:t>9/30/2010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E5958-E75A-4884-9849-A7203289002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28BCD6C-5B99-4AF6-AA57-27A0C2C8D43E}" type="datetimeFigureOut">
              <a:rPr lang="en-US" smtClean="0"/>
              <a:t>9/30/2010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E5958-E75A-4884-9849-A7203289002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28BCD6C-5B99-4AF6-AA57-27A0C2C8D43E}" type="datetimeFigureOut">
              <a:rPr lang="en-US" smtClean="0"/>
              <a:t>9/30/2010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E5958-E75A-4884-9849-A7203289002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8BCD6C-5B99-4AF6-AA57-27A0C2C8D43E}" type="datetimeFigureOut">
              <a:rPr lang="en-US" smtClean="0"/>
              <a:t>9/30/2010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E5958-E75A-4884-9849-A7203289002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28BCD6C-5B99-4AF6-AA57-27A0C2C8D43E}" type="datetimeFigureOut">
              <a:rPr lang="en-US" smtClean="0"/>
              <a:t>9/30/2010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E5958-E75A-4884-9849-A7203289002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28BCD6C-5B99-4AF6-AA57-27A0C2C8D43E}" type="datetimeFigureOut">
              <a:rPr lang="en-US" smtClean="0"/>
              <a:t>9/30/2010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E3E5958-E75A-4884-9849-A7203289002A}"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28BCD6C-5B99-4AF6-AA57-27A0C2C8D43E}" type="datetimeFigureOut">
              <a:rPr lang="en-US" smtClean="0"/>
              <a:t>9/30/2010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E3E5958-E75A-4884-9849-A7203289002A}"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33400" y="214290"/>
            <a:ext cx="7851648" cy="1214446"/>
          </a:xfrm>
        </p:spPr>
        <p:txBody>
          <a:bodyPr anchor="ctr">
            <a:normAutofit/>
          </a:bodyPr>
          <a:lstStyle/>
          <a:p>
            <a:pPr algn="ctr"/>
            <a:r>
              <a:rPr lang="en-US" sz="4000" dirty="0" smtClean="0"/>
              <a:t>ENAM AKTIVITAS BANK</a:t>
            </a:r>
            <a:endParaRPr lang="en-US" sz="4000" dirty="0"/>
          </a:p>
        </p:txBody>
      </p:sp>
      <p:sp>
        <p:nvSpPr>
          <p:cNvPr id="7" name="Subtitle 6"/>
          <p:cNvSpPr>
            <a:spLocks noGrp="1"/>
          </p:cNvSpPr>
          <p:nvPr>
            <p:ph type="subTitle" idx="1"/>
          </p:nvPr>
        </p:nvSpPr>
        <p:spPr>
          <a:xfrm>
            <a:off x="214282" y="1571612"/>
            <a:ext cx="8929718" cy="4429156"/>
          </a:xfrm>
        </p:spPr>
        <p:txBody>
          <a:bodyPr/>
          <a:lstStyle/>
          <a:p>
            <a:pPr algn="l"/>
            <a:endParaRPr lang="en-US" dirty="0"/>
          </a:p>
        </p:txBody>
      </p:sp>
      <p:sp>
        <p:nvSpPr>
          <p:cNvPr id="8" name="Rectangle 7"/>
          <p:cNvSpPr/>
          <p:nvPr/>
        </p:nvSpPr>
        <p:spPr>
          <a:xfrm>
            <a:off x="2571736" y="1857364"/>
            <a:ext cx="378621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BANK  UMUM</a:t>
            </a:r>
            <a:endParaRPr lang="en-US" sz="2800" dirty="0"/>
          </a:p>
        </p:txBody>
      </p:sp>
      <p:sp>
        <p:nvSpPr>
          <p:cNvPr id="9" name="Rectangle 8"/>
          <p:cNvSpPr/>
          <p:nvPr/>
        </p:nvSpPr>
        <p:spPr>
          <a:xfrm>
            <a:off x="285720" y="3071810"/>
            <a:ext cx="2643206"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PERKREDITAN</a:t>
            </a:r>
            <a:endParaRPr lang="en-US" sz="2400" dirty="0"/>
          </a:p>
        </p:txBody>
      </p:sp>
      <p:sp>
        <p:nvSpPr>
          <p:cNvPr id="10" name="Rectangle 9"/>
          <p:cNvSpPr/>
          <p:nvPr/>
        </p:nvSpPr>
        <p:spPr>
          <a:xfrm>
            <a:off x="3571868" y="3071810"/>
            <a:ext cx="2428892"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MARKETING</a:t>
            </a:r>
            <a:endParaRPr lang="en-US" sz="2400" dirty="0"/>
          </a:p>
        </p:txBody>
      </p:sp>
      <p:sp>
        <p:nvSpPr>
          <p:cNvPr id="11" name="Rectangle 10"/>
          <p:cNvSpPr/>
          <p:nvPr/>
        </p:nvSpPr>
        <p:spPr>
          <a:xfrm>
            <a:off x="6500826" y="3143248"/>
            <a:ext cx="2428892"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TREASURY</a:t>
            </a:r>
            <a:endParaRPr lang="en-US" sz="2400" dirty="0"/>
          </a:p>
        </p:txBody>
      </p:sp>
      <p:sp>
        <p:nvSpPr>
          <p:cNvPr id="12" name="Rectangle 11"/>
          <p:cNvSpPr/>
          <p:nvPr/>
        </p:nvSpPr>
        <p:spPr>
          <a:xfrm>
            <a:off x="357158" y="4071942"/>
            <a:ext cx="2643206"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OPERATION</a:t>
            </a:r>
            <a:endParaRPr lang="en-US" sz="2400" dirty="0"/>
          </a:p>
        </p:txBody>
      </p:sp>
      <p:sp>
        <p:nvSpPr>
          <p:cNvPr id="13" name="Rectangle 12"/>
          <p:cNvSpPr/>
          <p:nvPr/>
        </p:nvSpPr>
        <p:spPr>
          <a:xfrm>
            <a:off x="3571868" y="4143380"/>
            <a:ext cx="2643206"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PENGELOLAAN</a:t>
            </a:r>
          </a:p>
          <a:p>
            <a:pPr algn="ctr"/>
            <a:r>
              <a:rPr lang="en-US" sz="2400" dirty="0" smtClean="0"/>
              <a:t>SDM</a:t>
            </a:r>
            <a:endParaRPr lang="en-US" sz="2400" dirty="0"/>
          </a:p>
        </p:txBody>
      </p:sp>
      <p:sp>
        <p:nvSpPr>
          <p:cNvPr id="14" name="Rectangle 13"/>
          <p:cNvSpPr/>
          <p:nvPr/>
        </p:nvSpPr>
        <p:spPr>
          <a:xfrm>
            <a:off x="6572264" y="4143380"/>
            <a:ext cx="2357454"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AUDIT</a:t>
            </a:r>
            <a:endParaRPr lang="en-US" sz="2400" dirty="0"/>
          </a:p>
        </p:txBody>
      </p:sp>
      <p:cxnSp>
        <p:nvCxnSpPr>
          <p:cNvPr id="16" name="Straight Connector 15"/>
          <p:cNvCxnSpPr/>
          <p:nvPr/>
        </p:nvCxnSpPr>
        <p:spPr>
          <a:xfrm rot="5400000">
            <a:off x="4321967" y="2750340"/>
            <a:ext cx="500068"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2536017" y="2821777"/>
            <a:ext cx="50006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214546" y="3571876"/>
            <a:ext cx="2000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214678" y="4572008"/>
            <a:ext cx="28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0800000">
            <a:off x="3071802" y="4572008"/>
            <a:ext cx="1428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429388" y="2214554"/>
            <a:ext cx="64294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6715140" y="2643182"/>
            <a:ext cx="7143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5322099" y="3464719"/>
            <a:ext cx="2000264"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endCxn id="14" idx="1"/>
          </p:cNvCxnSpPr>
          <p:nvPr/>
        </p:nvCxnSpPr>
        <p:spPr>
          <a:xfrm flipV="1">
            <a:off x="6429388" y="4429132"/>
            <a:ext cx="142876" cy="7143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04088"/>
            <a:ext cx="8305800" cy="5510994"/>
          </a:xfrm>
        </p:spPr>
        <p:txBody>
          <a:bodyPr anchor="t">
            <a:normAutofit/>
          </a:bodyPr>
          <a:lstStyle/>
          <a:p>
            <a:r>
              <a:rPr lang="en-US" sz="3200" dirty="0" smtClean="0"/>
              <a:t>PERKREDITAN </a:t>
            </a:r>
            <a:br>
              <a:rPr lang="en-US" sz="3200" dirty="0" smtClean="0"/>
            </a:br>
            <a:r>
              <a:rPr lang="en-US" sz="3200" dirty="0" err="1" smtClean="0"/>
              <a:t>Disebut</a:t>
            </a:r>
            <a:r>
              <a:rPr lang="en-US" sz="3200" dirty="0" smtClean="0"/>
              <a:t> </a:t>
            </a:r>
            <a:r>
              <a:rPr lang="en-US" sz="3200" dirty="0" err="1" smtClean="0"/>
              <a:t>sbg</a:t>
            </a:r>
            <a:r>
              <a:rPr lang="en-US" sz="3200" dirty="0" smtClean="0"/>
              <a:t> </a:t>
            </a:r>
            <a:r>
              <a:rPr lang="en-US" sz="3200" dirty="0" err="1" smtClean="0"/>
              <a:t>kegiatan</a:t>
            </a:r>
            <a:r>
              <a:rPr lang="en-US" sz="3200" dirty="0" smtClean="0"/>
              <a:t> </a:t>
            </a:r>
            <a:r>
              <a:rPr lang="en-US" sz="3200" dirty="0" err="1" smtClean="0"/>
              <a:t>utama</a:t>
            </a:r>
            <a:r>
              <a:rPr lang="en-US" sz="3200" dirty="0" smtClean="0"/>
              <a:t> Bank </a:t>
            </a:r>
            <a:r>
              <a:rPr lang="en-US" sz="3200" dirty="0" err="1" smtClean="0"/>
              <a:t>Umum</a:t>
            </a:r>
            <a:r>
              <a:rPr lang="en-US" sz="3200" dirty="0" smtClean="0"/>
              <a:t>, </a:t>
            </a:r>
            <a:r>
              <a:rPr lang="en-US" sz="3200" dirty="0" err="1" smtClean="0"/>
              <a:t>krn</a:t>
            </a:r>
            <a:r>
              <a:rPr lang="en-US" sz="3200" dirty="0" smtClean="0"/>
              <a:t>  :</a:t>
            </a:r>
            <a:br>
              <a:rPr lang="en-US" sz="3200" dirty="0" smtClean="0"/>
            </a:br>
            <a:r>
              <a:rPr lang="en-US" sz="3200" dirty="0" smtClean="0"/>
              <a:t/>
            </a:r>
            <a:br>
              <a:rPr lang="en-US" sz="3200" dirty="0" smtClean="0"/>
            </a:br>
            <a:r>
              <a:rPr lang="en-US" sz="3200" dirty="0" smtClean="0"/>
              <a:t>1.Merupakan </a:t>
            </a:r>
            <a:r>
              <a:rPr lang="en-US" sz="3200" dirty="0" err="1" smtClean="0"/>
              <a:t>aktivitas</a:t>
            </a:r>
            <a:r>
              <a:rPr lang="en-US" sz="3200" dirty="0" smtClean="0"/>
              <a:t> </a:t>
            </a:r>
            <a:r>
              <a:rPr lang="en-US" sz="3200" dirty="0" err="1" smtClean="0"/>
              <a:t>terbesar</a:t>
            </a:r>
            <a:r>
              <a:rPr lang="en-US" sz="3200" dirty="0" smtClean="0"/>
              <a:t> </a:t>
            </a:r>
            <a:r>
              <a:rPr lang="en-US" sz="3200" dirty="0" err="1" smtClean="0"/>
              <a:t>dari</a:t>
            </a:r>
            <a:r>
              <a:rPr lang="en-US" sz="3200" dirty="0" smtClean="0"/>
              <a:t> bank,</a:t>
            </a:r>
            <a:br>
              <a:rPr lang="en-US" sz="3200" dirty="0" smtClean="0"/>
            </a:br>
            <a:r>
              <a:rPr lang="en-US" sz="3200" dirty="0" smtClean="0"/>
              <a:t>2.Angka pos </a:t>
            </a:r>
            <a:r>
              <a:rPr lang="en-US" sz="3200" dirty="0" err="1" smtClean="0"/>
              <a:t>kredit</a:t>
            </a:r>
            <a:r>
              <a:rPr lang="en-US" sz="3200" dirty="0" smtClean="0"/>
              <a:t> paling </a:t>
            </a:r>
            <a:r>
              <a:rPr lang="en-US" sz="3200" dirty="0" err="1" smtClean="0"/>
              <a:t>besar</a:t>
            </a:r>
            <a:r>
              <a:rPr lang="en-US" sz="3200" dirty="0" smtClean="0"/>
              <a:t> </a:t>
            </a:r>
            <a:r>
              <a:rPr lang="en-US" sz="3200" dirty="0" err="1" smtClean="0"/>
              <a:t>di</a:t>
            </a:r>
            <a:r>
              <a:rPr lang="en-US" sz="3200" dirty="0" smtClean="0"/>
              <a:t> </a:t>
            </a:r>
            <a:r>
              <a:rPr lang="en-US" sz="3200" dirty="0" err="1" smtClean="0"/>
              <a:t>neraca</a:t>
            </a:r>
            <a:r>
              <a:rPr lang="en-US" sz="3200" dirty="0" smtClean="0"/>
              <a:t> bank</a:t>
            </a:r>
            <a:br>
              <a:rPr lang="en-US" sz="3200" dirty="0" smtClean="0"/>
            </a:br>
            <a:r>
              <a:rPr lang="en-US" sz="3200" dirty="0" smtClean="0"/>
              <a:t>3. </a:t>
            </a:r>
            <a:r>
              <a:rPr lang="en-US" sz="3200" dirty="0" err="1" smtClean="0"/>
              <a:t>P</a:t>
            </a:r>
            <a:r>
              <a:rPr lang="en-US" sz="3200" dirty="0" err="1" smtClean="0"/>
              <a:t>enghasilan</a:t>
            </a:r>
            <a:r>
              <a:rPr lang="en-US" sz="3200" dirty="0" smtClean="0"/>
              <a:t> </a:t>
            </a:r>
            <a:r>
              <a:rPr lang="en-US" sz="3200" dirty="0" err="1" smtClean="0"/>
              <a:t>terbesar</a:t>
            </a:r>
            <a:r>
              <a:rPr lang="en-US" sz="3200" dirty="0" smtClean="0"/>
              <a:t> bank </a:t>
            </a:r>
            <a:r>
              <a:rPr lang="en-US" sz="3200" dirty="0" err="1" smtClean="0"/>
              <a:t>diperoleh</a:t>
            </a:r>
            <a:r>
              <a:rPr lang="en-US" sz="3200" dirty="0" smtClean="0"/>
              <a:t> </a:t>
            </a:r>
            <a:r>
              <a:rPr lang="en-US" sz="3200" dirty="0" err="1" smtClean="0"/>
              <a:t>dari</a:t>
            </a:r>
            <a:r>
              <a:rPr lang="en-US" sz="3200" dirty="0" smtClean="0"/>
              <a:t> </a:t>
            </a:r>
            <a:r>
              <a:rPr lang="en-US" sz="3200" dirty="0" err="1" smtClean="0"/>
              <a:t>bunga</a:t>
            </a:r>
            <a:r>
              <a:rPr lang="en-US" sz="3200" dirty="0" smtClean="0"/>
              <a:t>, </a:t>
            </a:r>
            <a:r>
              <a:rPr lang="en-US" sz="3200" dirty="0" err="1" smtClean="0"/>
              <a:t>provisi</a:t>
            </a:r>
            <a:r>
              <a:rPr lang="en-US" sz="3200" dirty="0" smtClean="0"/>
              <a:t>, </a:t>
            </a:r>
            <a:r>
              <a:rPr lang="en-US" sz="3200" dirty="0" err="1" smtClean="0"/>
              <a:t>komisi</a:t>
            </a:r>
            <a:r>
              <a:rPr lang="en-US" sz="3200" dirty="0" smtClean="0"/>
              <a:t>, commitment fee, appraisal fee, </a:t>
            </a:r>
            <a:r>
              <a:rPr lang="en-US" sz="3200" dirty="0" err="1" smtClean="0"/>
              <a:t>supervison</a:t>
            </a:r>
            <a:r>
              <a:rPr lang="en-US" sz="3200" dirty="0" smtClean="0"/>
              <a:t> fee </a:t>
            </a:r>
            <a:r>
              <a:rPr lang="en-US" sz="3200" dirty="0" err="1" smtClean="0"/>
              <a:t>akibat</a:t>
            </a:r>
            <a:r>
              <a:rPr lang="en-US" sz="3200" dirty="0" smtClean="0"/>
              <a:t> </a:t>
            </a:r>
            <a:r>
              <a:rPr lang="en-US" sz="3200" dirty="0" err="1" smtClean="0"/>
              <a:t>dari</a:t>
            </a:r>
            <a:r>
              <a:rPr lang="en-US" sz="3200" dirty="0" smtClean="0"/>
              <a:t> </a:t>
            </a:r>
            <a:r>
              <a:rPr lang="en-US" sz="3200" dirty="0" err="1" smtClean="0"/>
              <a:t>pemberian</a:t>
            </a:r>
            <a:r>
              <a:rPr lang="en-US" sz="3200" dirty="0" smtClean="0"/>
              <a:t> </a:t>
            </a:r>
            <a:r>
              <a:rPr lang="en-US" sz="3200" dirty="0" err="1" smtClean="0"/>
              <a:t>kredit</a:t>
            </a:r>
            <a:r>
              <a:rPr lang="en-US" sz="3200" dirty="0" smtClean="0"/>
              <a:t/>
            </a:r>
            <a:br>
              <a:rPr lang="en-US" sz="3200" dirty="0" smtClean="0"/>
            </a:br>
            <a:r>
              <a:rPr lang="en-US" sz="3200" dirty="0" smtClean="0"/>
              <a:t>4. </a:t>
            </a:r>
            <a:r>
              <a:rPr lang="en-US" sz="3200" dirty="0" err="1" smtClean="0"/>
              <a:t>Resiko</a:t>
            </a:r>
            <a:r>
              <a:rPr lang="en-US" sz="3200" dirty="0" smtClean="0"/>
              <a:t> </a:t>
            </a:r>
            <a:r>
              <a:rPr lang="en-US" sz="3200" dirty="0" err="1" smtClean="0"/>
              <a:t>terbesar</a:t>
            </a:r>
            <a:r>
              <a:rPr lang="en-US" sz="3200" dirty="0" smtClean="0"/>
              <a:t> </a:t>
            </a:r>
            <a:r>
              <a:rPr lang="en-US" sz="3200" dirty="0" err="1" smtClean="0"/>
              <a:t>dari</a:t>
            </a:r>
            <a:r>
              <a:rPr lang="en-US" sz="3200" dirty="0" smtClean="0"/>
              <a:t> </a:t>
            </a:r>
            <a:r>
              <a:rPr lang="en-US" sz="3200" dirty="0" err="1" smtClean="0"/>
              <a:t>kredit</a:t>
            </a:r>
            <a:r>
              <a:rPr lang="en-US" sz="3200" dirty="0" smtClean="0"/>
              <a:t>  </a:t>
            </a:r>
            <a:r>
              <a:rPr lang="en-US" sz="3200" dirty="0" err="1" smtClean="0"/>
              <a:t>misalnya</a:t>
            </a:r>
            <a:r>
              <a:rPr lang="en-US" sz="3200" dirty="0" smtClean="0"/>
              <a:t> :</a:t>
            </a:r>
            <a:br>
              <a:rPr lang="en-US" sz="3200" dirty="0" smtClean="0"/>
            </a:br>
            <a:r>
              <a:rPr lang="en-US" sz="3200" dirty="0" smtClean="0"/>
              <a:t> </a:t>
            </a:r>
            <a:r>
              <a:rPr lang="en-US" sz="3200" dirty="0" smtClean="0"/>
              <a:t>  a. </a:t>
            </a:r>
            <a:r>
              <a:rPr lang="en-US" sz="3200" dirty="0" err="1" smtClean="0"/>
              <a:t>Resiko</a:t>
            </a:r>
            <a:r>
              <a:rPr lang="en-US" sz="3200" dirty="0" smtClean="0"/>
              <a:t> spread          b. </a:t>
            </a:r>
            <a:r>
              <a:rPr lang="en-US" sz="3200" dirty="0" err="1" smtClean="0"/>
              <a:t>Resiko</a:t>
            </a:r>
            <a:r>
              <a:rPr lang="en-US" sz="3200" dirty="0" smtClean="0"/>
              <a:t> </a:t>
            </a:r>
            <a:r>
              <a:rPr lang="en-US" sz="3200" dirty="0" err="1" smtClean="0"/>
              <a:t>kredit</a:t>
            </a:r>
            <a:r>
              <a:rPr lang="en-US" sz="3200" dirty="0" smtClean="0"/>
              <a:t> </a:t>
            </a:r>
            <a:r>
              <a:rPr lang="en-US" sz="3200" dirty="0" err="1" smtClean="0"/>
              <a:t>bermasalh</a:t>
            </a:r>
            <a:r>
              <a:rPr lang="en-US" sz="3200" dirty="0" smtClean="0"/>
              <a:t/>
            </a:r>
            <a:br>
              <a:rPr lang="en-US" sz="3200" dirty="0" smtClean="0"/>
            </a:br>
            <a:r>
              <a:rPr lang="en-US" sz="3200" dirty="0" smtClean="0"/>
              <a:t> </a:t>
            </a:r>
            <a:r>
              <a:rPr lang="en-US" sz="3200" dirty="0" smtClean="0"/>
              <a:t>  c. </a:t>
            </a:r>
            <a:r>
              <a:rPr lang="en-US" sz="3200" dirty="0" err="1" smtClean="0"/>
              <a:t>Resko</a:t>
            </a:r>
            <a:r>
              <a:rPr lang="en-US" sz="3200" dirty="0" smtClean="0"/>
              <a:t> </a:t>
            </a:r>
            <a:r>
              <a:rPr lang="en-US" sz="3200" dirty="0" err="1" smtClean="0"/>
              <a:t>nilai</a:t>
            </a:r>
            <a:r>
              <a:rPr lang="en-US" sz="3200" dirty="0" smtClean="0"/>
              <a:t> </a:t>
            </a:r>
            <a:r>
              <a:rPr lang="en-US" sz="3200" dirty="0" err="1" smtClean="0"/>
              <a:t>jamnan</a:t>
            </a:r>
            <a:r>
              <a:rPr lang="en-US" sz="3200" dirty="0" smtClean="0"/>
              <a:t> </a:t>
            </a:r>
            <a:r>
              <a:rPr lang="en-US" sz="3200" dirty="0" err="1" smtClean="0"/>
              <a:t>d.Resiko</a:t>
            </a:r>
            <a:r>
              <a:rPr lang="en-US" sz="3200" dirty="0" smtClean="0"/>
              <a:t> </a:t>
            </a:r>
            <a:r>
              <a:rPr lang="en-US" sz="3200" dirty="0" err="1" smtClean="0"/>
              <a:t>kurs</a:t>
            </a:r>
            <a:r>
              <a:rPr lang="en-US" sz="3200" dirty="0" smtClean="0"/>
              <a:t> </a:t>
            </a:r>
            <a:r>
              <a:rPr lang="en-US" sz="3200" dirty="0" err="1" smtClean="0"/>
              <a:t>valas</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r>
              <a:rPr lang="en-US" sz="3600" dirty="0" smtClean="0"/>
              <a:t>5. </a:t>
            </a:r>
            <a:r>
              <a:rPr lang="en-US" sz="3600" dirty="0" err="1" smtClean="0"/>
              <a:t>Kegiatan</a:t>
            </a:r>
            <a:r>
              <a:rPr lang="en-US" sz="3600" dirty="0" smtClean="0"/>
              <a:t> </a:t>
            </a:r>
            <a:r>
              <a:rPr lang="en-US" sz="3600" dirty="0" err="1" smtClean="0"/>
              <a:t>perkrditan</a:t>
            </a:r>
            <a:r>
              <a:rPr lang="en-US" sz="3600" dirty="0" smtClean="0"/>
              <a:t> </a:t>
            </a:r>
            <a:r>
              <a:rPr lang="en-US" sz="3600" dirty="0" err="1" smtClean="0"/>
              <a:t>memiliki</a:t>
            </a:r>
            <a:r>
              <a:rPr lang="en-US" sz="3600" dirty="0" smtClean="0"/>
              <a:t> </a:t>
            </a:r>
            <a:r>
              <a:rPr lang="en-US" sz="3600" dirty="0" err="1" smtClean="0"/>
              <a:t>banyak</a:t>
            </a:r>
            <a:r>
              <a:rPr lang="en-US" sz="3600" dirty="0" smtClean="0"/>
              <a:t> </a:t>
            </a:r>
            <a:r>
              <a:rPr lang="en-US" sz="3600" dirty="0" err="1" smtClean="0"/>
              <a:t>struktur</a:t>
            </a:r>
            <a:r>
              <a:rPr lang="en-US" sz="3600" dirty="0" smtClean="0"/>
              <a:t> </a:t>
            </a:r>
            <a:r>
              <a:rPr lang="en-US" sz="3600" dirty="0" err="1" smtClean="0"/>
              <a:t>krn</a:t>
            </a:r>
            <a:r>
              <a:rPr lang="en-US" sz="3600" dirty="0" smtClean="0"/>
              <a:t> </a:t>
            </a:r>
            <a:r>
              <a:rPr lang="en-US" sz="3600" dirty="0" err="1" smtClean="0"/>
              <a:t>beragamnya</a:t>
            </a:r>
            <a:r>
              <a:rPr lang="en-US" sz="3600" dirty="0" smtClean="0"/>
              <a:t> </a:t>
            </a:r>
            <a:r>
              <a:rPr lang="en-US" sz="3600" dirty="0" err="1" smtClean="0"/>
              <a:t>jenis</a:t>
            </a:r>
            <a:r>
              <a:rPr lang="en-US" sz="3600" dirty="0" smtClean="0"/>
              <a:t> </a:t>
            </a:r>
            <a:r>
              <a:rPr lang="en-US" sz="3600" dirty="0" err="1" smtClean="0"/>
              <a:t>kredit</a:t>
            </a:r>
            <a:r>
              <a:rPr lang="en-US" sz="3600" dirty="0" smtClean="0"/>
              <a:t> </a:t>
            </a:r>
            <a:r>
              <a:rPr lang="en-US" sz="3600" dirty="0" err="1" smtClean="0"/>
              <a:t>yg</a:t>
            </a:r>
            <a:r>
              <a:rPr lang="en-US" sz="3600" dirty="0" smtClean="0"/>
              <a:t> </a:t>
            </a:r>
            <a:r>
              <a:rPr lang="en-US" sz="3600" dirty="0" err="1" smtClean="0"/>
              <a:t>diberikan</a:t>
            </a:r>
            <a:r>
              <a:rPr lang="en-US" sz="3600" dirty="0" smtClean="0"/>
              <a:t> :</a:t>
            </a:r>
            <a:br>
              <a:rPr lang="en-US" sz="3600" dirty="0" smtClean="0"/>
            </a:br>
            <a:r>
              <a:rPr lang="en-US" sz="3600" dirty="0" smtClean="0"/>
              <a:t/>
            </a:r>
            <a:br>
              <a:rPr lang="en-US" sz="3600" dirty="0" smtClean="0"/>
            </a:br>
            <a:r>
              <a:rPr lang="en-US" sz="3600" dirty="0" smtClean="0"/>
              <a:t>a. </a:t>
            </a:r>
            <a:r>
              <a:rPr lang="en-US" sz="3600" dirty="0" err="1" smtClean="0"/>
              <a:t>J</a:t>
            </a:r>
            <a:r>
              <a:rPr lang="en-US" sz="3600" dirty="0" err="1" smtClean="0"/>
              <a:t>enis</a:t>
            </a:r>
            <a:r>
              <a:rPr lang="en-US" sz="3600" dirty="0" smtClean="0"/>
              <a:t> </a:t>
            </a:r>
            <a:r>
              <a:rPr lang="en-US" sz="3600" dirty="0" err="1" smtClean="0"/>
              <a:t>kredit</a:t>
            </a:r>
            <a:r>
              <a:rPr lang="en-US" sz="3600" dirty="0" smtClean="0"/>
              <a:t> (</a:t>
            </a:r>
            <a:r>
              <a:rPr lang="en-US" sz="3600" dirty="0" err="1" smtClean="0"/>
              <a:t>k.invest,k.eksport,k.profesi,dsbnya</a:t>
            </a:r>
            <a:r>
              <a:rPr lang="en-US" sz="3600" dirty="0" smtClean="0"/>
              <a:t>)</a:t>
            </a:r>
            <a:br>
              <a:rPr lang="en-US" sz="3600" dirty="0" smtClean="0"/>
            </a:br>
            <a:r>
              <a:rPr lang="en-US" sz="3600" dirty="0" err="1" smtClean="0"/>
              <a:t>b.Jenis</a:t>
            </a:r>
            <a:r>
              <a:rPr lang="en-US" sz="3600" dirty="0" smtClean="0"/>
              <a:t> </a:t>
            </a:r>
            <a:r>
              <a:rPr lang="en-US" sz="3600" dirty="0" err="1" smtClean="0"/>
              <a:t>nasabah</a:t>
            </a:r>
            <a:r>
              <a:rPr lang="en-US" sz="3600" dirty="0" smtClean="0"/>
              <a:t> (</a:t>
            </a:r>
            <a:r>
              <a:rPr lang="en-US" sz="3600" dirty="0" err="1" smtClean="0"/>
              <a:t>perorangan,korporasi</a:t>
            </a:r>
            <a:r>
              <a:rPr lang="en-US" sz="3600" dirty="0" smtClean="0"/>
              <a:t>)</a:t>
            </a:r>
            <a:br>
              <a:rPr lang="en-US" sz="3600" dirty="0" smtClean="0"/>
            </a:br>
            <a:r>
              <a:rPr lang="en-US" sz="3600" dirty="0" smtClean="0"/>
              <a:t>c. </a:t>
            </a:r>
            <a:r>
              <a:rPr lang="en-US" sz="3600" dirty="0" err="1" smtClean="0"/>
              <a:t>Jenis</a:t>
            </a:r>
            <a:r>
              <a:rPr lang="en-US" sz="3600" dirty="0" smtClean="0"/>
              <a:t> </a:t>
            </a:r>
            <a:r>
              <a:rPr lang="en-US" sz="3600" dirty="0" err="1" smtClean="0"/>
              <a:t>Valas</a:t>
            </a:r>
            <a:r>
              <a:rPr lang="en-US" sz="3600" dirty="0" smtClean="0"/>
              <a:t/>
            </a:r>
            <a:br>
              <a:rPr lang="en-US" sz="3600" dirty="0" smtClean="0"/>
            </a:br>
            <a:r>
              <a:rPr lang="en-US" sz="3600" dirty="0" err="1" smtClean="0"/>
              <a:t>d.Jenis</a:t>
            </a:r>
            <a:r>
              <a:rPr lang="en-US" sz="3600" dirty="0" smtClean="0"/>
              <a:t> Program</a:t>
            </a:r>
            <a:br>
              <a:rPr lang="en-US" sz="3600" dirty="0" smtClean="0"/>
            </a:br>
            <a:r>
              <a:rPr lang="en-US" sz="3600" dirty="0" smtClean="0"/>
              <a:t>e. </a:t>
            </a:r>
            <a:r>
              <a:rPr lang="en-US" sz="3600" dirty="0" err="1" smtClean="0"/>
              <a:t>Jenis</a:t>
            </a:r>
            <a:r>
              <a:rPr lang="en-US" sz="3600" dirty="0" smtClean="0"/>
              <a:t> </a:t>
            </a:r>
            <a:r>
              <a:rPr lang="en-US" sz="3600" dirty="0" err="1" smtClean="0"/>
              <a:t>bantuan</a:t>
            </a:r>
            <a:r>
              <a:rPr lang="en-US" sz="3600" dirty="0" smtClean="0"/>
              <a:t>  (</a:t>
            </a:r>
            <a:r>
              <a:rPr lang="en-US" sz="3600" dirty="0" err="1" smtClean="0"/>
              <a:t>likuiditas</a:t>
            </a:r>
            <a:r>
              <a:rPr lang="en-US" sz="3600" dirty="0" smtClean="0"/>
              <a:t>, </a:t>
            </a:r>
            <a:r>
              <a:rPr lang="en-US" sz="3600" dirty="0" err="1" smtClean="0"/>
              <a:t>fasltas</a:t>
            </a:r>
            <a:r>
              <a:rPr lang="en-US" sz="3600" dirty="0" smtClean="0"/>
              <a:t> </a:t>
            </a:r>
            <a:r>
              <a:rPr lang="en-US" sz="3600" dirty="0" err="1" smtClean="0"/>
              <a:t>diskonto</a:t>
            </a:r>
            <a:r>
              <a:rPr lang="en-US" sz="3600" dirty="0" smtClean="0"/>
              <a:t> </a:t>
            </a:r>
            <a:r>
              <a:rPr lang="en-US" sz="3600" dirty="0" err="1" smtClean="0"/>
              <a:t>dll</a:t>
            </a:r>
            <a:r>
              <a:rPr lang="en-US" sz="3600" dirty="0" smtClean="0"/>
              <a:t>)</a:t>
            </a: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582432"/>
          </a:xfrm>
        </p:spPr>
        <p:txBody>
          <a:bodyPr anchor="t">
            <a:normAutofit/>
          </a:bodyPr>
          <a:lstStyle/>
          <a:p>
            <a:r>
              <a:rPr lang="en-US" sz="3200" dirty="0" smtClean="0"/>
              <a:t>PEMASARAN (MARKETING)</a:t>
            </a:r>
            <a:br>
              <a:rPr lang="en-US" sz="3200" dirty="0" smtClean="0"/>
            </a:br>
            <a:r>
              <a:rPr lang="en-US" sz="3200" dirty="0" err="1" smtClean="0"/>
              <a:t>Kegiatan</a:t>
            </a:r>
            <a:r>
              <a:rPr lang="en-US" sz="3200" dirty="0" smtClean="0"/>
              <a:t> </a:t>
            </a:r>
            <a:r>
              <a:rPr lang="en-US" sz="3200" dirty="0" err="1" smtClean="0"/>
              <a:t>pemasaran</a:t>
            </a:r>
            <a:r>
              <a:rPr lang="en-US" sz="3200" dirty="0" smtClean="0"/>
              <a:t> </a:t>
            </a:r>
            <a:r>
              <a:rPr lang="en-US" sz="3200" dirty="0" err="1" smtClean="0"/>
              <a:t>lebih</a:t>
            </a:r>
            <a:r>
              <a:rPr lang="en-US" sz="3200" dirty="0" smtClean="0"/>
              <a:t> </a:t>
            </a:r>
            <a:r>
              <a:rPr lang="en-US" sz="3200" dirty="0" err="1" smtClean="0"/>
              <a:t>ditujukan</a:t>
            </a:r>
            <a:r>
              <a:rPr lang="en-US" sz="3200" dirty="0" smtClean="0"/>
              <a:t> </a:t>
            </a:r>
            <a:r>
              <a:rPr lang="en-US" sz="3200" dirty="0" err="1" smtClean="0"/>
              <a:t>pada</a:t>
            </a:r>
            <a:r>
              <a:rPr lang="en-US" sz="3200" dirty="0" smtClean="0"/>
              <a:t> </a:t>
            </a:r>
            <a:r>
              <a:rPr lang="en-US" sz="3200" dirty="0" err="1" smtClean="0"/>
              <a:t>penghimpunan</a:t>
            </a:r>
            <a:r>
              <a:rPr lang="en-US" sz="3200" dirty="0" smtClean="0"/>
              <a:t> </a:t>
            </a:r>
            <a:r>
              <a:rPr lang="en-US" sz="3200" dirty="0" err="1" smtClean="0"/>
              <a:t>dana,oki</a:t>
            </a:r>
            <a:r>
              <a:rPr lang="en-US" sz="3200" dirty="0" smtClean="0"/>
              <a:t> </a:t>
            </a:r>
            <a:r>
              <a:rPr lang="en-US" sz="3200" dirty="0" err="1" smtClean="0"/>
              <a:t>diperlukan</a:t>
            </a:r>
            <a:r>
              <a:rPr lang="en-US" sz="3200" dirty="0" smtClean="0"/>
              <a:t> </a:t>
            </a:r>
            <a:r>
              <a:rPr lang="en-US" sz="3200" dirty="0" err="1" smtClean="0"/>
              <a:t>strategi</a:t>
            </a:r>
            <a:r>
              <a:rPr lang="en-US" sz="3200" dirty="0" smtClean="0"/>
              <a:t> </a:t>
            </a:r>
            <a:r>
              <a:rPr lang="en-US" sz="3200" dirty="0" err="1" smtClean="0"/>
              <a:t>pemasaran</a:t>
            </a:r>
            <a:r>
              <a:rPr lang="en-US" sz="3200" dirty="0" smtClean="0"/>
              <a:t> </a:t>
            </a:r>
            <a:r>
              <a:rPr lang="en-US" sz="3200" dirty="0" err="1" smtClean="0"/>
              <a:t>yg</a:t>
            </a:r>
            <a:r>
              <a:rPr lang="en-US" sz="3200" dirty="0" smtClean="0"/>
              <a:t> </a:t>
            </a:r>
            <a:r>
              <a:rPr lang="en-US" sz="3200" dirty="0" err="1" smtClean="0"/>
              <a:t>meliputi</a:t>
            </a:r>
            <a:r>
              <a:rPr lang="en-US" sz="3200" dirty="0" smtClean="0"/>
              <a:t> </a:t>
            </a:r>
            <a:r>
              <a:rPr lang="en-US" sz="3200" dirty="0" err="1" smtClean="0"/>
              <a:t>Bauran</a:t>
            </a:r>
            <a:r>
              <a:rPr lang="en-US" sz="3200" dirty="0" smtClean="0"/>
              <a:t> </a:t>
            </a:r>
            <a:r>
              <a:rPr lang="en-US" sz="3200" dirty="0" err="1" smtClean="0"/>
              <a:t>Pemasaran</a:t>
            </a:r>
            <a:r>
              <a:rPr lang="en-US" sz="3200" dirty="0" smtClean="0"/>
              <a:t> :</a:t>
            </a:r>
            <a:br>
              <a:rPr lang="en-US" sz="3200" dirty="0" smtClean="0"/>
            </a:br>
            <a:r>
              <a:rPr lang="en-US" sz="3200" dirty="0" smtClean="0"/>
              <a:t>1. </a:t>
            </a:r>
            <a:r>
              <a:rPr lang="en-US" sz="3200" dirty="0" err="1" smtClean="0"/>
              <a:t>Produk</a:t>
            </a:r>
            <a:r>
              <a:rPr lang="en-US" sz="3200" dirty="0" smtClean="0"/>
              <a:t> bank yang </a:t>
            </a:r>
            <a:r>
              <a:rPr lang="en-US" sz="3200" dirty="0" err="1" smtClean="0"/>
              <a:t>akan</a:t>
            </a:r>
            <a:r>
              <a:rPr lang="en-US" sz="3200" dirty="0" smtClean="0"/>
              <a:t> </a:t>
            </a:r>
            <a:r>
              <a:rPr lang="en-US" sz="3200" dirty="0" err="1" smtClean="0"/>
              <a:t>dipasrkan</a:t>
            </a:r>
            <a:r>
              <a:rPr lang="en-US" sz="3200" dirty="0" smtClean="0"/>
              <a:t/>
            </a:r>
            <a:br>
              <a:rPr lang="en-US" sz="3200" dirty="0" smtClean="0"/>
            </a:br>
            <a:r>
              <a:rPr lang="en-US" sz="3200" dirty="0" smtClean="0"/>
              <a:t>2. </a:t>
            </a:r>
            <a:r>
              <a:rPr lang="en-US" sz="3200" dirty="0" err="1" smtClean="0"/>
              <a:t>Harga</a:t>
            </a:r>
            <a:r>
              <a:rPr lang="en-US" sz="3200" dirty="0" smtClean="0"/>
              <a:t> </a:t>
            </a:r>
            <a:r>
              <a:rPr lang="en-US" sz="3200" dirty="0" err="1" smtClean="0"/>
              <a:t>atau</a:t>
            </a:r>
            <a:r>
              <a:rPr lang="en-US" sz="3200" dirty="0" smtClean="0"/>
              <a:t> </a:t>
            </a:r>
            <a:r>
              <a:rPr lang="en-US" sz="3200" dirty="0" err="1" smtClean="0"/>
              <a:t>tingkt</a:t>
            </a:r>
            <a:r>
              <a:rPr lang="en-US" sz="3200" dirty="0" smtClean="0"/>
              <a:t> </a:t>
            </a:r>
            <a:r>
              <a:rPr lang="en-US" sz="3200" dirty="0" err="1" smtClean="0"/>
              <a:t>bunga</a:t>
            </a:r>
            <a:r>
              <a:rPr lang="en-US" sz="3200" dirty="0" smtClean="0"/>
              <a:t> yang </a:t>
            </a:r>
            <a:r>
              <a:rPr lang="en-US" sz="3200" dirty="0" err="1" smtClean="0"/>
              <a:t>ditawrkan</a:t>
            </a:r>
            <a:r>
              <a:rPr lang="en-US" sz="3200" dirty="0" smtClean="0"/>
              <a:t/>
            </a:r>
            <a:br>
              <a:rPr lang="en-US" sz="3200" dirty="0" smtClean="0"/>
            </a:br>
            <a:r>
              <a:rPr lang="en-US" sz="3200" dirty="0" smtClean="0"/>
              <a:t>3. </a:t>
            </a:r>
            <a:r>
              <a:rPr lang="en-US" sz="3200" dirty="0" err="1" smtClean="0"/>
              <a:t>tempat</a:t>
            </a:r>
            <a:r>
              <a:rPr lang="en-US" sz="3200" dirty="0" smtClean="0"/>
              <a:t> </a:t>
            </a:r>
            <a:r>
              <a:rPr lang="en-US" sz="3200" dirty="0" err="1" smtClean="0"/>
              <a:t>dimana</a:t>
            </a:r>
            <a:r>
              <a:rPr lang="en-US" sz="3200" dirty="0" smtClean="0"/>
              <a:t> </a:t>
            </a:r>
            <a:r>
              <a:rPr lang="en-US" sz="3200" dirty="0" err="1" smtClean="0"/>
              <a:t>produk</a:t>
            </a:r>
            <a:r>
              <a:rPr lang="en-US" sz="3200" dirty="0" smtClean="0"/>
              <a:t> </a:t>
            </a:r>
            <a:r>
              <a:rPr lang="en-US" sz="3200" dirty="0" err="1" smtClean="0"/>
              <a:t>akan</a:t>
            </a:r>
            <a:r>
              <a:rPr lang="en-US" sz="3200" dirty="0" smtClean="0"/>
              <a:t> </a:t>
            </a:r>
            <a:r>
              <a:rPr lang="en-US" sz="3200" dirty="0" err="1" smtClean="0"/>
              <a:t>dipasarkan</a:t>
            </a:r>
            <a:r>
              <a:rPr lang="en-US" sz="3200" dirty="0" smtClean="0"/>
              <a:t/>
            </a:r>
            <a:br>
              <a:rPr lang="en-US" sz="3200" dirty="0" smtClean="0"/>
            </a:br>
            <a:r>
              <a:rPr lang="en-US" sz="3200" dirty="0" smtClean="0"/>
              <a:t>4. </a:t>
            </a:r>
            <a:r>
              <a:rPr lang="en-US" sz="3200" dirty="0" err="1" smtClean="0"/>
              <a:t>Promosi</a:t>
            </a:r>
            <a:r>
              <a:rPr lang="en-US" sz="3200" dirty="0" smtClean="0"/>
              <a:t> yang </a:t>
            </a:r>
            <a:r>
              <a:rPr lang="en-US" sz="3200" dirty="0" err="1" smtClean="0"/>
              <a:t>digunakan</a:t>
            </a:r>
            <a:r>
              <a:rPr lang="en-US" sz="3200" dirty="0" smtClean="0"/>
              <a:t> </a:t>
            </a:r>
            <a:r>
              <a:rPr lang="en-US" sz="3200" dirty="0" err="1" smtClean="0"/>
              <a:t>untuk</a:t>
            </a:r>
            <a:r>
              <a:rPr lang="en-US" sz="3200" dirty="0" smtClean="0"/>
              <a:t> </a:t>
            </a:r>
            <a:r>
              <a:rPr lang="en-US" sz="3200" dirty="0" err="1" smtClean="0"/>
              <a:t>memperkenalkan</a:t>
            </a:r>
            <a:r>
              <a:rPr lang="en-US" sz="3200" dirty="0" smtClean="0"/>
              <a:t> </a:t>
            </a:r>
            <a:r>
              <a:rPr lang="en-US" sz="3200" dirty="0" err="1" smtClean="0"/>
              <a:t>produk</a:t>
            </a:r>
            <a:r>
              <a:rPr lang="en-US" sz="3200" dirty="0" smtClean="0"/>
              <a:t>.</a:t>
            </a:r>
            <a:br>
              <a:rPr lang="en-US" sz="3200" dirty="0" smtClean="0"/>
            </a:br>
            <a:r>
              <a:rPr lang="en-US" sz="3200" dirty="0" smtClean="0"/>
              <a:t> </a:t>
            </a:r>
            <a:r>
              <a:rPr lang="en-US" sz="3200" dirty="0" err="1" smtClean="0"/>
              <a:t>Perlu</a:t>
            </a:r>
            <a:r>
              <a:rPr lang="en-US" sz="3200" dirty="0" smtClean="0"/>
              <a:t> </a:t>
            </a:r>
            <a:r>
              <a:rPr lang="en-US" sz="3200" dirty="0" err="1" smtClean="0"/>
              <a:t>dikaji</a:t>
            </a:r>
            <a:r>
              <a:rPr lang="en-US" sz="3200" dirty="0" smtClean="0"/>
              <a:t> </a:t>
            </a:r>
            <a:r>
              <a:rPr lang="en-US" sz="3200" dirty="0" err="1" smtClean="0"/>
              <a:t>utk</a:t>
            </a:r>
            <a:r>
              <a:rPr lang="en-US" sz="3200" dirty="0" smtClean="0"/>
              <a:t> </a:t>
            </a:r>
            <a:r>
              <a:rPr lang="en-US" sz="3200" dirty="0" err="1" smtClean="0"/>
              <a:t>produk</a:t>
            </a:r>
            <a:r>
              <a:rPr lang="en-US" sz="3200" dirty="0" smtClean="0"/>
              <a:t> yang </a:t>
            </a:r>
            <a:r>
              <a:rPr lang="en-US" sz="3200" dirty="0" err="1" smtClean="0"/>
              <a:t>usang</a:t>
            </a:r>
            <a:r>
              <a:rPr lang="en-US" sz="3200" dirty="0" smtClean="0"/>
              <a:t>, </a:t>
            </a:r>
            <a:r>
              <a:rPr lang="en-US" sz="3200" dirty="0" err="1" smtClean="0"/>
              <a:t>dicari</a:t>
            </a:r>
            <a:r>
              <a:rPr lang="en-US" sz="3200" dirty="0" smtClean="0"/>
              <a:t> </a:t>
            </a:r>
            <a:r>
              <a:rPr lang="en-US" sz="3200" dirty="0" err="1" smtClean="0"/>
              <a:t>solusi</a:t>
            </a:r>
            <a:r>
              <a:rPr lang="en-US" sz="3200" dirty="0" smtClean="0"/>
              <a:t> </a:t>
            </a:r>
            <a:r>
              <a:rPr lang="en-US" sz="3200" dirty="0" err="1" smtClean="0"/>
              <a:t>utk</a:t>
            </a:r>
            <a:r>
              <a:rPr lang="en-US" sz="3200" dirty="0" smtClean="0"/>
              <a:t> </a:t>
            </a:r>
            <a:r>
              <a:rPr lang="en-US" sz="3200" dirty="0" err="1" smtClean="0"/>
              <a:t>produk</a:t>
            </a:r>
            <a:r>
              <a:rPr lang="en-US" sz="3200" dirty="0" smtClean="0"/>
              <a:t> yang </a:t>
            </a:r>
            <a:r>
              <a:rPr lang="en-US" sz="3200" dirty="0" err="1" smtClean="0"/>
              <a:t>lbh</a:t>
            </a:r>
            <a:r>
              <a:rPr lang="en-US" sz="3200" dirty="0" smtClean="0"/>
              <a:t> </a:t>
            </a:r>
            <a:r>
              <a:rPr lang="en-US" sz="3200" b="1" i="1" dirty="0" smtClean="0"/>
              <a:t>up to date</a:t>
            </a:r>
            <a:endParaRPr lang="en-US" sz="3200" b="1"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368118"/>
          </a:xfrm>
        </p:spPr>
        <p:txBody>
          <a:bodyPr anchor="t">
            <a:normAutofit/>
          </a:bodyPr>
          <a:lstStyle/>
          <a:p>
            <a:r>
              <a:rPr lang="en-US" sz="3200" dirty="0" smtClean="0"/>
              <a:t>TREASURY</a:t>
            </a:r>
            <a:br>
              <a:rPr lang="en-US" sz="3200" dirty="0" smtClean="0"/>
            </a:br>
            <a:r>
              <a:rPr lang="en-US" sz="3200" dirty="0" err="1" smtClean="0"/>
              <a:t>kegiatan</a:t>
            </a:r>
            <a:r>
              <a:rPr lang="en-US" sz="3200" dirty="0" smtClean="0"/>
              <a:t> </a:t>
            </a:r>
            <a:r>
              <a:rPr lang="en-US" sz="3200" dirty="0" err="1" smtClean="0"/>
              <a:t>ini</a:t>
            </a:r>
            <a:r>
              <a:rPr lang="en-US" sz="3200" dirty="0" smtClean="0"/>
              <a:t> </a:t>
            </a:r>
            <a:r>
              <a:rPr lang="en-US" sz="3200" dirty="0" err="1" smtClean="0"/>
              <a:t>lebih</a:t>
            </a:r>
            <a:r>
              <a:rPr lang="en-US" sz="3200" dirty="0" smtClean="0"/>
              <a:t> </a:t>
            </a:r>
            <a:r>
              <a:rPr lang="en-US" sz="3200" dirty="0" err="1" smtClean="0"/>
              <a:t>diutamakan</a:t>
            </a:r>
            <a:r>
              <a:rPr lang="en-US" sz="3200" dirty="0" smtClean="0"/>
              <a:t> </a:t>
            </a:r>
            <a:r>
              <a:rPr lang="en-US" sz="3200" dirty="0" err="1" smtClean="0"/>
              <a:t>pada</a:t>
            </a:r>
            <a:r>
              <a:rPr lang="en-US" sz="3200" dirty="0" smtClean="0"/>
              <a:t> </a:t>
            </a:r>
            <a:r>
              <a:rPr lang="en-US" sz="3200" dirty="0" err="1" smtClean="0"/>
              <a:t>pengelolaan</a:t>
            </a:r>
            <a:r>
              <a:rPr lang="en-US" sz="3200" dirty="0" smtClean="0"/>
              <a:t> </a:t>
            </a:r>
            <a:r>
              <a:rPr lang="en-US" sz="3200" dirty="0" err="1" smtClean="0"/>
              <a:t>dana</a:t>
            </a:r>
            <a:r>
              <a:rPr lang="en-US" sz="3200" dirty="0" smtClean="0"/>
              <a:t> </a:t>
            </a:r>
            <a:r>
              <a:rPr lang="en-US" sz="3200" dirty="0" err="1" smtClean="0"/>
              <a:t>oleh</a:t>
            </a:r>
            <a:r>
              <a:rPr lang="en-US" sz="3200" dirty="0" smtClean="0"/>
              <a:t> </a:t>
            </a:r>
            <a:r>
              <a:rPr lang="en-US" sz="3200" dirty="0" err="1" smtClean="0"/>
              <a:t>para</a:t>
            </a:r>
            <a:r>
              <a:rPr lang="en-US" sz="3200" dirty="0" smtClean="0"/>
              <a:t> </a:t>
            </a:r>
            <a:r>
              <a:rPr lang="en-US" sz="3200" dirty="0" err="1" smtClean="0"/>
              <a:t>eksekutif</a:t>
            </a:r>
            <a:r>
              <a:rPr lang="en-US" sz="3200" dirty="0" smtClean="0"/>
              <a:t> Bank. </a:t>
            </a:r>
            <a:r>
              <a:rPr lang="en-US" sz="3200" dirty="0" err="1" smtClean="0"/>
              <a:t>Kegiatan</a:t>
            </a:r>
            <a:r>
              <a:rPr lang="en-US" sz="3200" dirty="0" smtClean="0"/>
              <a:t> </a:t>
            </a:r>
            <a:r>
              <a:rPr lang="en-US" sz="3200" dirty="0" err="1" smtClean="0"/>
              <a:t>tsb</a:t>
            </a:r>
            <a:r>
              <a:rPr lang="en-US" sz="3200" dirty="0" smtClean="0"/>
              <a:t> </a:t>
            </a:r>
            <a:r>
              <a:rPr lang="en-US" sz="3200" dirty="0" err="1" smtClean="0"/>
              <a:t>meliputi</a:t>
            </a:r>
            <a:r>
              <a:rPr lang="en-US" sz="3200" dirty="0" smtClean="0"/>
              <a:t> ;</a:t>
            </a:r>
            <a:br>
              <a:rPr lang="en-US" sz="3200" dirty="0" smtClean="0"/>
            </a:br>
            <a:r>
              <a:rPr lang="en-US" sz="3200" dirty="0" smtClean="0"/>
              <a:t>1. </a:t>
            </a:r>
            <a:r>
              <a:rPr lang="en-US" sz="3200" dirty="0" err="1" smtClean="0"/>
              <a:t>Mencari</a:t>
            </a:r>
            <a:r>
              <a:rPr lang="en-US" sz="3200" dirty="0" smtClean="0"/>
              <a:t>, </a:t>
            </a:r>
            <a:r>
              <a:rPr lang="en-US" sz="3200" dirty="0" err="1" smtClean="0"/>
              <a:t>memilih</a:t>
            </a:r>
            <a:r>
              <a:rPr lang="en-US" sz="3200" dirty="0" smtClean="0"/>
              <a:t> </a:t>
            </a:r>
            <a:r>
              <a:rPr lang="en-US" sz="3200" dirty="0" err="1" smtClean="0"/>
              <a:t>dan</a:t>
            </a:r>
            <a:r>
              <a:rPr lang="en-US" sz="3200" dirty="0" smtClean="0"/>
              <a:t> </a:t>
            </a:r>
            <a:r>
              <a:rPr lang="en-US" sz="3200" dirty="0" err="1" smtClean="0"/>
              <a:t>menetapkan</a:t>
            </a:r>
            <a:r>
              <a:rPr lang="en-US" sz="3200" dirty="0" smtClean="0"/>
              <a:t> </a:t>
            </a:r>
            <a:r>
              <a:rPr lang="en-US" sz="3200" dirty="0" err="1" smtClean="0"/>
              <a:t>sumber</a:t>
            </a:r>
            <a:r>
              <a:rPr lang="en-US" sz="3200" dirty="0" smtClean="0"/>
              <a:t> </a:t>
            </a:r>
            <a:r>
              <a:rPr lang="en-US" sz="3200" dirty="0" err="1" smtClean="0"/>
              <a:t>dana</a:t>
            </a:r>
            <a:r>
              <a:rPr lang="en-US" sz="3200" dirty="0" smtClean="0"/>
              <a:t> yang </a:t>
            </a:r>
            <a:r>
              <a:rPr lang="en-US" sz="3200" dirty="0" err="1" smtClean="0"/>
              <a:t>semurah</a:t>
            </a:r>
            <a:r>
              <a:rPr lang="en-US" sz="3200" dirty="0" smtClean="0"/>
              <a:t> </a:t>
            </a:r>
            <a:r>
              <a:rPr lang="en-US" sz="3200" dirty="0" err="1" smtClean="0"/>
              <a:t>mungkin</a:t>
            </a:r>
            <a:r>
              <a:rPr lang="en-US" sz="3200" dirty="0" smtClean="0"/>
              <a:t/>
            </a:r>
            <a:br>
              <a:rPr lang="en-US" sz="3200" dirty="0" smtClean="0"/>
            </a:br>
            <a:r>
              <a:rPr lang="en-US" sz="3200" dirty="0" smtClean="0"/>
              <a:t>2. </a:t>
            </a:r>
            <a:r>
              <a:rPr lang="en-US" sz="3200" dirty="0" err="1" smtClean="0"/>
              <a:t>Mencari</a:t>
            </a:r>
            <a:r>
              <a:rPr lang="en-US" sz="3200" dirty="0" smtClean="0"/>
              <a:t>, </a:t>
            </a:r>
            <a:r>
              <a:rPr lang="en-US" sz="3200" dirty="0" err="1" smtClean="0"/>
              <a:t>memilih</a:t>
            </a:r>
            <a:r>
              <a:rPr lang="en-US" sz="3200" dirty="0" smtClean="0"/>
              <a:t> </a:t>
            </a:r>
            <a:r>
              <a:rPr lang="en-US" sz="3200" dirty="0" err="1" smtClean="0"/>
              <a:t>dan</a:t>
            </a:r>
            <a:r>
              <a:rPr lang="en-US" sz="3200" dirty="0" smtClean="0"/>
              <a:t> </a:t>
            </a:r>
            <a:r>
              <a:rPr lang="en-US" sz="3200" dirty="0" err="1" smtClean="0"/>
              <a:t>menetapkan</a:t>
            </a:r>
            <a:r>
              <a:rPr lang="en-US" sz="3200" dirty="0" smtClean="0"/>
              <a:t> </a:t>
            </a:r>
            <a:r>
              <a:rPr lang="en-US" sz="3200" dirty="0" err="1" smtClean="0"/>
              <a:t>alokasi</a:t>
            </a:r>
            <a:r>
              <a:rPr lang="en-US" sz="3200" dirty="0" smtClean="0"/>
              <a:t> </a:t>
            </a:r>
            <a:r>
              <a:rPr lang="en-US" sz="3200" dirty="0" err="1" smtClean="0"/>
              <a:t>dana</a:t>
            </a:r>
            <a:r>
              <a:rPr lang="en-US" sz="3200" dirty="0" smtClean="0"/>
              <a:t> </a:t>
            </a:r>
            <a:r>
              <a:rPr lang="en-US" sz="3200" dirty="0" err="1" smtClean="0"/>
              <a:t>yg</a:t>
            </a:r>
            <a:r>
              <a:rPr lang="en-US" sz="3200" dirty="0" smtClean="0"/>
              <a:t> paling </a:t>
            </a:r>
            <a:r>
              <a:rPr lang="en-US" sz="3200" dirty="0" err="1" smtClean="0"/>
              <a:t>menguntungkan</a:t>
            </a:r>
            <a:r>
              <a:rPr lang="en-US" sz="3200" dirty="0" smtClean="0"/>
              <a:t/>
            </a:r>
            <a:br>
              <a:rPr lang="en-US" sz="3200" dirty="0" smtClean="0"/>
            </a:br>
            <a:r>
              <a:rPr lang="en-US" sz="3200" dirty="0" smtClean="0"/>
              <a:t>3. </a:t>
            </a:r>
            <a:r>
              <a:rPr lang="en-US" sz="3200" dirty="0" err="1" smtClean="0"/>
              <a:t>Menetapkan</a:t>
            </a:r>
            <a:r>
              <a:rPr lang="en-US" sz="3200" dirty="0" smtClean="0"/>
              <a:t> </a:t>
            </a:r>
            <a:r>
              <a:rPr lang="en-US" sz="3200" dirty="0" err="1" smtClean="0"/>
              <a:t>tigkt</a:t>
            </a:r>
            <a:r>
              <a:rPr lang="en-US" sz="3200" dirty="0" smtClean="0"/>
              <a:t> </a:t>
            </a:r>
            <a:r>
              <a:rPr lang="en-US" sz="3200" dirty="0" err="1" smtClean="0"/>
              <a:t>suku</a:t>
            </a:r>
            <a:r>
              <a:rPr lang="en-US" sz="3200" dirty="0" smtClean="0"/>
              <a:t> </a:t>
            </a:r>
            <a:r>
              <a:rPr lang="en-US" sz="3200" dirty="0" err="1" smtClean="0"/>
              <a:t>bunga</a:t>
            </a:r>
            <a:r>
              <a:rPr lang="en-US" sz="3200" dirty="0" smtClean="0"/>
              <a:t> </a:t>
            </a:r>
            <a:r>
              <a:rPr lang="en-US" sz="3200" dirty="0" err="1" smtClean="0"/>
              <a:t>bagi</a:t>
            </a:r>
            <a:r>
              <a:rPr lang="en-US" sz="3200" dirty="0" smtClean="0"/>
              <a:t> </a:t>
            </a:r>
            <a:r>
              <a:rPr lang="en-US" sz="3200" dirty="0" err="1" smtClean="0"/>
              <a:t>sumber</a:t>
            </a:r>
            <a:r>
              <a:rPr lang="en-US" sz="3200" dirty="0" smtClean="0"/>
              <a:t> </a:t>
            </a:r>
            <a:r>
              <a:rPr lang="en-US" sz="3200" dirty="0" err="1" smtClean="0"/>
              <a:t>dana</a:t>
            </a:r>
            <a:r>
              <a:rPr lang="en-US" sz="3200" dirty="0" smtClean="0"/>
              <a:t> (</a:t>
            </a:r>
            <a:r>
              <a:rPr lang="en-US" sz="3200" dirty="0" err="1" smtClean="0"/>
              <a:t>giro</a:t>
            </a:r>
            <a:r>
              <a:rPr lang="en-US" sz="3200" dirty="0" smtClean="0"/>
              <a:t>, </a:t>
            </a:r>
            <a:r>
              <a:rPr lang="en-US" sz="3200" dirty="0" err="1" smtClean="0"/>
              <a:t>deposito</a:t>
            </a:r>
            <a:r>
              <a:rPr lang="en-US" sz="3200" dirty="0" smtClean="0"/>
              <a:t>, </a:t>
            </a:r>
            <a:r>
              <a:rPr lang="en-US" sz="3200" dirty="0" err="1" smtClean="0"/>
              <a:t>tabungan</a:t>
            </a:r>
            <a:r>
              <a:rPr lang="en-US" sz="3200" dirty="0" smtClean="0"/>
              <a:t> </a:t>
            </a:r>
            <a:r>
              <a:rPr lang="en-US" sz="3200" dirty="0" err="1" smtClean="0"/>
              <a:t>dll</a:t>
            </a:r>
            <a:r>
              <a:rPr lang="en-US" sz="3200" dirty="0" smtClean="0"/>
              <a:t>)</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305800" cy="5214974"/>
          </a:xfrm>
        </p:spPr>
        <p:txBody>
          <a:bodyPr anchor="t">
            <a:normAutofit/>
          </a:bodyPr>
          <a:lstStyle/>
          <a:p>
            <a:r>
              <a:rPr lang="en-US" sz="3200" dirty="0" smtClean="0"/>
              <a:t>4. </a:t>
            </a:r>
            <a:r>
              <a:rPr lang="en-US" sz="3200" dirty="0" err="1" smtClean="0"/>
              <a:t>Memperhatkan</a:t>
            </a:r>
            <a:r>
              <a:rPr lang="en-US" sz="3200" dirty="0" smtClean="0"/>
              <a:t> </a:t>
            </a:r>
            <a:r>
              <a:rPr lang="en-US" sz="3200" dirty="0" err="1" smtClean="0"/>
              <a:t>tgkt</a:t>
            </a:r>
            <a:r>
              <a:rPr lang="en-US" sz="3200" dirty="0" smtClean="0"/>
              <a:t> </a:t>
            </a:r>
            <a:r>
              <a:rPr lang="en-US" sz="3200" dirty="0" err="1" smtClean="0"/>
              <a:t>bunga</a:t>
            </a:r>
            <a:r>
              <a:rPr lang="en-US" sz="3200" dirty="0" smtClean="0"/>
              <a:t> SBI </a:t>
            </a:r>
            <a:r>
              <a:rPr lang="en-US" sz="3200" dirty="0" err="1" smtClean="0"/>
              <a:t>sbg</a:t>
            </a:r>
            <a:r>
              <a:rPr lang="en-US" sz="3200" dirty="0" smtClean="0"/>
              <a:t> </a:t>
            </a:r>
            <a:r>
              <a:rPr lang="en-US" sz="3200" dirty="0" err="1" smtClean="0"/>
              <a:t>acuan</a:t>
            </a:r>
            <a:r>
              <a:rPr lang="en-US" sz="3200" dirty="0" smtClean="0"/>
              <a:t> </a:t>
            </a:r>
            <a:r>
              <a:rPr lang="en-US" sz="3200" dirty="0" err="1" smtClean="0"/>
              <a:t>utk</a:t>
            </a:r>
            <a:r>
              <a:rPr lang="en-US" sz="3200" dirty="0" smtClean="0"/>
              <a:t> </a:t>
            </a:r>
            <a:r>
              <a:rPr lang="en-US" sz="3200" dirty="0" err="1" smtClean="0"/>
              <a:t>menetapkn</a:t>
            </a:r>
            <a:r>
              <a:rPr lang="en-US" sz="3200" dirty="0" smtClean="0"/>
              <a:t> </a:t>
            </a:r>
            <a:r>
              <a:rPr lang="en-US" sz="3200" dirty="0" err="1" smtClean="0"/>
              <a:t>tgkt</a:t>
            </a:r>
            <a:r>
              <a:rPr lang="en-US" sz="3200" dirty="0" smtClean="0"/>
              <a:t> </a:t>
            </a:r>
            <a:r>
              <a:rPr lang="en-US" sz="3200" dirty="0" err="1" smtClean="0"/>
              <a:t>suku</a:t>
            </a:r>
            <a:r>
              <a:rPr lang="en-US" sz="3200" dirty="0" smtClean="0"/>
              <a:t> </a:t>
            </a:r>
            <a:r>
              <a:rPr lang="en-US" sz="3200" dirty="0" err="1" smtClean="0"/>
              <a:t>bunga</a:t>
            </a:r>
            <a:r>
              <a:rPr lang="en-US" sz="3200" dirty="0" smtClean="0"/>
              <a:t> </a:t>
            </a:r>
            <a:r>
              <a:rPr lang="en-US" sz="3200" dirty="0" err="1" smtClean="0"/>
              <a:t>simpnan</a:t>
            </a:r>
            <a:r>
              <a:rPr lang="en-US" sz="3200" dirty="0" smtClean="0"/>
              <a:t> </a:t>
            </a:r>
            <a:r>
              <a:rPr lang="en-US" sz="3200" dirty="0" err="1" smtClean="0"/>
              <a:t>masyrkt</a:t>
            </a:r>
            <a:r>
              <a:rPr lang="en-US" sz="3200" dirty="0" smtClean="0"/>
              <a:t> </a:t>
            </a:r>
            <a:r>
              <a:rPr lang="en-US" sz="3200" dirty="0" err="1" smtClean="0"/>
              <a:t>yg</a:t>
            </a:r>
            <a:r>
              <a:rPr lang="en-US" sz="3200" dirty="0" smtClean="0"/>
              <a:t> </a:t>
            </a:r>
            <a:r>
              <a:rPr lang="en-US" sz="3200" dirty="0" err="1" smtClean="0"/>
              <a:t>ditawarkan</a:t>
            </a:r>
            <a:r>
              <a:rPr lang="en-US" sz="3200" dirty="0" smtClean="0"/>
              <a:t> bank</a:t>
            </a:r>
            <a:br>
              <a:rPr lang="en-US" sz="3200" dirty="0" smtClean="0"/>
            </a:br>
            <a:r>
              <a:rPr lang="en-US" sz="3200" dirty="0" smtClean="0"/>
              <a:t>5. </a:t>
            </a:r>
            <a:r>
              <a:rPr lang="en-US" sz="3200" dirty="0" err="1" smtClean="0"/>
              <a:t>Menetapkan</a:t>
            </a:r>
            <a:r>
              <a:rPr lang="en-US" sz="3200" dirty="0" smtClean="0"/>
              <a:t> </a:t>
            </a:r>
            <a:r>
              <a:rPr lang="en-US" sz="3200" dirty="0" err="1" smtClean="0"/>
              <a:t>tgkt</a:t>
            </a:r>
            <a:r>
              <a:rPr lang="en-US" sz="3200" dirty="0" smtClean="0"/>
              <a:t> </a:t>
            </a:r>
            <a:r>
              <a:rPr lang="en-US" sz="3200" dirty="0" err="1" smtClean="0"/>
              <a:t>suku</a:t>
            </a:r>
            <a:r>
              <a:rPr lang="en-US" sz="3200" dirty="0" smtClean="0"/>
              <a:t> </a:t>
            </a:r>
            <a:r>
              <a:rPr lang="en-US" sz="3200" dirty="0" err="1" smtClean="0"/>
              <a:t>bunga</a:t>
            </a:r>
            <a:r>
              <a:rPr lang="en-US" sz="3200" dirty="0" smtClean="0"/>
              <a:t> </a:t>
            </a:r>
            <a:r>
              <a:rPr lang="en-US" sz="3200" dirty="0" err="1" smtClean="0"/>
              <a:t>berbagi</a:t>
            </a:r>
            <a:r>
              <a:rPr lang="en-US" sz="3200" dirty="0" smtClean="0"/>
              <a:t> </a:t>
            </a:r>
            <a:r>
              <a:rPr lang="en-US" sz="3200" dirty="0" err="1" smtClean="0"/>
              <a:t>jenis</a:t>
            </a:r>
            <a:r>
              <a:rPr lang="en-US" sz="3200" dirty="0" smtClean="0"/>
              <a:t> </a:t>
            </a:r>
            <a:r>
              <a:rPr lang="en-US" sz="3200" dirty="0" err="1" smtClean="0"/>
              <a:t>kredit</a:t>
            </a:r>
            <a:r>
              <a:rPr lang="en-US" sz="3200" dirty="0" smtClean="0"/>
              <a:t/>
            </a:r>
            <a:br>
              <a:rPr lang="en-US" sz="3200" dirty="0" smtClean="0"/>
            </a:br>
            <a:r>
              <a:rPr lang="en-US" sz="3200" dirty="0" smtClean="0"/>
              <a:t>6. </a:t>
            </a:r>
            <a:r>
              <a:rPr lang="en-US" sz="3200" dirty="0" err="1" smtClean="0"/>
              <a:t>Membtuk</a:t>
            </a:r>
            <a:r>
              <a:rPr lang="en-US" sz="3200" dirty="0" smtClean="0"/>
              <a:t> </a:t>
            </a:r>
            <a:r>
              <a:rPr lang="en-US" sz="3200" dirty="0" err="1" smtClean="0"/>
              <a:t>lembaga</a:t>
            </a:r>
            <a:r>
              <a:rPr lang="en-US" sz="3200" dirty="0" smtClean="0"/>
              <a:t> ALCO (</a:t>
            </a:r>
            <a:r>
              <a:rPr lang="en-US" sz="3200" i="1" dirty="0" smtClean="0"/>
              <a:t>assets and liability committee)</a:t>
            </a:r>
            <a:br>
              <a:rPr lang="en-US" sz="3200" i="1" dirty="0" smtClean="0"/>
            </a:br>
            <a:r>
              <a:rPr lang="en-US" sz="3200" i="1" dirty="0" smtClean="0"/>
              <a:t>7. </a:t>
            </a:r>
            <a:r>
              <a:rPr lang="en-US" sz="3200" dirty="0" err="1" smtClean="0"/>
              <a:t>Dgn</a:t>
            </a:r>
            <a:r>
              <a:rPr lang="en-US" sz="3200" dirty="0" smtClean="0"/>
              <a:t> </a:t>
            </a:r>
            <a:r>
              <a:rPr lang="en-US" sz="3200" dirty="0" err="1" smtClean="0"/>
              <a:t>divisi</a:t>
            </a:r>
            <a:r>
              <a:rPr lang="en-US" sz="3200" dirty="0" smtClean="0"/>
              <a:t> </a:t>
            </a:r>
            <a:r>
              <a:rPr lang="en-US" sz="3200" dirty="0" err="1" smtClean="0"/>
              <a:t>krdit</a:t>
            </a:r>
            <a:r>
              <a:rPr lang="en-US" sz="3200" dirty="0" smtClean="0"/>
              <a:t> </a:t>
            </a:r>
            <a:r>
              <a:rPr lang="en-US" sz="3200" dirty="0" err="1" smtClean="0"/>
              <a:t>menetapkan</a:t>
            </a:r>
            <a:r>
              <a:rPr lang="en-US" sz="3200" dirty="0" smtClean="0"/>
              <a:t> </a:t>
            </a:r>
            <a:r>
              <a:rPr lang="en-US" sz="3200" dirty="0" err="1" smtClean="0"/>
              <a:t>jenis</a:t>
            </a:r>
            <a:r>
              <a:rPr lang="en-US" sz="3200" dirty="0" smtClean="0"/>
              <a:t> </a:t>
            </a:r>
            <a:r>
              <a:rPr lang="en-US" sz="3200" dirty="0" err="1" smtClean="0"/>
              <a:t>dan</a:t>
            </a:r>
            <a:r>
              <a:rPr lang="en-US" sz="3200" dirty="0" smtClean="0"/>
              <a:t> account (</a:t>
            </a:r>
            <a:r>
              <a:rPr lang="en-US" sz="3200" dirty="0" err="1" smtClean="0"/>
              <a:t>nasabah</a:t>
            </a:r>
            <a:r>
              <a:rPr lang="en-US" sz="3200" dirty="0" smtClean="0"/>
              <a:t>) </a:t>
            </a:r>
            <a:r>
              <a:rPr lang="en-US" sz="3200" dirty="0" err="1" smtClean="0"/>
              <a:t>yg</a:t>
            </a:r>
            <a:r>
              <a:rPr lang="en-US" sz="3200" dirty="0" smtClean="0"/>
              <a:t> </a:t>
            </a:r>
            <a:r>
              <a:rPr lang="en-US" sz="3200" dirty="0" err="1" smtClean="0"/>
              <a:t>perlu</a:t>
            </a:r>
            <a:r>
              <a:rPr lang="en-US" sz="3200" dirty="0" smtClean="0"/>
              <a:t> </a:t>
            </a:r>
            <a:r>
              <a:rPr lang="en-US" sz="3200" dirty="0" err="1" smtClean="0"/>
              <a:t>dihapus</a:t>
            </a:r>
            <a:r>
              <a:rPr lang="en-US" sz="3200" dirty="0" smtClean="0"/>
              <a:t> </a:t>
            </a:r>
            <a:r>
              <a:rPr lang="en-US" sz="3200" dirty="0" err="1" smtClean="0"/>
              <a:t>sbg</a:t>
            </a:r>
            <a:r>
              <a:rPr lang="en-US" sz="3200" dirty="0" smtClean="0"/>
              <a:t> </a:t>
            </a:r>
            <a:r>
              <a:rPr lang="en-US" sz="3200" dirty="0" err="1" smtClean="0"/>
              <a:t>akibat</a:t>
            </a:r>
            <a:r>
              <a:rPr lang="en-US" sz="3200" dirty="0" smtClean="0"/>
              <a:t> </a:t>
            </a:r>
            <a:r>
              <a:rPr lang="en-US" sz="3200" dirty="0" err="1" smtClean="0"/>
              <a:t>dari</a:t>
            </a:r>
            <a:r>
              <a:rPr lang="en-US" sz="3200" dirty="0" smtClean="0"/>
              <a:t> </a:t>
            </a:r>
            <a:r>
              <a:rPr lang="en-US" sz="3200" dirty="0" err="1" smtClean="0"/>
              <a:t>kegagalan</a:t>
            </a:r>
            <a:r>
              <a:rPr lang="en-US" sz="3200" dirty="0" smtClean="0"/>
              <a:t> </a:t>
            </a:r>
            <a:r>
              <a:rPr lang="en-US" sz="3200" dirty="0" err="1" smtClean="0"/>
              <a:t>kredit</a:t>
            </a:r>
            <a:r>
              <a:rPr lang="en-US" sz="3200" dirty="0" smtClean="0"/>
              <a:t>.</a:t>
            </a:r>
            <a:endParaRPr lang="en-US" sz="3200"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305800" cy="6286544"/>
          </a:xfrm>
        </p:spPr>
        <p:txBody>
          <a:bodyPr anchor="t">
            <a:normAutofit fontScale="90000"/>
          </a:bodyPr>
          <a:lstStyle/>
          <a:p>
            <a:r>
              <a:rPr lang="en-US" sz="3600" dirty="0" smtClean="0"/>
              <a:t>OPERATIONS</a:t>
            </a:r>
            <a:br>
              <a:rPr lang="en-US" sz="3600" dirty="0" smtClean="0"/>
            </a:br>
            <a:r>
              <a:rPr lang="en-US" sz="3600" dirty="0" err="1" smtClean="0"/>
              <a:t>Kegiatan</a:t>
            </a:r>
            <a:r>
              <a:rPr lang="en-US" sz="3600" dirty="0" smtClean="0"/>
              <a:t> </a:t>
            </a:r>
            <a:r>
              <a:rPr lang="en-US" sz="3600" dirty="0" err="1" smtClean="0"/>
              <a:t>ini</a:t>
            </a:r>
            <a:r>
              <a:rPr lang="en-US" sz="3600" dirty="0" smtClean="0"/>
              <a:t> </a:t>
            </a:r>
            <a:r>
              <a:rPr lang="en-US" sz="3600" dirty="0" err="1" smtClean="0"/>
              <a:t>adlah</a:t>
            </a:r>
            <a:r>
              <a:rPr lang="en-US" sz="3600" dirty="0" smtClean="0"/>
              <a:t> </a:t>
            </a:r>
            <a:r>
              <a:rPr lang="en-US" sz="3600" dirty="0" err="1" smtClean="0"/>
              <a:t>kegiatan</a:t>
            </a:r>
            <a:r>
              <a:rPr lang="en-US" sz="3600" dirty="0" smtClean="0"/>
              <a:t> unit2 </a:t>
            </a:r>
            <a:r>
              <a:rPr lang="en-US" sz="3600" dirty="0" err="1" smtClean="0"/>
              <a:t>yg</a:t>
            </a:r>
            <a:r>
              <a:rPr lang="en-US" sz="3600" dirty="0" smtClean="0"/>
              <a:t> </a:t>
            </a:r>
            <a:r>
              <a:rPr lang="en-US" sz="3600" dirty="0" err="1" smtClean="0"/>
              <a:t>bersifat</a:t>
            </a:r>
            <a:r>
              <a:rPr lang="en-US" sz="3600" dirty="0" smtClean="0"/>
              <a:t> </a:t>
            </a:r>
            <a:r>
              <a:rPr lang="en-US" sz="3600" dirty="0" err="1" smtClean="0"/>
              <a:t>membantu</a:t>
            </a:r>
            <a:r>
              <a:rPr lang="en-US" sz="3600" dirty="0" smtClean="0"/>
              <a:t> </a:t>
            </a:r>
            <a:r>
              <a:rPr lang="en-US" sz="3600" dirty="0" err="1" smtClean="0"/>
              <a:t>kegiatan</a:t>
            </a:r>
            <a:r>
              <a:rPr lang="en-US" sz="3600" dirty="0" smtClean="0"/>
              <a:t> unit </a:t>
            </a:r>
            <a:r>
              <a:rPr lang="en-US" sz="3600" dirty="0" err="1" smtClean="0"/>
              <a:t>utama</a:t>
            </a:r>
            <a:r>
              <a:rPr lang="en-US" sz="3600" dirty="0" smtClean="0"/>
              <a:t> bank. </a:t>
            </a:r>
            <a:r>
              <a:rPr lang="en-US" sz="3600" dirty="0" err="1" smtClean="0"/>
              <a:t>Yaitu</a:t>
            </a:r>
            <a:r>
              <a:rPr lang="en-US" sz="3600" dirty="0" smtClean="0"/>
              <a:t> :</a:t>
            </a:r>
            <a:br>
              <a:rPr lang="en-US" sz="3600" dirty="0" smtClean="0"/>
            </a:br>
            <a:r>
              <a:rPr lang="en-US" sz="3600" dirty="0" smtClean="0"/>
              <a:t>1. </a:t>
            </a:r>
            <a:r>
              <a:rPr lang="en-US" sz="3600" dirty="0" err="1" smtClean="0"/>
              <a:t>Admnstrasi</a:t>
            </a:r>
            <a:r>
              <a:rPr lang="en-US" sz="3600" dirty="0" smtClean="0"/>
              <a:t> &amp; </a:t>
            </a:r>
            <a:r>
              <a:rPr lang="en-US" sz="3600" dirty="0" err="1" smtClean="0"/>
              <a:t>pembukuan</a:t>
            </a:r>
            <a:r>
              <a:rPr lang="en-US" sz="3600" dirty="0" smtClean="0"/>
              <a:t> bank, </a:t>
            </a:r>
            <a:r>
              <a:rPr lang="en-US" sz="3600" dirty="0" err="1" smtClean="0"/>
              <a:t>baik</a:t>
            </a:r>
            <a:r>
              <a:rPr lang="en-US" sz="3600" dirty="0" smtClean="0"/>
              <a:t> </a:t>
            </a:r>
            <a:r>
              <a:rPr lang="en-US" sz="3600" dirty="0" err="1" smtClean="0"/>
              <a:t>di</a:t>
            </a:r>
            <a:r>
              <a:rPr lang="en-US" sz="3600" dirty="0" smtClean="0"/>
              <a:t> </a:t>
            </a:r>
            <a:r>
              <a:rPr lang="en-US" sz="3600" dirty="0" err="1" smtClean="0"/>
              <a:t>kntr</a:t>
            </a:r>
            <a:r>
              <a:rPr lang="en-US" sz="3600" dirty="0" smtClean="0"/>
              <a:t> cab </a:t>
            </a:r>
            <a:r>
              <a:rPr lang="en-US" sz="3600" dirty="0" err="1" smtClean="0"/>
              <a:t>dan</a:t>
            </a:r>
            <a:r>
              <a:rPr lang="en-US" sz="3600" dirty="0" smtClean="0"/>
              <a:t> </a:t>
            </a:r>
            <a:r>
              <a:rPr lang="en-US" sz="3600" dirty="0" err="1" smtClean="0"/>
              <a:t>pusat</a:t>
            </a:r>
            <a:r>
              <a:rPr lang="en-US" sz="3600" dirty="0" smtClean="0"/>
              <a:t>.</a:t>
            </a:r>
            <a:br>
              <a:rPr lang="en-US" sz="3600" dirty="0" smtClean="0"/>
            </a:br>
            <a:r>
              <a:rPr lang="en-US" sz="3600" dirty="0" smtClean="0"/>
              <a:t>2. </a:t>
            </a:r>
            <a:r>
              <a:rPr lang="en-US" sz="3600" dirty="0" err="1" smtClean="0"/>
              <a:t>Penyusunan</a:t>
            </a:r>
            <a:r>
              <a:rPr lang="en-US" sz="3600" dirty="0" smtClean="0"/>
              <a:t> </a:t>
            </a:r>
            <a:r>
              <a:rPr lang="en-US" sz="3600" dirty="0" err="1" smtClean="0"/>
              <a:t>semua</a:t>
            </a:r>
            <a:r>
              <a:rPr lang="en-US" sz="3600" dirty="0" smtClean="0"/>
              <a:t> </a:t>
            </a:r>
            <a:r>
              <a:rPr lang="en-US" sz="3600" dirty="0" err="1" smtClean="0"/>
              <a:t>jenis</a:t>
            </a:r>
            <a:r>
              <a:rPr lang="en-US" sz="3600" dirty="0" smtClean="0"/>
              <a:t> </a:t>
            </a:r>
            <a:r>
              <a:rPr lang="en-US" sz="3600" dirty="0" err="1" smtClean="0"/>
              <a:t>laporan</a:t>
            </a:r>
            <a:r>
              <a:rPr lang="en-US" sz="3600" dirty="0" smtClean="0"/>
              <a:t> </a:t>
            </a:r>
            <a:r>
              <a:rPr lang="en-US" sz="3600" dirty="0" err="1" smtClean="0"/>
              <a:t>keuangan</a:t>
            </a:r>
            <a:r>
              <a:rPr lang="en-US" sz="3600" dirty="0" smtClean="0"/>
              <a:t> bank</a:t>
            </a:r>
            <a:br>
              <a:rPr lang="en-US" sz="3600" dirty="0" smtClean="0"/>
            </a:br>
            <a:r>
              <a:rPr lang="en-US" sz="3600" dirty="0" smtClean="0"/>
              <a:t>3. </a:t>
            </a:r>
            <a:r>
              <a:rPr lang="en-US" sz="3600" dirty="0" err="1" smtClean="0"/>
              <a:t>Mempersiapkan</a:t>
            </a:r>
            <a:r>
              <a:rPr lang="en-US" sz="3600" dirty="0" smtClean="0"/>
              <a:t> lap bank </a:t>
            </a:r>
            <a:r>
              <a:rPr lang="en-US" sz="3600" dirty="0" err="1" smtClean="0"/>
              <a:t>utk</a:t>
            </a:r>
            <a:r>
              <a:rPr lang="en-US" sz="3600" dirty="0" smtClean="0"/>
              <a:t> BI</a:t>
            </a:r>
            <a:br>
              <a:rPr lang="en-US" sz="3600" dirty="0" smtClean="0"/>
            </a:br>
            <a:r>
              <a:rPr lang="en-US" sz="3600" dirty="0" smtClean="0"/>
              <a:t>4. </a:t>
            </a:r>
            <a:r>
              <a:rPr lang="en-US" sz="3600" dirty="0" err="1" smtClean="0"/>
              <a:t>Memprsiapkan</a:t>
            </a:r>
            <a:r>
              <a:rPr lang="en-US" sz="3600" dirty="0" smtClean="0"/>
              <a:t>  lap </a:t>
            </a:r>
            <a:r>
              <a:rPr lang="en-US" sz="3600" dirty="0" err="1" smtClean="0"/>
              <a:t>utk</a:t>
            </a:r>
            <a:r>
              <a:rPr lang="en-US" sz="3600" dirty="0" smtClean="0"/>
              <a:t> BAPEPAM (</a:t>
            </a:r>
            <a:r>
              <a:rPr lang="en-US" sz="3600" dirty="0" err="1" smtClean="0"/>
              <a:t>utk</a:t>
            </a:r>
            <a:r>
              <a:rPr lang="en-US" sz="3600" dirty="0" smtClean="0"/>
              <a:t> bank </a:t>
            </a:r>
            <a:r>
              <a:rPr lang="en-US" sz="3600" dirty="0" err="1" smtClean="0"/>
              <a:t>yg</a:t>
            </a:r>
            <a:r>
              <a:rPr lang="en-US" sz="3600" dirty="0" smtClean="0"/>
              <a:t> </a:t>
            </a:r>
            <a:r>
              <a:rPr lang="en-US" sz="3600" dirty="0" err="1" smtClean="0"/>
              <a:t>sdh</a:t>
            </a:r>
            <a:r>
              <a:rPr lang="en-US" sz="3600" dirty="0" smtClean="0"/>
              <a:t> go public)</a:t>
            </a:r>
            <a:br>
              <a:rPr lang="en-US" sz="3600" dirty="0" smtClean="0"/>
            </a:br>
            <a:r>
              <a:rPr lang="en-US" sz="3600" dirty="0" smtClean="0"/>
              <a:t>5. </a:t>
            </a:r>
            <a:r>
              <a:rPr lang="en-US" sz="3600" dirty="0" err="1" smtClean="0"/>
              <a:t>mengelola</a:t>
            </a:r>
            <a:r>
              <a:rPr lang="en-US" sz="3600" dirty="0" smtClean="0"/>
              <a:t> </a:t>
            </a:r>
            <a:r>
              <a:rPr lang="en-US" sz="3600" dirty="0" err="1" smtClean="0"/>
              <a:t>kegiatan</a:t>
            </a:r>
            <a:r>
              <a:rPr lang="en-US" sz="3600" dirty="0" smtClean="0"/>
              <a:t> </a:t>
            </a:r>
            <a:r>
              <a:rPr lang="en-US" sz="3600" dirty="0" err="1" smtClean="0"/>
              <a:t>yg</a:t>
            </a:r>
            <a:r>
              <a:rPr lang="en-US" sz="3600" dirty="0" smtClean="0"/>
              <a:t> </a:t>
            </a:r>
            <a:r>
              <a:rPr lang="en-US" sz="3600" dirty="0" err="1" smtClean="0"/>
              <a:t>berkaitan</a:t>
            </a:r>
            <a:r>
              <a:rPr lang="en-US" sz="3600" dirty="0" smtClean="0"/>
              <a:t> </a:t>
            </a:r>
            <a:r>
              <a:rPr lang="en-US" sz="3600" dirty="0" err="1" smtClean="0"/>
              <a:t>dgn</a:t>
            </a:r>
            <a:r>
              <a:rPr lang="en-US" sz="3600" dirty="0" smtClean="0"/>
              <a:t> EDP/</a:t>
            </a:r>
            <a:r>
              <a:rPr lang="en-US" sz="3600" dirty="0" err="1" smtClean="0"/>
              <a:t>komputerisasi</a:t>
            </a:r>
            <a:r>
              <a:rPr lang="en-US" sz="3600" dirty="0" smtClean="0"/>
              <a:t> </a:t>
            </a:r>
            <a:r>
              <a:rPr lang="en-US" sz="3600" dirty="0" err="1" smtClean="0"/>
              <a:t>di</a:t>
            </a:r>
            <a:r>
              <a:rPr lang="en-US" sz="3600" dirty="0" smtClean="0"/>
              <a:t> bank</a:t>
            </a:r>
            <a:br>
              <a:rPr lang="en-US" sz="3600" dirty="0" smtClean="0"/>
            </a:br>
            <a:r>
              <a:rPr lang="en-US" sz="3600" dirty="0" smtClean="0"/>
              <a:t>6. </a:t>
            </a:r>
            <a:r>
              <a:rPr lang="en-US" sz="3600" dirty="0" err="1" smtClean="0"/>
              <a:t>Menangani</a:t>
            </a:r>
            <a:r>
              <a:rPr lang="en-US" sz="3600" dirty="0" smtClean="0"/>
              <a:t> </a:t>
            </a:r>
            <a:r>
              <a:rPr lang="en-US" sz="3600" dirty="0" err="1" smtClean="0"/>
              <a:t>kegiatan</a:t>
            </a:r>
            <a:r>
              <a:rPr lang="en-US" sz="3600" dirty="0" smtClean="0"/>
              <a:t> </a:t>
            </a:r>
            <a:r>
              <a:rPr lang="en-US" sz="3600" i="1" dirty="0" smtClean="0"/>
              <a:t>general affair</a:t>
            </a:r>
            <a:r>
              <a:rPr lang="en-US" sz="3600" dirty="0" smtClean="0"/>
              <a:t/>
            </a:r>
            <a:br>
              <a:rPr lang="en-US" sz="3600" dirty="0" smtClean="0"/>
            </a:br>
            <a:r>
              <a:rPr lang="en-US" sz="3200" dirty="0" smtClean="0"/>
              <a:t/>
            </a:r>
            <a:br>
              <a:rPr lang="en-US" sz="3200" dirty="0" smtClean="0"/>
            </a:b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428604"/>
            <a:ext cx="8305800" cy="5857916"/>
          </a:xfrm>
        </p:spPr>
        <p:txBody>
          <a:bodyPr anchor="t">
            <a:noAutofit/>
          </a:bodyPr>
          <a:lstStyle/>
          <a:p>
            <a:r>
              <a:rPr lang="en-US" sz="3200" dirty="0" smtClean="0"/>
              <a:t>PENGELOLAAN  SDM</a:t>
            </a:r>
            <a:br>
              <a:rPr lang="en-US" sz="3200" dirty="0" smtClean="0"/>
            </a:br>
            <a:r>
              <a:rPr lang="en-US" sz="3200" dirty="0" err="1" smtClean="0"/>
              <a:t>M</a:t>
            </a:r>
            <a:r>
              <a:rPr lang="en-US" sz="3200" dirty="0" err="1" smtClean="0"/>
              <a:t>eliputi</a:t>
            </a:r>
            <a:r>
              <a:rPr lang="en-US" sz="3200" dirty="0" smtClean="0"/>
              <a:t> </a:t>
            </a:r>
            <a:r>
              <a:rPr lang="en-US" sz="3200" dirty="0" err="1" smtClean="0"/>
              <a:t>kegiatan</a:t>
            </a:r>
            <a:r>
              <a:rPr lang="en-US" sz="3200" dirty="0" smtClean="0"/>
              <a:t> :</a:t>
            </a:r>
            <a:br>
              <a:rPr lang="en-US" sz="3200" dirty="0" smtClean="0"/>
            </a:br>
            <a:r>
              <a:rPr lang="en-US" sz="3200" dirty="0" smtClean="0"/>
              <a:t>1. </a:t>
            </a:r>
            <a:r>
              <a:rPr lang="en-US" sz="3200" dirty="0" err="1" smtClean="0"/>
              <a:t>Perencanaan</a:t>
            </a:r>
            <a:r>
              <a:rPr lang="en-US" sz="3200" dirty="0" smtClean="0"/>
              <a:t> SDM</a:t>
            </a:r>
            <a:br>
              <a:rPr lang="en-US" sz="3200" dirty="0" smtClean="0"/>
            </a:br>
            <a:r>
              <a:rPr lang="en-US" sz="3200" dirty="0" smtClean="0"/>
              <a:t>2.Penarikan </a:t>
            </a:r>
            <a:r>
              <a:rPr lang="en-US" sz="3200" dirty="0" err="1" smtClean="0"/>
              <a:t>Tenaga</a:t>
            </a:r>
            <a:r>
              <a:rPr lang="en-US" sz="3200" dirty="0" smtClean="0"/>
              <a:t> </a:t>
            </a:r>
            <a:r>
              <a:rPr lang="en-US" sz="3200" dirty="0" err="1" smtClean="0"/>
              <a:t>Kerja</a:t>
            </a:r>
            <a:r>
              <a:rPr lang="en-US" sz="3200" dirty="0" smtClean="0"/>
              <a:t/>
            </a:r>
            <a:br>
              <a:rPr lang="en-US" sz="3200" dirty="0" smtClean="0"/>
            </a:br>
            <a:r>
              <a:rPr lang="en-US" sz="3200" dirty="0" smtClean="0"/>
              <a:t>3. </a:t>
            </a:r>
            <a:r>
              <a:rPr lang="en-US" sz="3200" dirty="0" err="1" smtClean="0"/>
              <a:t>Seleksi</a:t>
            </a:r>
            <a:r>
              <a:rPr lang="en-US" sz="3200" dirty="0" smtClean="0"/>
              <a:t/>
            </a:r>
            <a:br>
              <a:rPr lang="en-US" sz="3200" dirty="0" smtClean="0"/>
            </a:br>
            <a:r>
              <a:rPr lang="en-US" sz="3200" dirty="0" smtClean="0"/>
              <a:t>4. </a:t>
            </a:r>
            <a:r>
              <a:rPr lang="en-US" sz="3200" dirty="0" err="1" smtClean="0"/>
              <a:t>penempatan</a:t>
            </a:r>
            <a:r>
              <a:rPr lang="en-US" sz="3200" dirty="0" smtClean="0"/>
              <a:t> </a:t>
            </a:r>
            <a:r>
              <a:rPr lang="en-US" sz="3200" dirty="0" err="1" smtClean="0"/>
              <a:t>karyawan</a:t>
            </a:r>
            <a:r>
              <a:rPr lang="en-US" sz="3200" dirty="0" smtClean="0"/>
              <a:t/>
            </a:r>
            <a:br>
              <a:rPr lang="en-US" sz="3200" dirty="0" smtClean="0"/>
            </a:br>
            <a:r>
              <a:rPr lang="en-US" sz="3200" dirty="0" smtClean="0"/>
              <a:t>5. </a:t>
            </a:r>
            <a:r>
              <a:rPr lang="en-US" sz="3200" dirty="0" err="1" smtClean="0"/>
              <a:t>Kompensasi</a:t>
            </a:r>
            <a:r>
              <a:rPr lang="en-US" sz="3200" dirty="0" smtClean="0"/>
              <a:t> </a:t>
            </a:r>
            <a:r>
              <a:rPr lang="en-US" sz="3200" dirty="0" err="1" smtClean="0"/>
              <a:t>dan</a:t>
            </a:r>
            <a:r>
              <a:rPr lang="en-US" sz="3200" dirty="0" smtClean="0"/>
              <a:t> benefit</a:t>
            </a:r>
            <a:br>
              <a:rPr lang="en-US" sz="3200" dirty="0" smtClean="0"/>
            </a:br>
            <a:r>
              <a:rPr lang="en-US" sz="3200" dirty="0" smtClean="0"/>
              <a:t>6. </a:t>
            </a:r>
            <a:r>
              <a:rPr lang="en-US" sz="3200" dirty="0" err="1" smtClean="0"/>
              <a:t>perencanaan</a:t>
            </a:r>
            <a:r>
              <a:rPr lang="en-US" sz="3200" dirty="0" smtClean="0"/>
              <a:t> </a:t>
            </a:r>
            <a:r>
              <a:rPr lang="en-US" sz="3200" dirty="0" err="1" smtClean="0"/>
              <a:t>dan</a:t>
            </a:r>
            <a:r>
              <a:rPr lang="en-US" sz="3200" dirty="0" smtClean="0"/>
              <a:t> </a:t>
            </a:r>
            <a:r>
              <a:rPr lang="en-US" sz="3200" dirty="0" err="1" smtClean="0"/>
              <a:t>pelaksanaan</a:t>
            </a:r>
            <a:r>
              <a:rPr lang="en-US" sz="3200" dirty="0" smtClean="0"/>
              <a:t> DIKLAT</a:t>
            </a:r>
            <a:br>
              <a:rPr lang="en-US" sz="3200" dirty="0" smtClean="0"/>
            </a:br>
            <a:r>
              <a:rPr lang="en-US" sz="3200" dirty="0" smtClean="0"/>
              <a:t>7. </a:t>
            </a:r>
            <a:r>
              <a:rPr lang="en-US" sz="3200" dirty="0" err="1" smtClean="0"/>
              <a:t>perncanaan</a:t>
            </a:r>
            <a:r>
              <a:rPr lang="en-US" sz="3200" dirty="0" smtClean="0"/>
              <a:t> </a:t>
            </a:r>
            <a:r>
              <a:rPr lang="en-US" sz="3200" dirty="0" err="1" smtClean="0"/>
              <a:t>dan</a:t>
            </a:r>
            <a:r>
              <a:rPr lang="en-US" sz="3200" dirty="0" smtClean="0"/>
              <a:t> </a:t>
            </a:r>
            <a:r>
              <a:rPr lang="en-US" sz="3200" dirty="0" err="1" smtClean="0"/>
              <a:t>pelaksanaan</a:t>
            </a:r>
            <a:r>
              <a:rPr lang="en-US" sz="3200" dirty="0" smtClean="0"/>
              <a:t> </a:t>
            </a:r>
            <a:r>
              <a:rPr lang="en-US" sz="3200" dirty="0" err="1" smtClean="0"/>
              <a:t>kegiatan</a:t>
            </a:r>
            <a:r>
              <a:rPr lang="en-US" sz="3200" dirty="0" smtClean="0"/>
              <a:t> </a:t>
            </a:r>
            <a:r>
              <a:rPr lang="en-US" sz="3200" dirty="0" err="1" smtClean="0"/>
              <a:t>motivasi</a:t>
            </a:r>
            <a:r>
              <a:rPr lang="en-US" sz="3200" dirty="0" smtClean="0"/>
              <a:t/>
            </a:r>
            <a:br>
              <a:rPr lang="en-US" sz="3200" dirty="0" smtClean="0"/>
            </a:br>
            <a:r>
              <a:rPr lang="en-US" sz="3200" dirty="0" smtClean="0"/>
              <a:t>8.penilaian </a:t>
            </a:r>
            <a:r>
              <a:rPr lang="en-US" sz="3200" dirty="0" err="1" smtClean="0"/>
              <a:t>prestasi</a:t>
            </a:r>
            <a:r>
              <a:rPr lang="en-US" sz="3200" dirty="0" smtClean="0"/>
              <a:t> </a:t>
            </a:r>
            <a:r>
              <a:rPr lang="en-US" sz="3200" dirty="0" err="1" smtClean="0"/>
              <a:t>kerja</a:t>
            </a:r>
            <a:r>
              <a:rPr lang="en-US" sz="3200" dirty="0" smtClean="0"/>
              <a:t/>
            </a:r>
            <a:br>
              <a:rPr lang="en-US" sz="3200" dirty="0" smtClean="0"/>
            </a:br>
            <a:r>
              <a:rPr lang="en-US" sz="3200" dirty="0" smtClean="0"/>
              <a:t>9. </a:t>
            </a:r>
            <a:r>
              <a:rPr lang="en-US" sz="3200" dirty="0" err="1" smtClean="0"/>
              <a:t>pembentukan</a:t>
            </a:r>
            <a:r>
              <a:rPr lang="en-US" sz="3200" dirty="0" smtClean="0"/>
              <a:t> </a:t>
            </a:r>
            <a:r>
              <a:rPr lang="en-US" sz="3200" dirty="0" err="1" smtClean="0"/>
              <a:t>lembaga</a:t>
            </a:r>
            <a:r>
              <a:rPr lang="en-US" sz="3200" dirty="0" smtClean="0"/>
              <a:t> </a:t>
            </a:r>
            <a:r>
              <a:rPr lang="en-US" sz="3200" dirty="0" err="1" smtClean="0"/>
              <a:t>pensiun</a:t>
            </a:r>
            <a:r>
              <a:rPr lang="en-US" sz="3200" dirty="0" smtClean="0"/>
              <a:t/>
            </a:r>
            <a:br>
              <a:rPr lang="en-US" sz="3200" dirty="0" smtClean="0"/>
            </a:br>
            <a:r>
              <a:rPr lang="en-US" sz="3200" dirty="0" smtClean="0"/>
              <a:t>10. </a:t>
            </a:r>
            <a:r>
              <a:rPr lang="en-US" sz="3200" dirty="0" err="1" smtClean="0"/>
              <a:t>penanganan</a:t>
            </a:r>
            <a:r>
              <a:rPr lang="en-US" sz="3200" dirty="0" smtClean="0"/>
              <a:t> </a:t>
            </a:r>
            <a:r>
              <a:rPr lang="en-US" sz="3200" dirty="0" err="1" smtClean="0"/>
              <a:t>masalah</a:t>
            </a:r>
            <a:r>
              <a:rPr lang="en-US" sz="3200" dirty="0" smtClean="0"/>
              <a:t> </a:t>
            </a:r>
            <a:r>
              <a:rPr lang="en-US" sz="3200" dirty="0" err="1" smtClean="0"/>
              <a:t>perburuhan</a:t>
            </a:r>
            <a:r>
              <a:rPr lang="en-US" sz="3200" dirty="0" smtClean="0"/>
              <a:t/>
            </a:r>
            <a:br>
              <a:rPr lang="en-US" sz="3200" dirty="0" smtClean="0"/>
            </a:b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439556"/>
          </a:xfrm>
        </p:spPr>
        <p:txBody>
          <a:bodyPr anchor="t">
            <a:normAutofit/>
          </a:bodyPr>
          <a:lstStyle/>
          <a:p>
            <a:r>
              <a:rPr lang="en-US" sz="3200" dirty="0" smtClean="0"/>
              <a:t>AUDIT</a:t>
            </a:r>
            <a:br>
              <a:rPr lang="en-US" sz="3200" dirty="0" smtClean="0"/>
            </a:br>
            <a:r>
              <a:rPr lang="en-US" sz="3200" dirty="0" smtClean="0"/>
              <a:t>1.PENGAWASAN INTERN</a:t>
            </a:r>
            <a:br>
              <a:rPr lang="en-US" sz="3200" dirty="0" smtClean="0"/>
            </a:br>
            <a:r>
              <a:rPr lang="en-US" sz="3200" dirty="0" smtClean="0"/>
              <a:t> </a:t>
            </a:r>
            <a:r>
              <a:rPr lang="en-US" sz="3200" dirty="0" smtClean="0"/>
              <a:t>  </a:t>
            </a:r>
            <a:r>
              <a:rPr lang="en-US" sz="3200" dirty="0" err="1" smtClean="0"/>
              <a:t>dilakukan</a:t>
            </a:r>
            <a:r>
              <a:rPr lang="en-US" sz="3200" dirty="0" smtClean="0"/>
              <a:t> </a:t>
            </a:r>
            <a:r>
              <a:rPr lang="en-US" sz="3200" dirty="0" err="1" smtClean="0"/>
              <a:t>oleh</a:t>
            </a:r>
            <a:r>
              <a:rPr lang="en-US" sz="3200" dirty="0" smtClean="0"/>
              <a:t> unit </a:t>
            </a:r>
            <a:r>
              <a:rPr lang="en-US" sz="3200" dirty="0" err="1" smtClean="0"/>
              <a:t>didalam</a:t>
            </a:r>
            <a:r>
              <a:rPr lang="en-US" sz="3200" dirty="0" smtClean="0"/>
              <a:t> bank </a:t>
            </a:r>
            <a:r>
              <a:rPr lang="en-US" sz="3200" dirty="0" err="1" smtClean="0"/>
              <a:t>dikenal</a:t>
            </a:r>
            <a:r>
              <a:rPr lang="en-US" sz="3200" dirty="0" smtClean="0"/>
              <a:t> </a:t>
            </a:r>
            <a:r>
              <a:rPr lang="en-US" sz="3200" dirty="0" err="1" smtClean="0"/>
              <a:t>dgn</a:t>
            </a:r>
            <a:r>
              <a:rPr lang="en-US" sz="3200" dirty="0" smtClean="0"/>
              <a:t> </a:t>
            </a:r>
            <a:r>
              <a:rPr lang="en-US" sz="3200" dirty="0" err="1" smtClean="0"/>
              <a:t>nama</a:t>
            </a:r>
            <a:r>
              <a:rPr lang="en-US" sz="3200" dirty="0" smtClean="0"/>
              <a:t> </a:t>
            </a:r>
            <a:r>
              <a:rPr lang="en-US" sz="3200" dirty="0" err="1" smtClean="0"/>
              <a:t>satuan</a:t>
            </a:r>
            <a:r>
              <a:rPr lang="en-US" sz="3200" dirty="0" smtClean="0"/>
              <a:t> </a:t>
            </a:r>
            <a:r>
              <a:rPr lang="en-US" sz="3200" dirty="0" err="1" smtClean="0"/>
              <a:t>kerja</a:t>
            </a:r>
            <a:r>
              <a:rPr lang="en-US" sz="3200" dirty="0" smtClean="0"/>
              <a:t> unit audit </a:t>
            </a:r>
            <a:r>
              <a:rPr lang="en-US" sz="3200" dirty="0" err="1" smtClean="0"/>
              <a:t>atau</a:t>
            </a:r>
            <a:r>
              <a:rPr lang="en-US" sz="3200" dirty="0" smtClean="0"/>
              <a:t> SKAL</a:t>
            </a:r>
            <a:br>
              <a:rPr lang="en-US" sz="3200" dirty="0" smtClean="0"/>
            </a:br>
            <a:r>
              <a:rPr lang="en-US" sz="3200" dirty="0" smtClean="0"/>
              <a:t>2. PENGAWASAN EKTERN</a:t>
            </a:r>
            <a:br>
              <a:rPr lang="en-US" sz="3200" dirty="0" smtClean="0"/>
            </a:br>
            <a:r>
              <a:rPr lang="en-US" sz="3200" dirty="0" smtClean="0"/>
              <a:t> </a:t>
            </a:r>
            <a:r>
              <a:rPr lang="en-US" sz="3200" dirty="0" smtClean="0"/>
              <a:t>  </a:t>
            </a:r>
            <a:r>
              <a:rPr lang="en-US" sz="3200" dirty="0" err="1" smtClean="0"/>
              <a:t>pemeriksaan</a:t>
            </a:r>
            <a:r>
              <a:rPr lang="en-US" sz="3200" dirty="0" smtClean="0"/>
              <a:t> </a:t>
            </a:r>
            <a:r>
              <a:rPr lang="en-US" sz="3200" dirty="0" err="1" smtClean="0"/>
              <a:t>dilakukan</a:t>
            </a:r>
            <a:r>
              <a:rPr lang="en-US" sz="3200" dirty="0" smtClean="0"/>
              <a:t> </a:t>
            </a:r>
            <a:r>
              <a:rPr lang="en-US" sz="3200" dirty="0" err="1" smtClean="0"/>
              <a:t>oleh</a:t>
            </a:r>
            <a:r>
              <a:rPr lang="en-US" sz="3200" dirty="0" smtClean="0"/>
              <a:t> </a:t>
            </a:r>
            <a:r>
              <a:rPr lang="en-US" sz="3200" dirty="0" err="1" smtClean="0"/>
              <a:t>akuntan</a:t>
            </a:r>
            <a:r>
              <a:rPr lang="en-US" sz="3200" dirty="0" smtClean="0"/>
              <a:t> </a:t>
            </a:r>
            <a:r>
              <a:rPr lang="en-US" sz="3200" dirty="0" err="1" smtClean="0"/>
              <a:t>publik,yg</a:t>
            </a:r>
            <a:r>
              <a:rPr lang="en-US" sz="3200" dirty="0" smtClean="0"/>
              <a:t> </a:t>
            </a:r>
            <a:r>
              <a:rPr lang="en-US" sz="3200" dirty="0" err="1" smtClean="0"/>
              <a:t>penunjukkannya</a:t>
            </a:r>
            <a:r>
              <a:rPr lang="en-US" sz="3200" dirty="0" smtClean="0"/>
              <a:t> </a:t>
            </a:r>
            <a:r>
              <a:rPr lang="en-US" sz="3200" dirty="0" err="1" smtClean="0"/>
              <a:t>dilakukan</a:t>
            </a:r>
            <a:r>
              <a:rPr lang="en-US" sz="3200" dirty="0" smtClean="0"/>
              <a:t> </a:t>
            </a:r>
            <a:r>
              <a:rPr lang="en-US" sz="3200" dirty="0" err="1" smtClean="0"/>
              <a:t>dalam</a:t>
            </a:r>
            <a:r>
              <a:rPr lang="en-US" sz="3200" dirty="0" smtClean="0"/>
              <a:t> RUPS bank </a:t>
            </a:r>
            <a:r>
              <a:rPr lang="en-US" sz="3200" dirty="0" err="1" smtClean="0"/>
              <a:t>ybs</a:t>
            </a:r>
            <a:r>
              <a:rPr lang="en-US" sz="3200" dirty="0" smtClean="0"/>
              <a:t/>
            </a:r>
            <a:br>
              <a:rPr lang="en-US" sz="3200" dirty="0" smtClean="0"/>
            </a:br>
            <a:r>
              <a:rPr lang="en-US" sz="3200" dirty="0" smtClean="0"/>
              <a:t>3. PENGAWASAN BI</a:t>
            </a:r>
            <a:br>
              <a:rPr lang="en-US" sz="3200" dirty="0" smtClean="0"/>
            </a:br>
            <a:r>
              <a:rPr lang="en-US" sz="3200" dirty="0" smtClean="0"/>
              <a:t> </a:t>
            </a:r>
            <a:r>
              <a:rPr lang="en-US" sz="3200" dirty="0" smtClean="0"/>
              <a:t>  </a:t>
            </a:r>
            <a:r>
              <a:rPr lang="en-US" sz="3200" dirty="0" err="1" smtClean="0"/>
              <a:t>Pengawasan</a:t>
            </a:r>
            <a:r>
              <a:rPr lang="en-US" sz="3200" dirty="0" smtClean="0"/>
              <a:t> BI </a:t>
            </a:r>
            <a:r>
              <a:rPr lang="en-US" sz="3200" dirty="0" err="1" smtClean="0"/>
              <a:t>dilakukan</a:t>
            </a:r>
            <a:r>
              <a:rPr lang="en-US" sz="3200" dirty="0" smtClean="0"/>
              <a:t> </a:t>
            </a:r>
            <a:r>
              <a:rPr lang="en-US" sz="3200" dirty="0" err="1" smtClean="0"/>
              <a:t>secara</a:t>
            </a:r>
            <a:r>
              <a:rPr lang="en-US" sz="3200" dirty="0" smtClean="0"/>
              <a:t> </a:t>
            </a:r>
            <a:r>
              <a:rPr lang="en-US" sz="3200" dirty="0" err="1" smtClean="0"/>
              <a:t>berkala</a:t>
            </a:r>
            <a:r>
              <a:rPr lang="en-US" sz="3200" dirty="0" smtClean="0"/>
              <a:t> </a:t>
            </a:r>
            <a:r>
              <a:rPr lang="en-US" sz="3200" dirty="0" err="1" smtClean="0"/>
              <a:t>atupun</a:t>
            </a:r>
            <a:r>
              <a:rPr lang="en-US" sz="3200" dirty="0" smtClean="0"/>
              <a:t> </a:t>
            </a:r>
            <a:r>
              <a:rPr lang="en-US" sz="3200" dirty="0" err="1" smtClean="0"/>
              <a:t>mendadak</a:t>
            </a:r>
            <a:r>
              <a:rPr lang="en-US" sz="3200" dirty="0" smtClean="0"/>
              <a:t> </a:t>
            </a:r>
            <a:r>
              <a:rPr lang="en-US" sz="3200" dirty="0" err="1" smtClean="0"/>
              <a:t>berdasarkan</a:t>
            </a:r>
            <a:r>
              <a:rPr lang="en-US" sz="3200" dirty="0" smtClean="0"/>
              <a:t> </a:t>
            </a:r>
            <a:r>
              <a:rPr lang="en-US" sz="3200" dirty="0" err="1" smtClean="0"/>
              <a:t>kebutuhan</a:t>
            </a:r>
            <a:r>
              <a:rPr lang="en-US" sz="3200" smtClean="0"/>
              <a:t>.</a:t>
            </a:r>
            <a:endParaRPr lang="en-US"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81</TotalTime>
  <Words>54</Words>
  <Application>Microsoft Office PowerPoint</Application>
  <PresentationFormat>On-screen Show (4:3)</PresentationFormat>
  <Paragraphs>17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ENAM AKTIVITAS BANK</vt:lpstr>
      <vt:lpstr>PERKREDITAN  Disebut sbg kegiatan utama Bank Umum, krn  :  1.Merupakan aktivitas terbesar dari bank, 2.Angka pos kredit paling besar di neraca bank 3. Penghasilan terbesar bank diperoleh dari bunga, provisi, komisi, commitment fee, appraisal fee, supervison fee akibat dari pemberian kredit 4. Resiko terbesar dari kredit  misalnya :    a. Resiko spread          b. Resiko kredit bermasalh    c. Resko nilai jamnan d.Resiko kurs valas</vt:lpstr>
      <vt:lpstr>5. Kegiatan perkrditan memiliki banyak struktur krn beragamnya jenis kredit yg diberikan :  a. Jenis kredit (k.invest,k.eksport,k.profesi,dsbnya) b.Jenis nasabah (perorangan,korporasi) c. Jenis Valas d.Jenis Program e. Jenis bantuan  (likuiditas, fasltas diskonto dll)</vt:lpstr>
      <vt:lpstr>PEMASARAN (MARKETING) Kegiatan pemasaran lebih ditujukan pada penghimpunan dana,oki diperlukan strategi pemasaran yg meliputi Bauran Pemasaran : 1. Produk bank yang akan dipasrkan 2. Harga atau tingkt bunga yang ditawrkan 3. tempat dimana produk akan dipasarkan 4. Promosi yang digunakan untuk memperkenalkan produk.  Perlu dikaji utk produk yang usang, dicari solusi utk produk yang lbh up to date</vt:lpstr>
      <vt:lpstr>TREASURY kegiatan ini lebih diutamakan pada pengelolaan dana oleh para eksekutif Bank. Kegiatan tsb meliputi ; 1. Mencari, memilih dan menetapkan sumber dana yang semurah mungkin 2. Mencari, memilih dan menetapkan alokasi dana yg paling menguntungkan 3. Menetapkan tigkt suku bunga bagi sumber dana (giro, deposito, tabungan dll)</vt:lpstr>
      <vt:lpstr>4. Memperhatkan tgkt bunga SBI sbg acuan utk menetapkn tgkt suku bunga simpnan masyrkt yg ditawarkan bank 5. Menetapkan tgkt suku bunga berbagi jenis kredit 6. Membtuk lembaga ALCO (assets and liability committee) 7. Dgn divisi krdit menetapkan jenis dan account (nasabah) yg perlu dihapus sbg akibat dari kegagalan kredit.</vt:lpstr>
      <vt:lpstr>OPERATIONS Kegiatan ini adlah kegiatan unit2 yg bersifat membantu kegiatan unit utama bank. Yaitu : 1. Admnstrasi &amp; pembukuan bank, baik di kntr cab dan pusat. 2. Penyusunan semua jenis laporan keuangan bank 3. Mempersiapkan lap bank utk BI 4. Memprsiapkan  lap utk BAPEPAM (utk bank yg sdh go public) 5. mengelola kegiatan yg berkaitan dgn EDP/komputerisasi di bank 6. Menangani kegiatan general affair  </vt:lpstr>
      <vt:lpstr>PENGELOLAAN  SDM Meliputi kegiatan : 1. Perencanaan SDM 2.Penarikan Tenaga Kerja 3. Seleksi 4. penempatan karyawan 5. Kompensasi dan benefit 6. perencanaan dan pelaksanaan DIKLAT 7. perncanaan dan pelaksanaan kegiatan motivasi 8.penilaian prestasi kerja 9. pembentukan lembaga pensiun 10. penanganan masalah perburuhan </vt:lpstr>
      <vt:lpstr>AUDIT 1.PENGAWASAN INTERN    dilakukan oleh unit didalam bank dikenal dgn nama satuan kerja unit audit atau SKAL 2. PENGAWASAN EKTERN    pemeriksaan dilakukan oleh akuntan publik,yg penunjukkannya dilakukan dalam RUPS bank ybs 3. PENGAWASAN BI    Pengawasan BI dilakukan secara berkala atupun mendadak berdasarkan kebutuhan.</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ENAM AKTIVITAS BANK</dc:title>
  <dc:creator>Valued Acer Customer</dc:creator>
  <cp:lastModifiedBy>Valued Acer Customer</cp:lastModifiedBy>
  <cp:revision>16</cp:revision>
  <dcterms:created xsi:type="dcterms:W3CDTF">2010-09-30T01:44:04Z</dcterms:created>
  <dcterms:modified xsi:type="dcterms:W3CDTF">2010-09-30T03:05:51Z</dcterms:modified>
</cp:coreProperties>
</file>