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7" r:id="rId2"/>
    <p:sldId id="258" r:id="rId3"/>
    <p:sldId id="286" r:id="rId4"/>
    <p:sldId id="287" r:id="rId5"/>
    <p:sldId id="259" r:id="rId6"/>
    <p:sldId id="260" r:id="rId7"/>
    <p:sldId id="261" r:id="rId8"/>
    <p:sldId id="262" r:id="rId9"/>
    <p:sldId id="264" r:id="rId10"/>
    <p:sldId id="265" r:id="rId11"/>
    <p:sldId id="266" r:id="rId12"/>
    <p:sldId id="285" r:id="rId13"/>
    <p:sldId id="268" r:id="rId14"/>
    <p:sldId id="269" r:id="rId15"/>
    <p:sldId id="270" r:id="rId16"/>
    <p:sldId id="271" r:id="rId17"/>
    <p:sldId id="272" r:id="rId1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667" autoAdjust="0"/>
  </p:normalViewPr>
  <p:slideViewPr>
    <p:cSldViewPr>
      <p:cViewPr varScale="1">
        <p:scale>
          <a:sx n="75" d="100"/>
          <a:sy n="75" d="100"/>
        </p:scale>
        <p:origin x="-100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5C4503A-BF6E-4AEB-83E1-EE0713971C84}" type="datetimeFigureOut">
              <a:rPr lang="id-ID" smtClean="0"/>
              <a:pPr/>
              <a:t>11/01/2010</a:t>
            </a:fld>
            <a:endParaRPr lang="id-ID"/>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id-ID"/>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E9BED99-6C27-463F-A48D-5AF47BBB7EB8}"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C4503A-BF6E-4AEB-83E1-EE0713971C84}" type="datetimeFigureOut">
              <a:rPr lang="id-ID" smtClean="0"/>
              <a:pPr/>
              <a:t>11/01/2010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E9BED99-6C27-463F-A48D-5AF47BBB7EB8}"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D5C4503A-BF6E-4AEB-83E1-EE0713971C84}" type="datetimeFigureOut">
              <a:rPr lang="id-ID" smtClean="0"/>
              <a:pPr/>
              <a:t>11/01/2010</a:t>
            </a:fld>
            <a:endParaRPr lang="id-ID"/>
          </a:p>
        </p:txBody>
      </p:sp>
      <p:sp>
        <p:nvSpPr>
          <p:cNvPr id="5" name="Footer Placeholder 4"/>
          <p:cNvSpPr>
            <a:spLocks noGrp="1"/>
          </p:cNvSpPr>
          <p:nvPr>
            <p:ph type="ftr" sz="quarter" idx="11"/>
          </p:nvPr>
        </p:nvSpPr>
        <p:spPr>
          <a:xfrm>
            <a:off x="457201" y="6248207"/>
            <a:ext cx="5573483" cy="365125"/>
          </a:xfrm>
        </p:spPr>
        <p:txBody>
          <a:bodyPr/>
          <a:lstStyle/>
          <a:p>
            <a:endParaRPr lang="id-ID"/>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E9BED99-6C27-463F-A48D-5AF47BBB7EB8}"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5C4503A-BF6E-4AEB-83E1-EE0713971C84}" type="datetimeFigureOut">
              <a:rPr lang="id-ID" smtClean="0"/>
              <a:pPr/>
              <a:t>11/01/2010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E9BED99-6C27-463F-A48D-5AF47BBB7EB8}" type="slidenum">
              <a:rPr lang="id-ID" smtClean="0"/>
              <a:pPr/>
              <a:t>‹#›</a:t>
            </a:fld>
            <a:endParaRPr lang="id-ID"/>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5C4503A-BF6E-4AEB-83E1-EE0713971C84}" type="datetimeFigureOut">
              <a:rPr lang="id-ID" smtClean="0"/>
              <a:pPr/>
              <a:t>11/01/2010</a:t>
            </a:fld>
            <a:endParaRPr lang="id-ID"/>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E9BED99-6C27-463F-A48D-5AF47BBB7EB8}" type="slidenum">
              <a:rPr lang="id-ID" smtClean="0"/>
              <a:pPr/>
              <a:t>‹#›</a:t>
            </a:fld>
            <a:endParaRPr lang="id-ID"/>
          </a:p>
        </p:txBody>
      </p:sp>
      <p:sp>
        <p:nvSpPr>
          <p:cNvPr id="14" name="Footer Placeholder 13"/>
          <p:cNvSpPr>
            <a:spLocks noGrp="1"/>
          </p:cNvSpPr>
          <p:nvPr>
            <p:ph type="ftr" sz="quarter" idx="12"/>
          </p:nvPr>
        </p:nvSpPr>
        <p:spPr/>
        <p:txBody>
          <a:bodyPr/>
          <a:lstStyle/>
          <a:p>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D5C4503A-BF6E-4AEB-83E1-EE0713971C84}" type="datetimeFigureOut">
              <a:rPr lang="id-ID" smtClean="0"/>
              <a:pPr/>
              <a:t>11/01/2010</a:t>
            </a:fld>
            <a:endParaRPr lang="id-ID"/>
          </a:p>
        </p:txBody>
      </p:sp>
      <p:sp>
        <p:nvSpPr>
          <p:cNvPr id="10" name="Slide Number Placeholder 9"/>
          <p:cNvSpPr>
            <a:spLocks noGrp="1"/>
          </p:cNvSpPr>
          <p:nvPr>
            <p:ph type="sldNum" sz="quarter" idx="16"/>
          </p:nvPr>
        </p:nvSpPr>
        <p:spPr/>
        <p:txBody>
          <a:bodyPr rtlCol="0"/>
          <a:lstStyle/>
          <a:p>
            <a:fld id="{4E9BED99-6C27-463F-A48D-5AF47BBB7EB8}" type="slidenum">
              <a:rPr lang="id-ID" smtClean="0"/>
              <a:pPr/>
              <a:t>‹#›</a:t>
            </a:fld>
            <a:endParaRPr lang="id-ID"/>
          </a:p>
        </p:txBody>
      </p:sp>
      <p:sp>
        <p:nvSpPr>
          <p:cNvPr id="12" name="Footer Placeholder 11"/>
          <p:cNvSpPr>
            <a:spLocks noGrp="1"/>
          </p:cNvSpPr>
          <p:nvPr>
            <p:ph type="ftr" sz="quarter" idx="17"/>
          </p:nvPr>
        </p:nvSpPr>
        <p:spPr/>
        <p:txBody>
          <a:bodyPr rtlCol="0"/>
          <a:lstStyle/>
          <a:p>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D5C4503A-BF6E-4AEB-83E1-EE0713971C84}" type="datetimeFigureOut">
              <a:rPr lang="id-ID" smtClean="0"/>
              <a:pPr/>
              <a:t>11/01/2010</a:t>
            </a:fld>
            <a:endParaRPr lang="id-ID"/>
          </a:p>
        </p:txBody>
      </p:sp>
      <p:sp>
        <p:nvSpPr>
          <p:cNvPr id="12" name="Slide Number Placeholder 11"/>
          <p:cNvSpPr>
            <a:spLocks noGrp="1"/>
          </p:cNvSpPr>
          <p:nvPr>
            <p:ph type="sldNum" sz="quarter" idx="16"/>
          </p:nvPr>
        </p:nvSpPr>
        <p:spPr/>
        <p:txBody>
          <a:bodyPr rtlCol="0"/>
          <a:lstStyle/>
          <a:p>
            <a:fld id="{4E9BED99-6C27-463F-A48D-5AF47BBB7EB8}" type="slidenum">
              <a:rPr lang="id-ID" smtClean="0"/>
              <a:pPr/>
              <a:t>‹#›</a:t>
            </a:fld>
            <a:endParaRPr lang="id-ID"/>
          </a:p>
        </p:txBody>
      </p:sp>
      <p:sp>
        <p:nvSpPr>
          <p:cNvPr id="14" name="Footer Placeholder 13"/>
          <p:cNvSpPr>
            <a:spLocks noGrp="1"/>
          </p:cNvSpPr>
          <p:nvPr>
            <p:ph type="ftr" sz="quarter" idx="17"/>
          </p:nvPr>
        </p:nvSpPr>
        <p:spPr/>
        <p:txBody>
          <a:bodyPr rtlCol="0"/>
          <a:lstStyle/>
          <a:p>
            <a:endParaRPr lang="id-ID"/>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5C4503A-BF6E-4AEB-83E1-EE0713971C84}" type="datetimeFigureOut">
              <a:rPr lang="id-ID" smtClean="0"/>
              <a:pPr/>
              <a:t>11/01/2010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E9BED99-6C27-463F-A48D-5AF47BBB7EB8}"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C4503A-BF6E-4AEB-83E1-EE0713971C84}" type="datetimeFigureOut">
              <a:rPr lang="id-ID" smtClean="0"/>
              <a:pPr/>
              <a:t>11/01/2010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E9BED99-6C27-463F-A48D-5AF47BBB7EB8}"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5C4503A-BF6E-4AEB-83E1-EE0713971C84}" type="datetimeFigureOut">
              <a:rPr lang="id-ID" smtClean="0"/>
              <a:pPr/>
              <a:t>11/01/2010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E9BED99-6C27-463F-A48D-5AF47BBB7EB8}" type="slidenum">
              <a:rPr lang="id-ID" smtClean="0"/>
              <a:pPr/>
              <a:t>‹#›</a:t>
            </a:fld>
            <a:endParaRPr lang="id-ID"/>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D5C4503A-BF6E-4AEB-83E1-EE0713971C84}" type="datetimeFigureOut">
              <a:rPr lang="id-ID" smtClean="0"/>
              <a:pPr/>
              <a:t>11/01/2010</a:t>
            </a:fld>
            <a:endParaRPr lang="id-ID"/>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E9BED99-6C27-463F-A48D-5AF47BBB7EB8}" type="slidenum">
              <a:rPr lang="id-ID" smtClean="0"/>
              <a:pPr/>
              <a:t>‹#›</a:t>
            </a:fld>
            <a:endParaRPr lang="id-ID"/>
          </a:p>
        </p:txBody>
      </p:sp>
      <p:sp>
        <p:nvSpPr>
          <p:cNvPr id="14" name="Footer Placeholder 13"/>
          <p:cNvSpPr>
            <a:spLocks noGrp="1"/>
          </p:cNvSpPr>
          <p:nvPr>
            <p:ph type="ftr" sz="quarter" idx="12"/>
          </p:nvPr>
        </p:nvSpPr>
        <p:spPr>
          <a:xfrm>
            <a:off x="1600200" y="6248206"/>
            <a:ext cx="4572000" cy="365125"/>
          </a:xfrm>
        </p:spPr>
        <p:txBody>
          <a:bodyPr rtlCol="0"/>
          <a:lstStyle/>
          <a:p>
            <a:endParaRPr lang="id-ID"/>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5C4503A-BF6E-4AEB-83E1-EE0713971C84}" type="datetimeFigureOut">
              <a:rPr lang="id-ID" smtClean="0"/>
              <a:pPr/>
              <a:t>11/01/2010</a:t>
            </a:fld>
            <a:endParaRPr lang="id-ID"/>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id-ID"/>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E9BED99-6C27-463F-A48D-5AF47BBB7EB8}"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FF0000"/>
                </a:solidFill>
              </a:rPr>
              <a:t>Pengertian Manajemen</a:t>
            </a:r>
            <a:endParaRPr lang="id-ID" dirty="0">
              <a:solidFill>
                <a:srgbClr val="FF0000"/>
              </a:solidFill>
            </a:endParaRPr>
          </a:p>
        </p:txBody>
      </p:sp>
      <p:sp>
        <p:nvSpPr>
          <p:cNvPr id="3" name="Content Placeholder 2"/>
          <p:cNvSpPr>
            <a:spLocks noGrp="1"/>
          </p:cNvSpPr>
          <p:nvPr>
            <p:ph sz="quarter" idx="1"/>
          </p:nvPr>
        </p:nvSpPr>
        <p:spPr/>
        <p:txBody>
          <a:bodyPr>
            <a:normAutofit fontScale="92500"/>
          </a:bodyPr>
          <a:lstStyle/>
          <a:p>
            <a:r>
              <a:rPr lang="id-ID" dirty="0" smtClean="0"/>
              <a:t>Manajemen berasal dari kata manage (bahasa latinnya: manus) yang berarti : memimpin, menangani, mengatur, atau membimbing.</a:t>
            </a:r>
          </a:p>
          <a:p>
            <a:r>
              <a:rPr lang="id-ID" dirty="0" smtClean="0"/>
              <a:t>George R.Terry (1972) mendefinisikan manajemen sebagai,”...sebuah proses yang terdiri dari tindakan-tindakan seperti perencanaan, pengorganisasian, pengaktifan, dan pengawasan yang dilakukan untuk menentukan serta mencapai sasaran-sasaran yang telah ditetapkan melalui pemanfaatan sumber daya manusia dan sumber-sumber lainnya.</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214290"/>
            <a:ext cx="8153400" cy="990600"/>
          </a:xfrm>
        </p:spPr>
        <p:txBody>
          <a:bodyPr>
            <a:normAutofit fontScale="90000"/>
          </a:bodyPr>
          <a:lstStyle/>
          <a:p>
            <a:r>
              <a:rPr lang="id-ID" sz="3600" b="1" dirty="0" smtClean="0">
                <a:solidFill>
                  <a:srgbClr val="FF0000"/>
                </a:solidFill>
              </a:rPr>
              <a:t>Lima Bentuk Komunikasi Dalam Manajemen</a:t>
            </a:r>
            <a:endParaRPr lang="id-ID" sz="3600" b="1" dirty="0">
              <a:solidFill>
                <a:srgbClr val="FF0000"/>
              </a:solidFill>
            </a:endParaRPr>
          </a:p>
        </p:txBody>
      </p:sp>
      <p:sp>
        <p:nvSpPr>
          <p:cNvPr id="3" name="Content Placeholder 2"/>
          <p:cNvSpPr>
            <a:spLocks noGrp="1"/>
          </p:cNvSpPr>
          <p:nvPr>
            <p:ph sz="quarter" idx="1"/>
          </p:nvPr>
        </p:nvSpPr>
        <p:spPr/>
        <p:txBody>
          <a:bodyPr/>
          <a:lstStyle/>
          <a:p>
            <a:r>
              <a:rPr lang="id-ID" dirty="0" smtClean="0"/>
              <a:t>Komunikasi formal</a:t>
            </a:r>
          </a:p>
          <a:p>
            <a:r>
              <a:rPr lang="id-ID" dirty="0" smtClean="0"/>
              <a:t>Komunikasi non-formal</a:t>
            </a:r>
          </a:p>
          <a:p>
            <a:r>
              <a:rPr lang="id-ID" dirty="0" smtClean="0"/>
              <a:t>Komunikasi informal</a:t>
            </a:r>
          </a:p>
          <a:p>
            <a:r>
              <a:rPr lang="id-ID" dirty="0" smtClean="0"/>
              <a:t>Komunikasi teknis</a:t>
            </a:r>
          </a:p>
          <a:p>
            <a:r>
              <a:rPr lang="id-ID" dirty="0" smtClean="0"/>
              <a:t>Komunikasi prosedural</a:t>
            </a:r>
          </a:p>
          <a:p>
            <a:pPr>
              <a:buNone/>
            </a:pPr>
            <a:r>
              <a:rPr lang="id-ID" dirty="0" smtClean="0"/>
              <a:t>(George R.Terry dlm bukunya Principles of Management)</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solidFill>
                  <a:srgbClr val="FF0000"/>
                </a:solidFill>
              </a:rPr>
              <a:t>Keahlian yang harus dimiliki humas</a:t>
            </a:r>
            <a:endParaRPr lang="id-ID" dirty="0">
              <a:solidFill>
                <a:srgbClr val="FF0000"/>
              </a:solidFill>
            </a:endParaRPr>
          </a:p>
        </p:txBody>
      </p:sp>
      <p:sp>
        <p:nvSpPr>
          <p:cNvPr id="3" name="Content Placeholder 2"/>
          <p:cNvSpPr>
            <a:spLocks noGrp="1"/>
          </p:cNvSpPr>
          <p:nvPr>
            <p:ph sz="quarter" idx="1"/>
          </p:nvPr>
        </p:nvSpPr>
        <p:spPr/>
        <p:txBody>
          <a:bodyPr/>
          <a:lstStyle/>
          <a:p>
            <a:r>
              <a:rPr lang="id-ID" dirty="0" smtClean="0"/>
              <a:t>Sebagai creator</a:t>
            </a:r>
          </a:p>
          <a:p>
            <a:r>
              <a:rPr lang="id-ID" dirty="0" smtClean="0"/>
              <a:t>Conceptor</a:t>
            </a:r>
          </a:p>
          <a:p>
            <a:r>
              <a:rPr lang="id-ID" dirty="0" smtClean="0"/>
              <a:t>Mediator</a:t>
            </a:r>
          </a:p>
          <a:p>
            <a:r>
              <a:rPr lang="id-ID" dirty="0" smtClean="0"/>
              <a:t>Problem solver</a:t>
            </a:r>
            <a:endParaRPr lang="id-ID"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a:t>
            </a:r>
            <a:r>
              <a:rPr lang="en-US" dirty="0" err="1" smtClean="0"/>
              <a:t>praktik</a:t>
            </a:r>
            <a:r>
              <a:rPr lang="en-US" dirty="0" smtClean="0"/>
              <a:t> </a:t>
            </a:r>
            <a:r>
              <a:rPr lang="en-US" dirty="0" err="1" smtClean="0"/>
              <a:t>humas</a:t>
            </a:r>
            <a:endParaRPr lang="en-US" dirty="0"/>
          </a:p>
        </p:txBody>
      </p:sp>
      <p:sp>
        <p:nvSpPr>
          <p:cNvPr id="3" name="Content Placeholder 2"/>
          <p:cNvSpPr>
            <a:spLocks noGrp="1"/>
          </p:cNvSpPr>
          <p:nvPr>
            <p:ph sz="quarter" idx="1"/>
          </p:nvPr>
        </p:nvSpPr>
        <p:spPr/>
        <p:txBody>
          <a:bodyPr/>
          <a:lstStyle/>
          <a:p>
            <a:r>
              <a:rPr lang="en-US" dirty="0" smtClean="0"/>
              <a:t>Model </a:t>
            </a:r>
            <a:r>
              <a:rPr lang="en-US" dirty="0" err="1" smtClean="0"/>
              <a:t>agensi</a:t>
            </a:r>
            <a:r>
              <a:rPr lang="en-US" dirty="0" smtClean="0"/>
              <a:t> </a:t>
            </a:r>
            <a:r>
              <a:rPr lang="en-US" dirty="0" err="1" smtClean="0"/>
              <a:t>pers</a:t>
            </a:r>
            <a:r>
              <a:rPr lang="en-US" dirty="0" smtClean="0"/>
              <a:t> </a:t>
            </a:r>
            <a:r>
              <a:rPr lang="en-US" dirty="0" err="1" smtClean="0"/>
              <a:t>atau</a:t>
            </a:r>
            <a:r>
              <a:rPr lang="en-US" dirty="0" smtClean="0"/>
              <a:t> model </a:t>
            </a:r>
            <a:r>
              <a:rPr lang="en-US" dirty="0" err="1" smtClean="0"/>
              <a:t>propanganda</a:t>
            </a:r>
            <a:endParaRPr lang="en-US" dirty="0" smtClean="0"/>
          </a:p>
          <a:p>
            <a:r>
              <a:rPr lang="en-US" dirty="0" smtClean="0"/>
              <a:t>Model </a:t>
            </a:r>
            <a:r>
              <a:rPr lang="en-US" dirty="0" err="1" smtClean="0"/>
              <a:t>informasi</a:t>
            </a:r>
            <a:r>
              <a:rPr lang="en-US" dirty="0" smtClean="0"/>
              <a:t> public</a:t>
            </a:r>
          </a:p>
          <a:p>
            <a:r>
              <a:rPr lang="en-US" dirty="0" smtClean="0"/>
              <a:t>Model </a:t>
            </a:r>
            <a:r>
              <a:rPr lang="en-US" dirty="0" err="1" smtClean="0"/>
              <a:t>asimetris</a:t>
            </a:r>
            <a:r>
              <a:rPr lang="en-US" dirty="0" smtClean="0"/>
              <a:t> </a:t>
            </a:r>
            <a:r>
              <a:rPr lang="en-US" dirty="0" err="1" smtClean="0"/>
              <a:t>dua</a:t>
            </a:r>
            <a:r>
              <a:rPr lang="en-US" dirty="0" smtClean="0"/>
              <a:t> </a:t>
            </a:r>
            <a:r>
              <a:rPr lang="en-US" dirty="0" err="1" smtClean="0"/>
              <a:t>arah</a:t>
            </a:r>
            <a:endParaRPr lang="en-US" dirty="0" smtClean="0"/>
          </a:p>
          <a:p>
            <a:r>
              <a:rPr lang="en-US" dirty="0" smtClean="0"/>
              <a:t>Model </a:t>
            </a:r>
            <a:r>
              <a:rPr lang="en-US" dirty="0" err="1" smtClean="0"/>
              <a:t>simetris</a:t>
            </a:r>
            <a:r>
              <a:rPr lang="en-US" dirty="0" smtClean="0"/>
              <a:t> </a:t>
            </a:r>
            <a:r>
              <a:rPr lang="en-US" dirty="0" err="1" smtClean="0"/>
              <a:t>dua</a:t>
            </a:r>
            <a:r>
              <a:rPr lang="en-US" dirty="0" smtClean="0"/>
              <a:t> </a:t>
            </a:r>
            <a:r>
              <a:rPr lang="en-US" smtClean="0"/>
              <a:t>arah</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err="1" smtClean="0"/>
              <a:t>Dalam</a:t>
            </a:r>
            <a:r>
              <a:rPr lang="en-US" sz="2400" dirty="0" smtClean="0"/>
              <a:t> </a:t>
            </a:r>
            <a:r>
              <a:rPr lang="en-US" sz="2400" dirty="0" err="1" smtClean="0"/>
              <a:t>hubunganya</a:t>
            </a:r>
            <a:r>
              <a:rPr lang="en-US" sz="2400" dirty="0" smtClean="0"/>
              <a:t> </a:t>
            </a:r>
            <a:r>
              <a:rPr lang="en-US" sz="2400" dirty="0" err="1" smtClean="0"/>
              <a:t>dengan</a:t>
            </a:r>
            <a:r>
              <a:rPr lang="en-US" sz="2400" dirty="0" smtClean="0"/>
              <a:t> </a:t>
            </a:r>
            <a:r>
              <a:rPr lang="en-US" sz="2400" dirty="0" err="1" smtClean="0"/>
              <a:t>karyawan</a:t>
            </a:r>
            <a:r>
              <a:rPr lang="en-US" sz="2400" dirty="0" smtClean="0"/>
              <a:t>, </a:t>
            </a:r>
            <a:r>
              <a:rPr lang="en-US" sz="2400" dirty="0" err="1" smtClean="0"/>
              <a:t>komunikasi</a:t>
            </a:r>
            <a:r>
              <a:rPr lang="en-US" sz="2400" dirty="0" smtClean="0"/>
              <a:t> </a:t>
            </a:r>
            <a:r>
              <a:rPr lang="en-US" sz="2400" dirty="0" err="1" smtClean="0"/>
              <a:t>memberikan</a:t>
            </a:r>
            <a:r>
              <a:rPr lang="en-US" sz="2400" dirty="0" smtClean="0"/>
              <a:t> </a:t>
            </a:r>
            <a:r>
              <a:rPr lang="en-US" sz="2400" dirty="0" err="1" smtClean="0"/>
              <a:t>informasi</a:t>
            </a:r>
            <a:r>
              <a:rPr lang="en-US" sz="2400" dirty="0" smtClean="0"/>
              <a:t> </a:t>
            </a:r>
            <a:r>
              <a:rPr lang="en-US" sz="2400" dirty="0" err="1" smtClean="0"/>
              <a:t>dan</a:t>
            </a:r>
            <a:r>
              <a:rPr lang="en-US" sz="2400" dirty="0" smtClean="0"/>
              <a:t> </a:t>
            </a:r>
            <a:r>
              <a:rPr lang="en-US" sz="2400" dirty="0" err="1" smtClean="0"/>
              <a:t>membujuk</a:t>
            </a:r>
            <a:r>
              <a:rPr lang="en-US" sz="2400" dirty="0" smtClean="0"/>
              <a:t> </a:t>
            </a:r>
            <a:r>
              <a:rPr lang="en-US" sz="2400" dirty="0" err="1" smtClean="0"/>
              <a:t>karyawan</a:t>
            </a:r>
            <a:r>
              <a:rPr lang="en-US" sz="2400" dirty="0" smtClean="0"/>
              <a:t>.  </a:t>
            </a:r>
            <a:r>
              <a:rPr lang="en-US" sz="2400" dirty="0" err="1" smtClean="0"/>
              <a:t>Jadi</a:t>
            </a:r>
            <a:r>
              <a:rPr lang="en-US" sz="2400" dirty="0" smtClean="0"/>
              <a:t> </a:t>
            </a:r>
            <a:r>
              <a:rPr lang="en-US" sz="2400" dirty="0" err="1" smtClean="0"/>
              <a:t>dilakukan</a:t>
            </a:r>
            <a:r>
              <a:rPr lang="en-US" sz="2400" dirty="0" smtClean="0"/>
              <a:t> </a:t>
            </a:r>
            <a:r>
              <a:rPr lang="en-US" sz="2400" dirty="0" err="1" smtClean="0"/>
              <a:t>dengan</a:t>
            </a:r>
            <a:r>
              <a:rPr lang="en-US" sz="2400" dirty="0" smtClean="0"/>
              <a:t> </a:t>
            </a:r>
            <a:r>
              <a:rPr lang="en-US" sz="2400" dirty="0" err="1" smtClean="0"/>
              <a:t>memberikan</a:t>
            </a:r>
            <a:r>
              <a:rPr lang="en-US" sz="2400" dirty="0" smtClean="0"/>
              <a:t> </a:t>
            </a:r>
            <a:r>
              <a:rPr lang="en-US" sz="2400" dirty="0" err="1" smtClean="0"/>
              <a:t>motivasi</a:t>
            </a:r>
            <a:r>
              <a:rPr lang="en-US" sz="2400" dirty="0" smtClean="0"/>
              <a:t>. 5 </a:t>
            </a:r>
            <a:r>
              <a:rPr lang="en-US" sz="2400" dirty="0" err="1" smtClean="0"/>
              <a:t>cara</a:t>
            </a:r>
            <a:r>
              <a:rPr lang="en-US" sz="2400" dirty="0" smtClean="0"/>
              <a:t> </a:t>
            </a:r>
            <a:r>
              <a:rPr lang="en-US" sz="2400" dirty="0" err="1" smtClean="0"/>
              <a:t>komunikasi</a:t>
            </a:r>
            <a:r>
              <a:rPr lang="en-US" sz="2400" dirty="0" smtClean="0"/>
              <a:t> </a:t>
            </a:r>
            <a:r>
              <a:rPr lang="en-US" sz="2400" dirty="0" err="1" smtClean="0"/>
              <a:t>dengan</a:t>
            </a:r>
            <a:r>
              <a:rPr lang="en-US" sz="2400" dirty="0" smtClean="0"/>
              <a:t> </a:t>
            </a:r>
            <a:r>
              <a:rPr lang="en-US" sz="2400" dirty="0" err="1" smtClean="0"/>
              <a:t>karyawan</a:t>
            </a:r>
            <a:r>
              <a:rPr lang="en-US" sz="2400" dirty="0" smtClean="0"/>
              <a:t> :</a:t>
            </a:r>
            <a:endParaRPr lang="id-ID" sz="2400" dirty="0"/>
          </a:p>
        </p:txBody>
      </p:sp>
      <p:sp>
        <p:nvSpPr>
          <p:cNvPr id="3" name="Content Placeholder 2"/>
          <p:cNvSpPr>
            <a:spLocks noGrp="1"/>
          </p:cNvSpPr>
          <p:nvPr>
            <p:ph sz="quarter" idx="1"/>
          </p:nvPr>
        </p:nvSpPr>
        <p:spPr/>
        <p:txBody>
          <a:bodyPr>
            <a:normAutofit fontScale="92500" lnSpcReduction="10000"/>
          </a:bodyPr>
          <a:lstStyle/>
          <a:p>
            <a:r>
              <a:rPr lang="en-US" dirty="0" err="1" smtClean="0"/>
              <a:t>Atas</a:t>
            </a:r>
            <a:r>
              <a:rPr lang="en-US" dirty="0" smtClean="0"/>
              <a:t> </a:t>
            </a:r>
            <a:r>
              <a:rPr lang="en-US" dirty="0" err="1" smtClean="0"/>
              <a:t>ke</a:t>
            </a:r>
            <a:r>
              <a:rPr lang="en-US" dirty="0" smtClean="0"/>
              <a:t> </a:t>
            </a:r>
            <a:r>
              <a:rPr lang="en-US" dirty="0" err="1" smtClean="0"/>
              <a:t>bawah</a:t>
            </a:r>
            <a:r>
              <a:rPr lang="en-US" dirty="0" smtClean="0"/>
              <a:t>, </a:t>
            </a:r>
            <a:r>
              <a:rPr lang="en-US" dirty="0" err="1" smtClean="0"/>
              <a:t>seringkali</a:t>
            </a:r>
            <a:r>
              <a:rPr lang="en-US" dirty="0" smtClean="0"/>
              <a:t> </a:t>
            </a:r>
            <a:r>
              <a:rPr lang="en-US" dirty="0" err="1" smtClean="0"/>
              <a:t>ini</a:t>
            </a:r>
            <a:r>
              <a:rPr lang="en-US" dirty="0" smtClean="0"/>
              <a:t> </a:t>
            </a:r>
            <a:r>
              <a:rPr lang="en-US" dirty="0" err="1" smtClean="0"/>
              <a:t>hanya</a:t>
            </a:r>
            <a:r>
              <a:rPr lang="en-US" dirty="0" smtClean="0"/>
              <a:t> </a:t>
            </a:r>
            <a:r>
              <a:rPr lang="en-US" dirty="0" err="1" smtClean="0"/>
              <a:t>merupakan</a:t>
            </a:r>
            <a:r>
              <a:rPr lang="en-US" dirty="0" smtClean="0"/>
              <a:t> </a:t>
            </a:r>
            <a:r>
              <a:rPr lang="en-US" dirty="0" err="1" smtClean="0"/>
              <a:t>komunikasi</a:t>
            </a:r>
            <a:r>
              <a:rPr lang="en-US" dirty="0" smtClean="0"/>
              <a:t> </a:t>
            </a:r>
            <a:r>
              <a:rPr lang="en-US" dirty="0" err="1" smtClean="0"/>
              <a:t>satu</a:t>
            </a:r>
            <a:r>
              <a:rPr lang="en-US" dirty="0" smtClean="0"/>
              <a:t> </a:t>
            </a:r>
            <a:r>
              <a:rPr lang="en-US" dirty="0" err="1" smtClean="0"/>
              <a:t>arah</a:t>
            </a:r>
            <a:endParaRPr lang="en-US" dirty="0" smtClean="0"/>
          </a:p>
          <a:p>
            <a:r>
              <a:rPr lang="en-US" dirty="0" err="1" smtClean="0"/>
              <a:t>Menggunakan</a:t>
            </a:r>
            <a:r>
              <a:rPr lang="en-US" dirty="0" smtClean="0"/>
              <a:t> </a:t>
            </a:r>
            <a:r>
              <a:rPr lang="en-US" dirty="0" err="1" smtClean="0"/>
              <a:t>umpan</a:t>
            </a:r>
            <a:r>
              <a:rPr lang="en-US" dirty="0" smtClean="0"/>
              <a:t> </a:t>
            </a:r>
            <a:r>
              <a:rPr lang="en-US" dirty="0" err="1" smtClean="0"/>
              <a:t>balik</a:t>
            </a:r>
            <a:r>
              <a:rPr lang="en-US" dirty="0" smtClean="0"/>
              <a:t> </a:t>
            </a:r>
            <a:r>
              <a:rPr lang="en-US" dirty="0" err="1" smtClean="0"/>
              <a:t>untuk</a:t>
            </a:r>
            <a:r>
              <a:rPr lang="en-US" dirty="0" smtClean="0"/>
              <a:t> </a:t>
            </a:r>
            <a:r>
              <a:rPr lang="en-US" dirty="0" err="1" smtClean="0"/>
              <a:t>memastikan</a:t>
            </a:r>
            <a:r>
              <a:rPr lang="en-US" dirty="0" smtClean="0"/>
              <a:t> </a:t>
            </a:r>
            <a:r>
              <a:rPr lang="en-US" dirty="0" err="1" smtClean="0"/>
              <a:t>bahwa</a:t>
            </a:r>
            <a:r>
              <a:rPr lang="en-US" dirty="0" smtClean="0"/>
              <a:t> </a:t>
            </a:r>
            <a:r>
              <a:rPr lang="en-US" dirty="0" err="1" smtClean="0"/>
              <a:t>pengarahan</a:t>
            </a:r>
            <a:r>
              <a:rPr lang="en-US" dirty="0" smtClean="0"/>
              <a:t> </a:t>
            </a:r>
            <a:r>
              <a:rPr lang="en-US" dirty="0" err="1" smtClean="0"/>
              <a:t>mereka</a:t>
            </a:r>
            <a:r>
              <a:rPr lang="en-US" dirty="0" smtClean="0"/>
              <a:t> </a:t>
            </a:r>
            <a:r>
              <a:rPr lang="en-US" dirty="0" err="1" smtClean="0"/>
              <a:t>dimengerti</a:t>
            </a:r>
            <a:r>
              <a:rPr lang="en-US" dirty="0" smtClean="0"/>
              <a:t> </a:t>
            </a:r>
            <a:r>
              <a:rPr lang="en-US" dirty="0" err="1" smtClean="0"/>
              <a:t>dan</a:t>
            </a:r>
            <a:r>
              <a:rPr lang="en-US" dirty="0" smtClean="0"/>
              <a:t> </a:t>
            </a:r>
            <a:r>
              <a:rPr lang="en-US" dirty="0" err="1" smtClean="0"/>
              <a:t>dilaksankana</a:t>
            </a:r>
            <a:endParaRPr lang="en-US" dirty="0" smtClean="0"/>
          </a:p>
          <a:p>
            <a:r>
              <a:rPr lang="en-US" dirty="0" err="1" smtClean="0"/>
              <a:t>Membawa</a:t>
            </a:r>
            <a:r>
              <a:rPr lang="en-US" dirty="0" smtClean="0"/>
              <a:t> saran/</a:t>
            </a:r>
            <a:r>
              <a:rPr lang="en-US" dirty="0" err="1" smtClean="0"/>
              <a:t>keluhan</a:t>
            </a:r>
            <a:r>
              <a:rPr lang="en-US" dirty="0" smtClean="0"/>
              <a:t> </a:t>
            </a:r>
            <a:r>
              <a:rPr lang="en-US" dirty="0" err="1" smtClean="0"/>
              <a:t>dari</a:t>
            </a:r>
            <a:r>
              <a:rPr lang="en-US" dirty="0" smtClean="0"/>
              <a:t> </a:t>
            </a:r>
            <a:r>
              <a:rPr lang="en-US" dirty="0" err="1" smtClean="0"/>
              <a:t>karyawan</a:t>
            </a:r>
            <a:r>
              <a:rPr lang="en-US" dirty="0" smtClean="0"/>
              <a:t> </a:t>
            </a:r>
            <a:r>
              <a:rPr lang="en-US" dirty="0" err="1" smtClean="0"/>
              <a:t>ke</a:t>
            </a:r>
            <a:r>
              <a:rPr lang="en-US" dirty="0" smtClean="0"/>
              <a:t> </a:t>
            </a:r>
            <a:r>
              <a:rPr lang="en-US" dirty="0" err="1" smtClean="0"/>
              <a:t>atas</a:t>
            </a:r>
            <a:endParaRPr lang="en-US" dirty="0" smtClean="0"/>
          </a:p>
          <a:p>
            <a:r>
              <a:rPr lang="en-US" dirty="0" err="1" smtClean="0"/>
              <a:t>Seharusnya</a:t>
            </a:r>
            <a:r>
              <a:rPr lang="en-US" dirty="0" smtClean="0"/>
              <a:t> </a:t>
            </a:r>
            <a:r>
              <a:rPr lang="en-US" dirty="0" err="1" smtClean="0"/>
              <a:t>merupakan</a:t>
            </a:r>
            <a:r>
              <a:rPr lang="en-US" dirty="0" smtClean="0"/>
              <a:t> </a:t>
            </a:r>
            <a:r>
              <a:rPr lang="en-US" dirty="0" err="1" smtClean="0"/>
              <a:t>proses</a:t>
            </a:r>
            <a:r>
              <a:rPr lang="en-US" dirty="0" smtClean="0"/>
              <a:t> </a:t>
            </a:r>
            <a:r>
              <a:rPr lang="en-US" dirty="0" err="1" smtClean="0"/>
              <a:t>umpan</a:t>
            </a:r>
            <a:r>
              <a:rPr lang="en-US" dirty="0" smtClean="0"/>
              <a:t> </a:t>
            </a:r>
            <a:r>
              <a:rPr lang="en-US" dirty="0" err="1" smtClean="0"/>
              <a:t>balik</a:t>
            </a:r>
            <a:r>
              <a:rPr lang="en-US" dirty="0" smtClean="0"/>
              <a:t> </a:t>
            </a:r>
            <a:r>
              <a:rPr lang="en-US" dirty="0" err="1" smtClean="0"/>
              <a:t>juga</a:t>
            </a:r>
            <a:r>
              <a:rPr lang="en-US" dirty="0" smtClean="0"/>
              <a:t>, </a:t>
            </a:r>
            <a:r>
              <a:rPr lang="en-US" dirty="0" err="1" smtClean="0"/>
              <a:t>yaitu</a:t>
            </a:r>
            <a:r>
              <a:rPr lang="en-US" dirty="0" smtClean="0"/>
              <a:t> </a:t>
            </a:r>
            <a:r>
              <a:rPr lang="en-US" dirty="0" err="1" smtClean="0"/>
              <a:t>manajer</a:t>
            </a:r>
            <a:r>
              <a:rPr lang="en-US" dirty="0" smtClean="0"/>
              <a:t> </a:t>
            </a:r>
            <a:r>
              <a:rPr lang="en-US" dirty="0" err="1" smtClean="0"/>
              <a:t>hendaknya</a:t>
            </a:r>
            <a:r>
              <a:rPr lang="en-US" dirty="0" smtClean="0"/>
              <a:t> </a:t>
            </a:r>
            <a:r>
              <a:rPr lang="en-US" dirty="0" err="1" smtClean="0"/>
              <a:t>memberitahu</a:t>
            </a:r>
            <a:r>
              <a:rPr lang="en-US" dirty="0" smtClean="0"/>
              <a:t> </a:t>
            </a:r>
            <a:r>
              <a:rPr lang="en-US" dirty="0" err="1" smtClean="0"/>
              <a:t>karyawan</a:t>
            </a:r>
            <a:r>
              <a:rPr lang="en-US" dirty="0" smtClean="0"/>
              <a:t> </a:t>
            </a:r>
            <a:r>
              <a:rPr lang="en-US" dirty="0" err="1" smtClean="0"/>
              <a:t>bahwa</a:t>
            </a:r>
            <a:r>
              <a:rPr lang="en-US" dirty="0" smtClean="0"/>
              <a:t> </a:t>
            </a:r>
            <a:r>
              <a:rPr lang="en-US" dirty="0" err="1" smtClean="0"/>
              <a:t>komunikasinya</a:t>
            </a:r>
            <a:r>
              <a:rPr lang="en-US" dirty="0" smtClean="0"/>
              <a:t> </a:t>
            </a:r>
            <a:r>
              <a:rPr lang="en-US" dirty="0" err="1" smtClean="0"/>
              <a:t>telah</a:t>
            </a:r>
            <a:r>
              <a:rPr lang="en-US" dirty="0" smtClean="0"/>
              <a:t> </a:t>
            </a:r>
            <a:r>
              <a:rPr lang="en-US" dirty="0" err="1" smtClean="0"/>
              <a:t>dim,engerti</a:t>
            </a:r>
            <a:r>
              <a:rPr lang="en-US" dirty="0" smtClean="0"/>
              <a:t> </a:t>
            </a:r>
            <a:r>
              <a:rPr lang="en-US" dirty="0" err="1" smtClean="0"/>
              <a:t>dan</a:t>
            </a:r>
            <a:r>
              <a:rPr lang="en-US" dirty="0" smtClean="0"/>
              <a:t> </a:t>
            </a:r>
            <a:r>
              <a:rPr lang="en-US" dirty="0" err="1" smtClean="0"/>
              <a:t>menjawab</a:t>
            </a:r>
            <a:r>
              <a:rPr lang="en-US" dirty="0" smtClean="0"/>
              <a:t> </a:t>
            </a:r>
            <a:r>
              <a:rPr lang="en-US" dirty="0" err="1" smtClean="0"/>
              <a:t>keluhan</a:t>
            </a:r>
            <a:r>
              <a:rPr lang="en-US" dirty="0" smtClean="0"/>
              <a:t> </a:t>
            </a:r>
            <a:r>
              <a:rPr lang="en-US" dirty="0" err="1" smtClean="0"/>
              <a:t>atau</a:t>
            </a:r>
            <a:r>
              <a:rPr lang="en-US" dirty="0" smtClean="0"/>
              <a:t> </a:t>
            </a:r>
            <a:r>
              <a:rPr lang="en-US" dirty="0" err="1" smtClean="0"/>
              <a:t>sarannya</a:t>
            </a:r>
            <a:endParaRPr lang="en-US" dirty="0" smtClean="0"/>
          </a:p>
          <a:p>
            <a:r>
              <a:rPr lang="en-US" dirty="0" err="1" smtClean="0"/>
              <a:t>Selini</a:t>
            </a:r>
            <a:r>
              <a:rPr lang="en-US" dirty="0" smtClean="0"/>
              <a:t> </a:t>
            </a:r>
            <a:r>
              <a:rPr lang="en-US" dirty="0" err="1" smtClean="0"/>
              <a:t>dari</a:t>
            </a:r>
            <a:r>
              <a:rPr lang="en-US" dirty="0" smtClean="0"/>
              <a:t> </a:t>
            </a:r>
            <a:r>
              <a:rPr lang="en-US" dirty="0" err="1" smtClean="0"/>
              <a:t>karyawan</a:t>
            </a:r>
            <a:r>
              <a:rPr lang="en-US" dirty="0" smtClean="0"/>
              <a:t> </a:t>
            </a:r>
            <a:r>
              <a:rPr lang="en-US" dirty="0" err="1" smtClean="0"/>
              <a:t>dari</a:t>
            </a:r>
            <a:r>
              <a:rPr lang="en-US" dirty="0" smtClean="0"/>
              <a:t> </a:t>
            </a:r>
            <a:r>
              <a:rPr lang="en-US" dirty="0" err="1" smtClean="0"/>
              <a:t>kepala</a:t>
            </a:r>
            <a:r>
              <a:rPr lang="en-US" dirty="0" smtClean="0"/>
              <a:t> </a:t>
            </a:r>
            <a:r>
              <a:rPr lang="en-US" dirty="0" err="1" smtClean="0"/>
              <a:t>bagian</a:t>
            </a: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Fungsi</a:t>
            </a:r>
            <a:r>
              <a:rPr lang="en-US" dirty="0" smtClean="0"/>
              <a:t> </a:t>
            </a:r>
            <a:r>
              <a:rPr lang="en-US" dirty="0" err="1" smtClean="0"/>
              <a:t>utama</a:t>
            </a:r>
            <a:r>
              <a:rPr lang="en-US" dirty="0" smtClean="0"/>
              <a:t> </a:t>
            </a:r>
            <a:r>
              <a:rPr lang="en-US" dirty="0" err="1" smtClean="0"/>
              <a:t>manajemen</a:t>
            </a:r>
            <a:r>
              <a:rPr lang="en-US" dirty="0" smtClean="0"/>
              <a:t> PR</a:t>
            </a:r>
            <a:endParaRPr lang="en-US" dirty="0"/>
          </a:p>
        </p:txBody>
      </p:sp>
      <p:sp>
        <p:nvSpPr>
          <p:cNvPr id="3" name="Content Placeholder 2"/>
          <p:cNvSpPr>
            <a:spLocks noGrp="1"/>
          </p:cNvSpPr>
          <p:nvPr>
            <p:ph sz="quarter" idx="1"/>
          </p:nvPr>
        </p:nvSpPr>
        <p:spPr/>
        <p:txBody>
          <a:bodyPr/>
          <a:lstStyle/>
          <a:p>
            <a:r>
              <a:rPr lang="en-US" dirty="0" err="1" smtClean="0"/>
              <a:t>Manajemen</a:t>
            </a:r>
            <a:r>
              <a:rPr lang="en-US" dirty="0" smtClean="0"/>
              <a:t> </a:t>
            </a:r>
            <a:r>
              <a:rPr lang="en-US" dirty="0" err="1" smtClean="0"/>
              <a:t>mekanik</a:t>
            </a:r>
            <a:endParaRPr lang="en-US" dirty="0" smtClean="0"/>
          </a:p>
          <a:p>
            <a:r>
              <a:rPr lang="en-US" dirty="0" err="1" smtClean="0"/>
              <a:t>Manajemen</a:t>
            </a:r>
            <a:r>
              <a:rPr lang="en-US" dirty="0" smtClean="0"/>
              <a:t> </a:t>
            </a:r>
            <a:r>
              <a:rPr lang="en-US" dirty="0" err="1" smtClean="0"/>
              <a:t>dinamik</a:t>
            </a:r>
            <a:endParaRPr lang="en-US" dirty="0" smtClean="0"/>
          </a:p>
          <a:p>
            <a:r>
              <a:rPr lang="en-US" dirty="0" err="1" smtClean="0"/>
              <a:t>Manajemen</a:t>
            </a:r>
            <a:r>
              <a:rPr lang="en-US" dirty="0" smtClean="0"/>
              <a:t> </a:t>
            </a:r>
            <a:r>
              <a:rPr lang="en-US" dirty="0" err="1" smtClean="0"/>
              <a:t>relasi</a:t>
            </a:r>
            <a:r>
              <a:rPr lang="en-US" dirty="0" smtClean="0"/>
              <a:t>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err="1" smtClean="0"/>
              <a:t>Dalam</a:t>
            </a:r>
            <a:r>
              <a:rPr lang="en-US" sz="3600" dirty="0" smtClean="0"/>
              <a:t> </a:t>
            </a:r>
            <a:r>
              <a:rPr lang="en-US" sz="3600" dirty="0" err="1" smtClean="0"/>
              <a:t>menunjang</a:t>
            </a:r>
            <a:r>
              <a:rPr lang="en-US" sz="3600" dirty="0" smtClean="0"/>
              <a:t> </a:t>
            </a:r>
            <a:r>
              <a:rPr lang="en-US" sz="3600" dirty="0" err="1" smtClean="0"/>
              <a:t>manajemen</a:t>
            </a:r>
            <a:r>
              <a:rPr lang="en-US" sz="3600" dirty="0" smtClean="0"/>
              <a:t> </a:t>
            </a:r>
            <a:r>
              <a:rPr lang="en-US" sz="3600" dirty="0" err="1" smtClean="0"/>
              <a:t>perusahaan</a:t>
            </a:r>
            <a:r>
              <a:rPr lang="en-US" sz="3600" dirty="0" smtClean="0"/>
              <a:t>, </a:t>
            </a:r>
            <a:r>
              <a:rPr lang="en-US" sz="3600" dirty="0" err="1" smtClean="0"/>
              <a:t>peran</a:t>
            </a:r>
            <a:r>
              <a:rPr lang="en-US" sz="3600" dirty="0" smtClean="0"/>
              <a:t> pr </a:t>
            </a:r>
            <a:r>
              <a:rPr lang="en-US" sz="3600" dirty="0" err="1" smtClean="0"/>
              <a:t>dilakukan</a:t>
            </a:r>
            <a:r>
              <a:rPr lang="en-US" sz="3600" dirty="0" smtClean="0"/>
              <a:t> </a:t>
            </a:r>
            <a:r>
              <a:rPr lang="en-US" sz="3600" dirty="0" err="1" smtClean="0"/>
              <a:t>dengan</a:t>
            </a:r>
            <a:r>
              <a:rPr lang="en-US" sz="3600" dirty="0" smtClean="0"/>
              <a:t> </a:t>
            </a:r>
            <a:r>
              <a:rPr lang="en-US" sz="3600" dirty="0" err="1" smtClean="0"/>
              <a:t>pendekatan</a:t>
            </a:r>
            <a:endParaRPr lang="en-US" sz="3600" dirty="0"/>
          </a:p>
        </p:txBody>
      </p:sp>
      <p:sp>
        <p:nvSpPr>
          <p:cNvPr id="3" name="Content Placeholder 2"/>
          <p:cNvSpPr>
            <a:spLocks noGrp="1"/>
          </p:cNvSpPr>
          <p:nvPr>
            <p:ph sz="quarter" idx="1"/>
          </p:nvPr>
        </p:nvSpPr>
        <p:spPr/>
        <p:txBody>
          <a:bodyPr/>
          <a:lstStyle/>
          <a:p>
            <a:r>
              <a:rPr lang="en-US" dirty="0" err="1" smtClean="0"/>
              <a:t>Pendekatan</a:t>
            </a:r>
            <a:r>
              <a:rPr lang="en-US" dirty="0" smtClean="0"/>
              <a:t> </a:t>
            </a:r>
            <a:r>
              <a:rPr lang="en-US" dirty="0" err="1" smtClean="0"/>
              <a:t>manipulatif</a:t>
            </a:r>
            <a:endParaRPr lang="en-US" dirty="0" smtClean="0"/>
          </a:p>
          <a:p>
            <a:r>
              <a:rPr lang="en-US" dirty="0" err="1" smtClean="0"/>
              <a:t>Pendekatan</a:t>
            </a:r>
            <a:r>
              <a:rPr lang="en-US" dirty="0" smtClean="0"/>
              <a:t> </a:t>
            </a:r>
            <a:r>
              <a:rPr lang="en-US" dirty="0" err="1" smtClean="0"/>
              <a:t>kuratif</a:t>
            </a:r>
            <a:endParaRPr lang="en-US" dirty="0" smtClean="0"/>
          </a:p>
          <a:p>
            <a:r>
              <a:rPr lang="en-US" dirty="0" err="1" smtClean="0"/>
              <a:t>Pendekatan</a:t>
            </a:r>
            <a:r>
              <a:rPr lang="en-US" dirty="0" smtClean="0"/>
              <a:t> </a:t>
            </a:r>
            <a:r>
              <a:rPr lang="en-US" dirty="0" err="1" smtClean="0"/>
              <a:t>preventif</a:t>
            </a:r>
            <a:endParaRPr lang="en-US" dirty="0" smtClean="0"/>
          </a:p>
          <a:p>
            <a:r>
              <a:rPr lang="en-US" dirty="0" err="1" smtClean="0"/>
              <a:t>Pendekatan</a:t>
            </a:r>
            <a:r>
              <a:rPr lang="en-US" dirty="0" smtClean="0"/>
              <a:t> </a:t>
            </a:r>
            <a:r>
              <a:rPr lang="en-US" dirty="0" err="1" smtClean="0"/>
              <a:t>promosional</a:t>
            </a:r>
            <a:endParaRPr lang="en-US" dirty="0" smtClean="0"/>
          </a:p>
          <a:p>
            <a:r>
              <a:rPr lang="en-US" dirty="0" err="1" smtClean="0"/>
              <a:t>Pendekatan</a:t>
            </a:r>
            <a:r>
              <a:rPr lang="en-US" dirty="0" smtClean="0"/>
              <a:t> </a:t>
            </a:r>
            <a:r>
              <a:rPr lang="en-US" dirty="0" err="1" smtClean="0"/>
              <a:t>pendidikan</a:t>
            </a:r>
            <a:endParaRPr lang="en-US" dirty="0" smtClean="0"/>
          </a:p>
          <a:p>
            <a:r>
              <a:rPr lang="en-US" dirty="0" err="1" smtClean="0"/>
              <a:t>misi</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Fungsi</a:t>
            </a:r>
            <a:r>
              <a:rPr lang="en-US" sz="3200" dirty="0" smtClean="0"/>
              <a:t> </a:t>
            </a:r>
            <a:r>
              <a:rPr lang="en-US" sz="3200" dirty="0" err="1" smtClean="0"/>
              <a:t>dan</a:t>
            </a:r>
            <a:r>
              <a:rPr lang="en-US" sz="3200" dirty="0" smtClean="0"/>
              <a:t> </a:t>
            </a:r>
            <a:r>
              <a:rPr lang="en-US" sz="3200" dirty="0" err="1" smtClean="0"/>
              <a:t>tanggungjawab</a:t>
            </a:r>
            <a:r>
              <a:rPr lang="en-US" sz="3200" dirty="0" smtClean="0"/>
              <a:t> </a:t>
            </a:r>
            <a:r>
              <a:rPr lang="en-US" sz="3200" dirty="0" err="1" smtClean="0"/>
              <a:t>manajemen</a:t>
            </a:r>
            <a:r>
              <a:rPr lang="en-US" sz="3200" dirty="0" smtClean="0"/>
              <a:t> PR</a:t>
            </a:r>
            <a:endParaRPr lang="en-US" sz="3200" dirty="0"/>
          </a:p>
        </p:txBody>
      </p:sp>
      <p:sp>
        <p:nvSpPr>
          <p:cNvPr id="3" name="Content Placeholder 2"/>
          <p:cNvSpPr>
            <a:spLocks noGrp="1"/>
          </p:cNvSpPr>
          <p:nvPr>
            <p:ph sz="quarter" idx="1"/>
          </p:nvPr>
        </p:nvSpPr>
        <p:spPr/>
        <p:txBody>
          <a:bodyPr/>
          <a:lstStyle/>
          <a:p>
            <a:r>
              <a:rPr lang="en-US" dirty="0" err="1" smtClean="0"/>
              <a:t>Untuk</a:t>
            </a:r>
            <a:r>
              <a:rPr lang="en-US" dirty="0" smtClean="0"/>
              <a:t> </a:t>
            </a:r>
            <a:r>
              <a:rPr lang="en-US" dirty="0" err="1" smtClean="0"/>
              <a:t>membangun</a:t>
            </a:r>
            <a:r>
              <a:rPr lang="en-US" dirty="0" smtClean="0"/>
              <a:t> </a:t>
            </a:r>
            <a:r>
              <a:rPr lang="en-US" dirty="0" err="1" smtClean="0"/>
              <a:t>suatu</a:t>
            </a:r>
            <a:r>
              <a:rPr lang="en-US" dirty="0" smtClean="0"/>
              <a:t> yang </a:t>
            </a:r>
            <a:r>
              <a:rPr lang="en-US" dirty="0" err="1" smtClean="0"/>
              <a:t>menguntungkan</a:t>
            </a:r>
            <a:r>
              <a:rPr lang="en-US" dirty="0" smtClean="0"/>
              <a:t> </a:t>
            </a:r>
            <a:r>
              <a:rPr lang="en-US" dirty="0" err="1" smtClean="0"/>
              <a:t>bagi</a:t>
            </a:r>
            <a:r>
              <a:rPr lang="en-US" dirty="0" smtClean="0"/>
              <a:t> </a:t>
            </a:r>
            <a:r>
              <a:rPr lang="en-US" dirty="0" err="1" smtClean="0"/>
              <a:t>terciptanya</a:t>
            </a:r>
            <a:r>
              <a:rPr lang="en-US" dirty="0" smtClean="0"/>
              <a:t> </a:t>
            </a:r>
            <a:r>
              <a:rPr lang="en-US" dirty="0" err="1" smtClean="0"/>
              <a:t>hubungan</a:t>
            </a:r>
            <a:r>
              <a:rPr lang="en-US" dirty="0" smtClean="0"/>
              <a:t> </a:t>
            </a:r>
            <a:r>
              <a:rPr lang="en-US" dirty="0" err="1" smtClean="0"/>
              <a:t>baik</a:t>
            </a:r>
            <a:r>
              <a:rPr lang="en-US" dirty="0" smtClean="0"/>
              <a:t> </a:t>
            </a:r>
            <a:r>
              <a:rPr lang="en-US" dirty="0" err="1" smtClean="0"/>
              <a:t>antara</a:t>
            </a:r>
            <a:r>
              <a:rPr lang="en-US" dirty="0" smtClean="0"/>
              <a:t> </a:t>
            </a:r>
            <a:r>
              <a:rPr lang="en-US" dirty="0" err="1" smtClean="0"/>
              <a:t>organiasai</a:t>
            </a:r>
            <a:r>
              <a:rPr lang="en-US" dirty="0" smtClean="0"/>
              <a:t>/</a:t>
            </a:r>
            <a:r>
              <a:rPr lang="en-US" dirty="0" err="1" smtClean="0"/>
              <a:t>perusahaan</a:t>
            </a:r>
            <a:r>
              <a:rPr lang="en-US" dirty="0" smtClean="0"/>
              <a:t> </a:t>
            </a:r>
            <a:r>
              <a:rPr lang="en-US" dirty="0" err="1" smtClean="0"/>
              <a:t>dengan</a:t>
            </a:r>
            <a:r>
              <a:rPr lang="en-US" dirty="0" smtClean="0"/>
              <a:t> public </a:t>
            </a:r>
            <a:r>
              <a:rPr lang="en-US" dirty="0" err="1" smtClean="0"/>
              <a:t>sasarannya</a:t>
            </a:r>
            <a:r>
              <a:rPr lang="en-US" dirty="0" smtClean="0"/>
              <a:t> </a:t>
            </a:r>
            <a:r>
              <a:rPr lang="en-US" dirty="0" err="1" smtClean="0"/>
              <a:t>dan</a:t>
            </a:r>
            <a:r>
              <a:rPr lang="en-US" dirty="0" smtClean="0"/>
              <a:t> </a:t>
            </a:r>
            <a:r>
              <a:rPr lang="en-US" dirty="0" err="1" smtClean="0"/>
              <a:t>melalu</a:t>
            </a:r>
            <a:r>
              <a:rPr lang="id-ID" dirty="0" smtClean="0"/>
              <a:t>i</a:t>
            </a:r>
            <a:r>
              <a:rPr lang="en-US" dirty="0" smtClean="0"/>
              <a:t> </a:t>
            </a:r>
            <a:r>
              <a:rPr lang="en-US" dirty="0" err="1" smtClean="0"/>
              <a:t>tanggung</a:t>
            </a:r>
            <a:r>
              <a:rPr lang="en-US" dirty="0" smtClean="0"/>
              <a:t> </a:t>
            </a:r>
            <a:r>
              <a:rPr lang="en-US" dirty="0" err="1" smtClean="0"/>
              <a:t>jawabtersebut</a:t>
            </a:r>
            <a:r>
              <a:rPr lang="en-US" dirty="0" smtClean="0"/>
              <a:t> </a:t>
            </a:r>
            <a:r>
              <a:rPr lang="en-US" dirty="0" err="1" smtClean="0"/>
              <a:t>merupakan</a:t>
            </a:r>
            <a:r>
              <a:rPr lang="id-ID" dirty="0" smtClean="0"/>
              <a:t> </a:t>
            </a:r>
            <a:r>
              <a:rPr lang="en-US" dirty="0" err="1" smtClean="0"/>
              <a:t>akuntabilitas</a:t>
            </a:r>
            <a:r>
              <a:rPr lang="en-US" dirty="0" smtClean="0"/>
              <a:t> </a:t>
            </a:r>
            <a:r>
              <a:rPr lang="en-US" dirty="0" err="1" smtClean="0"/>
              <a:t>bagi</a:t>
            </a:r>
            <a:r>
              <a:rPr lang="en-US" dirty="0" smtClean="0"/>
              <a:t> </a:t>
            </a:r>
            <a:r>
              <a:rPr lang="en-US" dirty="0" err="1" smtClean="0"/>
              <a:t>fungsi</a:t>
            </a:r>
            <a:r>
              <a:rPr lang="en-US" dirty="0" smtClean="0"/>
              <a:t> PR </a:t>
            </a:r>
            <a:r>
              <a:rPr lang="en-US" dirty="0" err="1" smtClean="0"/>
              <a:t>terhadap</a:t>
            </a:r>
            <a:r>
              <a:rPr lang="en-US" dirty="0" smtClean="0"/>
              <a:t> </a:t>
            </a:r>
            <a:r>
              <a:rPr lang="en-US" dirty="0" err="1" smtClean="0"/>
              <a:t>organisasinya</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Tiga</a:t>
            </a:r>
            <a:r>
              <a:rPr lang="en-US" dirty="0" smtClean="0"/>
              <a:t> </a:t>
            </a:r>
            <a:r>
              <a:rPr lang="en-US" dirty="0" err="1" smtClean="0"/>
              <a:t>prinsip</a:t>
            </a:r>
            <a:r>
              <a:rPr lang="en-US" dirty="0" smtClean="0"/>
              <a:t> </a:t>
            </a:r>
            <a:r>
              <a:rPr lang="en-US" dirty="0" err="1" smtClean="0"/>
              <a:t>fungsi</a:t>
            </a:r>
            <a:r>
              <a:rPr lang="en-US" dirty="0" smtClean="0"/>
              <a:t> </a:t>
            </a:r>
            <a:r>
              <a:rPr lang="en-US" dirty="0" err="1" smtClean="0"/>
              <a:t>manajemen</a:t>
            </a:r>
            <a:r>
              <a:rPr lang="en-US" dirty="0" smtClean="0"/>
              <a:t> PR</a:t>
            </a:r>
            <a:endParaRPr lang="en-US" dirty="0"/>
          </a:p>
        </p:txBody>
      </p:sp>
      <p:sp>
        <p:nvSpPr>
          <p:cNvPr id="3" name="Content Placeholder 2"/>
          <p:cNvSpPr>
            <a:spLocks noGrp="1"/>
          </p:cNvSpPr>
          <p:nvPr>
            <p:ph sz="quarter" idx="1"/>
          </p:nvPr>
        </p:nvSpPr>
        <p:spPr/>
        <p:txBody>
          <a:bodyPr/>
          <a:lstStyle/>
          <a:p>
            <a:r>
              <a:rPr lang="en-US" dirty="0" err="1" smtClean="0"/>
              <a:t>Tujuan</a:t>
            </a:r>
            <a:r>
              <a:rPr lang="en-US" dirty="0" smtClean="0"/>
              <a:t> </a:t>
            </a:r>
            <a:r>
              <a:rPr lang="en-US" dirty="0" err="1" smtClean="0"/>
              <a:t>aktivitas</a:t>
            </a:r>
            <a:r>
              <a:rPr lang="en-US" dirty="0" smtClean="0"/>
              <a:t> </a:t>
            </a:r>
            <a:r>
              <a:rPr lang="en-US" dirty="0" err="1" smtClean="0"/>
              <a:t>fungsi</a:t>
            </a:r>
            <a:r>
              <a:rPr lang="en-US" dirty="0" smtClean="0"/>
              <a:t> PR </a:t>
            </a:r>
            <a:r>
              <a:rPr lang="en-US" dirty="0" err="1" smtClean="0"/>
              <a:t>adalah</a:t>
            </a:r>
            <a:r>
              <a:rPr lang="en-US" dirty="0" smtClean="0"/>
              <a:t> </a:t>
            </a:r>
            <a:r>
              <a:rPr lang="en-US" dirty="0" err="1" smtClean="0"/>
              <a:t>untuk</a:t>
            </a:r>
            <a:r>
              <a:rPr lang="en-US" dirty="0" smtClean="0"/>
              <a:t> </a:t>
            </a:r>
            <a:r>
              <a:rPr lang="en-US" dirty="0" err="1" smtClean="0"/>
              <a:t>memeliharahubungan</a:t>
            </a:r>
            <a:r>
              <a:rPr lang="en-US" dirty="0" smtClean="0"/>
              <a:t> </a:t>
            </a:r>
            <a:r>
              <a:rPr lang="en-US" dirty="0" err="1" smtClean="0"/>
              <a:t>sosial</a:t>
            </a:r>
            <a:r>
              <a:rPr lang="en-US" dirty="0" smtClean="0"/>
              <a:t> </a:t>
            </a:r>
            <a:r>
              <a:rPr lang="en-US" dirty="0" err="1" smtClean="0"/>
              <a:t>dan</a:t>
            </a:r>
            <a:r>
              <a:rPr lang="en-US" dirty="0" smtClean="0"/>
              <a:t> </a:t>
            </a:r>
            <a:r>
              <a:rPr lang="en-US" dirty="0" err="1" smtClean="0"/>
              <a:t>lingkungan</a:t>
            </a:r>
            <a:r>
              <a:rPr lang="en-US" dirty="0" smtClean="0"/>
              <a:t> </a:t>
            </a:r>
            <a:r>
              <a:rPr lang="en-US" dirty="0" err="1" smtClean="0"/>
              <a:t>hidup</a:t>
            </a:r>
            <a:r>
              <a:rPr lang="en-US" dirty="0" smtClean="0"/>
              <a:t> yang </a:t>
            </a:r>
            <a:r>
              <a:rPr lang="en-US" dirty="0" err="1" smtClean="0"/>
              <a:t>baik</a:t>
            </a:r>
            <a:endParaRPr lang="en-US" dirty="0" smtClean="0"/>
          </a:p>
          <a:p>
            <a:r>
              <a:rPr lang="en-US" dirty="0" smtClean="0"/>
              <a:t>Public relation yang </a:t>
            </a:r>
            <a:r>
              <a:rPr lang="en-US" dirty="0" err="1" smtClean="0"/>
              <a:t>baik</a:t>
            </a:r>
            <a:r>
              <a:rPr lang="en-US" dirty="0" smtClean="0"/>
              <a:t> </a:t>
            </a:r>
            <a:r>
              <a:rPr lang="en-US" dirty="0" err="1" smtClean="0"/>
              <a:t>menciptakan</a:t>
            </a:r>
            <a:r>
              <a:rPr lang="en-US" dirty="0" smtClean="0"/>
              <a:t> </a:t>
            </a:r>
            <a:r>
              <a:rPr lang="en-US" dirty="0" err="1" smtClean="0"/>
              <a:t>penilaian</a:t>
            </a:r>
            <a:r>
              <a:rPr lang="en-US" dirty="0" smtClean="0"/>
              <a:t> </a:t>
            </a:r>
            <a:r>
              <a:rPr lang="en-US" dirty="0" err="1" smtClean="0"/>
              <a:t>hasil</a:t>
            </a:r>
            <a:r>
              <a:rPr lang="en-US" dirty="0" smtClean="0"/>
              <a:t> </a:t>
            </a:r>
            <a:r>
              <a:rPr lang="en-US" dirty="0" err="1" smtClean="0"/>
              <a:t>kinerja</a:t>
            </a:r>
            <a:r>
              <a:rPr lang="en-US" dirty="0" smtClean="0"/>
              <a:t>, </a:t>
            </a:r>
            <a:r>
              <a:rPr lang="en-US" dirty="0" err="1" smtClean="0"/>
              <a:t>pengakuan</a:t>
            </a:r>
            <a:r>
              <a:rPr lang="en-US" dirty="0" smtClean="0"/>
              <a:t> </a:t>
            </a:r>
            <a:r>
              <a:rPr lang="en-US" dirty="0" err="1" smtClean="0"/>
              <a:t>dan</a:t>
            </a:r>
            <a:r>
              <a:rPr lang="en-US" dirty="0" smtClean="0"/>
              <a:t> </a:t>
            </a:r>
            <a:r>
              <a:rPr lang="en-US" dirty="0" err="1" smtClean="0"/>
              <a:t>penghargaan</a:t>
            </a:r>
            <a:endParaRPr lang="en-US" dirty="0" smtClean="0"/>
          </a:p>
          <a:p>
            <a:r>
              <a:rPr lang="en-US" dirty="0" err="1" smtClean="0"/>
              <a:t>Eksistensi</a:t>
            </a:r>
            <a:r>
              <a:rPr lang="en-US" dirty="0" smtClean="0"/>
              <a:t> </a:t>
            </a:r>
            <a:r>
              <a:rPr lang="en-US" dirty="0" err="1" smtClean="0"/>
              <a:t>perusahaan</a:t>
            </a:r>
            <a:r>
              <a:rPr lang="en-US" dirty="0" smtClean="0"/>
              <a:t> </a:t>
            </a:r>
            <a:r>
              <a:rPr lang="en-US" dirty="0" err="1" smtClean="0"/>
              <a:t>dapat</a:t>
            </a:r>
            <a:r>
              <a:rPr lang="en-US" dirty="0" smtClean="0"/>
              <a:t> </a:t>
            </a:r>
            <a:r>
              <a:rPr lang="en-US" dirty="0" err="1" smtClean="0"/>
              <a:t>disesuaikan</a:t>
            </a:r>
            <a:r>
              <a:rPr lang="en-US" dirty="0" smtClean="0"/>
              <a:t> </a:t>
            </a:r>
            <a:r>
              <a:rPr lang="en-US" dirty="0" err="1" smtClean="0"/>
              <a:t>dengan</a:t>
            </a:r>
            <a:r>
              <a:rPr lang="en-US" dirty="0" smtClean="0"/>
              <a:t> </a:t>
            </a:r>
            <a:r>
              <a:rPr lang="en-US" dirty="0" err="1" smtClean="0"/>
              <a:t>kontribusi</a:t>
            </a:r>
            <a:r>
              <a:rPr lang="en-US" dirty="0" smtClean="0"/>
              <a:t> </a:t>
            </a:r>
            <a:r>
              <a:rPr lang="en-US" dirty="0" err="1" smtClean="0"/>
              <a:t>terhadap</a:t>
            </a:r>
            <a:r>
              <a:rPr lang="en-US" dirty="0" smtClean="0"/>
              <a:t> </a:t>
            </a:r>
            <a:r>
              <a:rPr lang="en-US" dirty="0" err="1" smtClean="0"/>
              <a:t>kepentingan</a:t>
            </a:r>
            <a:r>
              <a:rPr lang="en-US" dirty="0" smtClean="0"/>
              <a:t> </a:t>
            </a:r>
            <a:r>
              <a:rPr lang="en-US" dirty="0" err="1" smtClean="0"/>
              <a:t>sosial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FF0000"/>
                </a:solidFill>
              </a:rPr>
              <a:t>Fungsi Manajemen</a:t>
            </a:r>
            <a:endParaRPr lang="id-ID" dirty="0">
              <a:solidFill>
                <a:srgbClr val="FF0000"/>
              </a:solidFill>
            </a:endParaRPr>
          </a:p>
        </p:txBody>
      </p:sp>
      <p:sp>
        <p:nvSpPr>
          <p:cNvPr id="3" name="Content Placeholder 2"/>
          <p:cNvSpPr>
            <a:spLocks noGrp="1"/>
          </p:cNvSpPr>
          <p:nvPr>
            <p:ph sz="quarter" idx="1"/>
          </p:nvPr>
        </p:nvSpPr>
        <p:spPr/>
        <p:txBody>
          <a:bodyPr/>
          <a:lstStyle/>
          <a:p>
            <a:pPr>
              <a:buNone/>
            </a:pPr>
            <a:r>
              <a:rPr lang="id-ID" dirty="0" smtClean="0"/>
              <a:t>    Fungsi pokok atau tahapan-tahapan dalam manajemen merupakan suatu proses yang meliputi hal-hal sebagai berikut :</a:t>
            </a:r>
          </a:p>
          <a:p>
            <a:r>
              <a:rPr lang="id-ID" dirty="0" smtClean="0"/>
              <a:t>Perencanaan (Planning)</a:t>
            </a:r>
          </a:p>
          <a:p>
            <a:r>
              <a:rPr lang="id-ID" dirty="0" smtClean="0"/>
              <a:t>Pengorganisasian (Organizing)</a:t>
            </a:r>
          </a:p>
          <a:p>
            <a:r>
              <a:rPr lang="id-ID" dirty="0" smtClean="0"/>
              <a:t>Penyusunan Formasi (staffing)</a:t>
            </a:r>
          </a:p>
          <a:p>
            <a:r>
              <a:rPr lang="id-ID" dirty="0" smtClean="0"/>
              <a:t>Memimpin (leading)</a:t>
            </a:r>
          </a:p>
          <a:p>
            <a:r>
              <a:rPr lang="id-ID" dirty="0" smtClean="0"/>
              <a:t>Pengawasan (controlling)</a:t>
            </a:r>
          </a:p>
          <a:p>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lnSpcReduction="10000"/>
          </a:bodyPr>
          <a:lstStyle/>
          <a:p>
            <a:r>
              <a:rPr lang="id-ID" dirty="0" smtClean="0"/>
              <a:t>Organisasi yang merupakan kerangka kerja (frame of work) dari suatu manajemen adalah sesuatu yang menunjukkan adanya pembagian tugas, wewenang dan tanggungjawab yang jelas antara pimpinan dan bawahan dalam suatu suatu sistem manajemen modern. Jabatan pimpinan dalam manajemen/PR biasanya disebut manajer humas dan berfungsi sebagai pemimpin sekelompok karyawan. Manajer humas sebagai pimpinan puncak (top manajer) cukup melakukan komunikasi dengan para penanggungjawab atau ketua unitnya masing-masing.</a:t>
            </a:r>
          </a:p>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id-ID" dirty="0" smtClean="0"/>
              <a:t>Komunikasi manajemen adalah yhal yang paling pokok atau nomor satu, hal ini sesuai dengan pendapat GR Terry “Management is a communication”, yaitu dalam hal penyampaian instruksi di astu pihak, dan pelaksanaan kewajiban di lain pihak. Dengan kata lain manajemen komunikasi adalah alat, bukan tujuan dari suatu organisasi.</a:t>
            </a:r>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42918"/>
            <a:ext cx="8229600" cy="5483245"/>
          </a:xfrm>
        </p:spPr>
        <p:txBody>
          <a:bodyPr/>
          <a:lstStyle/>
          <a:p>
            <a:pPr>
              <a:buNone/>
            </a:pPr>
            <a:r>
              <a:rPr lang="id-ID" dirty="0" smtClean="0"/>
              <a:t> </a:t>
            </a:r>
            <a:r>
              <a:rPr lang="id-ID" sz="4000" b="1" dirty="0" smtClean="0">
                <a:solidFill>
                  <a:srgbClr val="FF0000"/>
                </a:solidFill>
              </a:rPr>
              <a:t>komunikasi dalam sebuah organisasi </a:t>
            </a:r>
          </a:p>
          <a:p>
            <a:pPr>
              <a:buNone/>
            </a:pPr>
            <a:endParaRPr lang="id-ID" dirty="0" smtClean="0"/>
          </a:p>
          <a:p>
            <a:pPr>
              <a:buNone/>
            </a:pPr>
            <a:r>
              <a:rPr lang="id-ID" dirty="0" smtClean="0"/>
              <a:t>dapat dilihat dalam 2 bentuk yaitu :</a:t>
            </a:r>
          </a:p>
          <a:p>
            <a:r>
              <a:rPr lang="id-ID" dirty="0" smtClean="0"/>
              <a:t>Komunikasi antarmanajemen</a:t>
            </a:r>
          </a:p>
          <a:p>
            <a:r>
              <a:rPr lang="id-ID" dirty="0" smtClean="0"/>
              <a:t>Komunikasi antarkaryawan</a:t>
            </a:r>
          </a:p>
          <a:p>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71480"/>
            <a:ext cx="8229600" cy="5554683"/>
          </a:xfrm>
        </p:spPr>
        <p:txBody>
          <a:bodyPr/>
          <a:lstStyle/>
          <a:p>
            <a:pPr>
              <a:buNone/>
            </a:pPr>
            <a:r>
              <a:rPr lang="id-ID" sz="3200" dirty="0" smtClean="0">
                <a:solidFill>
                  <a:srgbClr val="FF0000"/>
                </a:solidFill>
              </a:rPr>
              <a:t>2 Unsur komunikasi dalam suatu organisasi yaitu :</a:t>
            </a:r>
          </a:p>
          <a:p>
            <a:endParaRPr lang="id-ID" dirty="0" smtClean="0"/>
          </a:p>
          <a:p>
            <a:r>
              <a:rPr lang="id-ID" dirty="0" smtClean="0"/>
              <a:t>unsur komunikasi manajemen (management communication) atau sering disebut juga komunikasi organisasional (organizational communication).</a:t>
            </a:r>
          </a:p>
          <a:p>
            <a:r>
              <a:rPr lang="id-ID" dirty="0" smtClean="0"/>
              <a:t>Komunikasi antarmanusia (human relations communication)</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71480"/>
            <a:ext cx="8229600" cy="5554683"/>
          </a:xfrm>
        </p:spPr>
        <p:txBody>
          <a:bodyPr>
            <a:normAutofit fontScale="92500" lnSpcReduction="10000"/>
          </a:bodyPr>
          <a:lstStyle/>
          <a:p>
            <a:endParaRPr lang="id-ID" dirty="0" smtClean="0"/>
          </a:p>
          <a:p>
            <a:endParaRPr lang="id-ID" dirty="0" smtClean="0"/>
          </a:p>
          <a:p>
            <a:r>
              <a:rPr lang="id-ID" dirty="0" smtClean="0"/>
              <a:t>Peran PR/Humas dalam konteks ilmu komunikasi sebagai suatu metode dan teknik komunikasi.</a:t>
            </a:r>
          </a:p>
          <a:p>
            <a:r>
              <a:rPr lang="id-ID" dirty="0" smtClean="0"/>
              <a:t>Komunikasi bahasa lisan sebagai media penyampaian pesan dan informasi sehingga terdapat arus instruksi dari atas ke bawah (top and down) atau dari bawah ke atas (bottom up).</a:t>
            </a:r>
          </a:p>
          <a:p>
            <a:r>
              <a:rPr lang="id-ID" dirty="0" smtClean="0"/>
              <a:t>Ditentukan oleh kemampuan pemimpin dalam berkomunikasi, memotivasi, memacu, menggugah agar orang lain mau bekerja sesuai dengan rencana yang telah digariskan, dengan harapan timbulnya semangat bawahan untuk meningkatkan kinerja mereka.</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r>
              <a:rPr lang="id-ID" dirty="0" smtClean="0"/>
              <a:t>Mempengaruhi pihak lain melalui komunisuasif (communication  and persuasive) atau dikenal dalam istilah komunikasi manajemen (management communication) dan komunikasi antarmanusia (human relations).</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solidFill>
                  <a:srgbClr val="FF0000"/>
                </a:solidFill>
              </a:rPr>
              <a:t>Hambatan yang dapat mengganggu dalam sistem komunikasi :</a:t>
            </a:r>
            <a:endParaRPr lang="id-ID" dirty="0">
              <a:solidFill>
                <a:srgbClr val="FF0000"/>
              </a:solidFill>
            </a:endParaRPr>
          </a:p>
        </p:txBody>
      </p:sp>
      <p:sp>
        <p:nvSpPr>
          <p:cNvPr id="3" name="Content Placeholder 2"/>
          <p:cNvSpPr>
            <a:spLocks noGrp="1"/>
          </p:cNvSpPr>
          <p:nvPr>
            <p:ph sz="quarter" idx="1"/>
          </p:nvPr>
        </p:nvSpPr>
        <p:spPr/>
        <p:txBody>
          <a:bodyPr/>
          <a:lstStyle/>
          <a:p>
            <a:r>
              <a:rPr lang="id-ID" dirty="0" smtClean="0"/>
              <a:t>Hambatan dalam proses penyampaian (process barriers)</a:t>
            </a:r>
          </a:p>
          <a:p>
            <a:r>
              <a:rPr lang="id-ID" dirty="0" smtClean="0"/>
              <a:t>Hambatan secara fisik (physical barriers)</a:t>
            </a:r>
          </a:p>
          <a:p>
            <a:r>
              <a:rPr lang="id-ID" dirty="0" smtClean="0"/>
              <a:t>Hambatan semantik (semantik barriers)</a:t>
            </a:r>
          </a:p>
          <a:p>
            <a:r>
              <a:rPr lang="id-ID" dirty="0" smtClean="0"/>
              <a:t>Hambatan psiko-sosial (psychosocial barriers)</a:t>
            </a:r>
            <a:endParaRPr lang="id-ID"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368</TotalTime>
  <Words>656</Words>
  <Application>Microsoft Office PowerPoint</Application>
  <PresentationFormat>On-screen Show (4:3)</PresentationFormat>
  <Paragraphs>72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Median</vt:lpstr>
      <vt:lpstr>Pengertian Manajemen</vt:lpstr>
      <vt:lpstr>Fungsi Manajemen</vt:lpstr>
      <vt:lpstr>Slide 3</vt:lpstr>
      <vt:lpstr>Slide 4</vt:lpstr>
      <vt:lpstr>Slide 5</vt:lpstr>
      <vt:lpstr>Slide 6</vt:lpstr>
      <vt:lpstr>Slide 7</vt:lpstr>
      <vt:lpstr>Slide 8</vt:lpstr>
      <vt:lpstr>Hambatan yang dapat mengganggu dalam sistem komunikasi :</vt:lpstr>
      <vt:lpstr>Lima Bentuk Komunikasi Dalam Manajemen</vt:lpstr>
      <vt:lpstr>Keahlian yang harus dimiliki humas</vt:lpstr>
      <vt:lpstr>Model praktik humas</vt:lpstr>
      <vt:lpstr>Dalam hubunganya dengan karyawan, komunikasi memberikan informasi dan membujuk karyawan.  Jadi dilakukan dengan memberikan motivasi. 5 cara komunikasi dengan karyawan :</vt:lpstr>
      <vt:lpstr>Fungsi utama manajemen PR</vt:lpstr>
      <vt:lpstr>Dalam menunjang manajemen perusahaan, peran pr dilakukan dengan pendekatan</vt:lpstr>
      <vt:lpstr>Fungsi dan tanggungjawab manajemen PR</vt:lpstr>
      <vt:lpstr>Tiga prinsip fungsi manajemen PR</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dan Public Relations</dc:title>
  <dc:creator>Reni</dc:creator>
  <cp:lastModifiedBy>Reni</cp:lastModifiedBy>
  <cp:revision>55</cp:revision>
  <dcterms:created xsi:type="dcterms:W3CDTF">2009-09-03T13:38:11Z</dcterms:created>
  <dcterms:modified xsi:type="dcterms:W3CDTF">2010-01-11T14:01:33Z</dcterms:modified>
</cp:coreProperties>
</file>