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20"/>
  </p:notesMasterIdLst>
  <p:sldIdLst>
    <p:sldId id="256" r:id="rId2"/>
    <p:sldId id="273" r:id="rId3"/>
    <p:sldId id="274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75" r:id="rId1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3399"/>
    <a:srgbClr val="0066CC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6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9057766-CA66-4F74-B6C0-AEA13C36D938}" type="datetimeFigureOut">
              <a:rPr lang="en-US" smtClean="0"/>
              <a:pPr/>
              <a:t>27/Sep/2010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CB62642-5591-44D1-9EE8-6A846F6636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F0C9-C165-4354-8F72-2550DF1B13D5}" type="datetime1">
              <a:rPr lang="en-US" smtClean="0"/>
              <a:pPr/>
              <a:t>27/Sep/2010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Tatapmuka #1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33AFC-C781-49EE-B6DA-B951B18B286D}" type="datetime1">
              <a:rPr lang="en-US" smtClean="0"/>
              <a:pPr/>
              <a:t>27/Sep/2010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Tatapmuka #1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C1E99-19AF-42B1-A5D9-222F8BB87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8FF43-3A73-4C52-9810-F0F81C19B3BC}" type="datetime1">
              <a:rPr lang="en-US" smtClean="0"/>
              <a:pPr/>
              <a:t>27/Sep/2010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Tatapmuka #1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C1E99-19AF-42B1-A5D9-222F8BB87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572560" cy="857256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5072098"/>
          </a:xfrm>
        </p:spPr>
        <p:txBody>
          <a:bodyPr>
            <a:normAutofit/>
          </a:bodyPr>
          <a:lstStyle>
            <a:lvl1pPr>
              <a:defRPr sz="2400">
                <a:latin typeface="Verdana" pitchFamily="34" charset="0"/>
              </a:defRPr>
            </a:lvl1pPr>
            <a:lvl2pPr>
              <a:defRPr sz="2000">
                <a:latin typeface="Verdana" pitchFamily="34" charset="0"/>
              </a:defRPr>
            </a:lvl2pPr>
            <a:lvl3pPr>
              <a:defRPr sz="2000">
                <a:latin typeface="Verdana" pitchFamily="34" charset="0"/>
              </a:defRPr>
            </a:lvl3pPr>
            <a:lvl4pPr>
              <a:defRPr sz="1800">
                <a:latin typeface="Verdana" pitchFamily="34" charset="0"/>
              </a:defRPr>
            </a:lvl4pPr>
            <a:lvl5pPr>
              <a:defRPr sz="1800">
                <a:latin typeface="Verdana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44D0-77CE-4F51-B4D4-61FDDFCEEB01}" type="datetime1">
              <a:rPr lang="en-US" smtClean="0"/>
              <a:pPr/>
              <a:t>27/Sep/2010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Tatapmuka #1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C1E99-19AF-42B1-A5D9-222F8BB87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3B72-9CF3-44D0-BE24-4C2DEE070CFF}" type="datetime1">
              <a:rPr lang="en-US" smtClean="0"/>
              <a:pPr/>
              <a:t>27/Sep/2010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Tatapmuka #1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C1E99-19AF-42B1-A5D9-222F8BB87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54F5-2770-4D1F-9A00-A58ABBF251F7}" type="datetime1">
              <a:rPr lang="en-US" smtClean="0"/>
              <a:pPr/>
              <a:t>27/Sep/2010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Tatapmuka #1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C1E99-19AF-42B1-A5D9-222F8BB87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4A8E-5D7A-475A-92D0-1FFC6AB2CF5F}" type="datetime1">
              <a:rPr lang="en-US" smtClean="0"/>
              <a:pPr/>
              <a:t>27/Sep/2010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Tatapmuka #1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C1E99-19AF-42B1-A5D9-222F8BB87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7E8EB-F83D-4046-8C81-780DB67B1BEC}" type="datetime1">
              <a:rPr lang="en-US" smtClean="0"/>
              <a:pPr/>
              <a:t>27/Sep/2010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Tatapmuka #1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654E-3769-4A1D-8D51-78DFABF20D19}" type="datetime1">
              <a:rPr lang="en-US" smtClean="0"/>
              <a:pPr/>
              <a:t>27/Sep/2010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Tatapmuka #1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C1E99-19AF-42B1-A5D9-222F8BB87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68A5-534C-4CE6-BBDF-A6511D1E6ED4}" type="datetime1">
              <a:rPr lang="en-US" smtClean="0"/>
              <a:pPr/>
              <a:t>27/Sep/2010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Tatapmuka #1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17C1E99-19AF-42B1-A5D9-222F8BB87E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5A1384A-77D2-44F2-9210-0ECC73E20A41}" type="datetime1">
              <a:rPr lang="en-US" smtClean="0"/>
              <a:pPr/>
              <a:t>27/Sep/2010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Tatapmuka #1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7C1E99-19AF-42B1-A5D9-222F8BB87EB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57364"/>
            <a:ext cx="9144000" cy="1033474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</a:t>
            </a:r>
            <a:r>
              <a:rPr lang="en-US" sz="7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Basis Data</a:t>
            </a:r>
            <a:endParaRPr lang="en-US" sz="7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986546"/>
          </a:xfrm>
        </p:spPr>
        <p:txBody>
          <a:bodyPr>
            <a:normAutofit/>
          </a:bodyPr>
          <a:lstStyle/>
          <a:p>
            <a:r>
              <a:rPr lang="en-US" sz="4000" b="1" dirty="0" err="1" smtClean="0"/>
              <a:t>Pertemuan</a:t>
            </a:r>
            <a:r>
              <a:rPr lang="en-US" sz="4000" b="1" dirty="0" smtClean="0"/>
              <a:t>  #3</a:t>
            </a:r>
          </a:p>
          <a:p>
            <a:endParaRPr lang="en-US" sz="4000" b="1" dirty="0" smtClean="0"/>
          </a:p>
          <a:p>
            <a:r>
              <a:rPr lang="en-US" sz="4000" b="1" dirty="0" smtClean="0"/>
              <a:t>Data Modeling Using</a:t>
            </a:r>
          </a:p>
          <a:p>
            <a:r>
              <a:rPr lang="en-US" sz="4000" b="1" dirty="0" smtClean="0"/>
              <a:t>the </a:t>
            </a:r>
            <a:r>
              <a:rPr lang="en-US" sz="4000" b="1" dirty="0" smtClean="0"/>
              <a:t>Entity-Relationship Model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Conceptual modeling is a very important phase in designing a successful database </a:t>
            </a:r>
            <a:r>
              <a:rPr lang="en-US" dirty="0" smtClean="0">
                <a:solidFill>
                  <a:srgbClr val="FF0000"/>
                </a:solidFill>
              </a:rPr>
              <a:t>application</a:t>
            </a:r>
            <a:r>
              <a:rPr lang="en-US" dirty="0" smtClean="0">
                <a:solidFill>
                  <a:srgbClr val="FF0000"/>
                </a:solidFill>
              </a:rPr>
              <a:t>. Generally, the term database application refers to a particular database and </a:t>
            </a:r>
            <a:r>
              <a:rPr lang="en-US" dirty="0" smtClean="0">
                <a:solidFill>
                  <a:srgbClr val="FF0000"/>
                </a:solidFill>
              </a:rPr>
              <a:t>the associated </a:t>
            </a:r>
            <a:r>
              <a:rPr lang="en-US" dirty="0" smtClean="0">
                <a:solidFill>
                  <a:srgbClr val="FF0000"/>
                </a:solidFill>
              </a:rPr>
              <a:t>programs that implement the database queries and updates.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For </a:t>
            </a:r>
            <a:r>
              <a:rPr lang="en-US" dirty="0" smtClean="0">
                <a:solidFill>
                  <a:srgbClr val="FF0000"/>
                </a:solidFill>
              </a:rPr>
              <a:t>example, a </a:t>
            </a:r>
            <a:r>
              <a:rPr lang="en-US" dirty="0" smtClean="0">
                <a:solidFill>
                  <a:srgbClr val="FF0000"/>
                </a:solidFill>
              </a:rPr>
              <a:t>BANK database </a:t>
            </a:r>
            <a:r>
              <a:rPr lang="en-US" dirty="0" smtClean="0">
                <a:solidFill>
                  <a:srgbClr val="FF0000"/>
                </a:solidFill>
              </a:rPr>
              <a:t>application that keeps track of customer accounts would include programs </a:t>
            </a:r>
            <a:r>
              <a:rPr lang="en-US" dirty="0" smtClean="0">
                <a:solidFill>
                  <a:srgbClr val="FF0000"/>
                </a:solidFill>
              </a:rPr>
              <a:t>that implement </a:t>
            </a:r>
            <a:r>
              <a:rPr lang="en-US" dirty="0" smtClean="0">
                <a:solidFill>
                  <a:srgbClr val="FF0000"/>
                </a:solidFill>
              </a:rPr>
              <a:t>database updates corresponding to customers making deposits and </a:t>
            </a:r>
            <a:r>
              <a:rPr lang="en-US" dirty="0" smtClean="0">
                <a:solidFill>
                  <a:srgbClr val="FF0000"/>
                </a:solidFill>
              </a:rPr>
              <a:t>withdraw, also </a:t>
            </a:r>
            <a:r>
              <a:rPr lang="en-US" dirty="0" smtClean="0">
                <a:solidFill>
                  <a:srgbClr val="FF0000"/>
                </a:solidFill>
              </a:rPr>
              <a:t>These programs provide user-friendly graphical user interfaces (</a:t>
            </a:r>
            <a:r>
              <a:rPr lang="en-US" dirty="0" err="1" smtClean="0">
                <a:solidFill>
                  <a:srgbClr val="FF0000"/>
                </a:solidFill>
              </a:rPr>
              <a:t>GUls</a:t>
            </a:r>
            <a:r>
              <a:rPr lang="en-US" dirty="0" smtClean="0">
                <a:solidFill>
                  <a:srgbClr val="FF0000"/>
                </a:solidFill>
              </a:rPr>
              <a:t>) utilizing </a:t>
            </a:r>
            <a:r>
              <a:rPr lang="en-US" dirty="0" smtClean="0">
                <a:solidFill>
                  <a:srgbClr val="FF0000"/>
                </a:solidFill>
              </a:rPr>
              <a:t>forms and </a:t>
            </a:r>
            <a:r>
              <a:rPr lang="en-US" dirty="0" smtClean="0">
                <a:solidFill>
                  <a:srgbClr val="FF0000"/>
                </a:solidFill>
              </a:rPr>
              <a:t>menus for the end users of the application-the bank tellers, in this example.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Hence, part </a:t>
            </a:r>
            <a:r>
              <a:rPr lang="en-US" dirty="0" smtClean="0">
                <a:solidFill>
                  <a:srgbClr val="FF0000"/>
                </a:solidFill>
              </a:rPr>
              <a:t>of the database application will require the design, implementation, and testing </a:t>
            </a:r>
            <a:r>
              <a:rPr lang="en-US" dirty="0" smtClean="0">
                <a:solidFill>
                  <a:srgbClr val="FF0000"/>
                </a:solidFill>
              </a:rPr>
              <a:t>of these </a:t>
            </a:r>
            <a:r>
              <a:rPr lang="en-US" dirty="0" smtClean="0">
                <a:solidFill>
                  <a:srgbClr val="FF0000"/>
                </a:solidFill>
              </a:rPr>
              <a:t>application programs.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pemodelan</a:t>
            </a:r>
            <a:r>
              <a:rPr lang="en-US" dirty="0" smtClean="0"/>
              <a:t> </a:t>
            </a:r>
            <a:r>
              <a:rPr lang="en-US" dirty="0" err="1" smtClean="0"/>
              <a:t>konseptual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fase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mendesain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database yang </a:t>
            </a:r>
            <a:r>
              <a:rPr lang="en-US" dirty="0" err="1" smtClean="0"/>
              <a:t>sukses</a:t>
            </a:r>
            <a:r>
              <a:rPr lang="en-US" dirty="0" smtClean="0"/>
              <a:t>.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, </a:t>
            </a:r>
            <a:r>
              <a:rPr lang="en-US" dirty="0" err="1" smtClean="0"/>
              <a:t>aplikasi</a:t>
            </a:r>
            <a:r>
              <a:rPr lang="en-US" dirty="0" smtClean="0"/>
              <a:t> database </a:t>
            </a:r>
            <a:r>
              <a:rPr lang="en-US" dirty="0" err="1" smtClean="0"/>
              <a:t>merujuk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database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program-program </a:t>
            </a:r>
            <a:r>
              <a:rPr lang="en-US" dirty="0" err="1" smtClean="0"/>
              <a:t>terkait</a:t>
            </a:r>
            <a:r>
              <a:rPr lang="en-US" dirty="0" smtClean="0"/>
              <a:t> yang </a:t>
            </a:r>
            <a:r>
              <a:rPr lang="en-US" dirty="0" err="1" smtClean="0"/>
              <a:t>melaksanakan</a:t>
            </a:r>
            <a:r>
              <a:rPr lang="en-US" dirty="0" smtClean="0"/>
              <a:t> query database </a:t>
            </a:r>
            <a:r>
              <a:rPr lang="en-US" dirty="0" err="1" smtClean="0"/>
              <a:t>dan</a:t>
            </a:r>
            <a:r>
              <a:rPr lang="en-US" dirty="0" smtClean="0"/>
              <a:t> update.</a:t>
            </a:r>
          </a:p>
          <a:p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,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basis data BANK yang </a:t>
            </a:r>
            <a:r>
              <a:rPr lang="en-US" dirty="0" err="1" smtClean="0"/>
              <a:t>melacak</a:t>
            </a:r>
            <a:r>
              <a:rPr lang="en-US" dirty="0" smtClean="0"/>
              <a:t> </a:t>
            </a:r>
            <a:r>
              <a:rPr lang="en-US" dirty="0" err="1" smtClean="0"/>
              <a:t>rekening</a:t>
            </a:r>
            <a:r>
              <a:rPr lang="en-US" dirty="0" smtClean="0"/>
              <a:t> </a:t>
            </a:r>
            <a:r>
              <a:rPr lang="en-US" dirty="0" err="1" smtClean="0"/>
              <a:t>nasabah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mencakup</a:t>
            </a:r>
            <a:r>
              <a:rPr lang="en-US" dirty="0" smtClean="0"/>
              <a:t> program-program yang </a:t>
            </a: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pembaruan</a:t>
            </a:r>
            <a:r>
              <a:rPr lang="en-US" dirty="0" smtClean="0"/>
              <a:t> basis data yang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deposito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menarik</a:t>
            </a:r>
            <a:r>
              <a:rPr lang="en-US" dirty="0" smtClean="0"/>
              <a:t>, </a:t>
            </a:r>
            <a:r>
              <a:rPr lang="en-US" dirty="0" err="1" smtClean="0"/>
              <a:t>juga</a:t>
            </a:r>
            <a:r>
              <a:rPr lang="en-US" dirty="0" smtClean="0"/>
              <a:t> Program-program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menyediakan</a:t>
            </a:r>
            <a:r>
              <a:rPr lang="en-US" dirty="0" smtClean="0"/>
              <a:t> </a:t>
            </a:r>
            <a:r>
              <a:rPr lang="en-US" dirty="0" err="1" smtClean="0"/>
              <a:t>antarmuka</a:t>
            </a:r>
            <a:r>
              <a:rPr lang="en-US" dirty="0" smtClean="0"/>
              <a:t> </a:t>
            </a: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 smtClean="0"/>
              <a:t>grafis</a:t>
            </a:r>
            <a:r>
              <a:rPr lang="en-US" dirty="0" smtClean="0"/>
              <a:t> yang user-friendly (</a:t>
            </a:r>
            <a:r>
              <a:rPr lang="en-US" dirty="0" err="1" smtClean="0"/>
              <a:t>GUls</a:t>
            </a:r>
            <a:r>
              <a:rPr lang="en-US" dirty="0" smtClean="0"/>
              <a:t>)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memanfaatkan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menu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-teller bank,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database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memerlukan</a:t>
            </a:r>
            <a:r>
              <a:rPr lang="en-US" dirty="0" smtClean="0"/>
              <a:t> </a:t>
            </a:r>
            <a:r>
              <a:rPr lang="en-US" dirty="0" err="1" smtClean="0"/>
              <a:t>perancangan</a:t>
            </a:r>
            <a:r>
              <a:rPr lang="en-US" dirty="0" smtClean="0"/>
              <a:t>, </a:t>
            </a:r>
            <a:r>
              <a:rPr lang="en-US" dirty="0" err="1" smtClean="0"/>
              <a:t>implementasi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program </a:t>
            </a:r>
            <a:r>
              <a:rPr lang="en-US" dirty="0" err="1" smtClean="0"/>
              <a:t>aplikasi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We present the modeling concepts </a:t>
            </a:r>
            <a:r>
              <a:rPr lang="en-US" dirty="0" smtClean="0">
                <a:solidFill>
                  <a:srgbClr val="FF0000"/>
                </a:solidFill>
              </a:rPr>
              <a:t>of the </a:t>
            </a:r>
            <a:r>
              <a:rPr lang="en-US" dirty="0" smtClean="0">
                <a:solidFill>
                  <a:srgbClr val="FF0000"/>
                </a:solidFill>
              </a:rPr>
              <a:t>Entity-Relationship (ER) model, which is a popular high, level conceptual </a:t>
            </a:r>
            <a:r>
              <a:rPr lang="en-US" dirty="0" smtClean="0">
                <a:solidFill>
                  <a:srgbClr val="FF0000"/>
                </a:solidFill>
              </a:rPr>
              <a:t>data model</a:t>
            </a:r>
            <a:r>
              <a:rPr lang="en-US" dirty="0" smtClean="0">
                <a:solidFill>
                  <a:srgbClr val="FF0000"/>
                </a:solidFill>
              </a:rPr>
              <a:t>. This model and its variations are frequently used for the conceptual design </a:t>
            </a:r>
            <a:r>
              <a:rPr lang="en-US" dirty="0" smtClean="0">
                <a:solidFill>
                  <a:srgbClr val="FF0000"/>
                </a:solidFill>
              </a:rPr>
              <a:t>of database </a:t>
            </a:r>
            <a:r>
              <a:rPr lang="en-US" dirty="0" smtClean="0">
                <a:solidFill>
                  <a:srgbClr val="FF0000"/>
                </a:solidFill>
              </a:rPr>
              <a:t>applications, and many database design tools employ its concepts.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We </a:t>
            </a:r>
            <a:r>
              <a:rPr lang="en-US" dirty="0" smtClean="0">
                <a:solidFill>
                  <a:srgbClr val="FF0000"/>
                </a:solidFill>
              </a:rPr>
              <a:t>describe the basic data-structuring concepts and constraints of the ER model and discuss their </a:t>
            </a:r>
            <a:r>
              <a:rPr lang="en-US" dirty="0" smtClean="0">
                <a:solidFill>
                  <a:srgbClr val="FF0000"/>
                </a:solidFill>
              </a:rPr>
              <a:t>use in </a:t>
            </a:r>
            <a:r>
              <a:rPr lang="en-US" dirty="0" smtClean="0">
                <a:solidFill>
                  <a:srgbClr val="FF0000"/>
                </a:solidFill>
              </a:rPr>
              <a:t>the design of conceptual schemas for database applications. We also present </a:t>
            </a:r>
            <a:r>
              <a:rPr lang="en-US" dirty="0" smtClean="0">
                <a:solidFill>
                  <a:srgbClr val="FF0000"/>
                </a:solidFill>
              </a:rPr>
              <a:t>the diagrammatic </a:t>
            </a:r>
            <a:r>
              <a:rPr lang="en-US" dirty="0" smtClean="0">
                <a:solidFill>
                  <a:srgbClr val="FF0000"/>
                </a:solidFill>
              </a:rPr>
              <a:t>notation associated with the ER model, known as ER diagrams.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Object modeling methodologies such as UML (Universal Modeling Language) </a:t>
            </a:r>
            <a:r>
              <a:rPr lang="en-US" dirty="0" smtClean="0">
                <a:solidFill>
                  <a:srgbClr val="FF0000"/>
                </a:solidFill>
              </a:rPr>
              <a:t>are becoming </a:t>
            </a:r>
            <a:r>
              <a:rPr lang="en-US" dirty="0" smtClean="0">
                <a:solidFill>
                  <a:srgbClr val="FF0000"/>
                </a:solidFill>
              </a:rPr>
              <a:t>increasingly popular in software design and engineering. These </a:t>
            </a:r>
            <a:r>
              <a:rPr lang="en-US" dirty="0" smtClean="0">
                <a:solidFill>
                  <a:srgbClr val="FF0000"/>
                </a:solidFill>
              </a:rPr>
              <a:t>methodologies go </a:t>
            </a:r>
            <a:r>
              <a:rPr lang="en-US" dirty="0" smtClean="0">
                <a:solidFill>
                  <a:srgbClr val="FF0000"/>
                </a:solidFill>
              </a:rPr>
              <a:t>beyond database design to specify detailed design of software modules and </a:t>
            </a:r>
            <a:r>
              <a:rPr lang="en-US" dirty="0" smtClean="0">
                <a:solidFill>
                  <a:srgbClr val="FF0000"/>
                </a:solidFill>
              </a:rPr>
              <a:t>their interactions </a:t>
            </a:r>
            <a:r>
              <a:rPr lang="en-US" dirty="0" smtClean="0">
                <a:solidFill>
                  <a:srgbClr val="FF0000"/>
                </a:solidFill>
              </a:rPr>
              <a:t>using various types of diagrams.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Kami</a:t>
            </a:r>
            <a:r>
              <a:rPr lang="en-US" dirty="0" smtClean="0"/>
              <a:t> </a:t>
            </a:r>
            <a:r>
              <a:rPr lang="en-US" dirty="0" err="1" smtClean="0"/>
              <a:t>menyajikan</a:t>
            </a:r>
            <a:r>
              <a:rPr lang="en-US" dirty="0" smtClean="0"/>
              <a:t> </a:t>
            </a:r>
            <a:r>
              <a:rPr lang="en-US" dirty="0" err="1" smtClean="0"/>
              <a:t>konsep-konsep</a:t>
            </a:r>
            <a:r>
              <a:rPr lang="en-US" dirty="0" smtClean="0"/>
              <a:t> </a:t>
            </a:r>
            <a:r>
              <a:rPr lang="en-US" dirty="0" err="1" smtClean="0"/>
              <a:t>pemodelan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Entity-Relationship (ER) model,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populer</a:t>
            </a:r>
            <a:r>
              <a:rPr lang="en-US" dirty="0" smtClean="0"/>
              <a:t>,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konseptual</a:t>
            </a:r>
            <a:r>
              <a:rPr lang="en-US" dirty="0" smtClean="0"/>
              <a:t> data model. Model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variasinya</a:t>
            </a:r>
            <a:r>
              <a:rPr lang="en-US" dirty="0" smtClean="0"/>
              <a:t> yang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konseptual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database,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alat-alat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database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konsep-konsep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Kami</a:t>
            </a:r>
            <a:r>
              <a:rPr lang="en-US" dirty="0" smtClean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data-</a:t>
            </a:r>
            <a:r>
              <a:rPr lang="en-US" dirty="0" err="1" smtClean="0"/>
              <a:t>strukturisasi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batasan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model ER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mendiskusikan</a:t>
            </a:r>
            <a:r>
              <a:rPr lang="en-US" dirty="0" smtClean="0"/>
              <a:t> </a:t>
            </a:r>
            <a:r>
              <a:rPr lang="en-US" dirty="0" err="1" smtClean="0"/>
              <a:t>penggunaannya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perancangan</a:t>
            </a:r>
            <a:r>
              <a:rPr lang="en-US" dirty="0" smtClean="0"/>
              <a:t> </a:t>
            </a:r>
            <a:r>
              <a:rPr lang="en-US" dirty="0" err="1" smtClean="0"/>
              <a:t>skema</a:t>
            </a:r>
            <a:r>
              <a:rPr lang="en-US" dirty="0" smtClean="0"/>
              <a:t> </a:t>
            </a:r>
            <a:r>
              <a:rPr lang="en-US" dirty="0" err="1" smtClean="0"/>
              <a:t>konseptual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database. </a:t>
            </a:r>
            <a:r>
              <a:rPr lang="en-US" dirty="0" err="1" smtClean="0"/>
              <a:t>Kami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menyajikan</a:t>
            </a:r>
            <a:r>
              <a:rPr lang="en-US" dirty="0" smtClean="0"/>
              <a:t> </a:t>
            </a:r>
            <a:r>
              <a:rPr lang="en-US" dirty="0" err="1" smtClean="0"/>
              <a:t>notasi</a:t>
            </a:r>
            <a:r>
              <a:rPr lang="en-US" dirty="0" smtClean="0"/>
              <a:t> diagram yang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model ER, yang </a:t>
            </a:r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diagram ER.</a:t>
            </a:r>
          </a:p>
          <a:p>
            <a:r>
              <a:rPr lang="en-US" dirty="0" err="1" smtClean="0"/>
              <a:t>metodologi</a:t>
            </a:r>
            <a:r>
              <a:rPr lang="en-US" dirty="0" smtClean="0"/>
              <a:t> </a:t>
            </a:r>
            <a:r>
              <a:rPr lang="en-US" dirty="0" err="1" smtClean="0"/>
              <a:t>pemodelan</a:t>
            </a:r>
            <a:r>
              <a:rPr lang="en-US" dirty="0" smtClean="0"/>
              <a:t> </a:t>
            </a:r>
            <a:r>
              <a:rPr lang="en-US" dirty="0" err="1" smtClean="0"/>
              <a:t>Obyek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UML (Universal Modeling Language)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populer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rekayasa</a:t>
            </a:r>
            <a:r>
              <a:rPr lang="en-US" dirty="0" smtClean="0"/>
              <a:t>. </a:t>
            </a:r>
            <a:r>
              <a:rPr lang="en-US" dirty="0" err="1" smtClean="0"/>
              <a:t>Metodologi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melampaui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 basis data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 detail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modul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diagram.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438</TotalTime>
  <Words>492</Words>
  <Application>Microsoft Office PowerPoint</Application>
  <PresentationFormat>On-screen Show (4:3)</PresentationFormat>
  <Paragraphs>17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Sistem Basis Data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UNIKOM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Rio Yunanto</dc:creator>
  <cp:lastModifiedBy>ryu</cp:lastModifiedBy>
  <cp:revision>166</cp:revision>
  <dcterms:created xsi:type="dcterms:W3CDTF">2010-08-29T19:07:59Z</dcterms:created>
  <dcterms:modified xsi:type="dcterms:W3CDTF">2010-09-27T07:23:01Z</dcterms:modified>
</cp:coreProperties>
</file>