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0D70-BB56-441A-9B87-F6B8613095B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A92E-D7C7-404A-B1F3-F19443FC8E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POLITIK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latin typeface="Berlin Sans FB Demi" pitchFamily="34" charset="0"/>
              </a:rPr>
              <a:t>OLEH :</a:t>
            </a:r>
          </a:p>
          <a:p>
            <a:pPr algn="r"/>
            <a:r>
              <a:rPr lang="en-US" sz="2000" dirty="0" smtClean="0">
                <a:latin typeface="Berlin Sans FB Demi" pitchFamily="34" charset="0"/>
              </a:rPr>
              <a:t>Yesi </a:t>
            </a:r>
            <a:r>
              <a:rPr lang="en-US" sz="2000" dirty="0" err="1" smtClean="0">
                <a:latin typeface="Berlin Sans FB Demi" pitchFamily="34" charset="0"/>
              </a:rPr>
              <a:t>Marince</a:t>
            </a:r>
            <a:r>
              <a:rPr lang="en-US" sz="2000" dirty="0" smtClean="0">
                <a:latin typeface="Berlin Sans FB Demi" pitchFamily="34" charset="0"/>
              </a:rPr>
              <a:t>, S.IP., </a:t>
            </a:r>
            <a:r>
              <a:rPr lang="en-US" sz="2000" dirty="0" err="1" smtClean="0">
                <a:latin typeface="Berlin Sans FB Demi" pitchFamily="34" charset="0"/>
              </a:rPr>
              <a:t>M.Si</a:t>
            </a:r>
            <a:endParaRPr lang="en-US" sz="2000" dirty="0" smtClean="0">
              <a:latin typeface="Berlin Sans FB Demi" pitchFamily="34" charset="0"/>
            </a:endParaRPr>
          </a:p>
          <a:p>
            <a:pPr algn="r"/>
            <a:endParaRPr lang="en-US" sz="20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Sistem berasal dari bahasa Yunani yaitu “Systema”. 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id-ID" sz="2400" dirty="0" smtClean="0"/>
              <a:t>Menurut</a:t>
            </a:r>
            <a:r>
              <a:rPr lang="en-US" sz="2400" dirty="0" smtClean="0"/>
              <a:t> Henry Pratt Fairchild (1961:315)</a:t>
            </a:r>
            <a:r>
              <a:rPr lang="id-ID" sz="2400" dirty="0" smtClean="0"/>
              <a:t> sistem </a:t>
            </a:r>
            <a:r>
              <a:rPr lang="en-US" sz="2400" dirty="0" err="1" smtClean="0"/>
              <a:t>adalah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algn="r">
              <a:buNone/>
            </a:pPr>
            <a:r>
              <a:rPr lang="en-US" sz="2400" dirty="0" smtClean="0"/>
              <a:t>An aggregate of related interest or </a:t>
            </a:r>
            <a:r>
              <a:rPr lang="en-US" sz="2400" dirty="0" err="1" smtClean="0"/>
              <a:t>activies</a:t>
            </a:r>
            <a:r>
              <a:rPr lang="en-US" sz="2400" dirty="0" smtClean="0"/>
              <a:t>. There is the </a:t>
            </a:r>
            <a:r>
              <a:rPr lang="en-US" sz="2400" dirty="0" err="1" smtClean="0"/>
              <a:t>assumtion</a:t>
            </a:r>
            <a:r>
              <a:rPr lang="en-US" sz="2400" dirty="0" smtClean="0"/>
              <a:t> of an organization of part or phases in orderly arrangement.</a:t>
            </a:r>
          </a:p>
          <a:p>
            <a:pPr algn="r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Eric Kohler (1972:423)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algn="r">
              <a:buNone/>
            </a:pPr>
            <a:r>
              <a:rPr lang="en-US" sz="2400" dirty="0" smtClean="0"/>
              <a:t>A </a:t>
            </a:r>
            <a:r>
              <a:rPr lang="en-US" sz="2400" dirty="0" err="1" smtClean="0"/>
              <a:t>collestion</a:t>
            </a:r>
            <a:r>
              <a:rPr lang="en-US" sz="2400" dirty="0" smtClean="0"/>
              <a:t> of objects or events conforming to a plan, the plan itself.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Menurut </a:t>
            </a:r>
            <a:r>
              <a:rPr lang="id-ID" dirty="0"/>
              <a:t>Tatang M. Amirin, sistem yaitu: </a:t>
            </a:r>
            <a:endParaRPr lang="en-US" dirty="0"/>
          </a:p>
          <a:p>
            <a:pPr marL="987425" lvl="0" indent="-457200" algn="just">
              <a:buBlip>
                <a:blip r:embed="rId2"/>
              </a:buBlip>
            </a:pPr>
            <a:r>
              <a:rPr lang="id-ID" dirty="0"/>
              <a:t>Suatu hubungan yang tersusun dari sekian banyak bagian</a:t>
            </a:r>
            <a:endParaRPr lang="en-US" dirty="0"/>
          </a:p>
          <a:p>
            <a:pPr marL="987425" lvl="0" indent="-457200" algn="just">
              <a:buBlip>
                <a:blip r:embed="rId2"/>
              </a:buBlip>
            </a:pPr>
            <a:r>
              <a:rPr lang="id-ID" dirty="0"/>
              <a:t>Hubungan yang berlangsung diantara satuan-satuan/komponen-komponen secara teratur.</a:t>
            </a:r>
            <a:endParaRPr lang="en-US" dirty="0"/>
          </a:p>
          <a:p>
            <a:pPr marL="987425" indent="-457200" algn="just">
              <a:buBlip>
                <a:blip r:embed="rId2"/>
              </a:buBlip>
            </a:pPr>
            <a:r>
              <a:rPr lang="id-ID" dirty="0"/>
              <a:t>Dengan demikian sistem merupakan untaian fungsi-fungsi, sub-sub yang berkesinambungan dan feedback didalamnya untuk menuju pada sebuah keputusan atau tujuan.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kait</a:t>
            </a:r>
            <a:r>
              <a:rPr lang="en-US" dirty="0" smtClean="0"/>
              <a:t> </a:t>
            </a:r>
            <a:r>
              <a:rPr lang="en-US" dirty="0" err="1" smtClean="0"/>
              <a:t>mengait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kepad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tekecil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lain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643042" y="2071678"/>
            <a:ext cx="2000264" cy="185738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500694" y="2143116"/>
            <a:ext cx="1857388" cy="17859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2786050" y="2428868"/>
            <a:ext cx="500066" cy="49054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2071670" y="2428868"/>
            <a:ext cx="500066" cy="49054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071670" y="3000372"/>
            <a:ext cx="500066" cy="49054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2786050" y="3000372"/>
            <a:ext cx="500066" cy="49054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>
            <a:stCxn id="11" idx="0"/>
          </p:cNvCxnSpPr>
          <p:nvPr/>
        </p:nvCxnSpPr>
        <p:spPr>
          <a:xfrm rot="5400000" flipH="1" flipV="1">
            <a:off x="4518422" y="660777"/>
            <a:ext cx="285752" cy="3250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</p:cNvCxnSpPr>
          <p:nvPr/>
        </p:nvCxnSpPr>
        <p:spPr>
          <a:xfrm rot="16200000" flipH="1">
            <a:off x="4156469" y="1799023"/>
            <a:ext cx="1009658" cy="3250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670" y="85723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Sub </a:t>
            </a:r>
            <a:r>
              <a:rPr lang="en-US" sz="2400" b="1" dirty="0" err="1" smtClean="0"/>
              <a:t>Sistem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42976" y="4714884"/>
            <a:ext cx="6500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sub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kait</a:t>
            </a:r>
            <a:r>
              <a:rPr lang="en-US" dirty="0" smtClean="0"/>
              <a:t> </a:t>
            </a:r>
            <a:r>
              <a:rPr lang="en-US" dirty="0" err="1" smtClean="0"/>
              <a:t>mengait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lain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SISTEM POLITIK INDONESIA</vt:lpstr>
      <vt:lpstr>Pengertian Sistem</vt:lpstr>
      <vt:lpstr>Slide 3</vt:lpstr>
      <vt:lpstr>Slide 4</vt:lpstr>
      <vt:lpstr>Slide 5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POLITIK INDONESIA</dc:title>
  <dc:creator>Yesi</dc:creator>
  <cp:lastModifiedBy>Yesi</cp:lastModifiedBy>
  <cp:revision>6</cp:revision>
  <dcterms:created xsi:type="dcterms:W3CDTF">2010-01-15T04:42:25Z</dcterms:created>
  <dcterms:modified xsi:type="dcterms:W3CDTF">2010-01-15T05:34:42Z</dcterms:modified>
</cp:coreProperties>
</file>